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8" r:id="rId1"/>
  </p:sldMasterIdLst>
  <p:notesMasterIdLst>
    <p:notesMasterId r:id="rId23"/>
  </p:notesMasterIdLst>
  <p:sldIdLst>
    <p:sldId id="256" r:id="rId2"/>
    <p:sldId id="257" r:id="rId3"/>
    <p:sldId id="258" r:id="rId4"/>
    <p:sldId id="259" r:id="rId5"/>
    <p:sldId id="266" r:id="rId6"/>
    <p:sldId id="260"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63" r:id="rId20"/>
    <p:sldId id="264" r:id="rId21"/>
    <p:sldId id="262" r:id="rId22"/>
  </p:sldIdLst>
  <p:sldSz cx="12192000" cy="6858000"/>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55" d="100"/>
          <a:sy n="155" d="100"/>
        </p:scale>
        <p:origin x="150" y="4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12604C-AF07-431D-A3AE-61C3C01EE218}" type="datetimeFigureOut">
              <a:rPr lang="sk-SK" smtClean="0"/>
              <a:t>10.3.2022</a:t>
            </a:fld>
            <a:endParaRPr lang="sk-SK"/>
          </a:p>
        </p:txBody>
      </p:sp>
      <p:sp>
        <p:nvSpPr>
          <p:cNvPr id="4" name="Zástupný symbol obrazu snímky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symbol poznámo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6" name="Zástupný symbol päty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45A92E-94D3-49A2-862E-52FDE62401DC}" type="slidenum">
              <a:rPr lang="sk-SK" smtClean="0"/>
              <a:t>‹#›</a:t>
            </a:fld>
            <a:endParaRPr lang="sk-SK"/>
          </a:p>
        </p:txBody>
      </p:sp>
    </p:spTree>
    <p:extLst>
      <p:ext uri="{BB962C8B-B14F-4D97-AF65-F5344CB8AC3E}">
        <p14:creationId xmlns:p14="http://schemas.microsoft.com/office/powerpoint/2010/main" val="24516523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4" name="Zástupný symbol čísla snímky 3"/>
          <p:cNvSpPr>
            <a:spLocks noGrp="1"/>
          </p:cNvSpPr>
          <p:nvPr>
            <p:ph type="sldNum" sz="quarter" idx="10"/>
          </p:nvPr>
        </p:nvSpPr>
        <p:spPr/>
        <p:txBody>
          <a:bodyPr/>
          <a:lstStyle/>
          <a:p>
            <a:fld id="{B045A92E-94D3-49A2-862E-52FDE62401DC}" type="slidenum">
              <a:rPr lang="sk-SK" smtClean="0"/>
              <a:t>1</a:t>
            </a:fld>
            <a:endParaRPr lang="sk-SK"/>
          </a:p>
        </p:txBody>
      </p:sp>
    </p:spTree>
    <p:extLst>
      <p:ext uri="{BB962C8B-B14F-4D97-AF65-F5344CB8AC3E}">
        <p14:creationId xmlns:p14="http://schemas.microsoft.com/office/powerpoint/2010/main" val="582818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sk-SK"/>
              <a:t>Upravte štýly predlohy textu</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sk-SK"/>
              <a:t>Upravte štýl predlohy podnadpisov</a:t>
            </a:r>
            <a:endParaRPr lang="en-US" dirty="0"/>
          </a:p>
        </p:txBody>
      </p:sp>
      <p:sp>
        <p:nvSpPr>
          <p:cNvPr id="4" name="Date Placeholder 3"/>
          <p:cNvSpPr>
            <a:spLocks noGrp="1"/>
          </p:cNvSpPr>
          <p:nvPr>
            <p:ph type="dt" sz="half" idx="10"/>
          </p:nvPr>
        </p:nvSpPr>
        <p:spPr/>
        <p:txBody>
          <a:bodyPr/>
          <a:lstStyle/>
          <a:p>
            <a:fld id="{B59D7903-0293-431C-93EE-6990F64D38F9}" type="datetime1">
              <a:rPr lang="sk-SK" smtClean="0"/>
              <a:t>10.3.2022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22B1F9A8-3A30-470B-8836-A53BC2C53E48}" type="slidenum">
              <a:rPr lang="sk-SK" smtClean="0"/>
              <a:t>‹#›</a:t>
            </a:fld>
            <a:endParaRPr lang="sk-SK"/>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2117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Upravte štýly predlohy textu</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855A30BD-3603-4A45-BF51-BE43AE029ED7}" type="datetime1">
              <a:rPr lang="sk-SK" smtClean="0"/>
              <a:t>10.3.2022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22B1F9A8-3A30-470B-8836-A53BC2C53E48}" type="slidenum">
              <a:rPr lang="sk-SK" smtClean="0"/>
              <a:t>‹#›</a:t>
            </a:fld>
            <a:endParaRPr lang="sk-SK"/>
          </a:p>
        </p:txBody>
      </p:sp>
    </p:spTree>
    <p:extLst>
      <p:ext uri="{BB962C8B-B14F-4D97-AF65-F5344CB8AC3E}">
        <p14:creationId xmlns:p14="http://schemas.microsoft.com/office/powerpoint/2010/main" val="1994893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Zvislý nadpis a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sk-SK"/>
              <a:t>Upravte štýly predlohy textu</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77F62EDD-E023-45B4-9032-902FBF03E3BC}" type="datetime1">
              <a:rPr lang="sk-SK" smtClean="0"/>
              <a:t>10.3.2022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22B1F9A8-3A30-470B-8836-A53BC2C53E48}" type="slidenum">
              <a:rPr lang="sk-SK" smtClean="0"/>
              <a:t>‹#›</a:t>
            </a:fld>
            <a:endParaRPr lang="sk-SK"/>
          </a:p>
        </p:txBody>
      </p:sp>
    </p:spTree>
    <p:extLst>
      <p:ext uri="{BB962C8B-B14F-4D97-AF65-F5344CB8AC3E}">
        <p14:creationId xmlns:p14="http://schemas.microsoft.com/office/powerpoint/2010/main" val="1936424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Upravte štýly predlohy textu</a:t>
            </a:r>
            <a:endParaRPr lang="en-US" dirty="0"/>
          </a:p>
        </p:txBody>
      </p:sp>
      <p:sp>
        <p:nvSpPr>
          <p:cNvPr id="3" name="Content Placeholder 2"/>
          <p:cNvSpPr>
            <a:spLocks noGrp="1"/>
          </p:cNvSpPr>
          <p:nvPr>
            <p:ph idx="1"/>
          </p:nvPr>
        </p:nvSpPr>
        <p:spPr/>
        <p:txBody>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96C53B9D-BA69-4D6C-AC12-625C4FDA43EC}" type="datetime1">
              <a:rPr lang="sk-SK" smtClean="0"/>
              <a:t>10.3.2022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22B1F9A8-3A30-470B-8836-A53BC2C53E48}" type="slidenum">
              <a:rPr lang="sk-SK" smtClean="0"/>
              <a:t>‹#›</a:t>
            </a:fld>
            <a:endParaRPr lang="sk-SK"/>
          </a:p>
        </p:txBody>
      </p:sp>
    </p:spTree>
    <p:extLst>
      <p:ext uri="{BB962C8B-B14F-4D97-AF65-F5344CB8AC3E}">
        <p14:creationId xmlns:p14="http://schemas.microsoft.com/office/powerpoint/2010/main" val="951486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Hlavička sekcie">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sk-SK"/>
              <a:t>Upravte štýly predlohy textu</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Upravte štýl predlohy textu.</a:t>
            </a:r>
          </a:p>
        </p:txBody>
      </p:sp>
      <p:sp>
        <p:nvSpPr>
          <p:cNvPr id="4" name="Date Placeholder 3"/>
          <p:cNvSpPr>
            <a:spLocks noGrp="1"/>
          </p:cNvSpPr>
          <p:nvPr>
            <p:ph type="dt" sz="half" idx="10"/>
          </p:nvPr>
        </p:nvSpPr>
        <p:spPr/>
        <p:txBody>
          <a:bodyPr/>
          <a:lstStyle/>
          <a:p>
            <a:fld id="{73652995-3C9C-47E2-BF1B-F5E471551B09}" type="datetime1">
              <a:rPr lang="sk-SK" smtClean="0"/>
              <a:t>10.3.2022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22B1F9A8-3A30-470B-8836-A53BC2C53E48}" type="slidenum">
              <a:rPr lang="sk-SK" smtClean="0"/>
              <a:t>‹#›</a:t>
            </a:fld>
            <a:endParaRPr lang="sk-SK"/>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7724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sk-SK"/>
              <a:t>Upravte štýly predlohy textu</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515A26B2-C5FE-48DB-9EBF-E2225614CCF5}" type="datetime1">
              <a:rPr lang="sk-SK" smtClean="0"/>
              <a:t>10.3.2022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22B1F9A8-3A30-470B-8836-A53BC2C53E48}" type="slidenum">
              <a:rPr lang="sk-SK" smtClean="0"/>
              <a:t>‹#›</a:t>
            </a:fld>
            <a:endParaRPr lang="sk-SK"/>
          </a:p>
        </p:txBody>
      </p:sp>
    </p:spTree>
    <p:extLst>
      <p:ext uri="{BB962C8B-B14F-4D97-AF65-F5344CB8AC3E}">
        <p14:creationId xmlns:p14="http://schemas.microsoft.com/office/powerpoint/2010/main" val="1106889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sk-SK"/>
              <a:t>Upravte štýly predlohy textu</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Upravte štýl predlohy textu.</a:t>
            </a:r>
          </a:p>
        </p:txBody>
      </p:sp>
      <p:sp>
        <p:nvSpPr>
          <p:cNvPr id="4" name="Content Placeholder 3"/>
          <p:cNvSpPr>
            <a:spLocks noGrp="1"/>
          </p:cNvSpPr>
          <p:nvPr>
            <p:ph sz="half" idx="2"/>
          </p:nvPr>
        </p:nvSpPr>
        <p:spPr>
          <a:xfrm>
            <a:off x="1097280" y="2582335"/>
            <a:ext cx="4937760" cy="3286760"/>
          </a:xfrm>
        </p:spPr>
        <p:txBody>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Upravte štýl predlohy textu.</a:t>
            </a:r>
          </a:p>
        </p:txBody>
      </p:sp>
      <p:sp>
        <p:nvSpPr>
          <p:cNvPr id="6" name="Content Placeholder 5"/>
          <p:cNvSpPr>
            <a:spLocks noGrp="1"/>
          </p:cNvSpPr>
          <p:nvPr>
            <p:ph sz="quarter" idx="4"/>
          </p:nvPr>
        </p:nvSpPr>
        <p:spPr>
          <a:xfrm>
            <a:off x="6217920" y="2582334"/>
            <a:ext cx="4937760" cy="3286760"/>
          </a:xfrm>
        </p:spPr>
        <p:txBody>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3D5FF8C9-00AB-4190-BC99-B4354CC2B00D}" type="datetime1">
              <a:rPr lang="sk-SK" smtClean="0"/>
              <a:t>10.3.2022</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22B1F9A8-3A30-470B-8836-A53BC2C53E48}" type="slidenum">
              <a:rPr lang="sk-SK" smtClean="0"/>
              <a:t>‹#›</a:t>
            </a:fld>
            <a:endParaRPr lang="sk-SK"/>
          </a:p>
        </p:txBody>
      </p:sp>
    </p:spTree>
    <p:extLst>
      <p:ext uri="{BB962C8B-B14F-4D97-AF65-F5344CB8AC3E}">
        <p14:creationId xmlns:p14="http://schemas.microsoft.com/office/powerpoint/2010/main" val="1835334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Upravte štýly predlohy textu</a:t>
            </a:r>
            <a:endParaRPr lang="en-US" dirty="0"/>
          </a:p>
        </p:txBody>
      </p:sp>
      <p:sp>
        <p:nvSpPr>
          <p:cNvPr id="3" name="Date Placeholder 2"/>
          <p:cNvSpPr>
            <a:spLocks noGrp="1"/>
          </p:cNvSpPr>
          <p:nvPr>
            <p:ph type="dt" sz="half" idx="10"/>
          </p:nvPr>
        </p:nvSpPr>
        <p:spPr/>
        <p:txBody>
          <a:bodyPr/>
          <a:lstStyle/>
          <a:p>
            <a:fld id="{9AECD11C-1BFA-46FB-9960-B4470D9E7C5F}" type="datetime1">
              <a:rPr lang="sk-SK" smtClean="0"/>
              <a:t>10.3.2022</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22B1F9A8-3A30-470B-8836-A53BC2C53E48}" type="slidenum">
              <a:rPr lang="sk-SK" smtClean="0"/>
              <a:t>‹#›</a:t>
            </a:fld>
            <a:endParaRPr lang="sk-SK"/>
          </a:p>
        </p:txBody>
      </p:sp>
    </p:spTree>
    <p:extLst>
      <p:ext uri="{BB962C8B-B14F-4D97-AF65-F5344CB8AC3E}">
        <p14:creationId xmlns:p14="http://schemas.microsoft.com/office/powerpoint/2010/main" val="18000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a">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32D78DE-ADF6-497C-8BE3-B1FCE53A3F24}" type="datetime1">
              <a:rPr lang="sk-SK" smtClean="0"/>
              <a:t>10.3.2022</a:t>
            </a:fld>
            <a:endParaRPr lang="sk-SK"/>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sk-SK"/>
          </a:p>
        </p:txBody>
      </p:sp>
      <p:sp>
        <p:nvSpPr>
          <p:cNvPr id="9" name="Slide Number Placeholder 8"/>
          <p:cNvSpPr>
            <a:spLocks noGrp="1"/>
          </p:cNvSpPr>
          <p:nvPr>
            <p:ph type="sldNum" sz="quarter" idx="12"/>
          </p:nvPr>
        </p:nvSpPr>
        <p:spPr/>
        <p:txBody>
          <a:bodyPr/>
          <a:lstStyle/>
          <a:p>
            <a:fld id="{22B1F9A8-3A30-470B-8836-A53BC2C53E48}" type="slidenum">
              <a:rPr lang="sk-SK" smtClean="0"/>
              <a:t>‹#›</a:t>
            </a:fld>
            <a:endParaRPr lang="sk-SK"/>
          </a:p>
        </p:txBody>
      </p:sp>
    </p:spTree>
    <p:extLst>
      <p:ext uri="{BB962C8B-B14F-4D97-AF65-F5344CB8AC3E}">
        <p14:creationId xmlns:p14="http://schemas.microsoft.com/office/powerpoint/2010/main" val="3101153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popisom">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sk-SK"/>
              <a:t>Upravte štýly predlohy textu</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Upravte štýl predlohy textu.</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09090B8-4E97-4824-BF6B-FCAD1C6724FA}" type="datetime1">
              <a:rPr lang="sk-SK" smtClean="0"/>
              <a:t>10.3.2022</a:t>
            </a:fld>
            <a:endParaRPr lang="sk-SK"/>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sk-SK"/>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2B1F9A8-3A30-470B-8836-A53BC2C53E48}" type="slidenum">
              <a:rPr lang="sk-SK" smtClean="0"/>
              <a:t>‹#›</a:t>
            </a:fld>
            <a:endParaRPr lang="sk-SK"/>
          </a:p>
        </p:txBody>
      </p:sp>
    </p:spTree>
    <p:extLst>
      <p:ext uri="{BB962C8B-B14F-4D97-AF65-F5344CB8AC3E}">
        <p14:creationId xmlns:p14="http://schemas.microsoft.com/office/powerpoint/2010/main" val="3414009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sk-SK"/>
              <a:t>Upravte štýly predlohy textu</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a:t>Ak chcete pridať obrázok, kliknite na ikonu</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Upravte štýl predlohy textu.</a:t>
            </a:r>
          </a:p>
        </p:txBody>
      </p:sp>
      <p:sp>
        <p:nvSpPr>
          <p:cNvPr id="5" name="Date Placeholder 4"/>
          <p:cNvSpPr>
            <a:spLocks noGrp="1"/>
          </p:cNvSpPr>
          <p:nvPr>
            <p:ph type="dt" sz="half" idx="10"/>
          </p:nvPr>
        </p:nvSpPr>
        <p:spPr/>
        <p:txBody>
          <a:bodyPr/>
          <a:lstStyle/>
          <a:p>
            <a:fld id="{3FAA698F-5D57-483A-8222-47D075B8FF2A}" type="datetime1">
              <a:rPr lang="sk-SK" smtClean="0"/>
              <a:t>10.3.2022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22B1F9A8-3A30-470B-8836-A53BC2C53E48}" type="slidenum">
              <a:rPr lang="sk-SK" smtClean="0"/>
              <a:t>‹#›</a:t>
            </a:fld>
            <a:endParaRPr lang="sk-SK"/>
          </a:p>
        </p:txBody>
      </p:sp>
    </p:spTree>
    <p:extLst>
      <p:ext uri="{BB962C8B-B14F-4D97-AF65-F5344CB8AC3E}">
        <p14:creationId xmlns:p14="http://schemas.microsoft.com/office/powerpoint/2010/main" val="2095618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sk-SK"/>
              <a:t>Upravte štýly predlohy textu</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E4425A2-AFD0-49A2-89F2-718AA761DCB0}" type="datetime1">
              <a:rPr lang="sk-SK" smtClean="0"/>
              <a:t>10.3.2022</a:t>
            </a:fld>
            <a:endParaRPr lang="sk-SK"/>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sk-SK"/>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22B1F9A8-3A30-470B-8836-A53BC2C53E48}" type="slidenum">
              <a:rPr lang="sk-SK" smtClean="0"/>
              <a:t>‹#›</a:t>
            </a:fld>
            <a:endParaRPr lang="sk-SK"/>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028063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sk-SK" sz="6000" b="1" dirty="0">
                <a:solidFill>
                  <a:srgbClr val="0070C0"/>
                </a:solidFill>
              </a:rPr>
              <a:t>Vládne audity vykonané </a:t>
            </a:r>
            <a:br>
              <a:rPr lang="sk-SK" sz="6000" b="1" dirty="0">
                <a:solidFill>
                  <a:srgbClr val="0070C0"/>
                </a:solidFill>
              </a:rPr>
            </a:br>
            <a:r>
              <a:rPr lang="sk-SK" sz="6000" b="1" dirty="0">
                <a:solidFill>
                  <a:srgbClr val="0070C0"/>
                </a:solidFill>
              </a:rPr>
              <a:t>Úradom vládneho auditu (ÚVA) </a:t>
            </a:r>
            <a:br>
              <a:rPr lang="sk-SK" sz="6000" b="1" dirty="0">
                <a:solidFill>
                  <a:srgbClr val="0070C0"/>
                </a:solidFill>
              </a:rPr>
            </a:br>
            <a:r>
              <a:rPr lang="sk-SK" sz="6000" b="1" dirty="0">
                <a:solidFill>
                  <a:srgbClr val="0070C0"/>
                </a:solidFill>
              </a:rPr>
              <a:t>v národných športových zväzoch  </a:t>
            </a:r>
            <a:endParaRPr lang="sk-SK" sz="6000" dirty="0">
              <a:solidFill>
                <a:srgbClr val="0070C0"/>
              </a:solidFill>
            </a:endParaRPr>
          </a:p>
        </p:txBody>
      </p:sp>
      <p:sp>
        <p:nvSpPr>
          <p:cNvPr id="3" name="Podnadpis 2"/>
          <p:cNvSpPr>
            <a:spLocks noGrp="1"/>
          </p:cNvSpPr>
          <p:nvPr>
            <p:ph type="subTitle" idx="1"/>
          </p:nvPr>
        </p:nvSpPr>
        <p:spPr/>
        <p:txBody>
          <a:bodyPr/>
          <a:lstStyle/>
          <a:p>
            <a:endParaRPr lang="sk-SK" dirty="0"/>
          </a:p>
          <a:p>
            <a:r>
              <a:rPr lang="sk-SK" dirty="0"/>
              <a:t>Rok 2021</a:t>
            </a:r>
          </a:p>
        </p:txBody>
      </p:sp>
    </p:spTree>
    <p:extLst>
      <p:ext uri="{BB962C8B-B14F-4D97-AF65-F5344CB8AC3E}">
        <p14:creationId xmlns:p14="http://schemas.microsoft.com/office/powerpoint/2010/main" val="33178008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4000" dirty="0">
                <a:solidFill>
                  <a:srgbClr val="7030A0"/>
                </a:solidFill>
              </a:rPr>
              <a:t>NŠZ 1</a:t>
            </a:r>
          </a:p>
        </p:txBody>
      </p:sp>
      <p:sp>
        <p:nvSpPr>
          <p:cNvPr id="3" name="Zástupný symbol obsahu 2"/>
          <p:cNvSpPr>
            <a:spLocks noGrp="1"/>
          </p:cNvSpPr>
          <p:nvPr>
            <p:ph idx="1"/>
          </p:nvPr>
        </p:nvSpPr>
        <p:spPr/>
        <p:txBody>
          <a:bodyPr/>
          <a:lstStyle/>
          <a:p>
            <a:pPr marL="93663" indent="-93663" algn="just">
              <a:buFont typeface="Arial" panose="020B0604020202020204" pitchFamily="34" charset="0"/>
              <a:buChar char="•"/>
            </a:pPr>
            <a:r>
              <a:rPr lang="sk-SK" sz="2400" dirty="0"/>
              <a:t>porušenie ustanovenia Čl. 6 bod 11 Zmluvy o poskytnutí príspevku uznanému športu v roku 2019 tým, že prijímateľ Ministerstvu školstva, vedy, výskumu a športu SR ako poskytovateľovi príspevku v lehote určenej v Čl. 6 bod 11 Zmluvy, t. j. najneskôr do 15.3.2020 neodviedol nevyčerpanú časť príspevku, ktorý mu bol poskytnutý na základe Zmluvy, a teda subjektu verejnej správy neodviedol verejné prostriedky v určenej lehote a rozsahu. </a:t>
            </a:r>
          </a:p>
          <a:p>
            <a:endParaRPr lang="sk-SK" dirty="0"/>
          </a:p>
        </p:txBody>
      </p:sp>
      <p:sp>
        <p:nvSpPr>
          <p:cNvPr id="4" name="Zástupný symbol čísla snímky 3"/>
          <p:cNvSpPr>
            <a:spLocks noGrp="1"/>
          </p:cNvSpPr>
          <p:nvPr>
            <p:ph type="sldNum" sz="quarter" idx="12"/>
          </p:nvPr>
        </p:nvSpPr>
        <p:spPr/>
        <p:txBody>
          <a:bodyPr/>
          <a:lstStyle/>
          <a:p>
            <a:fld id="{22B1F9A8-3A30-470B-8836-A53BC2C53E48}" type="slidenum">
              <a:rPr lang="sk-SK" smtClean="0"/>
              <a:t>10</a:t>
            </a:fld>
            <a:endParaRPr lang="sk-SK"/>
          </a:p>
        </p:txBody>
      </p:sp>
    </p:spTree>
    <p:extLst>
      <p:ext uri="{BB962C8B-B14F-4D97-AF65-F5344CB8AC3E}">
        <p14:creationId xmlns:p14="http://schemas.microsoft.com/office/powerpoint/2010/main" val="4275858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4000" dirty="0">
                <a:solidFill>
                  <a:srgbClr val="C00000"/>
                </a:solidFill>
              </a:rPr>
              <a:t>NŠZ 2</a:t>
            </a:r>
          </a:p>
        </p:txBody>
      </p:sp>
      <p:sp>
        <p:nvSpPr>
          <p:cNvPr id="3" name="Zástupný symbol obsahu 2"/>
          <p:cNvSpPr>
            <a:spLocks noGrp="1"/>
          </p:cNvSpPr>
          <p:nvPr>
            <p:ph idx="1"/>
          </p:nvPr>
        </p:nvSpPr>
        <p:spPr/>
        <p:txBody>
          <a:bodyPr/>
          <a:lstStyle/>
          <a:p>
            <a:pPr algn="just"/>
            <a:r>
              <a:rPr lang="sk-SK" sz="2400" b="1" i="1" dirty="0"/>
              <a:t>Zistené nedostatky </a:t>
            </a:r>
            <a:r>
              <a:rPr lang="sk-SK" sz="2400" dirty="0"/>
              <a:t>(porušenie finančnej disciplíny podľa § 31 ods. 1 písm. n) zákona č. 523/2004 Z. z. spočívajúce v porušení podmienky, za ktorej bol prijímateľovi príspevok na základe Zmluvy poskytnutý a s ktorej porušením sa spája povinnosť vrátenia príspevku):</a:t>
            </a:r>
          </a:p>
          <a:p>
            <a:endParaRPr lang="sk-SK" dirty="0"/>
          </a:p>
        </p:txBody>
      </p:sp>
      <p:sp>
        <p:nvSpPr>
          <p:cNvPr id="4" name="Zástupný symbol čísla snímky 3"/>
          <p:cNvSpPr>
            <a:spLocks noGrp="1"/>
          </p:cNvSpPr>
          <p:nvPr>
            <p:ph type="sldNum" sz="quarter" idx="12"/>
          </p:nvPr>
        </p:nvSpPr>
        <p:spPr/>
        <p:txBody>
          <a:bodyPr/>
          <a:lstStyle/>
          <a:p>
            <a:fld id="{22B1F9A8-3A30-470B-8836-A53BC2C53E48}" type="slidenum">
              <a:rPr lang="sk-SK" smtClean="0"/>
              <a:t>11</a:t>
            </a:fld>
            <a:endParaRPr lang="sk-SK"/>
          </a:p>
        </p:txBody>
      </p:sp>
    </p:spTree>
    <p:extLst>
      <p:ext uri="{BB962C8B-B14F-4D97-AF65-F5344CB8AC3E}">
        <p14:creationId xmlns:p14="http://schemas.microsoft.com/office/powerpoint/2010/main" val="10439396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4000" dirty="0">
                <a:solidFill>
                  <a:srgbClr val="C00000"/>
                </a:solidFill>
              </a:rPr>
              <a:t>NŠZ 2</a:t>
            </a:r>
          </a:p>
        </p:txBody>
      </p:sp>
      <p:sp>
        <p:nvSpPr>
          <p:cNvPr id="3" name="Zástupný symbol obsahu 2"/>
          <p:cNvSpPr>
            <a:spLocks noGrp="1"/>
          </p:cNvSpPr>
          <p:nvPr>
            <p:ph idx="1"/>
          </p:nvPr>
        </p:nvSpPr>
        <p:spPr/>
        <p:txBody>
          <a:bodyPr/>
          <a:lstStyle/>
          <a:p>
            <a:pPr lvl="0" algn="just">
              <a:buFont typeface="Arial" panose="020B0604020202020204" pitchFamily="34" charset="0"/>
              <a:buChar char="•"/>
            </a:pPr>
            <a:r>
              <a:rPr lang="sk-SK" sz="2400" dirty="0"/>
              <a:t>použitie poskytnutého príspevku v rozpore s Článkom 5 bod 6 Zmluvy o poskytnutí príspevku uznanému športu v roku 2019 spočívajúce v prevode finančných prostriedkov zo Samostatného bankového účtu za účelom úhrady oprávnených nákladov na účet dodávateľa služieb, ktorého člen štatutárneho orgánu je členom výkonného orgánu Prijímateľa, </a:t>
            </a:r>
          </a:p>
          <a:p>
            <a:pPr lvl="0" algn="just">
              <a:buFont typeface="Arial" panose="020B0604020202020204" pitchFamily="34" charset="0"/>
              <a:buChar char="•"/>
            </a:pPr>
            <a:r>
              <a:rPr lang="sk-SK" sz="2400" dirty="0"/>
              <a:t>použitie poskytnutého príspevku v rozpore s Článkom 5 bod 2 Zmluvy o poskytnutí príspevku uznanému športu v roku 2019 spočívajúce v použití finančných prostriedkov na úhradu výdavkov za služby, ktoré neboli dodané, </a:t>
            </a:r>
          </a:p>
          <a:p>
            <a:endParaRPr lang="sk-SK" dirty="0"/>
          </a:p>
        </p:txBody>
      </p:sp>
      <p:sp>
        <p:nvSpPr>
          <p:cNvPr id="4" name="Zástupný symbol čísla snímky 3"/>
          <p:cNvSpPr>
            <a:spLocks noGrp="1"/>
          </p:cNvSpPr>
          <p:nvPr>
            <p:ph type="sldNum" sz="quarter" idx="12"/>
          </p:nvPr>
        </p:nvSpPr>
        <p:spPr/>
        <p:txBody>
          <a:bodyPr/>
          <a:lstStyle/>
          <a:p>
            <a:fld id="{22B1F9A8-3A30-470B-8836-A53BC2C53E48}" type="slidenum">
              <a:rPr lang="sk-SK" smtClean="0"/>
              <a:t>12</a:t>
            </a:fld>
            <a:endParaRPr lang="sk-SK"/>
          </a:p>
        </p:txBody>
      </p:sp>
    </p:spTree>
    <p:extLst>
      <p:ext uri="{BB962C8B-B14F-4D97-AF65-F5344CB8AC3E}">
        <p14:creationId xmlns:p14="http://schemas.microsoft.com/office/powerpoint/2010/main" val="39786386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4000" dirty="0">
                <a:solidFill>
                  <a:srgbClr val="C00000"/>
                </a:solidFill>
              </a:rPr>
              <a:t>NŠZ 2</a:t>
            </a:r>
          </a:p>
        </p:txBody>
      </p:sp>
      <p:sp>
        <p:nvSpPr>
          <p:cNvPr id="3" name="Zástupný symbol obsahu 2"/>
          <p:cNvSpPr>
            <a:spLocks noGrp="1"/>
          </p:cNvSpPr>
          <p:nvPr>
            <p:ph idx="1"/>
          </p:nvPr>
        </p:nvSpPr>
        <p:spPr/>
        <p:txBody>
          <a:bodyPr/>
          <a:lstStyle/>
          <a:p>
            <a:pPr algn="just">
              <a:buFont typeface="Arial" panose="020B0604020202020204" pitchFamily="34" charset="0"/>
              <a:buChar char="•"/>
            </a:pPr>
            <a:r>
              <a:rPr lang="sk-SK" sz="2400" dirty="0"/>
              <a:t>použitie poskytnutého príspevku v rozpore s Článkom 6 bod 1 Zmluvy o poskytnutí príspevku uznanému športu v roku 2019 – použitie finančných prostriedkov na úhradu výdavku za vypracovanie metodiky verejného obstarávania vo forme smernice a na úhradu výdavku za školenie zamestnancov prijímateľa k danej smernici, pričom vypracovaná smernica nebola príslušným orgánom prijímateľa schválená a nenadobudla ani platnosť a účinnosť . </a:t>
            </a:r>
          </a:p>
          <a:p>
            <a:pPr>
              <a:buFont typeface="Arial" panose="020B0604020202020204" pitchFamily="34" charset="0"/>
              <a:buChar char="•"/>
            </a:pPr>
            <a:endParaRPr lang="sk-SK" dirty="0"/>
          </a:p>
        </p:txBody>
      </p:sp>
      <p:sp>
        <p:nvSpPr>
          <p:cNvPr id="4" name="Zástupný symbol čísla snímky 3"/>
          <p:cNvSpPr>
            <a:spLocks noGrp="1"/>
          </p:cNvSpPr>
          <p:nvPr>
            <p:ph type="sldNum" sz="quarter" idx="12"/>
          </p:nvPr>
        </p:nvSpPr>
        <p:spPr/>
        <p:txBody>
          <a:bodyPr/>
          <a:lstStyle/>
          <a:p>
            <a:fld id="{22B1F9A8-3A30-470B-8836-A53BC2C53E48}" type="slidenum">
              <a:rPr lang="sk-SK" smtClean="0"/>
              <a:t>13</a:t>
            </a:fld>
            <a:endParaRPr lang="sk-SK"/>
          </a:p>
        </p:txBody>
      </p:sp>
    </p:spTree>
    <p:extLst>
      <p:ext uri="{BB962C8B-B14F-4D97-AF65-F5344CB8AC3E}">
        <p14:creationId xmlns:p14="http://schemas.microsoft.com/office/powerpoint/2010/main" val="2762764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4000" dirty="0">
                <a:solidFill>
                  <a:srgbClr val="00B0F0"/>
                </a:solidFill>
              </a:rPr>
              <a:t>NŠZ 3</a:t>
            </a:r>
          </a:p>
        </p:txBody>
      </p:sp>
      <p:sp>
        <p:nvSpPr>
          <p:cNvPr id="3" name="Zástupný symbol obsahu 2"/>
          <p:cNvSpPr>
            <a:spLocks noGrp="1"/>
          </p:cNvSpPr>
          <p:nvPr>
            <p:ph idx="1"/>
          </p:nvPr>
        </p:nvSpPr>
        <p:spPr/>
        <p:txBody>
          <a:bodyPr/>
          <a:lstStyle/>
          <a:p>
            <a:pPr algn="just"/>
            <a:r>
              <a:rPr lang="sk-SK" sz="2400" b="1" i="1" dirty="0"/>
              <a:t>Zistené nedostatky </a:t>
            </a:r>
            <a:r>
              <a:rPr lang="sk-SK" sz="2400" dirty="0"/>
              <a:t>(porušenie finančnej disciplíny podľa § 31 ods. 1 písm. n) zákona č. 523/2004 Z. z. spočívajúce v porušení podmienky, za ktorej bol prijímateľovi príspevok na základe Zmluvy poskytnutý a s ktorej porušením sa spája povinnosť vrátenia príspevku):</a:t>
            </a:r>
          </a:p>
          <a:p>
            <a:endParaRPr lang="sk-SK" dirty="0"/>
          </a:p>
        </p:txBody>
      </p:sp>
      <p:sp>
        <p:nvSpPr>
          <p:cNvPr id="4" name="Zástupný symbol čísla snímky 3"/>
          <p:cNvSpPr>
            <a:spLocks noGrp="1"/>
          </p:cNvSpPr>
          <p:nvPr>
            <p:ph type="sldNum" sz="quarter" idx="12"/>
          </p:nvPr>
        </p:nvSpPr>
        <p:spPr/>
        <p:txBody>
          <a:bodyPr/>
          <a:lstStyle/>
          <a:p>
            <a:fld id="{22B1F9A8-3A30-470B-8836-A53BC2C53E48}" type="slidenum">
              <a:rPr lang="sk-SK" smtClean="0"/>
              <a:t>14</a:t>
            </a:fld>
            <a:endParaRPr lang="sk-SK"/>
          </a:p>
        </p:txBody>
      </p:sp>
    </p:spTree>
    <p:extLst>
      <p:ext uri="{BB962C8B-B14F-4D97-AF65-F5344CB8AC3E}">
        <p14:creationId xmlns:p14="http://schemas.microsoft.com/office/powerpoint/2010/main" val="2020167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4000" dirty="0">
                <a:solidFill>
                  <a:srgbClr val="00B0F0"/>
                </a:solidFill>
              </a:rPr>
              <a:t>NŠZ 3</a:t>
            </a:r>
          </a:p>
        </p:txBody>
      </p:sp>
      <p:sp>
        <p:nvSpPr>
          <p:cNvPr id="3" name="Zástupný symbol obsahu 2"/>
          <p:cNvSpPr>
            <a:spLocks noGrp="1"/>
          </p:cNvSpPr>
          <p:nvPr>
            <p:ph idx="1"/>
          </p:nvPr>
        </p:nvSpPr>
        <p:spPr/>
        <p:txBody>
          <a:bodyPr>
            <a:normAutofit/>
          </a:bodyPr>
          <a:lstStyle/>
          <a:p>
            <a:pPr lvl="0" algn="just">
              <a:buFont typeface="Arial" panose="020B0604020202020204" pitchFamily="34" charset="0"/>
              <a:buChar char="•"/>
            </a:pPr>
            <a:r>
              <a:rPr lang="sk-SK" sz="2400" dirty="0"/>
              <a:t>použitie poskytnutého príspevku v rozpore s Článkom 5 bod 2 písm. a) a b) Zmluvy o poskytnutí príspevku uznanému športu v roku 2019 – úhrada výdavkov zo Samostatného bankového účtu, na ktorom bol vedený príspevok poskytnutý na základe Zmluvy o poskytnutí príspevku uznanému športu v roku 2019 na účel, na ktorý bol prijímateľovi poskytnutý príspevok na základe Zmluvy o poskytnutí dotácie pre oblasť športu v roku 2019 / Zmluvy o podpore národného športového projektu v roku 2019 (účasť na významnej súťaži),</a:t>
            </a:r>
          </a:p>
          <a:p>
            <a:pPr lvl="0" algn="just">
              <a:buFont typeface="Arial" panose="020B0604020202020204" pitchFamily="34" charset="0"/>
              <a:buChar char="•"/>
            </a:pPr>
            <a:r>
              <a:rPr lang="sk-SK" sz="2400" dirty="0"/>
              <a:t>porušenie ustanovenia § 8 ods. 4 a ods. 5 zákona č. 523/2004 Z. z. - neoprávnené použitie príspevku na úhradu osobných nákladov (miezd) za mesiac január v mesiaci február roku nasledujúceho po roku, na ktorý bol poskytnutý príspevok.  </a:t>
            </a:r>
          </a:p>
          <a:p>
            <a:endParaRPr lang="sk-SK" dirty="0"/>
          </a:p>
        </p:txBody>
      </p:sp>
      <p:sp>
        <p:nvSpPr>
          <p:cNvPr id="4" name="Zástupný symbol čísla snímky 3"/>
          <p:cNvSpPr>
            <a:spLocks noGrp="1"/>
          </p:cNvSpPr>
          <p:nvPr>
            <p:ph type="sldNum" sz="quarter" idx="12"/>
          </p:nvPr>
        </p:nvSpPr>
        <p:spPr/>
        <p:txBody>
          <a:bodyPr/>
          <a:lstStyle/>
          <a:p>
            <a:fld id="{22B1F9A8-3A30-470B-8836-A53BC2C53E48}" type="slidenum">
              <a:rPr lang="sk-SK" smtClean="0"/>
              <a:t>15</a:t>
            </a:fld>
            <a:endParaRPr lang="sk-SK"/>
          </a:p>
        </p:txBody>
      </p:sp>
    </p:spTree>
    <p:extLst>
      <p:ext uri="{BB962C8B-B14F-4D97-AF65-F5344CB8AC3E}">
        <p14:creationId xmlns:p14="http://schemas.microsoft.com/office/powerpoint/2010/main" val="17380044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4000" dirty="0">
                <a:solidFill>
                  <a:srgbClr val="FFC000"/>
                </a:solidFill>
              </a:rPr>
              <a:t>NŠZ 4</a:t>
            </a:r>
          </a:p>
        </p:txBody>
      </p:sp>
      <p:sp>
        <p:nvSpPr>
          <p:cNvPr id="3" name="Zástupný symbol obsahu 2"/>
          <p:cNvSpPr>
            <a:spLocks noGrp="1"/>
          </p:cNvSpPr>
          <p:nvPr>
            <p:ph idx="1"/>
          </p:nvPr>
        </p:nvSpPr>
        <p:spPr/>
        <p:txBody>
          <a:bodyPr/>
          <a:lstStyle/>
          <a:p>
            <a:pPr algn="just"/>
            <a:r>
              <a:rPr lang="sk-SK" sz="2400" b="1" i="1" dirty="0"/>
              <a:t>Zistené nedostatky </a:t>
            </a:r>
            <a:r>
              <a:rPr lang="sk-SK" sz="2400" dirty="0"/>
              <a:t>(porušenie finančnej disciplíny podľa § 31 ods. 1 písm. n) zákona č. 523/2004 Z. z. spočívajúce v porušení podmienky, za ktorej bol prijímateľovi príspevok na základe Zmluvy poskytnutý a s ktorej porušením sa spája povinnosť vrátenia príspevku):</a:t>
            </a:r>
          </a:p>
          <a:p>
            <a:endParaRPr lang="sk-SK" dirty="0"/>
          </a:p>
        </p:txBody>
      </p:sp>
      <p:sp>
        <p:nvSpPr>
          <p:cNvPr id="4" name="Zástupný symbol čísla snímky 3"/>
          <p:cNvSpPr>
            <a:spLocks noGrp="1"/>
          </p:cNvSpPr>
          <p:nvPr>
            <p:ph type="sldNum" sz="quarter" idx="12"/>
          </p:nvPr>
        </p:nvSpPr>
        <p:spPr/>
        <p:txBody>
          <a:bodyPr/>
          <a:lstStyle/>
          <a:p>
            <a:fld id="{22B1F9A8-3A30-470B-8836-A53BC2C53E48}" type="slidenum">
              <a:rPr lang="sk-SK" smtClean="0"/>
              <a:t>16</a:t>
            </a:fld>
            <a:endParaRPr lang="sk-SK"/>
          </a:p>
        </p:txBody>
      </p:sp>
    </p:spTree>
    <p:extLst>
      <p:ext uri="{BB962C8B-B14F-4D97-AF65-F5344CB8AC3E}">
        <p14:creationId xmlns:p14="http://schemas.microsoft.com/office/powerpoint/2010/main" val="38198984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4000" dirty="0">
                <a:solidFill>
                  <a:srgbClr val="FFC000"/>
                </a:solidFill>
              </a:rPr>
              <a:t>NŠZ 4</a:t>
            </a:r>
          </a:p>
        </p:txBody>
      </p:sp>
      <p:sp>
        <p:nvSpPr>
          <p:cNvPr id="3" name="Zástupný symbol obsahu 2"/>
          <p:cNvSpPr>
            <a:spLocks noGrp="1"/>
          </p:cNvSpPr>
          <p:nvPr>
            <p:ph idx="1"/>
          </p:nvPr>
        </p:nvSpPr>
        <p:spPr/>
        <p:txBody>
          <a:bodyPr/>
          <a:lstStyle/>
          <a:p>
            <a:pPr algn="just">
              <a:buFont typeface="Arial" panose="020B0604020202020204" pitchFamily="34" charset="0"/>
              <a:buChar char="•"/>
            </a:pPr>
            <a:r>
              <a:rPr lang="sk-SK" sz="2400" dirty="0"/>
              <a:t>Povinná osoba uhradila faktúry za dodanie tovarov a služieb z  príspevku zo ŠR SR fakturovaných dodávateľmi, ktorých štatutárni zástupcovia boli zároveň členmi výkonného výboru. Úhradou výdavkov  povinná osoba použila príspevok/dotáciu zo ŠR SR neoprávnene, čím nepostupovala v súlade s Čl. 5 bod 6 </a:t>
            </a:r>
            <a:r>
              <a:rPr lang="sk-SK" sz="2400" b="1" dirty="0"/>
              <a:t>Zmluvy o poskytnutí príspevku</a:t>
            </a:r>
            <a:r>
              <a:rPr lang="sk-SK" sz="2400" dirty="0"/>
              <a:t> </a:t>
            </a:r>
            <a:r>
              <a:rPr lang="sk-SK" sz="2400" b="1" dirty="0"/>
              <a:t>uznanému športu</a:t>
            </a:r>
            <a:r>
              <a:rPr lang="sk-SK" sz="2400" dirty="0"/>
              <a:t>, Čl. 5 bod 5 </a:t>
            </a:r>
            <a:r>
              <a:rPr lang="sk-SK" sz="2400" b="1" dirty="0"/>
              <a:t>Zmluvy o podpore národného športového projektu,</a:t>
            </a:r>
            <a:r>
              <a:rPr lang="sk-SK" sz="2400" dirty="0"/>
              <a:t> Čl. 4 bod 4,  </a:t>
            </a:r>
            <a:r>
              <a:rPr lang="sk-SK" sz="2400" b="1" dirty="0"/>
              <a:t>Zmluvy o poskytnutí dotácie pre oblasť športu,</a:t>
            </a:r>
          </a:p>
          <a:p>
            <a:pPr>
              <a:buFont typeface="Arial" panose="020B0604020202020204" pitchFamily="34" charset="0"/>
              <a:buChar char="•"/>
            </a:pPr>
            <a:endParaRPr lang="sk-SK" dirty="0"/>
          </a:p>
        </p:txBody>
      </p:sp>
      <p:sp>
        <p:nvSpPr>
          <p:cNvPr id="4" name="Zástupný symbol čísla snímky 3"/>
          <p:cNvSpPr>
            <a:spLocks noGrp="1"/>
          </p:cNvSpPr>
          <p:nvPr>
            <p:ph type="sldNum" sz="quarter" idx="12"/>
          </p:nvPr>
        </p:nvSpPr>
        <p:spPr/>
        <p:txBody>
          <a:bodyPr/>
          <a:lstStyle/>
          <a:p>
            <a:fld id="{22B1F9A8-3A30-470B-8836-A53BC2C53E48}" type="slidenum">
              <a:rPr lang="sk-SK" smtClean="0"/>
              <a:t>17</a:t>
            </a:fld>
            <a:endParaRPr lang="sk-SK"/>
          </a:p>
        </p:txBody>
      </p:sp>
    </p:spTree>
    <p:extLst>
      <p:ext uri="{BB962C8B-B14F-4D97-AF65-F5344CB8AC3E}">
        <p14:creationId xmlns:p14="http://schemas.microsoft.com/office/powerpoint/2010/main" val="25221346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4000" dirty="0">
                <a:solidFill>
                  <a:srgbClr val="FFC000"/>
                </a:solidFill>
              </a:rPr>
              <a:t>NŠZ 4</a:t>
            </a:r>
          </a:p>
        </p:txBody>
      </p:sp>
      <p:sp>
        <p:nvSpPr>
          <p:cNvPr id="3" name="Zástupný symbol obsahu 2"/>
          <p:cNvSpPr>
            <a:spLocks noGrp="1"/>
          </p:cNvSpPr>
          <p:nvPr>
            <p:ph idx="1"/>
          </p:nvPr>
        </p:nvSpPr>
        <p:spPr/>
        <p:txBody>
          <a:bodyPr>
            <a:noAutofit/>
          </a:bodyPr>
          <a:lstStyle/>
          <a:p>
            <a:pPr algn="just">
              <a:buFont typeface="Arial" panose="020B0604020202020204" pitchFamily="34" charset="0"/>
              <a:buChar char="•"/>
            </a:pPr>
            <a:r>
              <a:rPr lang="sk-SK" sz="2400" dirty="0"/>
              <a:t>Povinná osoba realizovala </a:t>
            </a:r>
            <a:r>
              <a:rPr lang="sk-SK" sz="2400" b="1" dirty="0"/>
              <a:t>po poukázaní</a:t>
            </a:r>
            <a:r>
              <a:rPr lang="sk-SK" sz="2400" dirty="0"/>
              <a:t> príspevku poskytnutého zo ŠR SR na </a:t>
            </a:r>
            <a:r>
              <a:rPr lang="sk-SK" sz="2400" b="1" dirty="0"/>
              <a:t>samostatný bankový</a:t>
            </a:r>
            <a:r>
              <a:rPr lang="sk-SK" sz="2400" dirty="0"/>
              <a:t> účet </a:t>
            </a:r>
            <a:r>
              <a:rPr lang="sk-SK" sz="2400" b="1" dirty="0"/>
              <a:t>prevody</a:t>
            </a:r>
            <a:r>
              <a:rPr lang="sk-SK" sz="2400" dirty="0"/>
              <a:t> </a:t>
            </a:r>
            <a:r>
              <a:rPr lang="sk-SK" sz="2400" b="1" dirty="0"/>
              <a:t>na svoj iný bankový účet</a:t>
            </a:r>
            <a:r>
              <a:rPr lang="sk-SK" sz="2400" dirty="0"/>
              <a:t>. Následne povinná osoba uhradila výdavky na účel zo svojho iného bankového účtu resp. Povinná osoba realizovala </a:t>
            </a:r>
            <a:r>
              <a:rPr lang="sk-SK" sz="2400" b="1" dirty="0"/>
              <a:t>po poukázaní</a:t>
            </a:r>
            <a:r>
              <a:rPr lang="sk-SK" sz="2400" dirty="0"/>
              <a:t> príspevku poskytnutého zo ŠR SR na </a:t>
            </a:r>
            <a:r>
              <a:rPr lang="sk-SK" sz="2400" b="1" dirty="0"/>
              <a:t>určený bankový účet</a:t>
            </a:r>
            <a:r>
              <a:rPr lang="sk-SK" sz="2400" dirty="0"/>
              <a:t> prevody na svoj iný bankový účet za </a:t>
            </a:r>
            <a:r>
              <a:rPr lang="sk-SK" sz="2400" b="1" dirty="0"/>
              <a:t>účelom refundácie</a:t>
            </a:r>
            <a:r>
              <a:rPr lang="sk-SK" sz="2400" dirty="0"/>
              <a:t> predtým vynaložených nákladov na účel, resp. za </a:t>
            </a:r>
            <a:r>
              <a:rPr lang="sk-SK" sz="2400" b="1" dirty="0"/>
              <a:t>účelom následných úhrad výdavkov</a:t>
            </a:r>
            <a:r>
              <a:rPr lang="sk-SK" sz="2400" dirty="0"/>
              <a:t> na účel zo svojho iného bankového účtu. Prevodmi na iný účet neoprávnene použila príspevok/dotáciu zo ŠR SR, čím nepostupovala v súlade s  Čl. 5 bod. 3 písm. b) Zmluvy o</a:t>
            </a:r>
            <a:r>
              <a:rPr lang="sk-SK" sz="2400" b="1" dirty="0"/>
              <a:t> poskytnutí príspevku</a:t>
            </a:r>
            <a:r>
              <a:rPr lang="sk-SK" sz="2400" dirty="0"/>
              <a:t> </a:t>
            </a:r>
            <a:r>
              <a:rPr lang="sk-SK" sz="2400" b="1" dirty="0"/>
              <a:t>uznanému športu</a:t>
            </a:r>
            <a:r>
              <a:rPr lang="sk-SK" sz="2400" dirty="0"/>
              <a:t>, Čl. 5 bod 2 písm. b) Zmluvy </a:t>
            </a:r>
            <a:r>
              <a:rPr lang="sk-SK" sz="2400" b="1" dirty="0"/>
              <a:t>o podpore národného športového projektu</a:t>
            </a:r>
            <a:r>
              <a:rPr lang="sk-SK" sz="2400" dirty="0"/>
              <a:t> a s Čl. 4 bod. 2 písm. b) Zmluvy </a:t>
            </a:r>
            <a:r>
              <a:rPr lang="sk-SK" sz="2400" b="1" dirty="0"/>
              <a:t>o poskytnutí dotácie pre oblasť športu.</a:t>
            </a:r>
            <a:endParaRPr lang="sk-SK" sz="2400" dirty="0"/>
          </a:p>
        </p:txBody>
      </p:sp>
      <p:sp>
        <p:nvSpPr>
          <p:cNvPr id="4" name="Zástupný symbol čísla snímky 3"/>
          <p:cNvSpPr>
            <a:spLocks noGrp="1"/>
          </p:cNvSpPr>
          <p:nvPr>
            <p:ph type="sldNum" sz="quarter" idx="12"/>
          </p:nvPr>
        </p:nvSpPr>
        <p:spPr/>
        <p:txBody>
          <a:bodyPr/>
          <a:lstStyle/>
          <a:p>
            <a:fld id="{22B1F9A8-3A30-470B-8836-A53BC2C53E48}" type="slidenum">
              <a:rPr lang="sk-SK" smtClean="0"/>
              <a:t>18</a:t>
            </a:fld>
            <a:endParaRPr lang="sk-SK"/>
          </a:p>
        </p:txBody>
      </p:sp>
    </p:spTree>
    <p:extLst>
      <p:ext uri="{BB962C8B-B14F-4D97-AF65-F5344CB8AC3E}">
        <p14:creationId xmlns:p14="http://schemas.microsoft.com/office/powerpoint/2010/main" val="11286463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4000" dirty="0">
                <a:solidFill>
                  <a:srgbClr val="0070C0"/>
                </a:solidFill>
              </a:rPr>
              <a:t>Ďalšie zistené nedostatky sa týkali napr.:</a:t>
            </a:r>
          </a:p>
        </p:txBody>
      </p:sp>
      <p:sp>
        <p:nvSpPr>
          <p:cNvPr id="3" name="Zástupný symbol obsahu 2"/>
          <p:cNvSpPr>
            <a:spLocks noGrp="1"/>
          </p:cNvSpPr>
          <p:nvPr>
            <p:ph idx="1"/>
          </p:nvPr>
        </p:nvSpPr>
        <p:spPr/>
        <p:txBody>
          <a:bodyPr>
            <a:normAutofit fontScale="92500"/>
          </a:bodyPr>
          <a:lstStyle/>
          <a:p>
            <a:pPr marL="354013" indent="-176213" algn="just" fontAlgn="base" hangingPunct="0">
              <a:buFont typeface="Arial" panose="020B0604020202020204" pitchFamily="34" charset="0"/>
              <a:buChar char="•"/>
            </a:pPr>
            <a:r>
              <a:rPr lang="sk-SK" sz="2400" dirty="0"/>
              <a:t>nedodržania obdobia, na ktoré sa môže preddavok poskytovať, </a:t>
            </a:r>
            <a:r>
              <a:rPr lang="sk-SK" sz="2400" dirty="0" err="1"/>
              <a:t>nevysporiadania</a:t>
            </a:r>
            <a:r>
              <a:rPr lang="sk-SK" sz="2400" dirty="0"/>
              <a:t> poskytnutého preddavku v stanovenej lehote, resp. úhrady preddavkov, ktoré neboli vopred zmluvne písomne dohodnuté,</a:t>
            </a:r>
          </a:p>
          <a:p>
            <a:pPr marL="354013" indent="-176213" algn="just" fontAlgn="base" hangingPunct="0">
              <a:buFont typeface="Arial" panose="020B0604020202020204" pitchFamily="34" charset="0"/>
              <a:buChar char="•"/>
            </a:pPr>
            <a:r>
              <a:rPr lang="sk-SK" sz="2400" dirty="0"/>
              <a:t>vrátenia nepoužitých finančných prostriedkov na nesprávny účet poskytovateľa, </a:t>
            </a:r>
          </a:p>
          <a:p>
            <a:pPr marL="354013" indent="-176213" algn="just" fontAlgn="base" hangingPunct="0">
              <a:buFont typeface="Arial" panose="020B0604020202020204" pitchFamily="34" charset="0"/>
              <a:buChar char="•"/>
            </a:pPr>
            <a:r>
              <a:rPr lang="sk-SK" sz="2400" dirty="0"/>
              <a:t>nesprávnych údajov uvedených vo vyúčtovaní príspevku poskytnutého zo ŠR SR,</a:t>
            </a:r>
          </a:p>
          <a:p>
            <a:pPr marL="354013" indent="-176213" algn="just">
              <a:buFont typeface="Arial" panose="020B0604020202020204" pitchFamily="34" charset="0"/>
              <a:buChar char="•"/>
            </a:pPr>
            <a:r>
              <a:rPr lang="sk-SK" sz="2400" dirty="0"/>
              <a:t>neoznámenia adresy webového sídla najneskôr do 15 dní po nadobudnutí účinnosti zmluvy,</a:t>
            </a:r>
          </a:p>
          <a:p>
            <a:pPr marL="354013" indent="-176213" algn="just">
              <a:buFont typeface="Arial" panose="020B0604020202020204" pitchFamily="34" charset="0"/>
              <a:buChar char="•"/>
            </a:pPr>
            <a:r>
              <a:rPr lang="sk-SK" sz="2400" dirty="0"/>
              <a:t>nevedenia evidencie o poskytnutých príspevkoch resp. dotácii na analytických účtoch.</a:t>
            </a:r>
          </a:p>
          <a:p>
            <a:pPr marL="436563" indent="-342900" fontAlgn="base" hangingPunct="0">
              <a:buFont typeface="Arial" panose="020B0604020202020204" pitchFamily="34" charset="0"/>
              <a:buChar char="•"/>
            </a:pPr>
            <a:endParaRPr lang="sk-SK" dirty="0"/>
          </a:p>
          <a:p>
            <a:pPr marL="0" indent="0">
              <a:buNone/>
            </a:pPr>
            <a:endParaRPr lang="sk-SK" dirty="0"/>
          </a:p>
        </p:txBody>
      </p:sp>
      <p:sp>
        <p:nvSpPr>
          <p:cNvPr id="4" name="Zástupný symbol čísla snímky 3"/>
          <p:cNvSpPr>
            <a:spLocks noGrp="1"/>
          </p:cNvSpPr>
          <p:nvPr>
            <p:ph type="sldNum" sz="quarter" idx="12"/>
          </p:nvPr>
        </p:nvSpPr>
        <p:spPr/>
        <p:txBody>
          <a:bodyPr/>
          <a:lstStyle/>
          <a:p>
            <a:fld id="{22B1F9A8-3A30-470B-8836-A53BC2C53E48}" type="slidenum">
              <a:rPr lang="sk-SK" smtClean="0"/>
              <a:t>19</a:t>
            </a:fld>
            <a:endParaRPr lang="sk-SK"/>
          </a:p>
        </p:txBody>
      </p:sp>
    </p:spTree>
    <p:extLst>
      <p:ext uri="{BB962C8B-B14F-4D97-AF65-F5344CB8AC3E}">
        <p14:creationId xmlns:p14="http://schemas.microsoft.com/office/powerpoint/2010/main" val="3975411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just"/>
            <a:r>
              <a:rPr lang="sk-SK" sz="4000" dirty="0"/>
              <a:t>Vládne audity vykonané zamestnancami ÚVA v roku 2021 </a:t>
            </a:r>
            <a:r>
              <a:rPr lang="sk-SK" sz="2800" dirty="0"/>
              <a:t>(auditované obdobie rok 2019)</a:t>
            </a:r>
            <a:r>
              <a:rPr lang="sk-SK" sz="4000" dirty="0"/>
              <a:t>:</a:t>
            </a:r>
          </a:p>
        </p:txBody>
      </p:sp>
      <p:sp>
        <p:nvSpPr>
          <p:cNvPr id="3" name="Zástupný symbol obsahu 2"/>
          <p:cNvSpPr>
            <a:spLocks noGrp="1"/>
          </p:cNvSpPr>
          <p:nvPr>
            <p:ph idx="1"/>
          </p:nvPr>
        </p:nvSpPr>
        <p:spPr/>
        <p:txBody>
          <a:bodyPr/>
          <a:lstStyle/>
          <a:p>
            <a:endParaRPr lang="sk-SK" dirty="0"/>
          </a:p>
        </p:txBody>
      </p:sp>
      <p:sp>
        <p:nvSpPr>
          <p:cNvPr id="7" name="Obdĺžnik 6"/>
          <p:cNvSpPr/>
          <p:nvPr/>
        </p:nvSpPr>
        <p:spPr>
          <a:xfrm>
            <a:off x="1237239" y="2149254"/>
            <a:ext cx="6992361" cy="3416320"/>
          </a:xfrm>
          <a:prstGeom prst="rect">
            <a:avLst/>
          </a:prstGeom>
        </p:spPr>
        <p:txBody>
          <a:bodyPr wrap="square">
            <a:spAutoFit/>
          </a:bodyPr>
          <a:lstStyle/>
          <a:p>
            <a:pPr marL="342900" indent="-342900">
              <a:buFont typeface="Arial" panose="020B0604020202020204" pitchFamily="34" charset="0"/>
              <a:buChar char="•"/>
            </a:pPr>
            <a:r>
              <a:rPr lang="sk-SK" sz="2400" dirty="0">
                <a:solidFill>
                  <a:schemeClr val="accent1"/>
                </a:solidFill>
              </a:rPr>
              <a:t>Slovenská asociácia motoristického športu</a:t>
            </a:r>
          </a:p>
          <a:p>
            <a:pPr marL="342900" indent="-342900">
              <a:buFont typeface="Arial" panose="020B0604020202020204" pitchFamily="34" charset="0"/>
              <a:buChar char="•"/>
            </a:pPr>
            <a:r>
              <a:rPr lang="sk-SK" sz="2400" dirty="0">
                <a:solidFill>
                  <a:schemeClr val="accent1"/>
                </a:solidFill>
              </a:rPr>
              <a:t>Slovenská plavecká federácia</a:t>
            </a:r>
          </a:p>
          <a:p>
            <a:pPr marL="342900" indent="-342900">
              <a:buFont typeface="Arial" panose="020B0604020202020204" pitchFamily="34" charset="0"/>
              <a:buChar char="•"/>
            </a:pPr>
            <a:r>
              <a:rPr lang="sk-SK" sz="2400" dirty="0">
                <a:solidFill>
                  <a:schemeClr val="accent1"/>
                </a:solidFill>
              </a:rPr>
              <a:t>Slovenský zväz rybolovnej techniky</a:t>
            </a:r>
          </a:p>
          <a:p>
            <a:pPr marL="342900" indent="-342900">
              <a:buFont typeface="Arial" panose="020B0604020202020204" pitchFamily="34" charset="0"/>
              <a:buChar char="•"/>
            </a:pPr>
            <a:r>
              <a:rPr lang="sk-SK" sz="2400" dirty="0">
                <a:solidFill>
                  <a:schemeClr val="accent1"/>
                </a:solidFill>
              </a:rPr>
              <a:t>Slovenský zväz </a:t>
            </a:r>
            <a:r>
              <a:rPr lang="sk-SK" sz="2400" dirty="0" err="1">
                <a:solidFill>
                  <a:schemeClr val="accent1"/>
                </a:solidFill>
              </a:rPr>
              <a:t>judo</a:t>
            </a:r>
            <a:endParaRPr lang="sk-SK" sz="2400" dirty="0">
              <a:solidFill>
                <a:schemeClr val="accent1"/>
              </a:solidFill>
            </a:endParaRPr>
          </a:p>
          <a:p>
            <a:pPr marL="342900" indent="-342900">
              <a:buFont typeface="Arial" panose="020B0604020202020204" pitchFamily="34" charset="0"/>
              <a:buChar char="•"/>
            </a:pPr>
            <a:r>
              <a:rPr lang="sk-SK" sz="2400" dirty="0">
                <a:solidFill>
                  <a:schemeClr val="accent1"/>
                </a:solidFill>
              </a:rPr>
              <a:t>Slovenský rýchlokorčuliarsky zväz</a:t>
            </a:r>
          </a:p>
          <a:p>
            <a:pPr marL="342900" indent="-342900">
              <a:buFont typeface="Arial" panose="020B0604020202020204" pitchFamily="34" charset="0"/>
              <a:buChar char="•"/>
            </a:pPr>
            <a:r>
              <a:rPr lang="sk-SK" sz="2400" dirty="0">
                <a:solidFill>
                  <a:schemeClr val="accent1"/>
                </a:solidFill>
              </a:rPr>
              <a:t>Slovenský </a:t>
            </a:r>
            <a:r>
              <a:rPr lang="sk-SK" sz="2400" dirty="0" err="1">
                <a:solidFill>
                  <a:schemeClr val="accent1"/>
                </a:solidFill>
              </a:rPr>
              <a:t>curlingový</a:t>
            </a:r>
            <a:r>
              <a:rPr lang="sk-SK" sz="2400" dirty="0">
                <a:solidFill>
                  <a:schemeClr val="accent1"/>
                </a:solidFill>
              </a:rPr>
              <a:t> zväz</a:t>
            </a:r>
          </a:p>
          <a:p>
            <a:pPr marL="342900" indent="-342900">
              <a:buFont typeface="Arial" panose="020B0604020202020204" pitchFamily="34" charset="0"/>
              <a:buChar char="•"/>
            </a:pPr>
            <a:r>
              <a:rPr lang="sk-SK" sz="2400" dirty="0">
                <a:solidFill>
                  <a:schemeClr val="accent1"/>
                </a:solidFill>
              </a:rPr>
              <a:t>Slovenská asociácia </a:t>
            </a:r>
            <a:r>
              <a:rPr lang="sk-SK" sz="2400" dirty="0" err="1">
                <a:solidFill>
                  <a:schemeClr val="accent1"/>
                </a:solidFill>
              </a:rPr>
              <a:t>taekwondo</a:t>
            </a:r>
            <a:r>
              <a:rPr lang="sk-SK" sz="2400" dirty="0">
                <a:solidFill>
                  <a:schemeClr val="accent1"/>
                </a:solidFill>
              </a:rPr>
              <a:t> WT</a:t>
            </a:r>
          </a:p>
          <a:p>
            <a:pPr marL="342900" indent="-342900">
              <a:buFont typeface="Arial" panose="020B0604020202020204" pitchFamily="34" charset="0"/>
              <a:buChar char="•"/>
            </a:pPr>
            <a:r>
              <a:rPr lang="sk-SK" sz="2400" dirty="0">
                <a:solidFill>
                  <a:schemeClr val="accent1"/>
                </a:solidFill>
              </a:rPr>
              <a:t>Slovenský šachový zväz</a:t>
            </a:r>
          </a:p>
          <a:p>
            <a:pPr marL="342900" indent="-342900">
              <a:buFont typeface="Arial" panose="020B0604020202020204" pitchFamily="34" charset="0"/>
              <a:buChar char="•"/>
            </a:pPr>
            <a:r>
              <a:rPr lang="sk-SK" sz="2400" dirty="0">
                <a:solidFill>
                  <a:schemeClr val="accent1"/>
                </a:solidFill>
              </a:rPr>
              <a:t>Slovenská boxerská federácia</a:t>
            </a:r>
          </a:p>
        </p:txBody>
      </p:sp>
      <p:sp>
        <p:nvSpPr>
          <p:cNvPr id="8" name="Zástupný symbol čísla snímky 7"/>
          <p:cNvSpPr>
            <a:spLocks noGrp="1"/>
          </p:cNvSpPr>
          <p:nvPr>
            <p:ph type="sldNum" sz="quarter" idx="12"/>
          </p:nvPr>
        </p:nvSpPr>
        <p:spPr/>
        <p:txBody>
          <a:bodyPr/>
          <a:lstStyle/>
          <a:p>
            <a:fld id="{22B1F9A8-3A30-470B-8836-A53BC2C53E48}" type="slidenum">
              <a:rPr lang="sk-SK" smtClean="0"/>
              <a:t>2</a:t>
            </a:fld>
            <a:endParaRPr lang="sk-SK"/>
          </a:p>
        </p:txBody>
      </p:sp>
    </p:spTree>
    <p:extLst>
      <p:ext uri="{BB962C8B-B14F-4D97-AF65-F5344CB8AC3E}">
        <p14:creationId xmlns:p14="http://schemas.microsoft.com/office/powerpoint/2010/main" val="31361303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4000" dirty="0">
                <a:solidFill>
                  <a:srgbClr val="0070C0"/>
                </a:solidFill>
              </a:rPr>
              <a:t>Ďalšie zistené nedostatky sa týkali napr.:</a:t>
            </a:r>
          </a:p>
        </p:txBody>
      </p:sp>
      <p:sp>
        <p:nvSpPr>
          <p:cNvPr id="3" name="Zástupný symbol obsahu 2"/>
          <p:cNvSpPr>
            <a:spLocks noGrp="1"/>
          </p:cNvSpPr>
          <p:nvPr>
            <p:ph idx="1"/>
          </p:nvPr>
        </p:nvSpPr>
        <p:spPr/>
        <p:txBody>
          <a:bodyPr/>
          <a:lstStyle/>
          <a:p>
            <a:pPr marL="354013" lvl="0" indent="-176213">
              <a:buFont typeface="Arial" panose="020B0604020202020204" pitchFamily="34" charset="0"/>
              <a:buChar char="•"/>
            </a:pPr>
            <a:r>
              <a:rPr lang="sk-SK" sz="2200" dirty="0"/>
              <a:t>nezverejnenia súhrnnej správy o zákazke s nízkou hodnotou za obdobie kalendárneho štvrťroka v profile verejného obstarávateľa,</a:t>
            </a:r>
          </a:p>
          <a:p>
            <a:pPr marL="354013" lvl="0" indent="-176213">
              <a:buFont typeface="Arial" panose="020B0604020202020204" pitchFamily="34" charset="0"/>
              <a:buChar char="•"/>
            </a:pPr>
            <a:r>
              <a:rPr lang="sk-SK" sz="2200" dirty="0"/>
              <a:t>nedodržiavania ustanovení zákona č. 311/2001 Z. z. Zákonníka práce pri uzatváraní dohôd o prácach vykonávaných mimo pracovného pomeru,</a:t>
            </a:r>
          </a:p>
          <a:p>
            <a:pPr marL="354013" lvl="0" indent="-176213">
              <a:buFont typeface="Arial" panose="020B0604020202020204" pitchFamily="34" charset="0"/>
              <a:buChar char="•"/>
            </a:pPr>
            <a:r>
              <a:rPr lang="sk-SK" sz="2200" dirty="0"/>
              <a:t>neurčenia podmienok pracovnej cesty písomne pred jej vykonaním, neuzatvorenia dohody so zamestnávateľom o použití súkromného motorového vozidla na pracovnú cestu pred uskutočnením pracovnej cesty, </a:t>
            </a:r>
          </a:p>
          <a:p>
            <a:pPr marL="354013" lvl="0" indent="-176213">
              <a:buFont typeface="Arial" panose="020B0604020202020204" pitchFamily="34" charset="0"/>
              <a:buChar char="•"/>
            </a:pPr>
            <a:r>
              <a:rPr lang="sk-SK" sz="2200" dirty="0"/>
              <a:t>Nesprávneho vedenia účtovníctva (neúčtovanie o poskytnutých príspevkoch resp. dotácii na účte 346, neúčtovania príspevku na kapitálové výdavky v prospech účtu 384, neúplnosť a nepreukázateľnosť účtovných záznamov).</a:t>
            </a:r>
          </a:p>
          <a:p>
            <a:endParaRPr lang="sk-SK" dirty="0"/>
          </a:p>
        </p:txBody>
      </p:sp>
      <p:sp>
        <p:nvSpPr>
          <p:cNvPr id="4" name="Zástupný symbol čísla snímky 3"/>
          <p:cNvSpPr>
            <a:spLocks noGrp="1"/>
          </p:cNvSpPr>
          <p:nvPr>
            <p:ph type="sldNum" sz="quarter" idx="12"/>
          </p:nvPr>
        </p:nvSpPr>
        <p:spPr/>
        <p:txBody>
          <a:bodyPr/>
          <a:lstStyle/>
          <a:p>
            <a:fld id="{22B1F9A8-3A30-470B-8836-A53BC2C53E48}" type="slidenum">
              <a:rPr lang="sk-SK" smtClean="0"/>
              <a:t>20</a:t>
            </a:fld>
            <a:endParaRPr lang="sk-SK"/>
          </a:p>
        </p:txBody>
      </p:sp>
    </p:spTree>
    <p:extLst>
      <p:ext uri="{BB962C8B-B14F-4D97-AF65-F5344CB8AC3E}">
        <p14:creationId xmlns:p14="http://schemas.microsoft.com/office/powerpoint/2010/main" val="35257518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sp>
        <p:nvSpPr>
          <p:cNvPr id="3" name="Zástupný symbol obsahu 2"/>
          <p:cNvSpPr>
            <a:spLocks noGrp="1"/>
          </p:cNvSpPr>
          <p:nvPr>
            <p:ph idx="1"/>
          </p:nvPr>
        </p:nvSpPr>
        <p:spPr>
          <a:xfrm>
            <a:off x="1013304" y="1967032"/>
            <a:ext cx="10058400" cy="4023360"/>
          </a:xfrm>
        </p:spPr>
        <p:txBody>
          <a:bodyPr/>
          <a:lstStyle/>
          <a:p>
            <a:pPr marL="0" indent="0">
              <a:buNone/>
            </a:pPr>
            <a:endParaRPr lang="sk-SK" sz="4000" dirty="0"/>
          </a:p>
          <a:p>
            <a:endParaRPr lang="sk-SK" sz="4000" dirty="0"/>
          </a:p>
          <a:p>
            <a:r>
              <a:rPr lang="sk-SK" sz="4000" dirty="0"/>
              <a:t>Ďakujeme za pozornosť.</a:t>
            </a:r>
          </a:p>
          <a:p>
            <a:endParaRPr lang="sk-SK" dirty="0"/>
          </a:p>
        </p:txBody>
      </p:sp>
      <p:sp>
        <p:nvSpPr>
          <p:cNvPr id="4" name="Zástupný symbol čísla snímky 3"/>
          <p:cNvSpPr>
            <a:spLocks noGrp="1"/>
          </p:cNvSpPr>
          <p:nvPr>
            <p:ph type="sldNum" sz="quarter" idx="12"/>
          </p:nvPr>
        </p:nvSpPr>
        <p:spPr/>
        <p:txBody>
          <a:bodyPr/>
          <a:lstStyle/>
          <a:p>
            <a:fld id="{22B1F9A8-3A30-470B-8836-A53BC2C53E48}" type="slidenum">
              <a:rPr lang="sk-SK" smtClean="0"/>
              <a:t>21</a:t>
            </a:fld>
            <a:endParaRPr lang="sk-SK"/>
          </a:p>
        </p:txBody>
      </p:sp>
    </p:spTree>
    <p:extLst>
      <p:ext uri="{BB962C8B-B14F-4D97-AF65-F5344CB8AC3E}">
        <p14:creationId xmlns:p14="http://schemas.microsoft.com/office/powerpoint/2010/main" val="2898081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4000" dirty="0">
                <a:solidFill>
                  <a:srgbClr val="0070C0"/>
                </a:solidFill>
              </a:rPr>
              <a:t>Ciele vládneho auditu:</a:t>
            </a:r>
          </a:p>
        </p:txBody>
      </p:sp>
      <p:sp>
        <p:nvSpPr>
          <p:cNvPr id="3" name="Zástupný symbol obsahu 2"/>
          <p:cNvSpPr>
            <a:spLocks noGrp="1"/>
          </p:cNvSpPr>
          <p:nvPr>
            <p:ph idx="1"/>
          </p:nvPr>
        </p:nvSpPr>
        <p:spPr/>
        <p:txBody>
          <a:bodyPr/>
          <a:lstStyle/>
          <a:p>
            <a:pPr marL="447675" indent="-354013" algn="just">
              <a:buFont typeface="Arial" panose="020B0604020202020204" pitchFamily="34" charset="0"/>
              <a:buChar char="•"/>
            </a:pPr>
            <a:r>
              <a:rPr lang="sk-SK" sz="3200" dirty="0"/>
              <a:t>Overiť a hodnotiť hospodárnosť, efektívnosť, účinnosť a účelnosť pri hospodárení s verejnými financiami, overiť zúčtovanie finančných vzťahov so štátnym rozpočtom, overiť a hodnotiť ďalšie skutočnosti, ak tak ustanovuje osobitný predpis v roku 2019. </a:t>
            </a:r>
          </a:p>
          <a:p>
            <a:endParaRPr lang="sk-SK" dirty="0"/>
          </a:p>
        </p:txBody>
      </p:sp>
      <p:sp>
        <p:nvSpPr>
          <p:cNvPr id="4" name="Zástupný symbol čísla snímky 3"/>
          <p:cNvSpPr>
            <a:spLocks noGrp="1"/>
          </p:cNvSpPr>
          <p:nvPr>
            <p:ph type="sldNum" sz="quarter" idx="12"/>
          </p:nvPr>
        </p:nvSpPr>
        <p:spPr/>
        <p:txBody>
          <a:bodyPr/>
          <a:lstStyle/>
          <a:p>
            <a:fld id="{22B1F9A8-3A30-470B-8836-A53BC2C53E48}" type="slidenum">
              <a:rPr lang="sk-SK" smtClean="0"/>
              <a:t>3</a:t>
            </a:fld>
            <a:endParaRPr lang="sk-SK"/>
          </a:p>
        </p:txBody>
      </p:sp>
    </p:spTree>
    <p:extLst>
      <p:ext uri="{BB962C8B-B14F-4D97-AF65-F5344CB8AC3E}">
        <p14:creationId xmlns:p14="http://schemas.microsoft.com/office/powerpoint/2010/main" val="3112945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4000" dirty="0">
                <a:solidFill>
                  <a:srgbClr val="0070C0"/>
                </a:solidFill>
              </a:rPr>
              <a:t>Cieľ vládneho auditu (inak povedané):</a:t>
            </a:r>
          </a:p>
        </p:txBody>
      </p:sp>
      <p:sp>
        <p:nvSpPr>
          <p:cNvPr id="3" name="Zástupný symbol obsahu 2"/>
          <p:cNvSpPr>
            <a:spLocks noGrp="1"/>
          </p:cNvSpPr>
          <p:nvPr>
            <p:ph idx="1"/>
          </p:nvPr>
        </p:nvSpPr>
        <p:spPr/>
        <p:txBody>
          <a:bodyPr/>
          <a:lstStyle/>
          <a:p>
            <a:r>
              <a:rPr lang="sk-SK" sz="2400" dirty="0"/>
              <a:t>Overiť a hodnotiť použitie finančných prostriedkov zo ŠR SR  poskytnutých národným športovým zväzom prostredníctvom MŠVVaŠ SR na základe zmlúv:</a:t>
            </a:r>
          </a:p>
          <a:p>
            <a:pPr marL="354013" indent="-260350">
              <a:buFont typeface="Arial" panose="020B0604020202020204" pitchFamily="34" charset="0"/>
              <a:buChar char="•"/>
            </a:pPr>
            <a:r>
              <a:rPr lang="sk-SK" sz="2400" b="1" dirty="0"/>
              <a:t>o poskytnutí príspevku uznanému športu</a:t>
            </a:r>
          </a:p>
          <a:p>
            <a:pPr marL="354013" indent="-260350">
              <a:buFont typeface="Arial" panose="020B0604020202020204" pitchFamily="34" charset="0"/>
              <a:buChar char="•"/>
            </a:pPr>
            <a:r>
              <a:rPr lang="sk-SK" sz="2400" b="1" dirty="0"/>
              <a:t>o podpore národného športového projektu</a:t>
            </a:r>
          </a:p>
          <a:p>
            <a:pPr marL="354013" indent="-260350">
              <a:buFont typeface="Arial" panose="020B0604020202020204" pitchFamily="34" charset="0"/>
              <a:buChar char="•"/>
            </a:pPr>
            <a:r>
              <a:rPr lang="sk-SK" sz="2400" b="1" dirty="0"/>
              <a:t>o poskytnutí dotácie pre oblasť športu</a:t>
            </a:r>
          </a:p>
          <a:p>
            <a:pPr marL="93663" indent="0">
              <a:buNone/>
            </a:pPr>
            <a:r>
              <a:rPr lang="sk-SK" sz="2400" dirty="0"/>
              <a:t>Overiť a hodnotiť dodržiavanie relevantných zákonov / právnych predpisov  (rozpočtové pravidlá verejnej správy, účtovníctvo, verejné obstarávanie...) v súvislosti s použitím príspevkov/ dotácií.</a:t>
            </a:r>
          </a:p>
          <a:p>
            <a:endParaRPr lang="sk-SK" dirty="0"/>
          </a:p>
          <a:p>
            <a:endParaRPr lang="sk-SK" dirty="0"/>
          </a:p>
        </p:txBody>
      </p:sp>
      <p:sp>
        <p:nvSpPr>
          <p:cNvPr id="4" name="Zástupný symbol čísla snímky 3"/>
          <p:cNvSpPr>
            <a:spLocks noGrp="1"/>
          </p:cNvSpPr>
          <p:nvPr>
            <p:ph type="sldNum" sz="quarter" idx="12"/>
          </p:nvPr>
        </p:nvSpPr>
        <p:spPr/>
        <p:txBody>
          <a:bodyPr/>
          <a:lstStyle/>
          <a:p>
            <a:fld id="{22B1F9A8-3A30-470B-8836-A53BC2C53E48}" type="slidenum">
              <a:rPr lang="sk-SK" smtClean="0"/>
              <a:t>4</a:t>
            </a:fld>
            <a:endParaRPr lang="sk-SK"/>
          </a:p>
        </p:txBody>
      </p:sp>
    </p:spTree>
    <p:extLst>
      <p:ext uri="{BB962C8B-B14F-4D97-AF65-F5344CB8AC3E}">
        <p14:creationId xmlns:p14="http://schemas.microsoft.com/office/powerpoint/2010/main" val="1226273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sk-SK" sz="3600" dirty="0">
                <a:solidFill>
                  <a:srgbClr val="0070C0"/>
                </a:solidFill>
              </a:rPr>
              <a:t>Vládnym auditom bolo v súvislosti s použitím finančných prostriedkov poskytnutých zo ŠR SR overené, či:</a:t>
            </a:r>
          </a:p>
        </p:txBody>
      </p:sp>
      <p:sp>
        <p:nvSpPr>
          <p:cNvPr id="3" name="Zástupný symbol obsahu 2"/>
          <p:cNvSpPr>
            <a:spLocks noGrp="1"/>
          </p:cNvSpPr>
          <p:nvPr>
            <p:ph idx="1"/>
          </p:nvPr>
        </p:nvSpPr>
        <p:spPr/>
        <p:txBody>
          <a:bodyPr>
            <a:normAutofit fontScale="92500" lnSpcReduction="10000"/>
          </a:bodyPr>
          <a:lstStyle/>
          <a:p>
            <a:pPr marL="269875" indent="-269875">
              <a:buFont typeface="Arial" panose="020B0604020202020204" pitchFamily="34" charset="0"/>
              <a:buChar char="•"/>
            </a:pPr>
            <a:r>
              <a:rPr lang="sk-SK" dirty="0"/>
              <a:t>boli finančné prostriedky použité v súlade s účelom ich poskytnutia, </a:t>
            </a:r>
          </a:p>
          <a:p>
            <a:pPr marL="269875" indent="-269875">
              <a:buFont typeface="Arial" panose="020B0604020202020204" pitchFamily="34" charset="0"/>
              <a:buChar char="•"/>
            </a:pPr>
            <a:r>
              <a:rPr lang="sk-SK" dirty="0"/>
              <a:t>boli finančné prostriedky vynaložené v určenom termíne,</a:t>
            </a:r>
          </a:p>
          <a:p>
            <a:pPr marL="269875" indent="-269875">
              <a:buFont typeface="Arial" panose="020B0604020202020204" pitchFamily="34" charset="0"/>
              <a:buChar char="•"/>
            </a:pPr>
            <a:r>
              <a:rPr lang="sk-SK" dirty="0"/>
              <a:t>bolo použitie finančných príspevkov hodnoverne preukázané,</a:t>
            </a:r>
          </a:p>
          <a:p>
            <a:pPr marL="269875" indent="-269875">
              <a:buFont typeface="Arial" panose="020B0604020202020204" pitchFamily="34" charset="0"/>
              <a:buChar char="•"/>
            </a:pPr>
            <a:r>
              <a:rPr lang="sk-SK" dirty="0"/>
              <a:t>bola preukázaná oprávnenosť nákladov a výdavkov,</a:t>
            </a:r>
          </a:p>
          <a:p>
            <a:pPr marL="269875" indent="-269875">
              <a:buFont typeface="Arial" panose="020B0604020202020204" pitchFamily="34" charset="0"/>
              <a:buChar char="•"/>
            </a:pPr>
            <a:r>
              <a:rPr lang="sk-SK" dirty="0"/>
              <a:t>bol zriadený samostatný účet na príjem a používanie príspevku uznanému športu,</a:t>
            </a:r>
          </a:p>
          <a:p>
            <a:pPr marL="269875" indent="-269875">
              <a:buFont typeface="Arial" panose="020B0604020202020204" pitchFamily="34" charset="0"/>
              <a:buChar char="•"/>
            </a:pPr>
            <a:r>
              <a:rPr lang="sk-SK" dirty="0"/>
              <a:t>bol dodržaný spôsob informovania o prijatí a spôsobe použitia finančných prostriedkov, </a:t>
            </a:r>
          </a:p>
          <a:p>
            <a:pPr marL="269875" indent="-269875">
              <a:buFont typeface="Arial" panose="020B0604020202020204" pitchFamily="34" charset="0"/>
              <a:buChar char="•"/>
            </a:pPr>
            <a:r>
              <a:rPr lang="sk-SK" dirty="0"/>
              <a:t>bolo umiestnené logo poskytovateľa na webovom sídle povinnej osoby,</a:t>
            </a:r>
          </a:p>
          <a:p>
            <a:pPr marL="269875" indent="-269875">
              <a:buFont typeface="Arial" panose="020B0604020202020204" pitchFamily="34" charset="0"/>
              <a:buChar char="•"/>
            </a:pPr>
            <a:r>
              <a:rPr lang="sk-SK" dirty="0"/>
              <a:t>boli dodržané ostatné povinnosti a záväzky určené v zmluvách uzatvorených s MŠVVaŠ SR. </a:t>
            </a:r>
          </a:p>
          <a:p>
            <a:r>
              <a:rPr lang="sk-SK" dirty="0"/>
              <a:t>+ Overené a hodnotené aj dodržiavanie hospodárnosti, efektívnosti, účinnosti a účelnosti použitia finančných prostriedkov zo štátneho rozpočtu a oprávnenosť výdavkov.</a:t>
            </a:r>
          </a:p>
          <a:p>
            <a:endParaRPr lang="sk-SK" dirty="0"/>
          </a:p>
        </p:txBody>
      </p:sp>
      <p:sp>
        <p:nvSpPr>
          <p:cNvPr id="4" name="Zástupný symbol čísla snímky 3"/>
          <p:cNvSpPr>
            <a:spLocks noGrp="1"/>
          </p:cNvSpPr>
          <p:nvPr>
            <p:ph type="sldNum" sz="quarter" idx="12"/>
          </p:nvPr>
        </p:nvSpPr>
        <p:spPr/>
        <p:txBody>
          <a:bodyPr/>
          <a:lstStyle/>
          <a:p>
            <a:fld id="{22B1F9A8-3A30-470B-8836-A53BC2C53E48}" type="slidenum">
              <a:rPr lang="sk-SK" smtClean="0"/>
              <a:t>5</a:t>
            </a:fld>
            <a:endParaRPr lang="sk-SK"/>
          </a:p>
        </p:txBody>
      </p:sp>
    </p:spTree>
    <p:extLst>
      <p:ext uri="{BB962C8B-B14F-4D97-AF65-F5344CB8AC3E}">
        <p14:creationId xmlns:p14="http://schemas.microsoft.com/office/powerpoint/2010/main" val="3641379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endParaRPr lang="sk-SK" sz="3200" dirty="0"/>
          </a:p>
        </p:txBody>
      </p:sp>
      <p:sp>
        <p:nvSpPr>
          <p:cNvPr id="3" name="Zástupný symbol obsahu 2"/>
          <p:cNvSpPr>
            <a:spLocks noGrp="1"/>
          </p:cNvSpPr>
          <p:nvPr>
            <p:ph idx="1"/>
          </p:nvPr>
        </p:nvSpPr>
        <p:spPr>
          <a:xfrm>
            <a:off x="1171925" y="1737360"/>
            <a:ext cx="10058400" cy="4023360"/>
          </a:xfrm>
        </p:spPr>
        <p:txBody>
          <a:bodyPr/>
          <a:lstStyle/>
          <a:p>
            <a:endParaRPr lang="sk-SK" dirty="0"/>
          </a:p>
          <a:p>
            <a:r>
              <a:rPr lang="sk-SK" sz="3200" dirty="0">
                <a:solidFill>
                  <a:schemeClr val="tx1"/>
                </a:solidFill>
              </a:rPr>
              <a:t>Informácie o  najzávažnejších zistených nedostatkoch – nedostatkoch s finančným dosahom, z ktorých vyplýva finančný postih  vo forme odvodu za porušenie finančnej disciplíny, resp. penále, prípadne pokuta: </a:t>
            </a:r>
          </a:p>
        </p:txBody>
      </p:sp>
      <p:sp>
        <p:nvSpPr>
          <p:cNvPr id="4" name="Zástupný symbol čísla snímky 3"/>
          <p:cNvSpPr>
            <a:spLocks noGrp="1"/>
          </p:cNvSpPr>
          <p:nvPr>
            <p:ph type="sldNum" sz="quarter" idx="12"/>
          </p:nvPr>
        </p:nvSpPr>
        <p:spPr/>
        <p:txBody>
          <a:bodyPr/>
          <a:lstStyle/>
          <a:p>
            <a:fld id="{22B1F9A8-3A30-470B-8836-A53BC2C53E48}" type="slidenum">
              <a:rPr lang="sk-SK" smtClean="0"/>
              <a:t>6</a:t>
            </a:fld>
            <a:endParaRPr lang="sk-SK"/>
          </a:p>
        </p:txBody>
      </p:sp>
    </p:spTree>
    <p:extLst>
      <p:ext uri="{BB962C8B-B14F-4D97-AF65-F5344CB8AC3E}">
        <p14:creationId xmlns:p14="http://schemas.microsoft.com/office/powerpoint/2010/main" val="1015624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br>
              <a:rPr lang="sk-SK" dirty="0"/>
            </a:br>
            <a:r>
              <a:rPr lang="sk-SK" sz="4000" dirty="0">
                <a:solidFill>
                  <a:srgbClr val="7030A0"/>
                </a:solidFill>
              </a:rPr>
              <a:t>Národný športový zväz (</a:t>
            </a:r>
            <a:r>
              <a:rPr lang="sk-SK" sz="4400" dirty="0">
                <a:solidFill>
                  <a:srgbClr val="7030A0"/>
                </a:solidFill>
              </a:rPr>
              <a:t>NŠZ) 1</a:t>
            </a:r>
            <a:endParaRPr lang="sk-SK" dirty="0">
              <a:solidFill>
                <a:srgbClr val="7030A0"/>
              </a:solidFill>
            </a:endParaRPr>
          </a:p>
        </p:txBody>
      </p:sp>
      <p:sp>
        <p:nvSpPr>
          <p:cNvPr id="3" name="Zástupný symbol obsahu 2"/>
          <p:cNvSpPr>
            <a:spLocks noGrp="1"/>
          </p:cNvSpPr>
          <p:nvPr>
            <p:ph idx="1"/>
          </p:nvPr>
        </p:nvSpPr>
        <p:spPr>
          <a:xfrm>
            <a:off x="1097279" y="1845734"/>
            <a:ext cx="10136777" cy="4023360"/>
          </a:xfrm>
        </p:spPr>
        <p:txBody>
          <a:bodyPr>
            <a:normAutofit/>
          </a:bodyPr>
          <a:lstStyle/>
          <a:p>
            <a:pPr algn="just"/>
            <a:r>
              <a:rPr lang="sk-SK" sz="2800" b="1" i="1" dirty="0"/>
              <a:t>Zistené nedostatky </a:t>
            </a:r>
            <a:r>
              <a:rPr lang="sk-SK" sz="2800" dirty="0"/>
              <a:t>(porušenie finančnej disciplíny podľa § 31 ods. 1 písm. n) zákona č. 523/2004 Z. z. spočívajúce v porušení podmienky, za ktorej bol prijímateľovi príspevok na základe Zmluvy poskytnutý a s ktorej porušením sa spája povinnosť vrátenia príspevku a porušenie finančnej disciplíny podľa § 31 ods. 1 písm. c) zákona č. 523/2004 Z. z. spočívajúce v neodvedení verejných prostriedkov subjektu verejnej správy v určenej lehote a rozsahu):</a:t>
            </a:r>
          </a:p>
        </p:txBody>
      </p:sp>
      <p:sp>
        <p:nvSpPr>
          <p:cNvPr id="4" name="Zástupný symbol čísla snímky 3"/>
          <p:cNvSpPr>
            <a:spLocks noGrp="1"/>
          </p:cNvSpPr>
          <p:nvPr>
            <p:ph type="sldNum" sz="quarter" idx="12"/>
          </p:nvPr>
        </p:nvSpPr>
        <p:spPr/>
        <p:txBody>
          <a:bodyPr/>
          <a:lstStyle/>
          <a:p>
            <a:fld id="{22B1F9A8-3A30-470B-8836-A53BC2C53E48}" type="slidenum">
              <a:rPr lang="sk-SK" smtClean="0"/>
              <a:t>7</a:t>
            </a:fld>
            <a:endParaRPr lang="sk-SK"/>
          </a:p>
        </p:txBody>
      </p:sp>
    </p:spTree>
    <p:extLst>
      <p:ext uri="{BB962C8B-B14F-4D97-AF65-F5344CB8AC3E}">
        <p14:creationId xmlns:p14="http://schemas.microsoft.com/office/powerpoint/2010/main" val="25622478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4000" dirty="0">
                <a:solidFill>
                  <a:srgbClr val="7030A0"/>
                </a:solidFill>
              </a:rPr>
              <a:t>NŠZ 1</a:t>
            </a:r>
          </a:p>
        </p:txBody>
      </p:sp>
      <p:sp>
        <p:nvSpPr>
          <p:cNvPr id="3" name="Zástupný symbol obsahu 2"/>
          <p:cNvSpPr>
            <a:spLocks noGrp="1"/>
          </p:cNvSpPr>
          <p:nvPr>
            <p:ph idx="1"/>
          </p:nvPr>
        </p:nvSpPr>
        <p:spPr/>
        <p:txBody>
          <a:bodyPr>
            <a:normAutofit fontScale="32500" lnSpcReduction="20000"/>
          </a:bodyPr>
          <a:lstStyle/>
          <a:p>
            <a:pPr lvl="0" algn="just">
              <a:buFont typeface="Arial" panose="020B0604020202020204" pitchFamily="34" charset="0"/>
              <a:buChar char="•"/>
            </a:pPr>
            <a:r>
              <a:rPr lang="sk-SK" sz="8600" dirty="0"/>
              <a:t>porušenie ustanovenia článku 5 bod 3 Zmluvy o podpore národného športového projektu v roku 2019 – neoprávnené použitie príspevku – hotovostná úhrada, ktorá nebola uskutočnená v nevyhnutnom a odôvodnenom rozsahu a v rozsahu podľa zákona č. 394/2012 Z. z. o obmedzení platieb v hotovosti,</a:t>
            </a:r>
          </a:p>
          <a:p>
            <a:pPr lvl="0" algn="just">
              <a:buFont typeface="Arial" panose="020B0604020202020204" pitchFamily="34" charset="0"/>
              <a:buChar char="•"/>
            </a:pPr>
            <a:r>
              <a:rPr lang="sk-SK" sz="8600" dirty="0"/>
              <a:t>porušenie ustanovenia článku 5 bod 2 písm. c) Zmluvy o podpore národného športového projektu v roku 2019 - neoprávnené použitie príspevku – bezhotovostná úhrada na účet priameho realizátora, ktorý výdavky na účel pred poskytnutím príspevku neuhradil z vlastných zdrojov,</a:t>
            </a:r>
          </a:p>
          <a:p>
            <a:pPr>
              <a:buFont typeface="Arial" panose="020B0604020202020204" pitchFamily="34" charset="0"/>
              <a:buChar char="•"/>
            </a:pPr>
            <a:endParaRPr lang="sk-SK" dirty="0"/>
          </a:p>
        </p:txBody>
      </p:sp>
      <p:sp>
        <p:nvSpPr>
          <p:cNvPr id="4" name="Zástupný symbol čísla snímky 3"/>
          <p:cNvSpPr>
            <a:spLocks noGrp="1"/>
          </p:cNvSpPr>
          <p:nvPr>
            <p:ph type="sldNum" sz="quarter" idx="12"/>
          </p:nvPr>
        </p:nvSpPr>
        <p:spPr/>
        <p:txBody>
          <a:bodyPr/>
          <a:lstStyle/>
          <a:p>
            <a:fld id="{22B1F9A8-3A30-470B-8836-A53BC2C53E48}" type="slidenum">
              <a:rPr lang="sk-SK" smtClean="0"/>
              <a:t>8</a:t>
            </a:fld>
            <a:endParaRPr lang="sk-SK"/>
          </a:p>
        </p:txBody>
      </p:sp>
    </p:spTree>
    <p:extLst>
      <p:ext uri="{BB962C8B-B14F-4D97-AF65-F5344CB8AC3E}">
        <p14:creationId xmlns:p14="http://schemas.microsoft.com/office/powerpoint/2010/main" val="34382029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4000" dirty="0">
                <a:solidFill>
                  <a:srgbClr val="7030A0"/>
                </a:solidFill>
              </a:rPr>
              <a:t>NŠZ 1</a:t>
            </a:r>
          </a:p>
        </p:txBody>
      </p:sp>
      <p:sp>
        <p:nvSpPr>
          <p:cNvPr id="3" name="Zástupný symbol obsahu 2"/>
          <p:cNvSpPr>
            <a:spLocks noGrp="1"/>
          </p:cNvSpPr>
          <p:nvPr>
            <p:ph idx="1"/>
          </p:nvPr>
        </p:nvSpPr>
        <p:spPr/>
        <p:txBody>
          <a:bodyPr>
            <a:noAutofit/>
          </a:bodyPr>
          <a:lstStyle/>
          <a:p>
            <a:pPr algn="just">
              <a:buFont typeface="Arial" panose="020B0604020202020204" pitchFamily="34" charset="0"/>
              <a:buChar char="•"/>
            </a:pPr>
            <a:r>
              <a:rPr lang="sk-SK" sz="2400" dirty="0"/>
              <a:t>porušenie ustanovenia Čl. 5 bod 2 písm. b) Zmluvy o poskytnutí príspevku uznanému športu v roku 2019 – úhrada výdavkov, ktoré neboli preukázateľne viazané ani na jeden z účelov uvedených v Čl. 4 bod 1 Zmluvy a zároveň nevyhnutne potrebné na jeho uskutočnenie (prijímateľ buď nepredložil žiadne účtovné doklady, ktoré by preukazovali úhradu predmetných výdavkov alebo predmetné výdavky nesúviseli s účelom, na ktorý bol prijímateľovi príspevok poskytnutý (napr. výdavky na reklamný plagát bez bližšej špecifikácie, výdavky na poštovné, výdavky na cestovné náhrady bez preukázania uskutočnenia pracovnej cesty, výdavok na poplatok za zmenu podpisového vzoru v banke, výdavky na pokutu za porušenie dopravných predpisov) alebo predmetné výdavky neboli na uskutočnenie účelu nevyhnutne potrebné (napr. poskytnutie príspevku na stravovanie zamestnancov nad sumu určenú Zákonníkom práce), </a:t>
            </a:r>
          </a:p>
        </p:txBody>
      </p:sp>
      <p:sp>
        <p:nvSpPr>
          <p:cNvPr id="4" name="Zástupný symbol čísla snímky 3"/>
          <p:cNvSpPr>
            <a:spLocks noGrp="1"/>
          </p:cNvSpPr>
          <p:nvPr>
            <p:ph type="sldNum" sz="quarter" idx="12"/>
          </p:nvPr>
        </p:nvSpPr>
        <p:spPr/>
        <p:txBody>
          <a:bodyPr/>
          <a:lstStyle/>
          <a:p>
            <a:fld id="{22B1F9A8-3A30-470B-8836-A53BC2C53E48}" type="slidenum">
              <a:rPr lang="sk-SK" smtClean="0"/>
              <a:t>9</a:t>
            </a:fld>
            <a:endParaRPr lang="sk-SK"/>
          </a:p>
        </p:txBody>
      </p:sp>
    </p:spTree>
    <p:extLst>
      <p:ext uri="{BB962C8B-B14F-4D97-AF65-F5344CB8AC3E}">
        <p14:creationId xmlns:p14="http://schemas.microsoft.com/office/powerpoint/2010/main" val="913694348"/>
      </p:ext>
    </p:extLst>
  </p:cSld>
  <p:clrMapOvr>
    <a:masterClrMapping/>
  </p:clrMapOvr>
</p:sld>
</file>

<file path=ppt/theme/theme1.xml><?xml version="1.0" encoding="utf-8"?>
<a:theme xmlns:a="http://schemas.openxmlformats.org/drawingml/2006/main" name="Retrospektíva">
  <a:themeElements>
    <a:clrScheme name="Retrospektíva">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ktív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í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152</TotalTime>
  <Words>1612</Words>
  <Application>Microsoft Office PowerPoint</Application>
  <PresentationFormat>Širokouhlá</PresentationFormat>
  <Paragraphs>95</Paragraphs>
  <Slides>21</Slides>
  <Notes>1</Notes>
  <HiddenSlides>0</HiddenSlides>
  <MMClips>0</MMClips>
  <ScaleCrop>false</ScaleCrop>
  <HeadingPairs>
    <vt:vector size="6" baseType="variant">
      <vt:variant>
        <vt:lpstr>Použité písma</vt:lpstr>
      </vt:variant>
      <vt:variant>
        <vt:i4>3</vt:i4>
      </vt:variant>
      <vt:variant>
        <vt:lpstr>Motív</vt:lpstr>
      </vt:variant>
      <vt:variant>
        <vt:i4>1</vt:i4>
      </vt:variant>
      <vt:variant>
        <vt:lpstr>Nadpisy snímok</vt:lpstr>
      </vt:variant>
      <vt:variant>
        <vt:i4>21</vt:i4>
      </vt:variant>
    </vt:vector>
  </HeadingPairs>
  <TitlesOfParts>
    <vt:vector size="25" baseType="lpstr">
      <vt:lpstr>Arial</vt:lpstr>
      <vt:lpstr>Calibri</vt:lpstr>
      <vt:lpstr>Calibri Light</vt:lpstr>
      <vt:lpstr>Retrospektíva</vt:lpstr>
      <vt:lpstr>Vládne audity vykonané  Úradom vládneho auditu (ÚVA)  v národných športových zväzoch  </vt:lpstr>
      <vt:lpstr>Vládne audity vykonané zamestnancami ÚVA v roku 2021 (auditované obdobie rok 2019):</vt:lpstr>
      <vt:lpstr>Ciele vládneho auditu:</vt:lpstr>
      <vt:lpstr>Cieľ vládneho auditu (inak povedané):</vt:lpstr>
      <vt:lpstr>Vládnym auditom bolo v súvislosti s použitím finančných prostriedkov poskytnutých zo ŠR SR overené, či:</vt:lpstr>
      <vt:lpstr>Prezentácia programu PowerPoint</vt:lpstr>
      <vt:lpstr> Národný športový zväz (NŠZ) 1</vt:lpstr>
      <vt:lpstr>NŠZ 1</vt:lpstr>
      <vt:lpstr>NŠZ 1</vt:lpstr>
      <vt:lpstr>NŠZ 1</vt:lpstr>
      <vt:lpstr>NŠZ 2</vt:lpstr>
      <vt:lpstr>NŠZ 2</vt:lpstr>
      <vt:lpstr>NŠZ 2</vt:lpstr>
      <vt:lpstr>NŠZ 3</vt:lpstr>
      <vt:lpstr>NŠZ 3</vt:lpstr>
      <vt:lpstr>NŠZ 4</vt:lpstr>
      <vt:lpstr>NŠZ 4</vt:lpstr>
      <vt:lpstr>NŠZ 4</vt:lpstr>
      <vt:lpstr>Ďalšie zistené nedostatky sa týkali napr.:</vt:lpstr>
      <vt:lpstr>Ďalšie zistené nedostatky sa týkali napr.:</vt:lpstr>
      <vt:lpstr>Prezentácia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Vládne audity vykonané Úradom vládneho auditu v národných športových zväzoch</dc:title>
  <dc:creator>Marek Minich</dc:creator>
  <cp:lastModifiedBy>Mgr. Valér Rabenseifer</cp:lastModifiedBy>
  <cp:revision>18</cp:revision>
  <dcterms:created xsi:type="dcterms:W3CDTF">2022-03-09T21:06:10Z</dcterms:created>
  <dcterms:modified xsi:type="dcterms:W3CDTF">2022-03-10T08:33:18Z</dcterms:modified>
</cp:coreProperties>
</file>