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sldIdLst>
    <p:sldId id="464" r:id="rId5"/>
    <p:sldId id="643" r:id="rId6"/>
    <p:sldId id="568" r:id="rId7"/>
    <p:sldId id="628" r:id="rId8"/>
    <p:sldId id="634" r:id="rId9"/>
    <p:sldId id="383" r:id="rId10"/>
    <p:sldId id="579" r:id="rId11"/>
    <p:sldId id="581" r:id="rId12"/>
    <p:sldId id="805" r:id="rId13"/>
    <p:sldId id="806" r:id="rId14"/>
    <p:sldId id="393" r:id="rId15"/>
    <p:sldId id="635" r:id="rId16"/>
    <p:sldId id="636" r:id="rId17"/>
    <p:sldId id="731" r:id="rId18"/>
    <p:sldId id="757" r:id="rId19"/>
    <p:sldId id="736" r:id="rId20"/>
    <p:sldId id="737" r:id="rId21"/>
    <p:sldId id="270" r:id="rId22"/>
    <p:sldId id="831" r:id="rId23"/>
    <p:sldId id="794" r:id="rId24"/>
    <p:sldId id="828" r:id="rId25"/>
    <p:sldId id="798" r:id="rId26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usková Denisa" initials="BD" lastIdx="1" clrIdx="0">
    <p:extLst>
      <p:ext uri="{19B8F6BF-5375-455C-9EA6-DF929625EA0E}">
        <p15:presenceInfo xmlns:p15="http://schemas.microsoft.com/office/powerpoint/2012/main" userId="S-1-5-21-1537444562-954076699-2316396334-167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7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DDBCFE-1B3B-47E3-A10D-C1F49E8AAB2B}" v="1" dt="2026-05-25T09:03:33.4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900" autoAdjust="0"/>
  </p:normalViewPr>
  <p:slideViewPr>
    <p:cSldViewPr snapToGrid="0">
      <p:cViewPr varScale="1">
        <p:scale>
          <a:sx n="101" d="100"/>
          <a:sy n="101" d="100"/>
        </p:scale>
        <p:origin x="82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jdúková Viera" userId="5ab3e67b-8667-433d-b264-b65c494da6d6" providerId="ADAL" clId="{6BE1483F-80DC-43D8-9BA3-181121E35AD8}"/>
    <pc:docChg chg="undo custSel addSld delSld modSld sldOrd">
      <pc:chgData name="Hajdúková Viera" userId="5ab3e67b-8667-433d-b264-b65c494da6d6" providerId="ADAL" clId="{6BE1483F-80DC-43D8-9BA3-181121E35AD8}" dt="2026-05-25T09:06:01.965" v="6252" actId="20577"/>
      <pc:docMkLst>
        <pc:docMk/>
      </pc:docMkLst>
      <pc:sldChg chg="delSp modSp add mod">
        <pc:chgData name="Hajdúková Viera" userId="5ab3e67b-8667-433d-b264-b65c494da6d6" providerId="ADAL" clId="{6BE1483F-80DC-43D8-9BA3-181121E35AD8}" dt="2026-05-25T09:06:01.965" v="6252" actId="20577"/>
        <pc:sldMkLst>
          <pc:docMk/>
          <pc:sldMk cId="2036009832" sldId="270"/>
        </pc:sldMkLst>
        <pc:spChg chg="mod">
          <ac:chgData name="Hajdúková Viera" userId="5ab3e67b-8667-433d-b264-b65c494da6d6" providerId="ADAL" clId="{6BE1483F-80DC-43D8-9BA3-181121E35AD8}" dt="2026-05-25T09:06:01.965" v="6252" actId="20577"/>
          <ac:spMkLst>
            <pc:docMk/>
            <pc:sldMk cId="2036009832" sldId="270"/>
            <ac:spMk id="3" creationId="{E1428CC6-AF0E-1A87-4612-5542E910208B}"/>
          </ac:spMkLst>
        </pc:spChg>
        <pc:spChg chg="mod">
          <ac:chgData name="Hajdúková Viera" userId="5ab3e67b-8667-433d-b264-b65c494da6d6" providerId="ADAL" clId="{6BE1483F-80DC-43D8-9BA3-181121E35AD8}" dt="2026-04-28T12:31:31.158" v="4554" actId="5793"/>
          <ac:spMkLst>
            <pc:docMk/>
            <pc:sldMk cId="2036009832" sldId="270"/>
            <ac:spMk id="6" creationId="{38F47EDC-2662-47EB-8EF4-AF83F5D4957A}"/>
          </ac:spMkLst>
        </pc:spChg>
      </pc:sldChg>
      <pc:sldChg chg="modSp add mod ord">
        <pc:chgData name="Hajdúková Viera" userId="5ab3e67b-8667-433d-b264-b65c494da6d6" providerId="ADAL" clId="{6BE1483F-80DC-43D8-9BA3-181121E35AD8}" dt="2026-05-20T09:22:35.329" v="6000" actId="20577"/>
        <pc:sldMkLst>
          <pc:docMk/>
          <pc:sldMk cId="803908739" sldId="383"/>
        </pc:sldMkLst>
        <pc:spChg chg="mod">
          <ac:chgData name="Hajdúková Viera" userId="5ab3e67b-8667-433d-b264-b65c494da6d6" providerId="ADAL" clId="{6BE1483F-80DC-43D8-9BA3-181121E35AD8}" dt="2026-05-20T09:22:35.329" v="6000" actId="20577"/>
          <ac:spMkLst>
            <pc:docMk/>
            <pc:sldMk cId="803908739" sldId="383"/>
            <ac:spMk id="3" creationId="{00000000-0000-0000-0000-000000000000}"/>
          </ac:spMkLst>
        </pc:spChg>
        <pc:spChg chg="mod">
          <ac:chgData name="Hajdúková Viera" userId="5ab3e67b-8667-433d-b264-b65c494da6d6" providerId="ADAL" clId="{6BE1483F-80DC-43D8-9BA3-181121E35AD8}" dt="2026-05-20T09:12:20.576" v="5768" actId="20577"/>
          <ac:spMkLst>
            <pc:docMk/>
            <pc:sldMk cId="803908739" sldId="383"/>
            <ac:spMk id="4" creationId="{0E764410-0109-3443-A9C6-30572486F240}"/>
          </ac:spMkLst>
        </pc:spChg>
      </pc:sldChg>
      <pc:sldChg chg="addSp delSp modSp add mod">
        <pc:chgData name="Hajdúková Viera" userId="5ab3e67b-8667-433d-b264-b65c494da6d6" providerId="ADAL" clId="{6BE1483F-80DC-43D8-9BA3-181121E35AD8}" dt="2026-05-25T09:05:02.437" v="6191" actId="20577"/>
        <pc:sldMkLst>
          <pc:docMk/>
          <pc:sldMk cId="131285959" sldId="393"/>
        </pc:sldMkLst>
        <pc:spChg chg="mod">
          <ac:chgData name="Hajdúková Viera" userId="5ab3e67b-8667-433d-b264-b65c494da6d6" providerId="ADAL" clId="{6BE1483F-80DC-43D8-9BA3-181121E35AD8}" dt="2026-05-25T09:05:02.437" v="6191" actId="20577"/>
          <ac:spMkLst>
            <pc:docMk/>
            <pc:sldMk cId="131285959" sldId="393"/>
            <ac:spMk id="2" creationId="{1EB661AA-D2C0-4609-ADBD-F21ACB197AD2}"/>
          </ac:spMkLst>
        </pc:spChg>
        <pc:spChg chg="del">
          <ac:chgData name="Hajdúková Viera" userId="5ab3e67b-8667-433d-b264-b65c494da6d6" providerId="ADAL" clId="{6BE1483F-80DC-43D8-9BA3-181121E35AD8}" dt="2026-05-25T09:04:08.650" v="6149" actId="478"/>
          <ac:spMkLst>
            <pc:docMk/>
            <pc:sldMk cId="131285959" sldId="393"/>
            <ac:spMk id="3" creationId="{00000000-0000-0000-0000-000000000000}"/>
          </ac:spMkLst>
        </pc:spChg>
        <pc:spChg chg="mod">
          <ac:chgData name="Hajdúková Viera" userId="5ab3e67b-8667-433d-b264-b65c494da6d6" providerId="ADAL" clId="{6BE1483F-80DC-43D8-9BA3-181121E35AD8}" dt="2026-05-20T09:24:34.076" v="6085" actId="20577"/>
          <ac:spMkLst>
            <pc:docMk/>
            <pc:sldMk cId="131285959" sldId="393"/>
            <ac:spMk id="4" creationId="{6CB0B6B6-0E2C-4C88-85C7-B7EBA77DA47F}"/>
          </ac:spMkLst>
        </pc:spChg>
        <pc:spChg chg="add del mod">
          <ac:chgData name="Hajdúková Viera" userId="5ab3e67b-8667-433d-b264-b65c494da6d6" providerId="ADAL" clId="{6BE1483F-80DC-43D8-9BA3-181121E35AD8}" dt="2026-05-25T09:04:16.744" v="6151" actId="478"/>
          <ac:spMkLst>
            <pc:docMk/>
            <pc:sldMk cId="131285959" sldId="393"/>
            <ac:spMk id="6" creationId="{259078B5-E67A-22D3-0A93-940383A4EEA3}"/>
          </ac:spMkLst>
        </pc:spChg>
      </pc:sldChg>
      <pc:sldChg chg="addSp delSp modSp mod">
        <pc:chgData name="Hajdúková Viera" userId="5ab3e67b-8667-433d-b264-b65c494da6d6" providerId="ADAL" clId="{6BE1483F-80DC-43D8-9BA3-181121E35AD8}" dt="2026-05-20T11:00:43.886" v="6101" actId="6549"/>
        <pc:sldMkLst>
          <pc:docMk/>
          <pc:sldMk cId="3642073005" sldId="464"/>
        </pc:sldMkLst>
        <pc:spChg chg="mod">
          <ac:chgData name="Hajdúková Viera" userId="5ab3e67b-8667-433d-b264-b65c494da6d6" providerId="ADAL" clId="{6BE1483F-80DC-43D8-9BA3-181121E35AD8}" dt="2026-04-28T09:39:46.853" v="4125" actId="207"/>
          <ac:spMkLst>
            <pc:docMk/>
            <pc:sldMk cId="3642073005" sldId="464"/>
            <ac:spMk id="13" creationId="{00000000-0000-0000-0000-000000000000}"/>
          </ac:spMkLst>
        </pc:spChg>
        <pc:spChg chg="mod">
          <ac:chgData name="Hajdúková Viera" userId="5ab3e67b-8667-433d-b264-b65c494da6d6" providerId="ADAL" clId="{6BE1483F-80DC-43D8-9BA3-181121E35AD8}" dt="2026-05-20T11:00:43.886" v="6101" actId="6549"/>
          <ac:spMkLst>
            <pc:docMk/>
            <pc:sldMk cId="3642073005" sldId="464"/>
            <ac:spMk id="21" creationId="{0AB1DD40-9939-3F59-0D93-68622DD33BFE}"/>
          </ac:spMkLst>
        </pc:spChg>
        <pc:picChg chg="add mod">
          <ac:chgData name="Hajdúková Viera" userId="5ab3e67b-8667-433d-b264-b65c494da6d6" providerId="ADAL" clId="{6BE1483F-80DC-43D8-9BA3-181121E35AD8}" dt="2026-04-27T13:51:27.056" v="2175" actId="1076"/>
          <ac:picMkLst>
            <pc:docMk/>
            <pc:sldMk cId="3642073005" sldId="464"/>
            <ac:picMk id="3" creationId="{528D523D-02F1-9AD0-CC09-AC54974F2D48}"/>
          </ac:picMkLst>
        </pc:picChg>
      </pc:sldChg>
      <pc:sldChg chg="modSp mod">
        <pc:chgData name="Hajdúková Viera" userId="5ab3e67b-8667-433d-b264-b65c494da6d6" providerId="ADAL" clId="{6BE1483F-80DC-43D8-9BA3-181121E35AD8}" dt="2026-05-20T09:15:05.102" v="5963" actId="113"/>
        <pc:sldMkLst>
          <pc:docMk/>
          <pc:sldMk cId="2318831723" sldId="568"/>
        </pc:sldMkLst>
        <pc:spChg chg="mod">
          <ac:chgData name="Hajdúková Viera" userId="5ab3e67b-8667-433d-b264-b65c494da6d6" providerId="ADAL" clId="{6BE1483F-80DC-43D8-9BA3-181121E35AD8}" dt="2026-05-20T09:15:05.102" v="5963" actId="113"/>
          <ac:spMkLst>
            <pc:docMk/>
            <pc:sldMk cId="2318831723" sldId="568"/>
            <ac:spMk id="10" creationId="{3035B585-29DD-4DAF-A6DB-38AC6C5D1826}"/>
          </ac:spMkLst>
        </pc:spChg>
      </pc:sldChg>
      <pc:sldChg chg="modSp add mod ord">
        <pc:chgData name="Hajdúková Viera" userId="5ab3e67b-8667-433d-b264-b65c494da6d6" providerId="ADAL" clId="{6BE1483F-80DC-43D8-9BA3-181121E35AD8}" dt="2026-05-20T09:15:40.859" v="5965" actId="255"/>
        <pc:sldMkLst>
          <pc:docMk/>
          <pc:sldMk cId="1850601339" sldId="579"/>
        </pc:sldMkLst>
        <pc:spChg chg="mod">
          <ac:chgData name="Hajdúková Viera" userId="5ab3e67b-8667-433d-b264-b65c494da6d6" providerId="ADAL" clId="{6BE1483F-80DC-43D8-9BA3-181121E35AD8}" dt="2026-05-20T09:15:40.859" v="5965" actId="255"/>
          <ac:spMkLst>
            <pc:docMk/>
            <pc:sldMk cId="1850601339" sldId="579"/>
            <ac:spMk id="36" creationId="{FA59DB39-EA52-E64A-90DB-519F98DDB1B1}"/>
          </ac:spMkLst>
        </pc:spChg>
        <pc:graphicFrameChg chg="mod">
          <ac:chgData name="Hajdúková Viera" userId="5ab3e67b-8667-433d-b264-b65c494da6d6" providerId="ADAL" clId="{6BE1483F-80DC-43D8-9BA3-181121E35AD8}" dt="2026-05-20T07:24:51.699" v="5677" actId="207"/>
          <ac:graphicFrameMkLst>
            <pc:docMk/>
            <pc:sldMk cId="1850601339" sldId="579"/>
            <ac:graphicFrameMk id="3" creationId="{271BC10D-C6E4-4E0A-8A16-C3E6E0BE3FAC}"/>
          </ac:graphicFrameMkLst>
        </pc:graphicFrameChg>
      </pc:sldChg>
      <pc:sldChg chg="addSp delSp modSp add mod">
        <pc:chgData name="Hajdúková Viera" userId="5ab3e67b-8667-433d-b264-b65c494da6d6" providerId="ADAL" clId="{6BE1483F-80DC-43D8-9BA3-181121E35AD8}" dt="2026-05-25T09:03:53.659" v="6148" actId="1076"/>
        <pc:sldMkLst>
          <pc:docMk/>
          <pc:sldMk cId="3502044115" sldId="581"/>
        </pc:sldMkLst>
        <pc:spChg chg="add mod">
          <ac:chgData name="Hajdúková Viera" userId="5ab3e67b-8667-433d-b264-b65c494da6d6" providerId="ADAL" clId="{6BE1483F-80DC-43D8-9BA3-181121E35AD8}" dt="2026-05-25T09:03:53.659" v="6148" actId="1076"/>
          <ac:spMkLst>
            <pc:docMk/>
            <pc:sldMk cId="3502044115" sldId="581"/>
            <ac:spMk id="4" creationId="{2AC0B18C-9A30-553F-1E18-106F1BAB63E4}"/>
          </ac:spMkLst>
        </pc:spChg>
        <pc:spChg chg="mod">
          <ac:chgData name="Hajdúková Viera" userId="5ab3e67b-8667-433d-b264-b65c494da6d6" providerId="ADAL" clId="{6BE1483F-80DC-43D8-9BA3-181121E35AD8}" dt="2026-05-20T07:23:59.992" v="5668" actId="207"/>
          <ac:spMkLst>
            <pc:docMk/>
            <pc:sldMk cId="3502044115" sldId="581"/>
            <ac:spMk id="36" creationId="{FA59DB39-EA52-E64A-90DB-519F98DDB1B1}"/>
          </ac:spMkLst>
        </pc:spChg>
        <pc:graphicFrameChg chg="mod modGraphic">
          <ac:chgData name="Hajdúková Viera" userId="5ab3e67b-8667-433d-b264-b65c494da6d6" providerId="ADAL" clId="{6BE1483F-80DC-43D8-9BA3-181121E35AD8}" dt="2026-05-20T07:22:31.695" v="5608" actId="207"/>
          <ac:graphicFrameMkLst>
            <pc:docMk/>
            <pc:sldMk cId="3502044115" sldId="581"/>
            <ac:graphicFrameMk id="3" creationId="{271BC10D-C6E4-4E0A-8A16-C3E6E0BE3FAC}"/>
          </ac:graphicFrameMkLst>
        </pc:graphicFrameChg>
      </pc:sldChg>
      <pc:sldChg chg="modSp add mod">
        <pc:chgData name="Hajdúková Viera" userId="5ab3e67b-8667-433d-b264-b65c494da6d6" providerId="ADAL" clId="{6BE1483F-80DC-43D8-9BA3-181121E35AD8}" dt="2026-05-21T10:58:01.537" v="6102" actId="6549"/>
        <pc:sldMkLst>
          <pc:docMk/>
          <pc:sldMk cId="3838290150" sldId="628"/>
        </pc:sldMkLst>
        <pc:spChg chg="mod">
          <ac:chgData name="Hajdúková Viera" userId="5ab3e67b-8667-433d-b264-b65c494da6d6" providerId="ADAL" clId="{6BE1483F-80DC-43D8-9BA3-181121E35AD8}" dt="2026-05-21T10:58:01.537" v="6102" actId="6549"/>
          <ac:spMkLst>
            <pc:docMk/>
            <pc:sldMk cId="3838290150" sldId="628"/>
            <ac:spMk id="3" creationId="{9C9B5B3F-C021-4460-BB69-585768599056}"/>
          </ac:spMkLst>
        </pc:spChg>
        <pc:spChg chg="mod">
          <ac:chgData name="Hajdúková Viera" userId="5ab3e67b-8667-433d-b264-b65c494da6d6" providerId="ADAL" clId="{6BE1483F-80DC-43D8-9BA3-181121E35AD8}" dt="2026-05-20T09:14:53.477" v="5962" actId="1076"/>
          <ac:spMkLst>
            <pc:docMk/>
            <pc:sldMk cId="3838290150" sldId="628"/>
            <ac:spMk id="8" creationId="{BBFB00CD-33B4-41DD-BEF2-B24F0DF92024}"/>
          </ac:spMkLst>
        </pc:spChg>
      </pc:sldChg>
      <pc:sldChg chg="add ord">
        <pc:chgData name="Hajdúková Viera" userId="5ab3e67b-8667-433d-b264-b65c494da6d6" providerId="ADAL" clId="{6BE1483F-80DC-43D8-9BA3-181121E35AD8}" dt="2026-05-20T09:16:54.985" v="5972"/>
        <pc:sldMkLst>
          <pc:docMk/>
          <pc:sldMk cId="3444388348" sldId="634"/>
        </pc:sldMkLst>
      </pc:sldChg>
      <pc:sldChg chg="modSp add mod">
        <pc:chgData name="Hajdúková Viera" userId="5ab3e67b-8667-433d-b264-b65c494da6d6" providerId="ADAL" clId="{6BE1483F-80DC-43D8-9BA3-181121E35AD8}" dt="2026-05-25T09:05:19.260" v="6203" actId="20577"/>
        <pc:sldMkLst>
          <pc:docMk/>
          <pc:sldMk cId="3357852821" sldId="635"/>
        </pc:sldMkLst>
        <pc:spChg chg="mod">
          <ac:chgData name="Hajdúková Viera" userId="5ab3e67b-8667-433d-b264-b65c494da6d6" providerId="ADAL" clId="{6BE1483F-80DC-43D8-9BA3-181121E35AD8}" dt="2026-05-25T09:05:19.260" v="6203" actId="20577"/>
          <ac:spMkLst>
            <pc:docMk/>
            <pc:sldMk cId="3357852821" sldId="635"/>
            <ac:spMk id="3" creationId="{00000000-0000-0000-0000-000000000000}"/>
          </ac:spMkLst>
        </pc:spChg>
      </pc:sldChg>
      <pc:sldChg chg="add">
        <pc:chgData name="Hajdúková Viera" userId="5ab3e67b-8667-433d-b264-b65c494da6d6" providerId="ADAL" clId="{6BE1483F-80DC-43D8-9BA3-181121E35AD8}" dt="2026-05-20T09:25:26.068" v="6087"/>
        <pc:sldMkLst>
          <pc:docMk/>
          <pc:sldMk cId="1631933698" sldId="636"/>
        </pc:sldMkLst>
      </pc:sldChg>
      <pc:sldChg chg="modSp mod">
        <pc:chgData name="Hajdúková Viera" userId="5ab3e67b-8667-433d-b264-b65c494da6d6" providerId="ADAL" clId="{6BE1483F-80DC-43D8-9BA3-181121E35AD8}" dt="2026-05-20T07:13:30.844" v="5200"/>
        <pc:sldMkLst>
          <pc:docMk/>
          <pc:sldMk cId="4235072895" sldId="643"/>
        </pc:sldMkLst>
        <pc:graphicFrameChg chg="mod modGraphic">
          <ac:chgData name="Hajdúková Viera" userId="5ab3e67b-8667-433d-b264-b65c494da6d6" providerId="ADAL" clId="{6BE1483F-80DC-43D8-9BA3-181121E35AD8}" dt="2026-05-20T07:13:30.844" v="5200"/>
          <ac:graphicFrameMkLst>
            <pc:docMk/>
            <pc:sldMk cId="4235072895" sldId="643"/>
            <ac:graphicFrameMk id="7" creationId="{280D5656-F117-4D8F-B04D-7D39BEB123C9}"/>
          </ac:graphicFrameMkLst>
        </pc:graphicFrameChg>
      </pc:sldChg>
      <pc:sldChg chg="modSp add mod">
        <pc:chgData name="Hajdúková Viera" userId="5ab3e67b-8667-433d-b264-b65c494da6d6" providerId="ADAL" clId="{6BE1483F-80DC-43D8-9BA3-181121E35AD8}" dt="2026-04-28T09:46:57.193" v="4230" actId="14100"/>
        <pc:sldMkLst>
          <pc:docMk/>
          <pc:sldMk cId="4113086189" sldId="731"/>
        </pc:sldMkLst>
        <pc:spChg chg="mod">
          <ac:chgData name="Hajdúková Viera" userId="5ab3e67b-8667-433d-b264-b65c494da6d6" providerId="ADAL" clId="{6BE1483F-80DC-43D8-9BA3-181121E35AD8}" dt="2026-04-28T09:46:57.193" v="4230" actId="14100"/>
          <ac:spMkLst>
            <pc:docMk/>
            <pc:sldMk cId="4113086189" sldId="731"/>
            <ac:spMk id="5" creationId="{B632A471-F172-4881-897F-2127D9A2F478}"/>
          </ac:spMkLst>
        </pc:spChg>
        <pc:spChg chg="mod">
          <ac:chgData name="Hajdúková Viera" userId="5ab3e67b-8667-433d-b264-b65c494da6d6" providerId="ADAL" clId="{6BE1483F-80DC-43D8-9BA3-181121E35AD8}" dt="2026-04-28T08:30:33.722" v="3481" actId="12"/>
          <ac:spMkLst>
            <pc:docMk/>
            <pc:sldMk cId="4113086189" sldId="731"/>
            <ac:spMk id="6" creationId="{9A2D87E9-8E15-4E8F-961A-DE2500071A3F}"/>
          </ac:spMkLst>
        </pc:spChg>
      </pc:sldChg>
      <pc:sldChg chg="modSp mod">
        <pc:chgData name="Hajdúková Viera" userId="5ab3e67b-8667-433d-b264-b65c494da6d6" providerId="ADAL" clId="{6BE1483F-80DC-43D8-9BA3-181121E35AD8}" dt="2026-04-28T08:29:24.887" v="3472" actId="1582"/>
        <pc:sldMkLst>
          <pc:docMk/>
          <pc:sldMk cId="939845683" sldId="737"/>
        </pc:sldMkLst>
        <pc:spChg chg="mod">
          <ac:chgData name="Hajdúková Viera" userId="5ab3e67b-8667-433d-b264-b65c494da6d6" providerId="ADAL" clId="{6BE1483F-80DC-43D8-9BA3-181121E35AD8}" dt="2026-04-28T08:29:24.887" v="3472" actId="1582"/>
          <ac:spMkLst>
            <pc:docMk/>
            <pc:sldMk cId="939845683" sldId="737"/>
            <ac:spMk id="2" creationId="{12881488-8AAE-4E38-9643-287963374352}"/>
          </ac:spMkLst>
        </pc:spChg>
      </pc:sldChg>
      <pc:sldChg chg="ord">
        <pc:chgData name="Hajdúková Viera" userId="5ab3e67b-8667-433d-b264-b65c494da6d6" providerId="ADAL" clId="{6BE1483F-80DC-43D8-9BA3-181121E35AD8}" dt="2026-05-20T09:17:28.711" v="5976"/>
        <pc:sldMkLst>
          <pc:docMk/>
          <pc:sldMk cId="3147672337" sldId="794"/>
        </pc:sldMkLst>
      </pc:sldChg>
      <pc:sldChg chg="addSp delSp modSp mod setBg">
        <pc:chgData name="Hajdúková Viera" userId="5ab3e67b-8667-433d-b264-b65c494da6d6" providerId="ADAL" clId="{6BE1483F-80DC-43D8-9BA3-181121E35AD8}" dt="2026-05-06T11:37:01.851" v="5151" actId="26606"/>
        <pc:sldMkLst>
          <pc:docMk/>
          <pc:sldMk cId="2984488251" sldId="798"/>
        </pc:sldMkLst>
        <pc:spChg chg="mod ord">
          <ac:chgData name="Hajdúková Viera" userId="5ab3e67b-8667-433d-b264-b65c494da6d6" providerId="ADAL" clId="{6BE1483F-80DC-43D8-9BA3-181121E35AD8}" dt="2026-05-06T11:37:01.851" v="5151" actId="26606"/>
          <ac:spMkLst>
            <pc:docMk/>
            <pc:sldMk cId="2984488251" sldId="798"/>
            <ac:spMk id="3" creationId="{19ED4C3B-8198-454B-9148-5A99E76D0824}"/>
          </ac:spMkLst>
        </pc:spChg>
        <pc:spChg chg="add">
          <ac:chgData name="Hajdúková Viera" userId="5ab3e67b-8667-433d-b264-b65c494da6d6" providerId="ADAL" clId="{6BE1483F-80DC-43D8-9BA3-181121E35AD8}" dt="2026-05-06T11:37:01.851" v="5151" actId="26606"/>
          <ac:spMkLst>
            <pc:docMk/>
            <pc:sldMk cId="2984488251" sldId="798"/>
            <ac:spMk id="9" creationId="{42A4FC2C-047E-45A5-965D-8E1E3BF09BC6}"/>
          </ac:spMkLst>
        </pc:spChg>
        <pc:picChg chg="add mod">
          <ac:chgData name="Hajdúková Viera" userId="5ab3e67b-8667-433d-b264-b65c494da6d6" providerId="ADAL" clId="{6BE1483F-80DC-43D8-9BA3-181121E35AD8}" dt="2026-05-06T11:37:01.851" v="5151" actId="26606"/>
          <ac:picMkLst>
            <pc:docMk/>
            <pc:sldMk cId="2984488251" sldId="798"/>
            <ac:picMk id="4" creationId="{79EDB9C2-76AC-1C00-5D33-0EF325BCC98C}"/>
          </ac:picMkLst>
        </pc:picChg>
      </pc:sldChg>
      <pc:sldChg chg="addSp delSp modSp new mod">
        <pc:chgData name="Hajdúková Viera" userId="5ab3e67b-8667-433d-b264-b65c494da6d6" providerId="ADAL" clId="{6BE1483F-80DC-43D8-9BA3-181121E35AD8}" dt="2026-05-04T09:37:33.312" v="5017" actId="13926"/>
        <pc:sldMkLst>
          <pc:docMk/>
          <pc:sldMk cId="3708752344" sldId="828"/>
        </pc:sldMkLst>
        <pc:spChg chg="mod">
          <ac:chgData name="Hajdúková Viera" userId="5ab3e67b-8667-433d-b264-b65c494da6d6" providerId="ADAL" clId="{6BE1483F-80DC-43D8-9BA3-181121E35AD8}" dt="2026-05-04T09:37:33.312" v="5017" actId="13926"/>
          <ac:spMkLst>
            <pc:docMk/>
            <pc:sldMk cId="3708752344" sldId="828"/>
            <ac:spMk id="3" creationId="{0FE4FAFF-8E6C-6304-F78A-E3897A6E6B64}"/>
          </ac:spMkLst>
        </pc:spChg>
        <pc:spChg chg="add mod">
          <ac:chgData name="Hajdúková Viera" userId="5ab3e67b-8667-433d-b264-b65c494da6d6" providerId="ADAL" clId="{6BE1483F-80DC-43D8-9BA3-181121E35AD8}" dt="2026-05-04T09:36:48.428" v="4976" actId="20577"/>
          <ac:spMkLst>
            <pc:docMk/>
            <pc:sldMk cId="3708752344" sldId="828"/>
            <ac:spMk id="5" creationId="{64384CC6-5A54-7C91-DAC6-EC0FB7DD1AEB}"/>
          </ac:spMkLst>
        </pc:spChg>
        <pc:picChg chg="add mod">
          <ac:chgData name="Hajdúková Viera" userId="5ab3e67b-8667-433d-b264-b65c494da6d6" providerId="ADAL" clId="{6BE1483F-80DC-43D8-9BA3-181121E35AD8}" dt="2026-04-28T10:02:42.182" v="4316" actId="14100"/>
          <ac:picMkLst>
            <pc:docMk/>
            <pc:sldMk cId="3708752344" sldId="828"/>
            <ac:picMk id="9" creationId="{9AB56863-4C66-42B8-4C12-B48465EF3DA0}"/>
          </ac:picMkLst>
        </pc:picChg>
        <pc:picChg chg="add mod">
          <ac:chgData name="Hajdúková Viera" userId="5ab3e67b-8667-433d-b264-b65c494da6d6" providerId="ADAL" clId="{6BE1483F-80DC-43D8-9BA3-181121E35AD8}" dt="2026-04-28T10:03:25.725" v="4320" actId="14100"/>
          <ac:picMkLst>
            <pc:docMk/>
            <pc:sldMk cId="3708752344" sldId="828"/>
            <ac:picMk id="11" creationId="{CAB9A36E-D77D-F4DC-3805-07B6965698D8}"/>
          </ac:picMkLst>
        </pc:picChg>
      </pc:sldChg>
      <pc:sldChg chg="modSp add mod">
        <pc:chgData name="Hajdúková Viera" userId="5ab3e67b-8667-433d-b264-b65c494da6d6" providerId="ADAL" clId="{6BE1483F-80DC-43D8-9BA3-181121E35AD8}" dt="2026-05-20T09:05:15.217" v="5746" actId="20577"/>
        <pc:sldMkLst>
          <pc:docMk/>
          <pc:sldMk cId="1692853776" sldId="831"/>
        </pc:sldMkLst>
        <pc:spChg chg="mod">
          <ac:chgData name="Hajdúková Viera" userId="5ab3e67b-8667-433d-b264-b65c494da6d6" providerId="ADAL" clId="{6BE1483F-80DC-43D8-9BA3-181121E35AD8}" dt="2026-05-20T07:15:33.860" v="5208" actId="20577"/>
          <ac:spMkLst>
            <pc:docMk/>
            <pc:sldMk cId="1692853776" sldId="831"/>
            <ac:spMk id="2" creationId="{83D4B60F-C21E-6246-B1E2-D2D0F65076C1}"/>
          </ac:spMkLst>
        </pc:spChg>
        <pc:spChg chg="mod">
          <ac:chgData name="Hajdúková Viera" userId="5ab3e67b-8667-433d-b264-b65c494da6d6" providerId="ADAL" clId="{6BE1483F-80DC-43D8-9BA3-181121E35AD8}" dt="2026-05-20T09:05:15.217" v="5746" actId="20577"/>
          <ac:spMkLst>
            <pc:docMk/>
            <pc:sldMk cId="1692853776" sldId="831"/>
            <ac:spMk id="6" creationId="{C9FDD6C8-2B63-1791-AF7E-6E0C077E0DD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15A9B3-B7C7-4414-AE76-ECDBB6DFD07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82A8B27B-48A7-4A98-B4A5-D9EBC50BEB77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k-SK" sz="3200" dirty="0"/>
            <a:t>Povinné predprimárne vzdelávanie detí</a:t>
          </a:r>
        </a:p>
      </dgm:t>
    </dgm:pt>
    <dgm:pt modelId="{15FAA91D-4A39-42E3-923C-1CB3C6568582}" type="parTrans" cxnId="{53B1C28E-E35C-4969-9BB2-DEDE9DA80115}">
      <dgm:prSet/>
      <dgm:spPr/>
      <dgm:t>
        <a:bodyPr/>
        <a:lstStyle/>
        <a:p>
          <a:endParaRPr lang="sk-SK"/>
        </a:p>
      </dgm:t>
    </dgm:pt>
    <dgm:pt modelId="{00311A2B-BC45-4D4D-98BB-84F7E6EBAD79}" type="sibTrans" cxnId="{53B1C28E-E35C-4969-9BB2-DEDE9DA80115}">
      <dgm:prSet/>
      <dgm:spPr/>
      <dgm:t>
        <a:bodyPr/>
        <a:lstStyle/>
        <a:p>
          <a:endParaRPr lang="sk-SK"/>
        </a:p>
      </dgm:t>
    </dgm:pt>
    <dgm:pt modelId="{20E71F12-0A24-4AED-BD94-EEEBB1A290E2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k-SK" sz="3200" dirty="0"/>
            <a:t>Rôzne</a:t>
          </a:r>
        </a:p>
      </dgm:t>
    </dgm:pt>
    <dgm:pt modelId="{113BA587-A416-4DD9-967F-934954C44B5D}" type="parTrans" cxnId="{BFDFF972-1FBF-40CD-9751-A795C18891A0}">
      <dgm:prSet/>
      <dgm:spPr/>
      <dgm:t>
        <a:bodyPr/>
        <a:lstStyle/>
        <a:p>
          <a:endParaRPr lang="sk-SK"/>
        </a:p>
      </dgm:t>
    </dgm:pt>
    <dgm:pt modelId="{315F3931-9258-4F84-8264-0EC771A8D3B1}" type="sibTrans" cxnId="{BFDFF972-1FBF-40CD-9751-A795C18891A0}">
      <dgm:prSet/>
      <dgm:spPr/>
      <dgm:t>
        <a:bodyPr/>
        <a:lstStyle/>
        <a:p>
          <a:endParaRPr lang="sk-SK"/>
        </a:p>
      </dgm:t>
    </dgm:pt>
    <dgm:pt modelId="{E9C9F33B-2284-4749-8733-4C98F9551309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k-SK" sz="3200" dirty="0"/>
            <a:t>Pripravovaná novela vyhlášky o materskej škole</a:t>
          </a:r>
        </a:p>
      </dgm:t>
    </dgm:pt>
    <dgm:pt modelId="{15E461DB-BE3A-4344-891B-FE054849F95A}" type="parTrans" cxnId="{FF858F0B-2F3C-4BD6-ADAD-BBEF0A2415E2}">
      <dgm:prSet/>
      <dgm:spPr/>
      <dgm:t>
        <a:bodyPr/>
        <a:lstStyle/>
        <a:p>
          <a:endParaRPr lang="sk-SK"/>
        </a:p>
      </dgm:t>
    </dgm:pt>
    <dgm:pt modelId="{6136188D-86F2-49C1-9C38-E9C673387B4B}" type="sibTrans" cxnId="{FF858F0B-2F3C-4BD6-ADAD-BBEF0A2415E2}">
      <dgm:prSet/>
      <dgm:spPr/>
      <dgm:t>
        <a:bodyPr/>
        <a:lstStyle/>
        <a:p>
          <a:endParaRPr lang="sk-SK"/>
        </a:p>
      </dgm:t>
    </dgm:pt>
    <dgm:pt modelId="{BFDBD9B1-093D-4840-93E2-5DF968ACF357}" type="pres">
      <dgm:prSet presAssocID="{1C15A9B3-B7C7-4414-AE76-ECDBB6DFD073}" presName="linear" presStyleCnt="0">
        <dgm:presLayoutVars>
          <dgm:dir/>
          <dgm:animLvl val="lvl"/>
          <dgm:resizeHandles val="exact"/>
        </dgm:presLayoutVars>
      </dgm:prSet>
      <dgm:spPr/>
    </dgm:pt>
    <dgm:pt modelId="{264E6952-895E-4774-8448-9BF15037FF8B}" type="pres">
      <dgm:prSet presAssocID="{82A8B27B-48A7-4A98-B4A5-D9EBC50BEB77}" presName="parentLin" presStyleCnt="0"/>
      <dgm:spPr/>
    </dgm:pt>
    <dgm:pt modelId="{A1258B82-9135-49A8-8557-45F5E841F8D3}" type="pres">
      <dgm:prSet presAssocID="{82A8B27B-48A7-4A98-B4A5-D9EBC50BEB77}" presName="parentLeftMargin" presStyleLbl="node1" presStyleIdx="0" presStyleCnt="3"/>
      <dgm:spPr/>
    </dgm:pt>
    <dgm:pt modelId="{00F520D5-62A9-44DC-B274-7BA1CD81E8F8}" type="pres">
      <dgm:prSet presAssocID="{82A8B27B-48A7-4A98-B4A5-D9EBC50BEB77}" presName="parentText" presStyleLbl="node1" presStyleIdx="0" presStyleCnt="3" custScaleX="714460" custLinFactX="-3122" custLinFactNeighborX="-100000">
        <dgm:presLayoutVars>
          <dgm:chMax val="0"/>
          <dgm:bulletEnabled val="1"/>
        </dgm:presLayoutVars>
      </dgm:prSet>
      <dgm:spPr/>
    </dgm:pt>
    <dgm:pt modelId="{6F17CD99-5F85-4371-9F41-8AEA9A0521AC}" type="pres">
      <dgm:prSet presAssocID="{82A8B27B-48A7-4A98-B4A5-D9EBC50BEB77}" presName="negativeSpace" presStyleCnt="0"/>
      <dgm:spPr/>
    </dgm:pt>
    <dgm:pt modelId="{755AF30A-A13F-424C-97E6-00C31D360A56}" type="pres">
      <dgm:prSet presAssocID="{82A8B27B-48A7-4A98-B4A5-D9EBC50BEB77}" presName="childText" presStyleLbl="conFgAcc1" presStyleIdx="0" presStyleCnt="3">
        <dgm:presLayoutVars>
          <dgm:bulletEnabled val="1"/>
        </dgm:presLayoutVars>
      </dgm:prSet>
      <dgm:spPr>
        <a:solidFill>
          <a:schemeClr val="accent6">
            <a:lumMod val="60000"/>
            <a:lumOff val="40000"/>
            <a:alpha val="90000"/>
          </a:schemeClr>
        </a:solidFill>
      </dgm:spPr>
    </dgm:pt>
    <dgm:pt modelId="{E131F189-A186-4A18-A8E9-EFA78D798503}" type="pres">
      <dgm:prSet presAssocID="{00311A2B-BC45-4D4D-98BB-84F7E6EBAD79}" presName="spaceBetweenRectangles" presStyleCnt="0"/>
      <dgm:spPr/>
    </dgm:pt>
    <dgm:pt modelId="{1D33C32B-E732-4A2B-A7F4-748EEB85DFC7}" type="pres">
      <dgm:prSet presAssocID="{20E71F12-0A24-4AED-BD94-EEEBB1A290E2}" presName="parentLin" presStyleCnt="0"/>
      <dgm:spPr/>
    </dgm:pt>
    <dgm:pt modelId="{C259E16D-750F-430B-84AF-C6A5BB8CBE7D}" type="pres">
      <dgm:prSet presAssocID="{20E71F12-0A24-4AED-BD94-EEEBB1A290E2}" presName="parentLeftMargin" presStyleLbl="node1" presStyleIdx="0" presStyleCnt="3"/>
      <dgm:spPr/>
    </dgm:pt>
    <dgm:pt modelId="{0A33392B-18EC-4264-A923-8DBFB4A93551}" type="pres">
      <dgm:prSet presAssocID="{20E71F12-0A24-4AED-BD94-EEEBB1A290E2}" presName="parentText" presStyleLbl="node1" presStyleIdx="1" presStyleCnt="3" custScaleX="487902" custLinFactX="-3122" custLinFactNeighborX="-100000" custLinFactNeighborY="-1844">
        <dgm:presLayoutVars>
          <dgm:chMax val="0"/>
          <dgm:bulletEnabled val="1"/>
        </dgm:presLayoutVars>
      </dgm:prSet>
      <dgm:spPr/>
    </dgm:pt>
    <dgm:pt modelId="{7F864228-7273-40B1-9FA5-4ECFE3D218E6}" type="pres">
      <dgm:prSet presAssocID="{20E71F12-0A24-4AED-BD94-EEEBB1A290E2}" presName="negativeSpace" presStyleCnt="0"/>
      <dgm:spPr/>
    </dgm:pt>
    <dgm:pt modelId="{C196CC82-F86C-4B90-A1AC-765F024155AF}" type="pres">
      <dgm:prSet presAssocID="{20E71F12-0A24-4AED-BD94-EEEBB1A290E2}" presName="childText" presStyleLbl="conFgAcc1" presStyleIdx="1" presStyleCnt="3" custLinFactNeighborX="2028" custLinFactNeighborY="18677">
        <dgm:presLayoutVars>
          <dgm:bulletEnabled val="1"/>
        </dgm:presLayoutVars>
      </dgm:prSet>
      <dgm:spPr>
        <a:solidFill>
          <a:schemeClr val="accent6">
            <a:lumMod val="60000"/>
            <a:lumOff val="40000"/>
            <a:alpha val="90000"/>
          </a:schemeClr>
        </a:solidFill>
      </dgm:spPr>
    </dgm:pt>
    <dgm:pt modelId="{6080EFAD-D1A8-4502-9659-992B2ED4F104}" type="pres">
      <dgm:prSet presAssocID="{315F3931-9258-4F84-8264-0EC771A8D3B1}" presName="spaceBetweenRectangles" presStyleCnt="0"/>
      <dgm:spPr/>
    </dgm:pt>
    <dgm:pt modelId="{72691CC2-BA23-4680-922E-713091DC2D38}" type="pres">
      <dgm:prSet presAssocID="{E9C9F33B-2284-4749-8733-4C98F9551309}" presName="parentLin" presStyleCnt="0"/>
      <dgm:spPr/>
    </dgm:pt>
    <dgm:pt modelId="{70A5F0FD-AFEB-46EF-97DF-4BE1065C822E}" type="pres">
      <dgm:prSet presAssocID="{E9C9F33B-2284-4749-8733-4C98F9551309}" presName="parentLeftMargin" presStyleLbl="node1" presStyleIdx="1" presStyleCnt="3"/>
      <dgm:spPr/>
    </dgm:pt>
    <dgm:pt modelId="{AA8CB037-DA20-4858-AB2C-385C81955749}" type="pres">
      <dgm:prSet presAssocID="{E9C9F33B-2284-4749-8733-4C98F9551309}" presName="parentText" presStyleLbl="node1" presStyleIdx="2" presStyleCnt="3" custLinFactX="-186" custLinFactNeighborX="-100000" custLinFactNeighborY="751">
        <dgm:presLayoutVars>
          <dgm:chMax val="0"/>
          <dgm:bulletEnabled val="1"/>
        </dgm:presLayoutVars>
      </dgm:prSet>
      <dgm:spPr/>
    </dgm:pt>
    <dgm:pt modelId="{A3E8ED3E-11B9-4C07-91B5-7DC8043F774B}" type="pres">
      <dgm:prSet presAssocID="{E9C9F33B-2284-4749-8733-4C98F9551309}" presName="negativeSpace" presStyleCnt="0"/>
      <dgm:spPr/>
    </dgm:pt>
    <dgm:pt modelId="{51D6FA25-346C-4076-982A-77F24BB2944E}" type="pres">
      <dgm:prSet presAssocID="{E9C9F33B-2284-4749-8733-4C98F955130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F858F0B-2F3C-4BD6-ADAD-BBEF0A2415E2}" srcId="{1C15A9B3-B7C7-4414-AE76-ECDBB6DFD073}" destId="{E9C9F33B-2284-4749-8733-4C98F9551309}" srcOrd="2" destOrd="0" parTransId="{15E461DB-BE3A-4344-891B-FE054849F95A}" sibTransId="{6136188D-86F2-49C1-9C38-E9C673387B4B}"/>
    <dgm:cxn modelId="{C218C535-BB03-4DA6-9EF8-FE1488C50310}" type="presOf" srcId="{E9C9F33B-2284-4749-8733-4C98F9551309}" destId="{AA8CB037-DA20-4858-AB2C-385C81955749}" srcOrd="1" destOrd="0" presId="urn:microsoft.com/office/officeart/2005/8/layout/list1"/>
    <dgm:cxn modelId="{BFDFF972-1FBF-40CD-9751-A795C18891A0}" srcId="{1C15A9B3-B7C7-4414-AE76-ECDBB6DFD073}" destId="{20E71F12-0A24-4AED-BD94-EEEBB1A290E2}" srcOrd="1" destOrd="0" parTransId="{113BA587-A416-4DD9-967F-934954C44B5D}" sibTransId="{315F3931-9258-4F84-8264-0EC771A8D3B1}"/>
    <dgm:cxn modelId="{AD78F173-2B43-4035-8198-A6822BC85F14}" type="presOf" srcId="{20E71F12-0A24-4AED-BD94-EEEBB1A290E2}" destId="{0A33392B-18EC-4264-A923-8DBFB4A93551}" srcOrd="1" destOrd="0" presId="urn:microsoft.com/office/officeart/2005/8/layout/list1"/>
    <dgm:cxn modelId="{D03C7582-984B-49E3-9B49-B66FBB62DC89}" type="presOf" srcId="{20E71F12-0A24-4AED-BD94-EEEBB1A290E2}" destId="{C259E16D-750F-430B-84AF-C6A5BB8CBE7D}" srcOrd="0" destOrd="0" presId="urn:microsoft.com/office/officeart/2005/8/layout/list1"/>
    <dgm:cxn modelId="{53B1C28E-E35C-4969-9BB2-DEDE9DA80115}" srcId="{1C15A9B3-B7C7-4414-AE76-ECDBB6DFD073}" destId="{82A8B27B-48A7-4A98-B4A5-D9EBC50BEB77}" srcOrd="0" destOrd="0" parTransId="{15FAA91D-4A39-42E3-923C-1CB3C6568582}" sibTransId="{00311A2B-BC45-4D4D-98BB-84F7E6EBAD79}"/>
    <dgm:cxn modelId="{2942C192-161E-46A3-96C7-AC9CA3EC459C}" type="presOf" srcId="{82A8B27B-48A7-4A98-B4A5-D9EBC50BEB77}" destId="{A1258B82-9135-49A8-8557-45F5E841F8D3}" srcOrd="0" destOrd="0" presId="urn:microsoft.com/office/officeart/2005/8/layout/list1"/>
    <dgm:cxn modelId="{BFF6A69A-71C5-4D3A-80D7-3C1A4F088E2F}" type="presOf" srcId="{E9C9F33B-2284-4749-8733-4C98F9551309}" destId="{70A5F0FD-AFEB-46EF-97DF-4BE1065C822E}" srcOrd="0" destOrd="0" presId="urn:microsoft.com/office/officeart/2005/8/layout/list1"/>
    <dgm:cxn modelId="{EC4B5BBE-D3D0-40D8-A15A-106F2B7528D0}" type="presOf" srcId="{1C15A9B3-B7C7-4414-AE76-ECDBB6DFD073}" destId="{BFDBD9B1-093D-4840-93E2-5DF968ACF357}" srcOrd="0" destOrd="0" presId="urn:microsoft.com/office/officeart/2005/8/layout/list1"/>
    <dgm:cxn modelId="{ECD5D4E2-BC71-4998-8907-13311C7EE6E5}" type="presOf" srcId="{82A8B27B-48A7-4A98-B4A5-D9EBC50BEB77}" destId="{00F520D5-62A9-44DC-B274-7BA1CD81E8F8}" srcOrd="1" destOrd="0" presId="urn:microsoft.com/office/officeart/2005/8/layout/list1"/>
    <dgm:cxn modelId="{7E1D4280-79CE-4E57-87A8-21E6A55A567A}" type="presParOf" srcId="{BFDBD9B1-093D-4840-93E2-5DF968ACF357}" destId="{264E6952-895E-4774-8448-9BF15037FF8B}" srcOrd="0" destOrd="0" presId="urn:microsoft.com/office/officeart/2005/8/layout/list1"/>
    <dgm:cxn modelId="{5C1B8928-5534-49BB-9927-B120E645953E}" type="presParOf" srcId="{264E6952-895E-4774-8448-9BF15037FF8B}" destId="{A1258B82-9135-49A8-8557-45F5E841F8D3}" srcOrd="0" destOrd="0" presId="urn:microsoft.com/office/officeart/2005/8/layout/list1"/>
    <dgm:cxn modelId="{3548B6EF-2535-4B0A-B3CF-0F1DAD49CD89}" type="presParOf" srcId="{264E6952-895E-4774-8448-9BF15037FF8B}" destId="{00F520D5-62A9-44DC-B274-7BA1CD81E8F8}" srcOrd="1" destOrd="0" presId="urn:microsoft.com/office/officeart/2005/8/layout/list1"/>
    <dgm:cxn modelId="{694B33D1-C3F3-419A-8FEA-A055CB8D5B46}" type="presParOf" srcId="{BFDBD9B1-093D-4840-93E2-5DF968ACF357}" destId="{6F17CD99-5F85-4371-9F41-8AEA9A0521AC}" srcOrd="1" destOrd="0" presId="urn:microsoft.com/office/officeart/2005/8/layout/list1"/>
    <dgm:cxn modelId="{BDE7C759-4D95-4524-B2CD-809D6D467FC6}" type="presParOf" srcId="{BFDBD9B1-093D-4840-93E2-5DF968ACF357}" destId="{755AF30A-A13F-424C-97E6-00C31D360A56}" srcOrd="2" destOrd="0" presId="urn:microsoft.com/office/officeart/2005/8/layout/list1"/>
    <dgm:cxn modelId="{D33B6800-5F52-4B7B-8CD4-AD960B10E089}" type="presParOf" srcId="{BFDBD9B1-093D-4840-93E2-5DF968ACF357}" destId="{E131F189-A186-4A18-A8E9-EFA78D798503}" srcOrd="3" destOrd="0" presId="urn:microsoft.com/office/officeart/2005/8/layout/list1"/>
    <dgm:cxn modelId="{23C52294-39A4-447C-9327-05288F6034E8}" type="presParOf" srcId="{BFDBD9B1-093D-4840-93E2-5DF968ACF357}" destId="{1D33C32B-E732-4A2B-A7F4-748EEB85DFC7}" srcOrd="4" destOrd="0" presId="urn:microsoft.com/office/officeart/2005/8/layout/list1"/>
    <dgm:cxn modelId="{C59E3B24-2E72-4F0B-853F-6925F8E5D0C9}" type="presParOf" srcId="{1D33C32B-E732-4A2B-A7F4-748EEB85DFC7}" destId="{C259E16D-750F-430B-84AF-C6A5BB8CBE7D}" srcOrd="0" destOrd="0" presId="urn:microsoft.com/office/officeart/2005/8/layout/list1"/>
    <dgm:cxn modelId="{5200146F-A3E0-47FD-A2AE-8464D97C57A9}" type="presParOf" srcId="{1D33C32B-E732-4A2B-A7F4-748EEB85DFC7}" destId="{0A33392B-18EC-4264-A923-8DBFB4A93551}" srcOrd="1" destOrd="0" presId="urn:microsoft.com/office/officeart/2005/8/layout/list1"/>
    <dgm:cxn modelId="{E353BA89-A8CD-4C77-8D04-BE3EBDA1647C}" type="presParOf" srcId="{BFDBD9B1-093D-4840-93E2-5DF968ACF357}" destId="{7F864228-7273-40B1-9FA5-4ECFE3D218E6}" srcOrd="5" destOrd="0" presId="urn:microsoft.com/office/officeart/2005/8/layout/list1"/>
    <dgm:cxn modelId="{3D1957CB-241C-419C-9DB0-1278E50114DE}" type="presParOf" srcId="{BFDBD9B1-093D-4840-93E2-5DF968ACF357}" destId="{C196CC82-F86C-4B90-A1AC-765F024155AF}" srcOrd="6" destOrd="0" presId="urn:microsoft.com/office/officeart/2005/8/layout/list1"/>
    <dgm:cxn modelId="{D889083B-3F10-42B0-9B34-E54D27288774}" type="presParOf" srcId="{BFDBD9B1-093D-4840-93E2-5DF968ACF357}" destId="{6080EFAD-D1A8-4502-9659-992B2ED4F104}" srcOrd="7" destOrd="0" presId="urn:microsoft.com/office/officeart/2005/8/layout/list1"/>
    <dgm:cxn modelId="{B54F7188-E67D-47D9-915D-E4BD12FB01EC}" type="presParOf" srcId="{BFDBD9B1-093D-4840-93E2-5DF968ACF357}" destId="{72691CC2-BA23-4680-922E-713091DC2D38}" srcOrd="8" destOrd="0" presId="urn:microsoft.com/office/officeart/2005/8/layout/list1"/>
    <dgm:cxn modelId="{05EAC5FB-C007-42D4-8585-1CDC637A1DAB}" type="presParOf" srcId="{72691CC2-BA23-4680-922E-713091DC2D38}" destId="{70A5F0FD-AFEB-46EF-97DF-4BE1065C822E}" srcOrd="0" destOrd="0" presId="urn:microsoft.com/office/officeart/2005/8/layout/list1"/>
    <dgm:cxn modelId="{ACDBEBC5-3501-446F-9CCE-75A9E97C158C}" type="presParOf" srcId="{72691CC2-BA23-4680-922E-713091DC2D38}" destId="{AA8CB037-DA20-4858-AB2C-385C81955749}" srcOrd="1" destOrd="0" presId="urn:microsoft.com/office/officeart/2005/8/layout/list1"/>
    <dgm:cxn modelId="{2039F342-2D5D-4A84-95DE-7B02FF0AF7DD}" type="presParOf" srcId="{BFDBD9B1-093D-4840-93E2-5DF968ACF357}" destId="{A3E8ED3E-11B9-4C07-91B5-7DC8043F774B}" srcOrd="9" destOrd="0" presId="urn:microsoft.com/office/officeart/2005/8/layout/list1"/>
    <dgm:cxn modelId="{2D58E6A2-51F9-4E70-B40F-CC05B5E3B940}" type="presParOf" srcId="{BFDBD9B1-093D-4840-93E2-5DF968ACF357}" destId="{51D6FA25-346C-4076-982A-77F24BB2944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EEFC82-CB1F-4395-B54B-52C841BB2911}" type="doc">
      <dgm:prSet loTypeId="urn:microsoft.com/office/officeart/2008/layout/VerticalCurved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BB63A8D6-ADB5-4B11-9E27-7078DD29D0C5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RÚŠS určí materskú školu, </a:t>
          </a:r>
          <a:r>
            <a:rPr lang="sk-SK" sz="2000" b="0" dirty="0">
              <a:solidFill>
                <a:schemeClr val="accent1">
                  <a:lumMod val="50000"/>
                </a:schemeClr>
              </a:solidFill>
            </a:rPr>
            <a:t>v ktorej bude plniť povinné predprimárne vzdelávanie </a:t>
          </a:r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dieťa, ktoré nie je možné prijať ani do spádovej MŠ, ani do inej vybranej ZZ. </a:t>
          </a:r>
        </a:p>
      </dgm:t>
    </dgm:pt>
    <dgm:pt modelId="{BA2B271E-1295-486B-B4EC-DF8A57DCA53D}" type="parTrans" cxnId="{A7A37512-2C48-4BA5-A0B8-0BF4BD4496AB}">
      <dgm:prSet/>
      <dgm:spPr/>
      <dgm:t>
        <a:bodyPr/>
        <a:lstStyle/>
        <a:p>
          <a:endParaRPr lang="sk-SK"/>
        </a:p>
      </dgm:t>
    </dgm:pt>
    <dgm:pt modelId="{FCE5B4E8-46ED-490E-B53E-3FBF6D251952}" type="sibTrans" cxnId="{A7A37512-2C48-4BA5-A0B8-0BF4BD4496AB}">
      <dgm:prSet/>
      <dgm:spPr/>
      <dgm:t>
        <a:bodyPr/>
        <a:lstStyle/>
        <a:p>
          <a:endParaRPr lang="sk-SK"/>
        </a:p>
      </dgm:t>
    </dgm:pt>
    <dgm:pt modelId="{7F385E81-E887-46E0-97AE-54ACD283B455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k-SK" sz="2000" b="0" dirty="0">
              <a:solidFill>
                <a:srgbClr val="0B2379"/>
              </a:solidFill>
            </a:rPr>
            <a:t>Určenie materskej školy RÚŠS </a:t>
          </a:r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vopred prerokuje s riaditeľom tejto materskej školy          a zriaďovateľom tejto materskej školy. </a:t>
          </a:r>
        </a:p>
      </dgm:t>
    </dgm:pt>
    <dgm:pt modelId="{486429F0-EDCB-450C-A6C8-184B27A6F0AA}" type="parTrans" cxnId="{0BE2295E-9E03-4961-B40A-C68E626076E6}">
      <dgm:prSet/>
      <dgm:spPr/>
      <dgm:t>
        <a:bodyPr/>
        <a:lstStyle/>
        <a:p>
          <a:endParaRPr lang="sk-SK"/>
        </a:p>
      </dgm:t>
    </dgm:pt>
    <dgm:pt modelId="{89942C9E-0EDC-4B78-B0B4-F2E01660AA89}" type="sibTrans" cxnId="{0BE2295E-9E03-4961-B40A-C68E626076E6}">
      <dgm:prSet/>
      <dgm:spPr/>
      <dgm:t>
        <a:bodyPr/>
        <a:lstStyle/>
        <a:p>
          <a:endParaRPr lang="sk-SK"/>
        </a:p>
      </dgm:t>
    </dgm:pt>
    <dgm:pt modelId="{26865CD6-20A2-4BC5-BF74-A3C6C9E3DDFC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sk-SK" sz="2000" b="0" dirty="0">
              <a:solidFill>
                <a:schemeClr val="accent1">
                  <a:lumMod val="50000"/>
                </a:schemeClr>
              </a:solidFill>
            </a:rPr>
            <a:t>Rodič  požiada RÚŠS o určenie materskej školy v ktorej bude jeho dieťa plniť PPV</a:t>
          </a:r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 až       po  ukončení správneho konania v spádovej MŠ alebo v inej MŠ, ktorú rodič pre dieťa vybral</a:t>
          </a:r>
        </a:p>
      </dgm:t>
    </dgm:pt>
    <dgm:pt modelId="{4D1F8CCB-C06D-4069-9366-9396E31D2D56}" type="parTrans" cxnId="{C6F06826-0115-420B-B2D6-8F2AD11CE8BF}">
      <dgm:prSet/>
      <dgm:spPr/>
      <dgm:t>
        <a:bodyPr/>
        <a:lstStyle/>
        <a:p>
          <a:endParaRPr lang="sk-SK"/>
        </a:p>
      </dgm:t>
    </dgm:pt>
    <dgm:pt modelId="{04F666F9-AFDD-4AB8-BC9D-5FC4A532A61A}" type="sibTrans" cxnId="{C6F06826-0115-420B-B2D6-8F2AD11CE8BF}">
      <dgm:prSet/>
      <dgm:spPr/>
      <dgm:t>
        <a:bodyPr/>
        <a:lstStyle/>
        <a:p>
          <a:endParaRPr lang="sk-SK"/>
        </a:p>
      </dgm:t>
    </dgm:pt>
    <dgm:pt modelId="{367F69C1-4DF7-4DED-A293-D876C3E1D728}" type="pres">
      <dgm:prSet presAssocID="{C3EEFC82-CB1F-4395-B54B-52C841BB2911}" presName="Name0" presStyleCnt="0">
        <dgm:presLayoutVars>
          <dgm:chMax val="7"/>
          <dgm:chPref val="7"/>
          <dgm:dir/>
        </dgm:presLayoutVars>
      </dgm:prSet>
      <dgm:spPr/>
    </dgm:pt>
    <dgm:pt modelId="{7DAE11D7-B32F-48B6-9555-96558337D951}" type="pres">
      <dgm:prSet presAssocID="{C3EEFC82-CB1F-4395-B54B-52C841BB2911}" presName="Name1" presStyleCnt="0"/>
      <dgm:spPr/>
    </dgm:pt>
    <dgm:pt modelId="{6FDA064A-AED2-4F68-82FF-E28807D40D37}" type="pres">
      <dgm:prSet presAssocID="{C3EEFC82-CB1F-4395-B54B-52C841BB2911}" presName="cycle" presStyleCnt="0"/>
      <dgm:spPr/>
    </dgm:pt>
    <dgm:pt modelId="{6868CEB7-D872-49D9-A8B4-2B22C0BF90D3}" type="pres">
      <dgm:prSet presAssocID="{C3EEFC82-CB1F-4395-B54B-52C841BB2911}" presName="srcNode" presStyleLbl="node1" presStyleIdx="0" presStyleCnt="3"/>
      <dgm:spPr/>
    </dgm:pt>
    <dgm:pt modelId="{09583B09-5029-4685-B290-876DD48235B4}" type="pres">
      <dgm:prSet presAssocID="{C3EEFC82-CB1F-4395-B54B-52C841BB2911}" presName="conn" presStyleLbl="parChTrans1D2" presStyleIdx="0" presStyleCnt="1"/>
      <dgm:spPr/>
    </dgm:pt>
    <dgm:pt modelId="{ED15F599-0B63-42C9-852F-E30ECED2D70A}" type="pres">
      <dgm:prSet presAssocID="{C3EEFC82-CB1F-4395-B54B-52C841BB2911}" presName="extraNode" presStyleLbl="node1" presStyleIdx="0" presStyleCnt="3"/>
      <dgm:spPr/>
    </dgm:pt>
    <dgm:pt modelId="{BBB4F78F-F442-4B33-869E-0B671EE75CE3}" type="pres">
      <dgm:prSet presAssocID="{C3EEFC82-CB1F-4395-B54B-52C841BB2911}" presName="dstNode" presStyleLbl="node1" presStyleIdx="0" presStyleCnt="3"/>
      <dgm:spPr/>
    </dgm:pt>
    <dgm:pt modelId="{1D02EE49-5E46-40CE-859A-29E4D9BEAB91}" type="pres">
      <dgm:prSet presAssocID="{26865CD6-20A2-4BC5-BF74-A3C6C9E3DDFC}" presName="text_1" presStyleLbl="node1" presStyleIdx="0" presStyleCnt="3">
        <dgm:presLayoutVars>
          <dgm:bulletEnabled val="1"/>
        </dgm:presLayoutVars>
      </dgm:prSet>
      <dgm:spPr/>
    </dgm:pt>
    <dgm:pt modelId="{D17B2F3C-02D6-4B5D-B9E4-478C4A9B1A80}" type="pres">
      <dgm:prSet presAssocID="{26865CD6-20A2-4BC5-BF74-A3C6C9E3DDFC}" presName="accent_1" presStyleCnt="0"/>
      <dgm:spPr/>
    </dgm:pt>
    <dgm:pt modelId="{445F4AD7-CE5A-4618-93CA-985A17DBF5AB}" type="pres">
      <dgm:prSet presAssocID="{26865CD6-20A2-4BC5-BF74-A3C6C9E3DDFC}" presName="accentRepeatNode" presStyleLbl="solidFgAcc1" presStyleIdx="0" presStyleCnt="3"/>
      <dgm:spPr>
        <a:solidFill>
          <a:srgbClr val="92D050"/>
        </a:solidFill>
        <a:ln>
          <a:solidFill>
            <a:schemeClr val="accent1">
              <a:lumMod val="50000"/>
            </a:schemeClr>
          </a:solidFill>
        </a:ln>
      </dgm:spPr>
    </dgm:pt>
    <dgm:pt modelId="{A3146F35-271D-48F8-829E-D195029CDD90}" type="pres">
      <dgm:prSet presAssocID="{BB63A8D6-ADB5-4B11-9E27-7078DD29D0C5}" presName="text_2" presStyleLbl="node1" presStyleIdx="1" presStyleCnt="3">
        <dgm:presLayoutVars>
          <dgm:bulletEnabled val="1"/>
        </dgm:presLayoutVars>
      </dgm:prSet>
      <dgm:spPr/>
    </dgm:pt>
    <dgm:pt modelId="{2FE62529-097C-418C-8BB3-388BEDDE5BA9}" type="pres">
      <dgm:prSet presAssocID="{BB63A8D6-ADB5-4B11-9E27-7078DD29D0C5}" presName="accent_2" presStyleCnt="0"/>
      <dgm:spPr/>
    </dgm:pt>
    <dgm:pt modelId="{5D6B79AB-56CA-4715-9F43-AD2C84F9BEA8}" type="pres">
      <dgm:prSet presAssocID="{BB63A8D6-ADB5-4B11-9E27-7078DD29D0C5}" presName="accentRepeatNode" presStyleLbl="solidFgAcc1" presStyleIdx="1" presStyleCnt="3"/>
      <dgm:spPr>
        <a:solidFill>
          <a:srgbClr val="92D050"/>
        </a:solidFill>
        <a:ln>
          <a:solidFill>
            <a:schemeClr val="accent1">
              <a:lumMod val="75000"/>
            </a:schemeClr>
          </a:solidFill>
        </a:ln>
      </dgm:spPr>
    </dgm:pt>
    <dgm:pt modelId="{A46D484F-AE92-41DA-BF99-2971D11E52B3}" type="pres">
      <dgm:prSet presAssocID="{7F385E81-E887-46E0-97AE-54ACD283B455}" presName="text_3" presStyleLbl="node1" presStyleIdx="2" presStyleCnt="3">
        <dgm:presLayoutVars>
          <dgm:bulletEnabled val="1"/>
        </dgm:presLayoutVars>
      </dgm:prSet>
      <dgm:spPr/>
    </dgm:pt>
    <dgm:pt modelId="{6D1C9448-E0F8-449D-B2BB-D54B5C9ABC88}" type="pres">
      <dgm:prSet presAssocID="{7F385E81-E887-46E0-97AE-54ACD283B455}" presName="accent_3" presStyleCnt="0"/>
      <dgm:spPr/>
    </dgm:pt>
    <dgm:pt modelId="{1837FE8F-CB5B-49D1-AB1D-DC2F88365721}" type="pres">
      <dgm:prSet presAssocID="{7F385E81-E887-46E0-97AE-54ACD283B455}" presName="accentRepeatNode" presStyleLbl="solidFgAcc1" presStyleIdx="2" presStyleCnt="3"/>
      <dgm:spPr>
        <a:solidFill>
          <a:srgbClr val="92D050"/>
        </a:solidFill>
        <a:ln>
          <a:solidFill>
            <a:schemeClr val="accent1">
              <a:lumMod val="60000"/>
              <a:lumOff val="40000"/>
            </a:schemeClr>
          </a:solidFill>
        </a:ln>
      </dgm:spPr>
    </dgm:pt>
  </dgm:ptLst>
  <dgm:cxnLst>
    <dgm:cxn modelId="{A7A37512-2C48-4BA5-A0B8-0BF4BD4496AB}" srcId="{C3EEFC82-CB1F-4395-B54B-52C841BB2911}" destId="{BB63A8D6-ADB5-4B11-9E27-7078DD29D0C5}" srcOrd="1" destOrd="0" parTransId="{BA2B271E-1295-486B-B4EC-DF8A57DCA53D}" sibTransId="{FCE5B4E8-46ED-490E-B53E-3FBF6D251952}"/>
    <dgm:cxn modelId="{C6F06826-0115-420B-B2D6-8F2AD11CE8BF}" srcId="{C3EEFC82-CB1F-4395-B54B-52C841BB2911}" destId="{26865CD6-20A2-4BC5-BF74-A3C6C9E3DDFC}" srcOrd="0" destOrd="0" parTransId="{4D1F8CCB-C06D-4069-9366-9396E31D2D56}" sibTransId="{04F666F9-AFDD-4AB8-BC9D-5FC4A532A61A}"/>
    <dgm:cxn modelId="{793BE05D-6099-4506-9909-86BA9B20F1C5}" type="presOf" srcId="{26865CD6-20A2-4BC5-BF74-A3C6C9E3DDFC}" destId="{1D02EE49-5E46-40CE-859A-29E4D9BEAB91}" srcOrd="0" destOrd="0" presId="urn:microsoft.com/office/officeart/2008/layout/VerticalCurvedList"/>
    <dgm:cxn modelId="{0BE2295E-9E03-4961-B40A-C68E626076E6}" srcId="{C3EEFC82-CB1F-4395-B54B-52C841BB2911}" destId="{7F385E81-E887-46E0-97AE-54ACD283B455}" srcOrd="2" destOrd="0" parTransId="{486429F0-EDCB-450C-A6C8-184B27A6F0AA}" sibTransId="{89942C9E-0EDC-4B78-B0B4-F2E01660AA89}"/>
    <dgm:cxn modelId="{9787834F-F8D1-405E-9537-1022233938F5}" type="presOf" srcId="{7F385E81-E887-46E0-97AE-54ACD283B455}" destId="{A46D484F-AE92-41DA-BF99-2971D11E52B3}" srcOrd="0" destOrd="0" presId="urn:microsoft.com/office/officeart/2008/layout/VerticalCurvedList"/>
    <dgm:cxn modelId="{6E7A7B59-8AA1-4687-9569-9ADC3AF50DF0}" type="presOf" srcId="{04F666F9-AFDD-4AB8-BC9D-5FC4A532A61A}" destId="{09583B09-5029-4685-B290-876DD48235B4}" srcOrd="0" destOrd="0" presId="urn:microsoft.com/office/officeart/2008/layout/VerticalCurvedList"/>
    <dgm:cxn modelId="{0C4ABEAB-FE16-400E-850D-DFCAE85A3F39}" type="presOf" srcId="{BB63A8D6-ADB5-4B11-9E27-7078DD29D0C5}" destId="{A3146F35-271D-48F8-829E-D195029CDD90}" srcOrd="0" destOrd="0" presId="urn:microsoft.com/office/officeart/2008/layout/VerticalCurvedList"/>
    <dgm:cxn modelId="{7BF1FDCC-28C9-4AB4-A91E-51E177B40017}" type="presOf" srcId="{C3EEFC82-CB1F-4395-B54B-52C841BB2911}" destId="{367F69C1-4DF7-4DED-A293-D876C3E1D728}" srcOrd="0" destOrd="0" presId="urn:microsoft.com/office/officeart/2008/layout/VerticalCurvedList"/>
    <dgm:cxn modelId="{81DBD2AD-E37E-4974-9B29-7F16CA8D93F2}" type="presParOf" srcId="{367F69C1-4DF7-4DED-A293-D876C3E1D728}" destId="{7DAE11D7-B32F-48B6-9555-96558337D951}" srcOrd="0" destOrd="0" presId="urn:microsoft.com/office/officeart/2008/layout/VerticalCurvedList"/>
    <dgm:cxn modelId="{C0C9F575-6ED1-4310-9B8C-E8BB04C92F1E}" type="presParOf" srcId="{7DAE11D7-B32F-48B6-9555-96558337D951}" destId="{6FDA064A-AED2-4F68-82FF-E28807D40D37}" srcOrd="0" destOrd="0" presId="urn:microsoft.com/office/officeart/2008/layout/VerticalCurvedList"/>
    <dgm:cxn modelId="{5293C02D-351A-448A-91B6-7A9209FC8C28}" type="presParOf" srcId="{6FDA064A-AED2-4F68-82FF-E28807D40D37}" destId="{6868CEB7-D872-49D9-A8B4-2B22C0BF90D3}" srcOrd="0" destOrd="0" presId="urn:microsoft.com/office/officeart/2008/layout/VerticalCurvedList"/>
    <dgm:cxn modelId="{08CE1627-FCD9-42BC-8363-59AFFAEE379F}" type="presParOf" srcId="{6FDA064A-AED2-4F68-82FF-E28807D40D37}" destId="{09583B09-5029-4685-B290-876DD48235B4}" srcOrd="1" destOrd="0" presId="urn:microsoft.com/office/officeart/2008/layout/VerticalCurvedList"/>
    <dgm:cxn modelId="{DB641AD0-029C-4FA2-83F2-8BB14C1D8046}" type="presParOf" srcId="{6FDA064A-AED2-4F68-82FF-E28807D40D37}" destId="{ED15F599-0B63-42C9-852F-E30ECED2D70A}" srcOrd="2" destOrd="0" presId="urn:microsoft.com/office/officeart/2008/layout/VerticalCurvedList"/>
    <dgm:cxn modelId="{E35B8FE1-3DB3-4A4E-9F86-9306AB56BAC3}" type="presParOf" srcId="{6FDA064A-AED2-4F68-82FF-E28807D40D37}" destId="{BBB4F78F-F442-4B33-869E-0B671EE75CE3}" srcOrd="3" destOrd="0" presId="urn:microsoft.com/office/officeart/2008/layout/VerticalCurvedList"/>
    <dgm:cxn modelId="{D43FECD0-34A4-4987-B4B8-F948BDFA5727}" type="presParOf" srcId="{7DAE11D7-B32F-48B6-9555-96558337D951}" destId="{1D02EE49-5E46-40CE-859A-29E4D9BEAB91}" srcOrd="1" destOrd="0" presId="urn:microsoft.com/office/officeart/2008/layout/VerticalCurvedList"/>
    <dgm:cxn modelId="{4C7C8778-6BFF-45CB-8023-193F760DF111}" type="presParOf" srcId="{7DAE11D7-B32F-48B6-9555-96558337D951}" destId="{D17B2F3C-02D6-4B5D-B9E4-478C4A9B1A80}" srcOrd="2" destOrd="0" presId="urn:microsoft.com/office/officeart/2008/layout/VerticalCurvedList"/>
    <dgm:cxn modelId="{DFA4B012-762C-4C75-B45B-97F0528931FA}" type="presParOf" srcId="{D17B2F3C-02D6-4B5D-B9E4-478C4A9B1A80}" destId="{445F4AD7-CE5A-4618-93CA-985A17DBF5AB}" srcOrd="0" destOrd="0" presId="urn:microsoft.com/office/officeart/2008/layout/VerticalCurvedList"/>
    <dgm:cxn modelId="{1A1AAEB9-A6C5-4B57-936F-ECAB46812A3F}" type="presParOf" srcId="{7DAE11D7-B32F-48B6-9555-96558337D951}" destId="{A3146F35-271D-48F8-829E-D195029CDD90}" srcOrd="3" destOrd="0" presId="urn:microsoft.com/office/officeart/2008/layout/VerticalCurvedList"/>
    <dgm:cxn modelId="{0C31A766-9D32-42F4-8823-71D7AE199B83}" type="presParOf" srcId="{7DAE11D7-B32F-48B6-9555-96558337D951}" destId="{2FE62529-097C-418C-8BB3-388BEDDE5BA9}" srcOrd="4" destOrd="0" presId="urn:microsoft.com/office/officeart/2008/layout/VerticalCurvedList"/>
    <dgm:cxn modelId="{8FF1FA09-0B0F-4438-B3D5-E93FE8368240}" type="presParOf" srcId="{2FE62529-097C-418C-8BB3-388BEDDE5BA9}" destId="{5D6B79AB-56CA-4715-9F43-AD2C84F9BEA8}" srcOrd="0" destOrd="0" presId="urn:microsoft.com/office/officeart/2008/layout/VerticalCurvedList"/>
    <dgm:cxn modelId="{50A041D8-B185-454D-BFBD-5CD324BA476A}" type="presParOf" srcId="{7DAE11D7-B32F-48B6-9555-96558337D951}" destId="{A46D484F-AE92-41DA-BF99-2971D11E52B3}" srcOrd="5" destOrd="0" presId="urn:microsoft.com/office/officeart/2008/layout/VerticalCurvedList"/>
    <dgm:cxn modelId="{8C6A6E23-1B43-4785-A0F6-F6B2D749D3B3}" type="presParOf" srcId="{7DAE11D7-B32F-48B6-9555-96558337D951}" destId="{6D1C9448-E0F8-449D-B2BB-D54B5C9ABC88}" srcOrd="6" destOrd="0" presId="urn:microsoft.com/office/officeart/2008/layout/VerticalCurvedList"/>
    <dgm:cxn modelId="{B1180711-74BB-4637-A769-3695298F0D0B}" type="presParOf" srcId="{6D1C9448-E0F8-449D-B2BB-D54B5C9ABC88}" destId="{1837FE8F-CB5B-49D1-AB1D-DC2F8836572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EEFC82-CB1F-4395-B54B-52C841BB2911}" type="doc">
      <dgm:prSet loTypeId="urn:microsoft.com/office/officeart/2008/layout/VerticalCurved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BB63A8D6-ADB5-4B11-9E27-7078DD29D0C5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sk-SK" sz="2000" b="1" i="0" dirty="0">
              <a:solidFill>
                <a:schemeClr val="accent1">
                  <a:lumMod val="50000"/>
                </a:schemeClr>
              </a:solidFill>
            </a:rPr>
            <a:t>Dieťa dosiahne 6 rokov veku do 31. augusta, ale nedosiahlo školskú spôsobilosť</a:t>
          </a:r>
          <a:endParaRPr lang="sk-SK" sz="2000" b="1" dirty="0">
            <a:solidFill>
              <a:schemeClr val="accent1">
                <a:lumMod val="50000"/>
              </a:schemeClr>
            </a:solidFill>
          </a:endParaRPr>
        </a:p>
      </dgm:t>
    </dgm:pt>
    <dgm:pt modelId="{BA2B271E-1295-486B-B4EC-DF8A57DCA53D}" type="parTrans" cxnId="{A7A37512-2C48-4BA5-A0B8-0BF4BD4496AB}">
      <dgm:prSet/>
      <dgm:spPr/>
      <dgm:t>
        <a:bodyPr/>
        <a:lstStyle/>
        <a:p>
          <a:endParaRPr lang="sk-SK"/>
        </a:p>
      </dgm:t>
    </dgm:pt>
    <dgm:pt modelId="{FCE5B4E8-46ED-490E-B53E-3FBF6D251952}" type="sibTrans" cxnId="{A7A37512-2C48-4BA5-A0B8-0BF4BD4496AB}">
      <dgm:prSet/>
      <dgm:spPr/>
      <dgm:t>
        <a:bodyPr/>
        <a:lstStyle/>
        <a:p>
          <a:endParaRPr lang="sk-SK"/>
        </a:p>
      </dgm:t>
    </dgm:pt>
    <dgm:pt modelId="{7F385E81-E887-46E0-97AE-54ACD283B455}">
      <dgm:prSet phldrT="[Text]" custT="1"/>
      <dgm:spPr>
        <a:solidFill>
          <a:schemeClr val="accent6"/>
        </a:solidFill>
      </dgm:spPr>
      <dgm:t>
        <a:bodyPr/>
        <a:lstStyle/>
        <a:p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Rozhodnutie o pokračovaní plnenia PPV vydáva riaditeľka MŠ, v ktorej dieťa plnilo PPV</a:t>
          </a:r>
        </a:p>
      </dgm:t>
    </dgm:pt>
    <dgm:pt modelId="{486429F0-EDCB-450C-A6C8-184B27A6F0AA}" type="parTrans" cxnId="{0BE2295E-9E03-4961-B40A-C68E626076E6}">
      <dgm:prSet/>
      <dgm:spPr/>
      <dgm:t>
        <a:bodyPr/>
        <a:lstStyle/>
        <a:p>
          <a:endParaRPr lang="sk-SK"/>
        </a:p>
      </dgm:t>
    </dgm:pt>
    <dgm:pt modelId="{89942C9E-0EDC-4B78-B0B4-F2E01660AA89}" type="sibTrans" cxnId="{0BE2295E-9E03-4961-B40A-C68E626076E6}">
      <dgm:prSet/>
      <dgm:spPr/>
      <dgm:t>
        <a:bodyPr/>
        <a:lstStyle/>
        <a:p>
          <a:endParaRPr lang="sk-SK"/>
        </a:p>
      </dgm:t>
    </dgm:pt>
    <dgm:pt modelId="{CB4327C0-9369-4560-BFA8-1D0CDB87C52B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Bez osobitnej žiadosti ZZ predloží tri súhlasné doklady: súhlas detského lekára; súhlas ZPP a informovaný súhlas podpísaný obidvomi rodičmi</a:t>
          </a:r>
        </a:p>
      </dgm:t>
    </dgm:pt>
    <dgm:pt modelId="{BBFE8164-20B2-4433-A23C-82AFE56228D4}" type="parTrans" cxnId="{3F09691A-8BC6-4919-A48A-2C2FA43C5678}">
      <dgm:prSet/>
      <dgm:spPr/>
      <dgm:t>
        <a:bodyPr/>
        <a:lstStyle/>
        <a:p>
          <a:endParaRPr lang="sk-SK"/>
        </a:p>
      </dgm:t>
    </dgm:pt>
    <dgm:pt modelId="{AC373F38-8A17-4AF0-9ED7-46814994793E}" type="sibTrans" cxnId="{3F09691A-8BC6-4919-A48A-2C2FA43C5678}">
      <dgm:prSet/>
      <dgm:spPr/>
      <dgm:t>
        <a:bodyPr/>
        <a:lstStyle/>
        <a:p>
          <a:endParaRPr lang="sk-SK"/>
        </a:p>
      </dgm:t>
    </dgm:pt>
    <dgm:pt modelId="{29B72188-B8E2-45B8-A4C6-97DAB676DA51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Rozhodovanie o pokračovaní plnenia PPV je rozhodovaním o veciach výchovy a vzdelávania a rozhoduje sa podľa Správneho poriadku, preto sa aplikuje § 144a školského zákona</a:t>
          </a:r>
        </a:p>
      </dgm:t>
    </dgm:pt>
    <dgm:pt modelId="{C717CC68-0641-4AEF-844E-E26093EE59C3}" type="parTrans" cxnId="{5D475FC8-6893-47F8-8159-DF1531AAA440}">
      <dgm:prSet/>
      <dgm:spPr/>
      <dgm:t>
        <a:bodyPr/>
        <a:lstStyle/>
        <a:p>
          <a:endParaRPr lang="sk-SK"/>
        </a:p>
      </dgm:t>
    </dgm:pt>
    <dgm:pt modelId="{28EC9697-D41C-4CC7-9E9E-10DBA0E50FFF}" type="sibTrans" cxnId="{5D475FC8-6893-47F8-8159-DF1531AAA440}">
      <dgm:prSet/>
      <dgm:spPr/>
      <dgm:t>
        <a:bodyPr/>
        <a:lstStyle/>
        <a:p>
          <a:endParaRPr lang="sk-SK"/>
        </a:p>
      </dgm:t>
    </dgm:pt>
    <dgm:pt modelId="{A5308B04-8214-45E7-BD1B-B8140A39C7F0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sk-SK" sz="2000" b="1" dirty="0">
              <a:solidFill>
                <a:schemeClr val="accent1">
                  <a:lumMod val="50000"/>
                </a:schemeClr>
              </a:solidFill>
            </a:rPr>
            <a:t>Ak dieťa ani po pokračovaní plnenia povinného predprimárneho vzdelávania v materskej škole nedosiahne školskú spôsobilosť, začne najneskôr 1. septembra, ktorý nasleduje po dni, v ktorom dieťa dovŕšilo siedmy rok veku, plniť PŠD v ZŠ (§ 28a ods. 4 ŠZ).</a:t>
          </a:r>
        </a:p>
      </dgm:t>
    </dgm:pt>
    <dgm:pt modelId="{691ECD70-E450-46FC-89C0-648E098E30CF}" type="parTrans" cxnId="{1BC8AF46-ADB9-4C86-B5C6-60EC02E4E6C9}">
      <dgm:prSet/>
      <dgm:spPr/>
      <dgm:t>
        <a:bodyPr/>
        <a:lstStyle/>
        <a:p>
          <a:endParaRPr lang="sk-SK"/>
        </a:p>
      </dgm:t>
    </dgm:pt>
    <dgm:pt modelId="{AFC4B051-5A43-41F0-AE6F-C23D2F2E4E31}" type="sibTrans" cxnId="{1BC8AF46-ADB9-4C86-B5C6-60EC02E4E6C9}">
      <dgm:prSet/>
      <dgm:spPr/>
      <dgm:t>
        <a:bodyPr/>
        <a:lstStyle/>
        <a:p>
          <a:endParaRPr lang="sk-SK"/>
        </a:p>
      </dgm:t>
    </dgm:pt>
    <dgm:pt modelId="{E1FCF25D-C0AA-4B0E-BF2A-51DE8B7DD7CD}">
      <dgm:prSet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sk-SK" dirty="0">
              <a:solidFill>
                <a:srgbClr val="C00000"/>
              </a:solidFill>
            </a:rPr>
            <a:t>Pokračovať v plnení PPV môže aj dieťa, ktoré neplnilo PPV, lebo ho rodičia „</a:t>
          </a:r>
          <a:r>
            <a:rPr lang="sk-SK" b="1" dirty="0">
              <a:solidFill>
                <a:srgbClr val="C00000"/>
              </a:solidFill>
            </a:rPr>
            <a:t>zabudli prihlásiť“ </a:t>
          </a:r>
          <a:r>
            <a:rPr lang="sk-SK" dirty="0">
              <a:solidFill>
                <a:srgbClr val="C00000"/>
              </a:solidFill>
            </a:rPr>
            <a:t>do MŠ. V takomto prípade musí byť dieťa najprv prijaté do MŠ a následne mať vydané rozhodnutie o pokračovaní plnenia PPV.</a:t>
          </a:r>
          <a:endParaRPr lang="sk-SK" dirty="0"/>
        </a:p>
      </dgm:t>
    </dgm:pt>
    <dgm:pt modelId="{711D679A-1D9B-48B5-B9E5-CD8C52760250}" type="parTrans" cxnId="{5F07F3C5-DA12-4EBB-BC5D-5F039AB9DCE2}">
      <dgm:prSet/>
      <dgm:spPr/>
      <dgm:t>
        <a:bodyPr/>
        <a:lstStyle/>
        <a:p>
          <a:endParaRPr lang="sk-SK"/>
        </a:p>
      </dgm:t>
    </dgm:pt>
    <dgm:pt modelId="{737A1B8F-E79D-42DE-952C-CA29999D6CB5}" type="sibTrans" cxnId="{5F07F3C5-DA12-4EBB-BC5D-5F039AB9DCE2}">
      <dgm:prSet/>
      <dgm:spPr/>
      <dgm:t>
        <a:bodyPr/>
        <a:lstStyle/>
        <a:p>
          <a:endParaRPr lang="sk-SK"/>
        </a:p>
      </dgm:t>
    </dgm:pt>
    <dgm:pt modelId="{6CE3C89F-2ED8-4B2E-9817-66AF6FFD4772}">
      <dgm:prSet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sk-SK" b="1" dirty="0">
              <a:solidFill>
                <a:srgbClr val="C00000"/>
              </a:solidFill>
            </a:rPr>
            <a:t>Žiadny iný spôsob, pokračovania plnenia PPV nie je prípustný.</a:t>
          </a:r>
          <a:endParaRPr lang="sk-SK" dirty="0"/>
        </a:p>
      </dgm:t>
    </dgm:pt>
    <dgm:pt modelId="{201B495E-9A88-4FED-B884-9CE20790EE15}" type="parTrans" cxnId="{490BEAF5-09CF-4236-ACD4-456FF414E8E8}">
      <dgm:prSet/>
      <dgm:spPr/>
      <dgm:t>
        <a:bodyPr/>
        <a:lstStyle/>
        <a:p>
          <a:endParaRPr lang="sk-SK"/>
        </a:p>
      </dgm:t>
    </dgm:pt>
    <dgm:pt modelId="{555842A1-3797-4854-9509-1F304740BAEB}" type="sibTrans" cxnId="{490BEAF5-09CF-4236-ACD4-456FF414E8E8}">
      <dgm:prSet/>
      <dgm:spPr/>
      <dgm:t>
        <a:bodyPr/>
        <a:lstStyle/>
        <a:p>
          <a:endParaRPr lang="sk-SK"/>
        </a:p>
      </dgm:t>
    </dgm:pt>
    <dgm:pt modelId="{367F69C1-4DF7-4DED-A293-D876C3E1D728}" type="pres">
      <dgm:prSet presAssocID="{C3EEFC82-CB1F-4395-B54B-52C841BB2911}" presName="Name0" presStyleCnt="0">
        <dgm:presLayoutVars>
          <dgm:chMax val="7"/>
          <dgm:chPref val="7"/>
          <dgm:dir/>
        </dgm:presLayoutVars>
      </dgm:prSet>
      <dgm:spPr/>
    </dgm:pt>
    <dgm:pt modelId="{7DAE11D7-B32F-48B6-9555-96558337D951}" type="pres">
      <dgm:prSet presAssocID="{C3EEFC82-CB1F-4395-B54B-52C841BB2911}" presName="Name1" presStyleCnt="0"/>
      <dgm:spPr/>
    </dgm:pt>
    <dgm:pt modelId="{6FDA064A-AED2-4F68-82FF-E28807D40D37}" type="pres">
      <dgm:prSet presAssocID="{C3EEFC82-CB1F-4395-B54B-52C841BB2911}" presName="cycle" presStyleCnt="0"/>
      <dgm:spPr/>
    </dgm:pt>
    <dgm:pt modelId="{6868CEB7-D872-49D9-A8B4-2B22C0BF90D3}" type="pres">
      <dgm:prSet presAssocID="{C3EEFC82-CB1F-4395-B54B-52C841BB2911}" presName="srcNode" presStyleLbl="node1" presStyleIdx="0" presStyleCnt="7"/>
      <dgm:spPr/>
    </dgm:pt>
    <dgm:pt modelId="{09583B09-5029-4685-B290-876DD48235B4}" type="pres">
      <dgm:prSet presAssocID="{C3EEFC82-CB1F-4395-B54B-52C841BB2911}" presName="conn" presStyleLbl="parChTrans1D2" presStyleIdx="0" presStyleCnt="1"/>
      <dgm:spPr/>
    </dgm:pt>
    <dgm:pt modelId="{ED15F599-0B63-42C9-852F-E30ECED2D70A}" type="pres">
      <dgm:prSet presAssocID="{C3EEFC82-CB1F-4395-B54B-52C841BB2911}" presName="extraNode" presStyleLbl="node1" presStyleIdx="0" presStyleCnt="7"/>
      <dgm:spPr/>
    </dgm:pt>
    <dgm:pt modelId="{BBB4F78F-F442-4B33-869E-0B671EE75CE3}" type="pres">
      <dgm:prSet presAssocID="{C3EEFC82-CB1F-4395-B54B-52C841BB2911}" presName="dstNode" presStyleLbl="node1" presStyleIdx="0" presStyleCnt="7"/>
      <dgm:spPr/>
    </dgm:pt>
    <dgm:pt modelId="{3D004BC4-1ACB-4940-9B03-723DA9137EE8}" type="pres">
      <dgm:prSet presAssocID="{BB63A8D6-ADB5-4B11-9E27-7078DD29D0C5}" presName="text_1" presStyleLbl="node1" presStyleIdx="0" presStyleCnt="7" custScaleY="143146">
        <dgm:presLayoutVars>
          <dgm:bulletEnabled val="1"/>
        </dgm:presLayoutVars>
      </dgm:prSet>
      <dgm:spPr/>
    </dgm:pt>
    <dgm:pt modelId="{69279058-FF57-4E8A-8B25-F29BB796AC18}" type="pres">
      <dgm:prSet presAssocID="{BB63A8D6-ADB5-4B11-9E27-7078DD29D0C5}" presName="accent_1" presStyleCnt="0"/>
      <dgm:spPr/>
    </dgm:pt>
    <dgm:pt modelId="{5D6B79AB-56CA-4715-9F43-AD2C84F9BEA8}" type="pres">
      <dgm:prSet presAssocID="{BB63A8D6-ADB5-4B11-9E27-7078DD29D0C5}" presName="accentRepeatNode" presStyleLbl="solidFgAcc1" presStyleIdx="0" presStyleCnt="7"/>
      <dgm:spPr>
        <a:solidFill>
          <a:srgbClr val="92D050"/>
        </a:solidFill>
      </dgm:spPr>
    </dgm:pt>
    <dgm:pt modelId="{8AD8C327-B307-4927-9EBD-CDD41F6EE2F5}" type="pres">
      <dgm:prSet presAssocID="{CB4327C0-9369-4560-BFA8-1D0CDB87C52B}" presName="text_2" presStyleLbl="node1" presStyleIdx="1" presStyleCnt="7" custScaleY="123490" custLinFactNeighborX="-102" custLinFactNeighborY="-8938">
        <dgm:presLayoutVars>
          <dgm:bulletEnabled val="1"/>
        </dgm:presLayoutVars>
      </dgm:prSet>
      <dgm:spPr/>
    </dgm:pt>
    <dgm:pt modelId="{6A9988A0-A4A2-45DF-8719-BE365577FD3A}" type="pres">
      <dgm:prSet presAssocID="{CB4327C0-9369-4560-BFA8-1D0CDB87C52B}" presName="accent_2" presStyleCnt="0"/>
      <dgm:spPr/>
    </dgm:pt>
    <dgm:pt modelId="{59FC0CC2-537B-4799-9D3E-00D00F7928B9}" type="pres">
      <dgm:prSet presAssocID="{CB4327C0-9369-4560-BFA8-1D0CDB87C52B}" presName="accentRepeatNode" presStyleLbl="solidFgAcc1" presStyleIdx="1" presStyleCnt="7"/>
      <dgm:spPr>
        <a:solidFill>
          <a:srgbClr val="92D050"/>
        </a:solidFill>
      </dgm:spPr>
    </dgm:pt>
    <dgm:pt modelId="{F95B8D52-D063-4EEB-AA59-35485B4244D6}" type="pres">
      <dgm:prSet presAssocID="{29B72188-B8E2-45B8-A4C6-97DAB676DA51}" presName="text_3" presStyleLbl="node1" presStyleIdx="2" presStyleCnt="7" custScaleY="149206">
        <dgm:presLayoutVars>
          <dgm:bulletEnabled val="1"/>
        </dgm:presLayoutVars>
      </dgm:prSet>
      <dgm:spPr/>
    </dgm:pt>
    <dgm:pt modelId="{29B118F1-48FC-4AC5-8D39-1B8A116BA353}" type="pres">
      <dgm:prSet presAssocID="{29B72188-B8E2-45B8-A4C6-97DAB676DA51}" presName="accent_3" presStyleCnt="0"/>
      <dgm:spPr/>
    </dgm:pt>
    <dgm:pt modelId="{698CAABD-F290-4DB0-BBAF-160B61084C7F}" type="pres">
      <dgm:prSet presAssocID="{29B72188-B8E2-45B8-A4C6-97DAB676DA51}" presName="accentRepeatNode" presStyleLbl="solidFgAcc1" presStyleIdx="2" presStyleCnt="7"/>
      <dgm:spPr>
        <a:solidFill>
          <a:srgbClr val="92D050"/>
        </a:solidFill>
      </dgm:spPr>
    </dgm:pt>
    <dgm:pt modelId="{8C77D530-7452-4AA6-8629-123F0BB16DEF}" type="pres">
      <dgm:prSet presAssocID="{7F385E81-E887-46E0-97AE-54ACD283B455}" presName="text_4" presStyleLbl="node1" presStyleIdx="3" presStyleCnt="7">
        <dgm:presLayoutVars>
          <dgm:bulletEnabled val="1"/>
        </dgm:presLayoutVars>
      </dgm:prSet>
      <dgm:spPr/>
    </dgm:pt>
    <dgm:pt modelId="{BD53CE3E-A40D-4965-A13D-D25095788BAB}" type="pres">
      <dgm:prSet presAssocID="{7F385E81-E887-46E0-97AE-54ACD283B455}" presName="accent_4" presStyleCnt="0"/>
      <dgm:spPr/>
    </dgm:pt>
    <dgm:pt modelId="{1837FE8F-CB5B-49D1-AB1D-DC2F88365721}" type="pres">
      <dgm:prSet presAssocID="{7F385E81-E887-46E0-97AE-54ACD283B455}" presName="accentRepeatNode" presStyleLbl="solidFgAcc1" presStyleIdx="3" presStyleCnt="7"/>
      <dgm:spPr>
        <a:solidFill>
          <a:srgbClr val="92D050"/>
        </a:solidFill>
      </dgm:spPr>
    </dgm:pt>
    <dgm:pt modelId="{AE953070-8CF9-4B50-8902-0C78BB790EB2}" type="pres">
      <dgm:prSet presAssocID="{A5308B04-8214-45E7-BD1B-B8140A39C7F0}" presName="text_5" presStyleLbl="node1" presStyleIdx="4" presStyleCnt="7" custScaleY="166543">
        <dgm:presLayoutVars>
          <dgm:bulletEnabled val="1"/>
        </dgm:presLayoutVars>
      </dgm:prSet>
      <dgm:spPr/>
    </dgm:pt>
    <dgm:pt modelId="{D438E7BD-F43D-40E8-B1E4-36C564B60040}" type="pres">
      <dgm:prSet presAssocID="{A5308B04-8214-45E7-BD1B-B8140A39C7F0}" presName="accent_5" presStyleCnt="0"/>
      <dgm:spPr/>
    </dgm:pt>
    <dgm:pt modelId="{776F600F-3B72-46C7-BB34-BE61A1B1AC4F}" type="pres">
      <dgm:prSet presAssocID="{A5308B04-8214-45E7-BD1B-B8140A39C7F0}" presName="accentRepeatNode" presStyleLbl="solidFgAcc1" presStyleIdx="4" presStyleCnt="7"/>
      <dgm:spPr>
        <a:solidFill>
          <a:srgbClr val="92D050"/>
        </a:solidFill>
      </dgm:spPr>
    </dgm:pt>
    <dgm:pt modelId="{144BE8F2-C960-4BD4-84E8-99407B48EE59}" type="pres">
      <dgm:prSet presAssocID="{E1FCF25D-C0AA-4B0E-BF2A-51DE8B7DD7CD}" presName="text_6" presStyleLbl="node1" presStyleIdx="5" presStyleCnt="7">
        <dgm:presLayoutVars>
          <dgm:bulletEnabled val="1"/>
        </dgm:presLayoutVars>
      </dgm:prSet>
      <dgm:spPr/>
    </dgm:pt>
    <dgm:pt modelId="{6A4D9FD5-1534-4042-A215-AEBE0ECE9B88}" type="pres">
      <dgm:prSet presAssocID="{E1FCF25D-C0AA-4B0E-BF2A-51DE8B7DD7CD}" presName="accent_6" presStyleCnt="0"/>
      <dgm:spPr/>
    </dgm:pt>
    <dgm:pt modelId="{EC9FFBD7-73E2-40FA-83D6-A08945480ADC}" type="pres">
      <dgm:prSet presAssocID="{E1FCF25D-C0AA-4B0E-BF2A-51DE8B7DD7CD}" presName="accentRepeatNode" presStyleLbl="solidFgAcc1" presStyleIdx="5" presStyleCnt="7"/>
      <dgm:spPr>
        <a:solidFill>
          <a:srgbClr val="FF0000"/>
        </a:solidFill>
      </dgm:spPr>
    </dgm:pt>
    <dgm:pt modelId="{77FCBB4C-7B9C-4C18-907D-E24F0EF33D37}" type="pres">
      <dgm:prSet presAssocID="{6CE3C89F-2ED8-4B2E-9817-66AF6FFD4772}" presName="text_7" presStyleLbl="node1" presStyleIdx="6" presStyleCnt="7">
        <dgm:presLayoutVars>
          <dgm:bulletEnabled val="1"/>
        </dgm:presLayoutVars>
      </dgm:prSet>
      <dgm:spPr/>
    </dgm:pt>
    <dgm:pt modelId="{6C764A5F-3A5B-44FE-9C17-33F718B85295}" type="pres">
      <dgm:prSet presAssocID="{6CE3C89F-2ED8-4B2E-9817-66AF6FFD4772}" presName="accent_7" presStyleCnt="0"/>
      <dgm:spPr/>
    </dgm:pt>
    <dgm:pt modelId="{377E36E5-E31C-4311-AE7E-E903BCC7C80B}" type="pres">
      <dgm:prSet presAssocID="{6CE3C89F-2ED8-4B2E-9817-66AF6FFD4772}" presName="accentRepeatNode" presStyleLbl="solidFgAcc1" presStyleIdx="6" presStyleCnt="7"/>
      <dgm:spPr>
        <a:solidFill>
          <a:srgbClr val="FF0000"/>
        </a:solidFill>
        <a:ln>
          <a:solidFill>
            <a:srgbClr val="00B050"/>
          </a:solidFill>
        </a:ln>
      </dgm:spPr>
    </dgm:pt>
  </dgm:ptLst>
  <dgm:cxnLst>
    <dgm:cxn modelId="{A7A37512-2C48-4BA5-A0B8-0BF4BD4496AB}" srcId="{C3EEFC82-CB1F-4395-B54B-52C841BB2911}" destId="{BB63A8D6-ADB5-4B11-9E27-7078DD29D0C5}" srcOrd="0" destOrd="0" parTransId="{BA2B271E-1295-486B-B4EC-DF8A57DCA53D}" sibTransId="{FCE5B4E8-46ED-490E-B53E-3FBF6D251952}"/>
    <dgm:cxn modelId="{D4656715-C06C-4CBD-8AA9-216926AED68D}" type="presOf" srcId="{E1FCF25D-C0AA-4B0E-BF2A-51DE8B7DD7CD}" destId="{144BE8F2-C960-4BD4-84E8-99407B48EE59}" srcOrd="0" destOrd="0" presId="urn:microsoft.com/office/officeart/2008/layout/VerticalCurvedList"/>
    <dgm:cxn modelId="{3F09691A-8BC6-4919-A48A-2C2FA43C5678}" srcId="{C3EEFC82-CB1F-4395-B54B-52C841BB2911}" destId="{CB4327C0-9369-4560-BFA8-1D0CDB87C52B}" srcOrd="1" destOrd="0" parTransId="{BBFE8164-20B2-4433-A23C-82AFE56228D4}" sibTransId="{AC373F38-8A17-4AF0-9ED7-46814994793E}"/>
    <dgm:cxn modelId="{D444591A-AF2F-4389-9A3C-B81A91E0AFDA}" type="presOf" srcId="{A5308B04-8214-45E7-BD1B-B8140A39C7F0}" destId="{AE953070-8CF9-4B50-8902-0C78BB790EB2}" srcOrd="0" destOrd="0" presId="urn:microsoft.com/office/officeart/2008/layout/VerticalCurvedList"/>
    <dgm:cxn modelId="{7C643A27-A6C7-464E-9DA5-1F62B2CF1551}" type="presOf" srcId="{6CE3C89F-2ED8-4B2E-9817-66AF6FFD4772}" destId="{77FCBB4C-7B9C-4C18-907D-E24F0EF33D37}" srcOrd="0" destOrd="0" presId="urn:microsoft.com/office/officeart/2008/layout/VerticalCurvedList"/>
    <dgm:cxn modelId="{2E1EEE29-C3A0-4CDA-A5CB-865F1E083900}" type="presOf" srcId="{7F385E81-E887-46E0-97AE-54ACD283B455}" destId="{8C77D530-7452-4AA6-8629-123F0BB16DEF}" srcOrd="0" destOrd="0" presId="urn:microsoft.com/office/officeart/2008/layout/VerticalCurvedList"/>
    <dgm:cxn modelId="{0BE2295E-9E03-4961-B40A-C68E626076E6}" srcId="{C3EEFC82-CB1F-4395-B54B-52C841BB2911}" destId="{7F385E81-E887-46E0-97AE-54ACD283B455}" srcOrd="3" destOrd="0" parTransId="{486429F0-EDCB-450C-A6C8-184B27A6F0AA}" sibTransId="{89942C9E-0EDC-4B78-B0B4-F2E01660AA89}"/>
    <dgm:cxn modelId="{B5AD975E-E1FB-4C55-914B-CB26C1B71EC8}" type="presOf" srcId="{29B72188-B8E2-45B8-A4C6-97DAB676DA51}" destId="{F95B8D52-D063-4EEB-AA59-35485B4244D6}" srcOrd="0" destOrd="0" presId="urn:microsoft.com/office/officeart/2008/layout/VerticalCurvedList"/>
    <dgm:cxn modelId="{4F48B265-BBD3-49BD-BBB1-BE19D41B0872}" type="presOf" srcId="{BB63A8D6-ADB5-4B11-9E27-7078DD29D0C5}" destId="{3D004BC4-1ACB-4940-9B03-723DA9137EE8}" srcOrd="0" destOrd="0" presId="urn:microsoft.com/office/officeart/2008/layout/VerticalCurvedList"/>
    <dgm:cxn modelId="{1BC8AF46-ADB9-4C86-B5C6-60EC02E4E6C9}" srcId="{C3EEFC82-CB1F-4395-B54B-52C841BB2911}" destId="{A5308B04-8214-45E7-BD1B-B8140A39C7F0}" srcOrd="4" destOrd="0" parTransId="{691ECD70-E450-46FC-89C0-648E098E30CF}" sibTransId="{AFC4B051-5A43-41F0-AE6F-C23D2F2E4E31}"/>
    <dgm:cxn modelId="{7502D466-D1BD-4E2B-A350-503A2224F2FE}" type="presOf" srcId="{CB4327C0-9369-4560-BFA8-1D0CDB87C52B}" destId="{8AD8C327-B307-4927-9EBD-CDD41F6EE2F5}" srcOrd="0" destOrd="0" presId="urn:microsoft.com/office/officeart/2008/layout/VerticalCurvedList"/>
    <dgm:cxn modelId="{AC935292-D09B-4A53-89C2-23689048490F}" type="presOf" srcId="{FCE5B4E8-46ED-490E-B53E-3FBF6D251952}" destId="{09583B09-5029-4685-B290-876DD48235B4}" srcOrd="0" destOrd="0" presId="urn:microsoft.com/office/officeart/2008/layout/VerticalCurvedList"/>
    <dgm:cxn modelId="{5F07F3C5-DA12-4EBB-BC5D-5F039AB9DCE2}" srcId="{C3EEFC82-CB1F-4395-B54B-52C841BB2911}" destId="{E1FCF25D-C0AA-4B0E-BF2A-51DE8B7DD7CD}" srcOrd="5" destOrd="0" parTransId="{711D679A-1D9B-48B5-B9E5-CD8C52760250}" sibTransId="{737A1B8F-E79D-42DE-952C-CA29999D6CB5}"/>
    <dgm:cxn modelId="{5D475FC8-6893-47F8-8159-DF1531AAA440}" srcId="{C3EEFC82-CB1F-4395-B54B-52C841BB2911}" destId="{29B72188-B8E2-45B8-A4C6-97DAB676DA51}" srcOrd="2" destOrd="0" parTransId="{C717CC68-0641-4AEF-844E-E26093EE59C3}" sibTransId="{28EC9697-D41C-4CC7-9E9E-10DBA0E50FFF}"/>
    <dgm:cxn modelId="{7BF1FDCC-28C9-4AB4-A91E-51E177B40017}" type="presOf" srcId="{C3EEFC82-CB1F-4395-B54B-52C841BB2911}" destId="{367F69C1-4DF7-4DED-A293-D876C3E1D728}" srcOrd="0" destOrd="0" presId="urn:microsoft.com/office/officeart/2008/layout/VerticalCurvedList"/>
    <dgm:cxn modelId="{490BEAF5-09CF-4236-ACD4-456FF414E8E8}" srcId="{C3EEFC82-CB1F-4395-B54B-52C841BB2911}" destId="{6CE3C89F-2ED8-4B2E-9817-66AF6FFD4772}" srcOrd="6" destOrd="0" parTransId="{201B495E-9A88-4FED-B884-9CE20790EE15}" sibTransId="{555842A1-3797-4854-9509-1F304740BAEB}"/>
    <dgm:cxn modelId="{81DBD2AD-E37E-4974-9B29-7F16CA8D93F2}" type="presParOf" srcId="{367F69C1-4DF7-4DED-A293-D876C3E1D728}" destId="{7DAE11D7-B32F-48B6-9555-96558337D951}" srcOrd="0" destOrd="0" presId="urn:microsoft.com/office/officeart/2008/layout/VerticalCurvedList"/>
    <dgm:cxn modelId="{C0C9F575-6ED1-4310-9B8C-E8BB04C92F1E}" type="presParOf" srcId="{7DAE11D7-B32F-48B6-9555-96558337D951}" destId="{6FDA064A-AED2-4F68-82FF-E28807D40D37}" srcOrd="0" destOrd="0" presId="urn:microsoft.com/office/officeart/2008/layout/VerticalCurvedList"/>
    <dgm:cxn modelId="{5293C02D-351A-448A-91B6-7A9209FC8C28}" type="presParOf" srcId="{6FDA064A-AED2-4F68-82FF-E28807D40D37}" destId="{6868CEB7-D872-49D9-A8B4-2B22C0BF90D3}" srcOrd="0" destOrd="0" presId="urn:microsoft.com/office/officeart/2008/layout/VerticalCurvedList"/>
    <dgm:cxn modelId="{08CE1627-FCD9-42BC-8363-59AFFAEE379F}" type="presParOf" srcId="{6FDA064A-AED2-4F68-82FF-E28807D40D37}" destId="{09583B09-5029-4685-B290-876DD48235B4}" srcOrd="1" destOrd="0" presId="urn:microsoft.com/office/officeart/2008/layout/VerticalCurvedList"/>
    <dgm:cxn modelId="{DB641AD0-029C-4FA2-83F2-8BB14C1D8046}" type="presParOf" srcId="{6FDA064A-AED2-4F68-82FF-E28807D40D37}" destId="{ED15F599-0B63-42C9-852F-E30ECED2D70A}" srcOrd="2" destOrd="0" presId="urn:microsoft.com/office/officeart/2008/layout/VerticalCurvedList"/>
    <dgm:cxn modelId="{E35B8FE1-3DB3-4A4E-9F86-9306AB56BAC3}" type="presParOf" srcId="{6FDA064A-AED2-4F68-82FF-E28807D40D37}" destId="{BBB4F78F-F442-4B33-869E-0B671EE75CE3}" srcOrd="3" destOrd="0" presId="urn:microsoft.com/office/officeart/2008/layout/VerticalCurvedList"/>
    <dgm:cxn modelId="{87040DFC-BB76-4249-8DCD-5D94043C485B}" type="presParOf" srcId="{7DAE11D7-B32F-48B6-9555-96558337D951}" destId="{3D004BC4-1ACB-4940-9B03-723DA9137EE8}" srcOrd="1" destOrd="0" presId="urn:microsoft.com/office/officeart/2008/layout/VerticalCurvedList"/>
    <dgm:cxn modelId="{E38C1D2B-276A-44B7-AA93-B89B55AF8427}" type="presParOf" srcId="{7DAE11D7-B32F-48B6-9555-96558337D951}" destId="{69279058-FF57-4E8A-8B25-F29BB796AC18}" srcOrd="2" destOrd="0" presId="urn:microsoft.com/office/officeart/2008/layout/VerticalCurvedList"/>
    <dgm:cxn modelId="{EA14C184-6D92-4B23-8C60-1FFAC4EE8E7B}" type="presParOf" srcId="{69279058-FF57-4E8A-8B25-F29BB796AC18}" destId="{5D6B79AB-56CA-4715-9F43-AD2C84F9BEA8}" srcOrd="0" destOrd="0" presId="urn:microsoft.com/office/officeart/2008/layout/VerticalCurvedList"/>
    <dgm:cxn modelId="{5AF68732-AB20-4E1E-9A2C-2F5FF31D1DF5}" type="presParOf" srcId="{7DAE11D7-B32F-48B6-9555-96558337D951}" destId="{8AD8C327-B307-4927-9EBD-CDD41F6EE2F5}" srcOrd="3" destOrd="0" presId="urn:microsoft.com/office/officeart/2008/layout/VerticalCurvedList"/>
    <dgm:cxn modelId="{B3F3003B-F629-4D11-8939-566854B1A677}" type="presParOf" srcId="{7DAE11D7-B32F-48B6-9555-96558337D951}" destId="{6A9988A0-A4A2-45DF-8719-BE365577FD3A}" srcOrd="4" destOrd="0" presId="urn:microsoft.com/office/officeart/2008/layout/VerticalCurvedList"/>
    <dgm:cxn modelId="{EAF80D9B-0068-4E71-885F-FABE64A45A33}" type="presParOf" srcId="{6A9988A0-A4A2-45DF-8719-BE365577FD3A}" destId="{59FC0CC2-537B-4799-9D3E-00D00F7928B9}" srcOrd="0" destOrd="0" presId="urn:microsoft.com/office/officeart/2008/layout/VerticalCurvedList"/>
    <dgm:cxn modelId="{6BC86435-0A01-40D8-BD84-3D47E21E613D}" type="presParOf" srcId="{7DAE11D7-B32F-48B6-9555-96558337D951}" destId="{F95B8D52-D063-4EEB-AA59-35485B4244D6}" srcOrd="5" destOrd="0" presId="urn:microsoft.com/office/officeart/2008/layout/VerticalCurvedList"/>
    <dgm:cxn modelId="{12128BA8-8AF5-41BD-8A5C-D5738EF1AB01}" type="presParOf" srcId="{7DAE11D7-B32F-48B6-9555-96558337D951}" destId="{29B118F1-48FC-4AC5-8D39-1B8A116BA353}" srcOrd="6" destOrd="0" presId="urn:microsoft.com/office/officeart/2008/layout/VerticalCurvedList"/>
    <dgm:cxn modelId="{9820067E-7FFD-4E44-83EA-0C3B896A13BB}" type="presParOf" srcId="{29B118F1-48FC-4AC5-8D39-1B8A116BA353}" destId="{698CAABD-F290-4DB0-BBAF-160B61084C7F}" srcOrd="0" destOrd="0" presId="urn:microsoft.com/office/officeart/2008/layout/VerticalCurvedList"/>
    <dgm:cxn modelId="{9996B2DB-0914-4EB2-8975-447B95D867BB}" type="presParOf" srcId="{7DAE11D7-B32F-48B6-9555-96558337D951}" destId="{8C77D530-7452-4AA6-8629-123F0BB16DEF}" srcOrd="7" destOrd="0" presId="urn:microsoft.com/office/officeart/2008/layout/VerticalCurvedList"/>
    <dgm:cxn modelId="{45C1179E-6C2B-497C-87D4-6BB3D7DF1AA8}" type="presParOf" srcId="{7DAE11D7-B32F-48B6-9555-96558337D951}" destId="{BD53CE3E-A40D-4965-A13D-D25095788BAB}" srcOrd="8" destOrd="0" presId="urn:microsoft.com/office/officeart/2008/layout/VerticalCurvedList"/>
    <dgm:cxn modelId="{D12EE752-7120-4CB0-9991-8F671D21FBF9}" type="presParOf" srcId="{BD53CE3E-A40D-4965-A13D-D25095788BAB}" destId="{1837FE8F-CB5B-49D1-AB1D-DC2F88365721}" srcOrd="0" destOrd="0" presId="urn:microsoft.com/office/officeart/2008/layout/VerticalCurvedList"/>
    <dgm:cxn modelId="{A0E86A76-1D27-489D-BC52-064015C0A982}" type="presParOf" srcId="{7DAE11D7-B32F-48B6-9555-96558337D951}" destId="{AE953070-8CF9-4B50-8902-0C78BB790EB2}" srcOrd="9" destOrd="0" presId="urn:microsoft.com/office/officeart/2008/layout/VerticalCurvedList"/>
    <dgm:cxn modelId="{F1EC1E6E-9ED9-4527-8373-5639D81BF8AF}" type="presParOf" srcId="{7DAE11D7-B32F-48B6-9555-96558337D951}" destId="{D438E7BD-F43D-40E8-B1E4-36C564B60040}" srcOrd="10" destOrd="0" presId="urn:microsoft.com/office/officeart/2008/layout/VerticalCurvedList"/>
    <dgm:cxn modelId="{BA99966F-ADAF-4C24-BF76-9FCF2BCE7273}" type="presParOf" srcId="{D438E7BD-F43D-40E8-B1E4-36C564B60040}" destId="{776F600F-3B72-46C7-BB34-BE61A1B1AC4F}" srcOrd="0" destOrd="0" presId="urn:microsoft.com/office/officeart/2008/layout/VerticalCurvedList"/>
    <dgm:cxn modelId="{C0D321CA-3606-4EF9-87FC-4772A8F29A6E}" type="presParOf" srcId="{7DAE11D7-B32F-48B6-9555-96558337D951}" destId="{144BE8F2-C960-4BD4-84E8-99407B48EE59}" srcOrd="11" destOrd="0" presId="urn:microsoft.com/office/officeart/2008/layout/VerticalCurvedList"/>
    <dgm:cxn modelId="{55DC4896-709E-4C3E-9E01-117809932FB3}" type="presParOf" srcId="{7DAE11D7-B32F-48B6-9555-96558337D951}" destId="{6A4D9FD5-1534-4042-A215-AEBE0ECE9B88}" srcOrd="12" destOrd="0" presId="urn:microsoft.com/office/officeart/2008/layout/VerticalCurvedList"/>
    <dgm:cxn modelId="{3484DAA6-C180-41AB-B0E9-BA3623E6355C}" type="presParOf" srcId="{6A4D9FD5-1534-4042-A215-AEBE0ECE9B88}" destId="{EC9FFBD7-73E2-40FA-83D6-A08945480ADC}" srcOrd="0" destOrd="0" presId="urn:microsoft.com/office/officeart/2008/layout/VerticalCurvedList"/>
    <dgm:cxn modelId="{2EA44106-F9D1-48AD-9ED7-2FD44AA36EE4}" type="presParOf" srcId="{7DAE11D7-B32F-48B6-9555-96558337D951}" destId="{77FCBB4C-7B9C-4C18-907D-E24F0EF33D37}" srcOrd="13" destOrd="0" presId="urn:microsoft.com/office/officeart/2008/layout/VerticalCurvedList"/>
    <dgm:cxn modelId="{E4B968B9-D494-41D4-B192-71DF4540FB45}" type="presParOf" srcId="{7DAE11D7-B32F-48B6-9555-96558337D951}" destId="{6C764A5F-3A5B-44FE-9C17-33F718B85295}" srcOrd="14" destOrd="0" presId="urn:microsoft.com/office/officeart/2008/layout/VerticalCurvedList"/>
    <dgm:cxn modelId="{EE735F65-97CE-4C12-AF47-42C2E4093339}" type="presParOf" srcId="{6C764A5F-3A5B-44FE-9C17-33F718B85295}" destId="{377E36E5-E31C-4311-AE7E-E903BCC7C80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AF30A-A13F-424C-97E6-00C31D360A56}">
      <dsp:nvSpPr>
        <dsp:cNvPr id="0" name=""/>
        <dsp:cNvSpPr/>
      </dsp:nvSpPr>
      <dsp:spPr>
        <a:xfrm>
          <a:off x="0" y="656296"/>
          <a:ext cx="11140751" cy="1083600"/>
        </a:xfrm>
        <a:prstGeom prst="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F520D5-62A9-44DC-B274-7BA1CD81E8F8}">
      <dsp:nvSpPr>
        <dsp:cNvPr id="0" name=""/>
        <dsp:cNvSpPr/>
      </dsp:nvSpPr>
      <dsp:spPr>
        <a:xfrm>
          <a:off x="0" y="21616"/>
          <a:ext cx="11018322" cy="126936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766" tIns="0" rIns="29476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Povinné predprimárne vzdelávanie detí</a:t>
          </a:r>
        </a:p>
      </dsp:txBody>
      <dsp:txXfrm>
        <a:off x="61965" y="83581"/>
        <a:ext cx="10894392" cy="1145430"/>
      </dsp:txXfrm>
    </dsp:sp>
    <dsp:sp modelId="{C196CC82-F86C-4B90-A1AC-765F024155AF}">
      <dsp:nvSpPr>
        <dsp:cNvPr id="0" name=""/>
        <dsp:cNvSpPr/>
      </dsp:nvSpPr>
      <dsp:spPr>
        <a:xfrm>
          <a:off x="0" y="2650144"/>
          <a:ext cx="11140751" cy="1083600"/>
        </a:xfrm>
        <a:prstGeom prst="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3392B-18EC-4264-A923-8DBFB4A93551}">
      <dsp:nvSpPr>
        <dsp:cNvPr id="0" name=""/>
        <dsp:cNvSpPr/>
      </dsp:nvSpPr>
      <dsp:spPr>
        <a:xfrm>
          <a:off x="0" y="1948689"/>
          <a:ext cx="10961428" cy="126936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766" tIns="0" rIns="29476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Rôzne</a:t>
          </a:r>
        </a:p>
      </dsp:txBody>
      <dsp:txXfrm>
        <a:off x="61965" y="2010654"/>
        <a:ext cx="10837498" cy="1145430"/>
      </dsp:txXfrm>
    </dsp:sp>
    <dsp:sp modelId="{51D6FA25-346C-4076-982A-77F24BB2944E}">
      <dsp:nvSpPr>
        <dsp:cNvPr id="0" name=""/>
        <dsp:cNvSpPr/>
      </dsp:nvSpPr>
      <dsp:spPr>
        <a:xfrm>
          <a:off x="0" y="4557256"/>
          <a:ext cx="11140751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8CB037-DA20-4858-AB2C-385C81955749}">
      <dsp:nvSpPr>
        <dsp:cNvPr id="0" name=""/>
        <dsp:cNvSpPr/>
      </dsp:nvSpPr>
      <dsp:spPr>
        <a:xfrm>
          <a:off x="0" y="3932109"/>
          <a:ext cx="7798525" cy="126936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766" tIns="0" rIns="29476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 dirty="0"/>
            <a:t>Pripravovaná novela vyhlášky o materskej škole</a:t>
          </a:r>
        </a:p>
      </dsp:txBody>
      <dsp:txXfrm>
        <a:off x="61965" y="3994074"/>
        <a:ext cx="7674595" cy="1145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583B09-5029-4685-B290-876DD48235B4}">
      <dsp:nvSpPr>
        <dsp:cNvPr id="0" name=""/>
        <dsp:cNvSpPr/>
      </dsp:nvSpPr>
      <dsp:spPr>
        <a:xfrm>
          <a:off x="-5970195" y="-913807"/>
          <a:ext cx="7109056" cy="7109056"/>
        </a:xfrm>
        <a:prstGeom prst="blockArc">
          <a:avLst>
            <a:gd name="adj1" fmla="val 18900000"/>
            <a:gd name="adj2" fmla="val 2700000"/>
            <a:gd name="adj3" fmla="val 304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02EE49-5E46-40CE-859A-29E4D9BEAB91}">
      <dsp:nvSpPr>
        <dsp:cNvPr id="0" name=""/>
        <dsp:cNvSpPr/>
      </dsp:nvSpPr>
      <dsp:spPr>
        <a:xfrm>
          <a:off x="733064" y="528144"/>
          <a:ext cx="10069893" cy="105628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429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0" kern="1200" dirty="0">
              <a:solidFill>
                <a:schemeClr val="accent1">
                  <a:lumMod val="50000"/>
                </a:schemeClr>
              </a:solidFill>
            </a:rPr>
            <a:t>Rodič  požiada RÚŠS o určenie materskej školy v ktorej bude jeho dieťa plniť PPV</a:t>
          </a: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 až       po  ukončení správneho konania v spádovej MŠ alebo v inej MŠ, ktorú rodič pre dieťa vybral</a:t>
          </a:r>
        </a:p>
      </dsp:txBody>
      <dsp:txXfrm>
        <a:off x="733064" y="528144"/>
        <a:ext cx="10069893" cy="1056288"/>
      </dsp:txXfrm>
    </dsp:sp>
    <dsp:sp modelId="{445F4AD7-CE5A-4618-93CA-985A17DBF5AB}">
      <dsp:nvSpPr>
        <dsp:cNvPr id="0" name=""/>
        <dsp:cNvSpPr/>
      </dsp:nvSpPr>
      <dsp:spPr>
        <a:xfrm>
          <a:off x="72883" y="396108"/>
          <a:ext cx="1320360" cy="1320360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3146F35-271D-48F8-829E-D195029CDD90}">
      <dsp:nvSpPr>
        <dsp:cNvPr id="0" name=""/>
        <dsp:cNvSpPr/>
      </dsp:nvSpPr>
      <dsp:spPr>
        <a:xfrm>
          <a:off x="1117024" y="2112576"/>
          <a:ext cx="9685932" cy="1056288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429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RÚŠS určí materskú školu, </a:t>
          </a:r>
          <a:r>
            <a:rPr lang="sk-SK" sz="2000" b="0" kern="1200" dirty="0">
              <a:solidFill>
                <a:schemeClr val="accent1">
                  <a:lumMod val="50000"/>
                </a:schemeClr>
              </a:solidFill>
            </a:rPr>
            <a:t>v ktorej bude plniť povinné predprimárne vzdelávanie </a:t>
          </a: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dieťa, ktoré nie je možné prijať ani do spádovej MŠ, ani do inej vybranej ZZ. </a:t>
          </a:r>
        </a:p>
      </dsp:txBody>
      <dsp:txXfrm>
        <a:off x="1117024" y="2112576"/>
        <a:ext cx="9685932" cy="1056288"/>
      </dsp:txXfrm>
    </dsp:sp>
    <dsp:sp modelId="{5D6B79AB-56CA-4715-9F43-AD2C84F9BEA8}">
      <dsp:nvSpPr>
        <dsp:cNvPr id="0" name=""/>
        <dsp:cNvSpPr/>
      </dsp:nvSpPr>
      <dsp:spPr>
        <a:xfrm>
          <a:off x="456844" y="1980540"/>
          <a:ext cx="1320360" cy="1320360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6D484F-AE92-41DA-BF99-2971D11E52B3}">
      <dsp:nvSpPr>
        <dsp:cNvPr id="0" name=""/>
        <dsp:cNvSpPr/>
      </dsp:nvSpPr>
      <dsp:spPr>
        <a:xfrm>
          <a:off x="733064" y="3697008"/>
          <a:ext cx="10069893" cy="10562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429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0" kern="1200" dirty="0">
              <a:solidFill>
                <a:srgbClr val="0B2379"/>
              </a:solidFill>
            </a:rPr>
            <a:t>Určenie materskej školy RÚŠS </a:t>
          </a: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vopred prerokuje s riaditeľom tejto materskej školy          a zriaďovateľom tejto materskej školy. </a:t>
          </a:r>
        </a:p>
      </dsp:txBody>
      <dsp:txXfrm>
        <a:off x="733064" y="3697008"/>
        <a:ext cx="10069893" cy="1056288"/>
      </dsp:txXfrm>
    </dsp:sp>
    <dsp:sp modelId="{1837FE8F-CB5B-49D1-AB1D-DC2F88365721}">
      <dsp:nvSpPr>
        <dsp:cNvPr id="0" name=""/>
        <dsp:cNvSpPr/>
      </dsp:nvSpPr>
      <dsp:spPr>
        <a:xfrm>
          <a:off x="72883" y="3564972"/>
          <a:ext cx="1320360" cy="1320360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583B09-5029-4685-B290-876DD48235B4}">
      <dsp:nvSpPr>
        <dsp:cNvPr id="0" name=""/>
        <dsp:cNvSpPr/>
      </dsp:nvSpPr>
      <dsp:spPr>
        <a:xfrm>
          <a:off x="-6580531" y="-1007158"/>
          <a:ext cx="7838491" cy="7838491"/>
        </a:xfrm>
        <a:prstGeom prst="blockArc">
          <a:avLst>
            <a:gd name="adj1" fmla="val 18900000"/>
            <a:gd name="adj2" fmla="val 2700000"/>
            <a:gd name="adj3" fmla="val 276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04BC4-1ACB-4940-9B03-723DA9137EE8}">
      <dsp:nvSpPr>
        <dsp:cNvPr id="0" name=""/>
        <dsp:cNvSpPr/>
      </dsp:nvSpPr>
      <dsp:spPr>
        <a:xfrm>
          <a:off x="408565" y="150580"/>
          <a:ext cx="11390942" cy="75767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1" i="0" kern="1200" dirty="0">
              <a:solidFill>
                <a:schemeClr val="accent1">
                  <a:lumMod val="50000"/>
                </a:schemeClr>
              </a:solidFill>
            </a:rPr>
            <a:t>Dieťa dosiahne 6 rokov veku do 31. augusta, ale nedosiahlo školskú spôsobilosť</a:t>
          </a:r>
          <a:endParaRPr lang="sk-SK" sz="20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08565" y="150580"/>
        <a:ext cx="11390942" cy="757673"/>
      </dsp:txXfrm>
    </dsp:sp>
    <dsp:sp modelId="{5D6B79AB-56CA-4715-9F43-AD2C84F9BEA8}">
      <dsp:nvSpPr>
        <dsp:cNvPr id="0" name=""/>
        <dsp:cNvSpPr/>
      </dsp:nvSpPr>
      <dsp:spPr>
        <a:xfrm>
          <a:off x="77752" y="198604"/>
          <a:ext cx="661626" cy="661626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D8C327-B307-4927-9EBD-CDD41F6EE2F5}">
      <dsp:nvSpPr>
        <dsp:cNvPr id="0" name=""/>
        <dsp:cNvSpPr/>
      </dsp:nvSpPr>
      <dsp:spPr>
        <a:xfrm>
          <a:off x="876765" y="949709"/>
          <a:ext cx="10911612" cy="65363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Bez osobitnej žiadosti ZZ predloží tri súhlasné doklady: súhlas detského lekára; súhlas ZPP a informovaný súhlas podpísaný obidvomi rodičmi</a:t>
          </a:r>
        </a:p>
      </dsp:txBody>
      <dsp:txXfrm>
        <a:off x="876765" y="949709"/>
        <a:ext cx="10911612" cy="653633"/>
      </dsp:txXfrm>
    </dsp:sp>
    <dsp:sp modelId="{59FC0CC2-537B-4799-9D3E-00D00F7928B9}">
      <dsp:nvSpPr>
        <dsp:cNvPr id="0" name=""/>
        <dsp:cNvSpPr/>
      </dsp:nvSpPr>
      <dsp:spPr>
        <a:xfrm>
          <a:off x="557082" y="993021"/>
          <a:ext cx="661626" cy="661626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5B8D52-D063-4EEB-AA59-35485B4244D6}">
      <dsp:nvSpPr>
        <dsp:cNvPr id="0" name=""/>
        <dsp:cNvSpPr/>
      </dsp:nvSpPr>
      <dsp:spPr>
        <a:xfrm>
          <a:off x="1150565" y="1722795"/>
          <a:ext cx="10648942" cy="78974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Rozhodovanie o pokračovaní plnenia PPV je rozhodovaním o veciach výchovy a vzdelávania a rozhoduje sa podľa Správneho poriadku, preto sa aplikuje § 144a školského zákona</a:t>
          </a:r>
        </a:p>
      </dsp:txBody>
      <dsp:txXfrm>
        <a:off x="1150565" y="1722795"/>
        <a:ext cx="10648942" cy="789748"/>
      </dsp:txXfrm>
    </dsp:sp>
    <dsp:sp modelId="{698CAABD-F290-4DB0-BBAF-160B61084C7F}">
      <dsp:nvSpPr>
        <dsp:cNvPr id="0" name=""/>
        <dsp:cNvSpPr/>
      </dsp:nvSpPr>
      <dsp:spPr>
        <a:xfrm>
          <a:off x="819752" y="1786856"/>
          <a:ext cx="661626" cy="661626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77D530-7452-4AA6-8629-123F0BB16DEF}">
      <dsp:nvSpPr>
        <dsp:cNvPr id="0" name=""/>
        <dsp:cNvSpPr/>
      </dsp:nvSpPr>
      <dsp:spPr>
        <a:xfrm>
          <a:off x="1234433" y="2647436"/>
          <a:ext cx="10565074" cy="529301"/>
        </a:xfrm>
        <a:prstGeom prst="rect">
          <a:avLst/>
        </a:prstGeom>
        <a:solidFill>
          <a:schemeClr val="accent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Rozhodnutie o pokračovaní plnenia PPV vydáva riaditeľka MŠ, v ktorej dieťa plnilo PPV</a:t>
          </a:r>
        </a:p>
      </dsp:txBody>
      <dsp:txXfrm>
        <a:off x="1234433" y="2647436"/>
        <a:ext cx="10565074" cy="529301"/>
      </dsp:txXfrm>
    </dsp:sp>
    <dsp:sp modelId="{1837FE8F-CB5B-49D1-AB1D-DC2F88365721}">
      <dsp:nvSpPr>
        <dsp:cNvPr id="0" name=""/>
        <dsp:cNvSpPr/>
      </dsp:nvSpPr>
      <dsp:spPr>
        <a:xfrm>
          <a:off x="903620" y="2581274"/>
          <a:ext cx="661626" cy="661626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E953070-8CF9-4B50-8902-0C78BB790EB2}">
      <dsp:nvSpPr>
        <dsp:cNvPr id="0" name=""/>
        <dsp:cNvSpPr/>
      </dsp:nvSpPr>
      <dsp:spPr>
        <a:xfrm>
          <a:off x="1150565" y="3265748"/>
          <a:ext cx="10648942" cy="88151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b="1" kern="1200" dirty="0">
              <a:solidFill>
                <a:schemeClr val="accent1">
                  <a:lumMod val="50000"/>
                </a:schemeClr>
              </a:solidFill>
            </a:rPr>
            <a:t>Ak dieťa ani po pokračovaní plnenia povinného predprimárneho vzdelávania v materskej škole nedosiahne školskú spôsobilosť, začne najneskôr 1. septembra, ktorý nasleduje po dni, v ktorom dieťa dovŕšilo siedmy rok veku, plniť PŠD v ZŠ (§ 28a ods. 4 ŠZ).</a:t>
          </a:r>
        </a:p>
      </dsp:txBody>
      <dsp:txXfrm>
        <a:off x="1150565" y="3265748"/>
        <a:ext cx="10648942" cy="881513"/>
      </dsp:txXfrm>
    </dsp:sp>
    <dsp:sp modelId="{776F600F-3B72-46C7-BB34-BE61A1B1AC4F}">
      <dsp:nvSpPr>
        <dsp:cNvPr id="0" name=""/>
        <dsp:cNvSpPr/>
      </dsp:nvSpPr>
      <dsp:spPr>
        <a:xfrm>
          <a:off x="819752" y="3375691"/>
          <a:ext cx="661626" cy="661626"/>
        </a:xfrm>
        <a:prstGeom prst="ellipse">
          <a:avLst/>
        </a:prstGeom>
        <a:solidFill>
          <a:srgbClr val="92D050"/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4BE8F2-C960-4BD4-84E8-99407B48EE59}">
      <dsp:nvSpPr>
        <dsp:cNvPr id="0" name=""/>
        <dsp:cNvSpPr/>
      </dsp:nvSpPr>
      <dsp:spPr>
        <a:xfrm>
          <a:off x="887895" y="4235689"/>
          <a:ext cx="10911612" cy="529301"/>
        </a:xfrm>
        <a:prstGeom prst="rect">
          <a:avLst/>
        </a:prstGeom>
        <a:noFill/>
        <a:ln>
          <a:solidFill>
            <a:srgbClr val="FF000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600" kern="1200" dirty="0">
              <a:solidFill>
                <a:srgbClr val="C00000"/>
              </a:solidFill>
            </a:rPr>
            <a:t>Pokračovať v plnení PPV môže aj dieťa, ktoré neplnilo PPV, lebo ho rodičia „</a:t>
          </a:r>
          <a:r>
            <a:rPr lang="sk-SK" sz="1600" b="1" kern="1200" dirty="0">
              <a:solidFill>
                <a:srgbClr val="C00000"/>
              </a:solidFill>
            </a:rPr>
            <a:t>zabudli prihlásiť“ </a:t>
          </a:r>
          <a:r>
            <a:rPr lang="sk-SK" sz="1600" kern="1200" dirty="0">
              <a:solidFill>
                <a:srgbClr val="C00000"/>
              </a:solidFill>
            </a:rPr>
            <a:t>do MŠ. V takomto prípade musí byť dieťa najprv prijaté do MŠ a následne mať vydané rozhodnutie o pokračovaní plnenia PPV.</a:t>
          </a:r>
          <a:endParaRPr lang="sk-SK" sz="1600" kern="1200" dirty="0"/>
        </a:p>
      </dsp:txBody>
      <dsp:txXfrm>
        <a:off x="887895" y="4235689"/>
        <a:ext cx="10911612" cy="529301"/>
      </dsp:txXfrm>
    </dsp:sp>
    <dsp:sp modelId="{EC9FFBD7-73E2-40FA-83D6-A08945480ADC}">
      <dsp:nvSpPr>
        <dsp:cNvPr id="0" name=""/>
        <dsp:cNvSpPr/>
      </dsp:nvSpPr>
      <dsp:spPr>
        <a:xfrm>
          <a:off x="557082" y="4169526"/>
          <a:ext cx="661626" cy="661626"/>
        </a:xfrm>
        <a:prstGeom prst="ellipse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FCBB4C-7B9C-4C18-907D-E24F0EF33D37}">
      <dsp:nvSpPr>
        <dsp:cNvPr id="0" name=""/>
        <dsp:cNvSpPr/>
      </dsp:nvSpPr>
      <dsp:spPr>
        <a:xfrm>
          <a:off x="408565" y="5030106"/>
          <a:ext cx="11390942" cy="529301"/>
        </a:xfrm>
        <a:prstGeom prst="rect">
          <a:avLst/>
        </a:prstGeom>
        <a:noFill/>
        <a:ln>
          <a:solidFill>
            <a:srgbClr val="FF000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0133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600" b="1" kern="1200" dirty="0">
              <a:solidFill>
                <a:srgbClr val="C00000"/>
              </a:solidFill>
            </a:rPr>
            <a:t>Žiadny iný spôsob, pokračovania plnenia PPV nie je prípustný.</a:t>
          </a:r>
          <a:endParaRPr lang="sk-SK" sz="1600" kern="1200" dirty="0"/>
        </a:p>
      </dsp:txBody>
      <dsp:txXfrm>
        <a:off x="408565" y="5030106"/>
        <a:ext cx="11390942" cy="529301"/>
      </dsp:txXfrm>
    </dsp:sp>
    <dsp:sp modelId="{377E36E5-E31C-4311-AE7E-E903BCC7C80B}">
      <dsp:nvSpPr>
        <dsp:cNvPr id="0" name=""/>
        <dsp:cNvSpPr/>
      </dsp:nvSpPr>
      <dsp:spPr>
        <a:xfrm>
          <a:off x="77752" y="4963944"/>
          <a:ext cx="661626" cy="661626"/>
        </a:xfrm>
        <a:prstGeom prst="ellipse">
          <a:avLst/>
        </a:prstGeom>
        <a:solidFill>
          <a:srgbClr val="FF0000"/>
        </a:solidFill>
        <a:ln w="6350" cap="flat" cmpd="sng" algn="ctr">
          <a:solidFill>
            <a:srgbClr val="00B050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193596F2-1816-4441-9D29-27711BE0E8F1}" type="datetimeFigureOut">
              <a:rPr lang="sk-SK" smtClean="0"/>
              <a:t>25. 5. 2026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60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2" y="9428585"/>
            <a:ext cx="2945660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456D571D-1DDE-4330-81B8-42B728CB45E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381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D571D-1DDE-4330-81B8-42B728CB45E0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0809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FE1A3-1AC1-4A98-8631-15F496E6B0DF}" type="slidenum">
              <a:rPr lang="sk-SK" smtClean="0"/>
              <a:t>3</a:t>
            </a:fld>
            <a:endParaRPr lang="sk-SK"/>
          </a:p>
        </p:txBody>
      </p:sp>
      <p:sp>
        <p:nvSpPr>
          <p:cNvPr id="5" name="Zástupný symbol hlavičky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8691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FE1A3-1AC1-4A98-8631-15F496E6B0DF}" type="slidenum">
              <a:rPr lang="sk-SK" smtClean="0"/>
              <a:t>4</a:t>
            </a:fld>
            <a:endParaRPr lang="sk-SK"/>
          </a:p>
        </p:txBody>
      </p:sp>
      <p:sp>
        <p:nvSpPr>
          <p:cNvPr id="5" name="Zástupný symbol hlavičky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3213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FE1A3-1AC1-4A98-8631-15F496E6B0DF}" type="slidenum">
              <a:rPr lang="sk-SK" smtClean="0"/>
              <a:t>5</a:t>
            </a:fld>
            <a:endParaRPr lang="sk-SK"/>
          </a:p>
        </p:txBody>
      </p:sp>
      <p:sp>
        <p:nvSpPr>
          <p:cNvPr id="5" name="Zástupný symbol hlavičky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6749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16C16-22E5-4038-B6D9-5DA091E712DC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642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16C16-22E5-4038-B6D9-5DA091E712DC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6037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D571D-1DDE-4330-81B8-42B728CB45E0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4351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5D375-8E14-4B75-831C-3C3730CEF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9B73921-00F7-4869-8CFD-E5F98A13A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5DDC27E-449D-407E-B582-4720559B8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16E3-B5BC-4543-86A0-20F8518BAA14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0FEE04-F322-4D33-9FF1-0C502A73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5C13440-2494-465E-8B27-F7BD10F76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019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87FDF0-57A8-46D8-8D1A-EBE4C5E5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D88A43BD-077F-4627-BC60-527D5EB02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68A8106-A04B-43DE-834E-305A00775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D197-10C4-4257-949B-C3F8D3E6F258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26FE1C9-0C24-4E01-958D-4DFA5FE5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AA5E146-68AE-4BF8-B615-E0CB1AA4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670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B7F4A4C3-1C24-47C6-9C6F-A5ADA653F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90BE9DAF-4F6D-48DB-B5C2-3D968FDAA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A0ED989-E42C-4BF2-B1FE-B42BCCFC4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BAE17-9F1B-49AB-BE88-4C008B6C1610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44931BB-E380-48FF-B123-F89CCD71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C3DA72B-DE31-4D07-B051-FBB2EB543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524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2" b="1" i="0">
                <a:solidFill>
                  <a:srgbClr val="0055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F8599-7C09-4C6E-BD38-AD1ADF942721}" type="datetime1">
              <a:rPr lang="en-US" smtClean="0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38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2" b="1" i="0">
                <a:solidFill>
                  <a:srgbClr val="0055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7148" y="1997683"/>
            <a:ext cx="4728540" cy="4118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86" b="0" i="0">
                <a:solidFill>
                  <a:srgbClr val="0055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4454E-5207-4F87-B8D2-35BEC31911EB}" type="datetime1">
              <a:rPr lang="en-US" smtClean="0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5090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C383F-6F20-430C-8434-6A4EAD067FAA}" type="datetime1">
              <a:rPr lang="en-US" smtClean="0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621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3E7CCE-F426-424B-B07A-6800DB277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87706C-E84D-4EF7-B347-6CEB78E6C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9AE6F3C-C41A-4713-8AD2-3A3DA8DB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B53C3-424A-467B-BB68-3CC765DE338B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D72E684-4768-43ED-BFC0-338C0D18A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104E212-362F-4F24-B5DA-2E8184179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337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32CB46-C7FE-41BF-9575-D3EBCEC59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DCFD7218-93EF-4211-8F62-27D0FC21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F96D71A-BD47-43CA-9020-2F72505C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AA55-3F7D-43E4-9EFD-37F152CA6B3F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E14448C-E187-4624-A101-B3876BA7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C05879D-8086-4261-B540-62B1BAD7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706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6D7B3C-9A6D-4473-BC2C-6C17AF6C6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2BA4DA8-B20A-464F-AE64-147F06F25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D6AE938-99BD-4EE0-80A4-7864FBBD8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876D38D3-8DFC-458F-B5B5-989A0BE5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154C-94A2-43B3-A033-AD9E8B765FAC}" type="datetime1">
              <a:rPr lang="en-US" smtClean="0"/>
              <a:t>5/25/2026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6F5DDBB-B21D-4BF8-BC9E-BEB7C5A6C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3C9C09E-70A5-4FD0-A1BF-8770878A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217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AC3A7-6F15-4B59-82CA-7EF067210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F5C1A73B-F4F5-4EAC-8771-0B3AD918A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DAB024E-6893-4C82-A6A5-4D739A5A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C13A9C42-0820-4231-85FE-9245B5EC52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CEF7859-EA8B-4AAB-9EB7-4028E40456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25B804B2-93C2-413F-8200-70181740A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B0C4-33F0-43B8-B38B-820A0248959C}" type="datetime1">
              <a:rPr lang="en-US" smtClean="0"/>
              <a:t>5/25/2026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E87EEB1-EE23-4789-B6D9-88FCB94E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4AA90458-A7F5-4955-9B33-0AAB962E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512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9E286-F1F8-4815-B7F9-422CA4026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8DA1848-A8CA-4FE8-8B17-CD8D502C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42B9-056E-493D-9A64-92736BF0AD2C}" type="datetime1">
              <a:rPr lang="en-US" smtClean="0"/>
              <a:t>5/25/2026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F4FFA69A-9554-44E0-AE11-0D8993994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02BF27A-8419-4C45-9927-7DC95C91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666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523799DE-4CF6-4A71-AC13-ACA4C7DE1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421C-7F7A-4627-A72A-89F0D67F4EB7}" type="datetime1">
              <a:rPr lang="en-US" smtClean="0"/>
              <a:t>5/25/2026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61966593-E08D-4AE0-A10B-CCBF9AB11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64D120AC-2899-4053-8983-EE6C93F7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974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C29D5-8D7C-483D-9818-6CEE6D0F5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C0162C-3F1C-468E-919C-D0EBFD195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40A18C56-AA29-40A3-AC55-1E8A4A1A7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CCE50C7-8F6C-4E57-B55E-77EB33571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5404-F026-41A8-AC28-F1335800FDAC}" type="datetime1">
              <a:rPr lang="en-US" smtClean="0"/>
              <a:t>5/25/2026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366B019-44E1-4C0A-A3DD-8689B4778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EA33C60-6844-4F8A-98E1-59C63B4D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125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8ACFCF-87D0-458B-AF42-590D05D15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DB588C34-5218-46BB-B3EB-AF42F8F93F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8FD30B20-725C-40E2-9575-7769185B7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164FC12-B62B-4CB2-A2D7-BC4C2020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C3AB-AB3E-446E-A0F3-A0EBFF7CB3AD}" type="datetime1">
              <a:rPr lang="en-US" smtClean="0"/>
              <a:t>5/25/2026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8AD9CDC-777A-4456-B436-1DC23B39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3798119-9612-4A9A-81E5-5DF5367AA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70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030F0066-E7B9-49D1-86AE-C98634E5B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D41C90E6-C21B-453F-A221-7D76AD4F7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34003F1-E2EA-447C-AB6B-E093B4E4D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D53F5-55DB-4F3E-B91D-0DF20E33DACD}" type="datetime1">
              <a:rPr lang="en-US" smtClean="0"/>
              <a:t>5/25/2026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DBDA10D-46C2-4825-9053-EC6185F46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1A95AB3-487A-467C-906B-DAE88F546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654B-E563-43B8-88FB-FBBA5722E3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940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inedu4-my.sharepoint.com/personal/viera_hajdukova_minedu_sk/Documents/Pracovn&#225;%20plocha/Workshop_minedu_29april2026/20_maj2026_Hajdukova/Vylucenie%20dietata%20z%20MS.docx" TargetMode="External"/><Relationship Id="rId2" Type="http://schemas.openxmlformats.org/officeDocument/2006/relationships/hyperlink" Target="https://minedu4-my.sharepoint.com/personal/viera_hajdukova_minedu_sk/Documents/Pracovn&#225;%20plocha/Workshop_minedu_29april2026/20_maj2026_Hajdukova/Dieta%202-rocne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inedu4-my.sharepoint.com/personal/viera_hajdukova_minedu_sk/Documents/Pracovn&#225;%20plocha/Workshop_minedu_29april2026/20_maj2026_Hajdukova/Prijatie%20vyssieho%20poctu%20deti.docx" TargetMode="External"/><Relationship Id="rId5" Type="http://schemas.openxmlformats.org/officeDocument/2006/relationships/hyperlink" Target="https://minedu4-my.sharepoint.com/personal/viera_hajdukova_minedu_sk/Documents/Pracovn&#225;%20plocha/Workshop_minedu_29april2026/20_maj2026_Hajdukova/Uplatnovanie%20koncepcie%20Marie%20Montesori%20v%20MS.docx" TargetMode="External"/><Relationship Id="rId4" Type="http://schemas.openxmlformats.org/officeDocument/2006/relationships/hyperlink" Target="https://minedu4-my.sharepoint.com/personal/viera_hajdukova_minedu_sk/Documents/Pracovn&#225;%20plocha/Workshop_minedu_29april2026/20_maj2026_Hajdukova/Organizovanie%20vyletov.doc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info.iedu.sk/vykazy/documents/MetodickePokyny/07_Evidovanie%20sposobov%20plnenia%20PPV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44720" y="1637312"/>
            <a:ext cx="10940476" cy="437020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wrap="square" lIns="0" tIns="105123" rIns="0" bIns="0" rtlCol="0" anchor="t">
            <a:spAutoFit/>
          </a:bodyPr>
          <a:lstStyle/>
          <a:p>
            <a:pPr algn="ctr"/>
            <a:br>
              <a:rPr lang="sk-SK" sz="4400" dirty="0">
                <a:solidFill>
                  <a:schemeClr val="bg1"/>
                </a:solidFill>
                <a:ea typeface="Calibri"/>
              </a:rPr>
            </a:br>
            <a:br>
              <a:rPr lang="sk-SK" sz="5400" b="0" dirty="0">
                <a:solidFill>
                  <a:schemeClr val="bg1"/>
                </a:solidFill>
              </a:rPr>
            </a:br>
            <a:r>
              <a:rPr lang="sk-SK" sz="5400" b="0" dirty="0">
                <a:solidFill>
                  <a:schemeClr val="bg1"/>
                </a:solidFill>
              </a:rPr>
              <a:t> Predprimárne vzdelávanie             v materských školách</a:t>
            </a:r>
            <a:br>
              <a:rPr lang="sk-SK" b="0" dirty="0">
                <a:solidFill>
                  <a:schemeClr val="bg1"/>
                </a:solidFill>
              </a:rPr>
            </a:br>
            <a:br>
              <a:rPr lang="sk-SK" dirty="0">
                <a:solidFill>
                  <a:schemeClr val="bg1"/>
                </a:solidFill>
              </a:rPr>
            </a:br>
            <a:br>
              <a:rPr lang="sk-SK" dirty="0">
                <a:solidFill>
                  <a:schemeClr val="bg1"/>
                </a:solidFill>
              </a:rPr>
            </a:br>
            <a:endParaRPr lang="sk-SK" sz="2183" b="0" dirty="0">
              <a:solidFill>
                <a:schemeClr val="bg1"/>
              </a:solidFill>
              <a:ea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28" y="6743227"/>
            <a:ext cx="12191144" cy="114364"/>
          </a:xfrm>
          <a:custGeom>
            <a:avLst/>
            <a:gdLst/>
            <a:ahLst/>
            <a:cxnLst/>
            <a:rect l="l" t="t" r="r" b="b"/>
            <a:pathLst>
              <a:path w="20104100" h="188595">
                <a:moveTo>
                  <a:pt x="20104099" y="0"/>
                </a:moveTo>
                <a:lnTo>
                  <a:pt x="0" y="0"/>
                </a:lnTo>
                <a:lnTo>
                  <a:pt x="0" y="188475"/>
                </a:lnTo>
                <a:lnTo>
                  <a:pt x="20104099" y="188475"/>
                </a:lnTo>
                <a:lnTo>
                  <a:pt x="20104099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0AB1DD40-9939-3F59-0D93-68622DD33BFE}"/>
              </a:ext>
            </a:extLst>
          </p:cNvPr>
          <p:cNvSpPr txBox="1"/>
          <p:nvPr/>
        </p:nvSpPr>
        <p:spPr>
          <a:xfrm>
            <a:off x="3753077" y="5178490"/>
            <a:ext cx="7350351" cy="671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55449" tIns="27725" rIns="55449" bIns="27725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sk-SK" sz="2000" dirty="0">
                <a:solidFill>
                  <a:schemeClr val="bg1"/>
                </a:solidFill>
                <a:latin typeface="Arial"/>
              </a:rPr>
              <a:t>PhDr. Viera Hajdúková, PhD.</a:t>
            </a:r>
          </a:p>
          <a:p>
            <a:pPr algn="r"/>
            <a:r>
              <a:rPr lang="sk-SK" sz="2000" dirty="0">
                <a:solidFill>
                  <a:schemeClr val="bg1"/>
                </a:solidFill>
                <a:latin typeface="Arial"/>
              </a:rPr>
              <a:t>20. máj 2026</a:t>
            </a:r>
          </a:p>
        </p:txBody>
      </p:sp>
      <p:pic>
        <p:nvPicPr>
          <p:cNvPr id="3" name="Obrázok 2" descr="cid:image001.png@01DA5497.F3CB9010">
            <a:extLst>
              <a:ext uri="{FF2B5EF4-FFF2-40B4-BE49-F238E27FC236}">
                <a16:creationId xmlns:a16="http://schemas.microsoft.com/office/drawing/2014/main" id="{528D523D-02F1-9AD0-CC09-AC54974F2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9196" y="346991"/>
            <a:ext cx="2447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07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21CBE-A37A-DF19-9EF2-8337E7C56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4854A8FF-2B1A-BEBF-6067-DAF1EE843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13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chemeClr val="bg1"/>
                </a:solidFill>
                <a:latin typeface="+mn-lt"/>
              </a:rPr>
              <a:t>Najčastejšie dôvody pokračovania v plnení PPV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7122EF1-C122-C96F-F39F-E3376CF20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3" y="833718"/>
            <a:ext cx="11654118" cy="5827058"/>
          </a:xfrm>
          <a:noFill/>
          <a:ln w="28575"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k-SK" sz="2000" b="1" dirty="0">
                <a:solidFill>
                  <a:srgbClr val="002060"/>
                </a:solidFill>
              </a:rPr>
              <a:t> „ pracovná“  nezrelosť, spravidla v prepojení s emocionálnou a sociálnou nezrelosťou  </a:t>
            </a:r>
            <a:r>
              <a:rPr lang="sk-SK" sz="2000" dirty="0">
                <a:solidFill>
                  <a:srgbClr val="002060"/>
                </a:solidFill>
              </a:rPr>
              <a:t>– prejavy ako  motorický nepokoj, znížená úroveň </a:t>
            </a:r>
            <a:r>
              <a:rPr lang="sk-SK" sz="2000" dirty="0" err="1">
                <a:solidFill>
                  <a:srgbClr val="002060"/>
                </a:solidFill>
              </a:rPr>
              <a:t>sebaregulácie</a:t>
            </a:r>
            <a:r>
              <a:rPr lang="sk-SK" sz="2000" dirty="0">
                <a:solidFill>
                  <a:srgbClr val="002060"/>
                </a:solidFill>
              </a:rPr>
              <a:t>, problematické zvládanie prípadného neúspechu, motivácia k výkonu, k činnosti vzdelávacieho charakteru, problematická adaptácia,  kým nebolo povinné PPV tak sme evidovali i oslabenia v zmysle problematickej adaptácie na školské prostredie, zníženej schopnosti rešpektovať autoritu, či začlenenia sa do vrstovníckej skupiny -  aktuálne nie sú  významne zastúpené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000" dirty="0">
                <a:solidFill>
                  <a:srgbClr val="002060"/>
                </a:solidFill>
              </a:rPr>
              <a:t> </a:t>
            </a:r>
            <a:r>
              <a:rPr lang="sk-SK" sz="2000" b="1" dirty="0">
                <a:solidFill>
                  <a:srgbClr val="002060"/>
                </a:solidFill>
              </a:rPr>
              <a:t>deficity v úrovni rozvoja rečovej zložky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k-SK" sz="2000" dirty="0">
                <a:solidFill>
                  <a:srgbClr val="002060"/>
                </a:solidFill>
              </a:rPr>
              <a:t>pasívna zložka reči –porozumenie reči,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k-SK" sz="2000" dirty="0">
                <a:solidFill>
                  <a:srgbClr val="002060"/>
                </a:solidFill>
              </a:rPr>
              <a:t>aktívna zložka reči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2060"/>
                </a:solidFill>
              </a:rPr>
              <a:t>po stránke formálnej (</a:t>
            </a:r>
            <a:r>
              <a:rPr lang="sk-SK" sz="1600" dirty="0" err="1">
                <a:solidFill>
                  <a:srgbClr val="002060"/>
                </a:solidFill>
              </a:rPr>
              <a:t>dyslália</a:t>
            </a:r>
            <a:r>
              <a:rPr lang="sk-SK" sz="1600" dirty="0">
                <a:solidFill>
                  <a:srgbClr val="002060"/>
                </a:solidFill>
              </a:rPr>
              <a:t>, artikulačná neobratnosť – deti často v logopedickej starostlivosti, ale časť detí nie je logopedicky vedených) aj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2060"/>
                </a:solidFill>
              </a:rPr>
              <a:t>obsahovej (rozsah slovnej zásoby, vyjadrovacích schopností)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000" dirty="0">
                <a:solidFill>
                  <a:srgbClr val="002060"/>
                </a:solidFill>
              </a:rPr>
              <a:t> </a:t>
            </a:r>
            <a:r>
              <a:rPr lang="sk-SK" sz="2000" b="1" dirty="0">
                <a:solidFill>
                  <a:srgbClr val="002060"/>
                </a:solidFill>
              </a:rPr>
              <a:t>oslabenia v oblasti motoriky</a:t>
            </a:r>
            <a:r>
              <a:rPr lang="sk-SK" sz="2000" dirty="0">
                <a:solidFill>
                  <a:srgbClr val="002060"/>
                </a:solidFill>
              </a:rPr>
              <a:t> – hrubá motorika, </a:t>
            </a:r>
            <a:r>
              <a:rPr lang="sk-SK" sz="2000" dirty="0" err="1">
                <a:solidFill>
                  <a:srgbClr val="002060"/>
                </a:solidFill>
              </a:rPr>
              <a:t>jemnemotorické</a:t>
            </a:r>
            <a:r>
              <a:rPr lang="sk-SK" sz="2000" dirty="0">
                <a:solidFill>
                  <a:srgbClr val="002060"/>
                </a:solidFill>
              </a:rPr>
              <a:t> zručnosti, </a:t>
            </a:r>
            <a:r>
              <a:rPr lang="sk-SK" sz="2000" dirty="0" err="1">
                <a:solidFill>
                  <a:srgbClr val="002060"/>
                </a:solidFill>
              </a:rPr>
              <a:t>grafomotorika</a:t>
            </a:r>
            <a:r>
              <a:rPr lang="sk-SK" sz="2000" dirty="0">
                <a:solidFill>
                  <a:srgbClr val="002060"/>
                </a:solidFill>
              </a:rPr>
              <a:t>, </a:t>
            </a:r>
            <a:r>
              <a:rPr lang="sk-SK" sz="2000" dirty="0" err="1">
                <a:solidFill>
                  <a:srgbClr val="002060"/>
                </a:solidFill>
              </a:rPr>
              <a:t>vizuomotorika</a:t>
            </a:r>
            <a:endParaRPr lang="sk-SK" sz="2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sk-SK" sz="2000" dirty="0">
                <a:solidFill>
                  <a:srgbClr val="002060"/>
                </a:solidFill>
              </a:rPr>
              <a:t> </a:t>
            </a:r>
            <a:r>
              <a:rPr lang="sk-SK" sz="2000" b="1" dirty="0">
                <a:solidFill>
                  <a:srgbClr val="002060"/>
                </a:solidFill>
              </a:rPr>
              <a:t>deficit zložky </a:t>
            </a:r>
            <a:r>
              <a:rPr lang="sk-SK" sz="2000" b="1" dirty="0" err="1">
                <a:solidFill>
                  <a:srgbClr val="002060"/>
                </a:solidFill>
              </a:rPr>
              <a:t>pozornostnej</a:t>
            </a:r>
            <a:r>
              <a:rPr lang="sk-SK" sz="2000" b="1" dirty="0">
                <a:solidFill>
                  <a:srgbClr val="002060"/>
                </a:solidFill>
              </a:rPr>
              <a:t> </a:t>
            </a:r>
            <a:r>
              <a:rPr lang="sk-SK" sz="2000" dirty="0">
                <a:solidFill>
                  <a:srgbClr val="002060"/>
                </a:solidFill>
              </a:rPr>
              <a:t>– znížená úroveň  koncentrácie pozornosti, schopnosť udržať zameranie pozornosti...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002060"/>
                </a:solidFill>
              </a:rPr>
              <a:t>V praxi sa spravidla diagnostikuje  kombinácia viacerých vyššie uvádzaných faktorov (napr. pomerne vyššia je frekvencia oslabenia zložky rečovej v kombinácii s emocionálnou a najmä sociálnou nezrelosťou), pričom okrem uvádzaných pomerne často sa vyskytujúcich faktorov ZPP evidujú aj ďalšie parciálne oslabenia  – napr. v zložke percepčnej (auditívna, vizuálna percepcia), nezrelosť kognitívnych funkcií...</a:t>
            </a:r>
          </a:p>
          <a:p>
            <a:pPr>
              <a:buFont typeface="Wingdings" panose="05000000000000000000" pitchFamily="2" charset="2"/>
              <a:buChar char="q"/>
            </a:pPr>
            <a:endParaRPr lang="sk-SK" dirty="0"/>
          </a:p>
          <a:p>
            <a:pPr>
              <a:buFont typeface="Wingdings" panose="05000000000000000000" pitchFamily="2" charset="2"/>
              <a:buChar char="q"/>
            </a:pPr>
            <a:endParaRPr lang="sk-SK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5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>
            <a:extLst>
              <a:ext uri="{FF2B5EF4-FFF2-40B4-BE49-F238E27FC236}">
                <a16:creationId xmlns:a16="http://schemas.microsoft.com/office/drawing/2014/main" id="{6CB0B6B6-0E2C-4C88-85C7-B7EBA77DA47F}"/>
              </a:ext>
            </a:extLst>
          </p:cNvPr>
          <p:cNvSpPr txBox="1"/>
          <p:nvPr/>
        </p:nvSpPr>
        <p:spPr>
          <a:xfrm>
            <a:off x="-11016" y="11579"/>
            <a:ext cx="12203015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lvl="0" algn="ctr"/>
            <a:r>
              <a:rPr lang="sk-SK" sz="3200" b="1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Oslobodenie od povinnosti dochádzať do MŠ do pominutia dôvodov</a:t>
            </a:r>
          </a:p>
        </p:txBody>
      </p:sp>
      <p:sp>
        <p:nvSpPr>
          <p:cNvPr id="2" name="Obdĺžnik 1">
            <a:extLst>
              <a:ext uri="{FF2B5EF4-FFF2-40B4-BE49-F238E27FC236}">
                <a16:creationId xmlns:a16="http://schemas.microsoft.com/office/drawing/2014/main" id="{1EB661AA-D2C0-4609-ADBD-F21ACB197AD2}"/>
              </a:ext>
            </a:extLst>
          </p:cNvPr>
          <p:cNvSpPr/>
          <p:nvPr/>
        </p:nvSpPr>
        <p:spPr>
          <a:xfrm>
            <a:off x="1104153" y="1449626"/>
            <a:ext cx="9972675" cy="5016758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sk-SK" sz="3200" b="1" dirty="0">
                <a:solidFill>
                  <a:srgbClr val="002060"/>
                </a:solidFill>
              </a:rPr>
              <a:t>§ 28a ods. 5 školského zákona</a:t>
            </a:r>
          </a:p>
          <a:p>
            <a:pPr lvl="0" algn="just"/>
            <a:r>
              <a:rPr lang="sk-SK" sz="3200" i="1" dirty="0">
                <a:solidFill>
                  <a:srgbClr val="002060"/>
                </a:solidFill>
              </a:rPr>
              <a:t>(5) Dieťaťu so zdravotným znevýhodnením, ktoré je oslobodené od povinnosti dochádzať do materskej školy      a </a:t>
            </a:r>
            <a:r>
              <a:rPr lang="sk-SK" sz="3200" b="1" i="1" dirty="0">
                <a:solidFill>
                  <a:srgbClr val="C00000"/>
                </a:solidFill>
              </a:rPr>
              <a:t>jeho zdravotný stav mu neumožňuje vzdelávať sa, sa    na základe písomného súhlasu všeobecného lekára         pre deti a dorast a písomného súhlasu zariadenia poradenstva a prevencie neposkytuje vzdelávanie              v materskej škole do pominutia dôvodov, pre ktoré došlo k oslobodeniu od povinnosti dochádzať do materskej školy</a:t>
            </a:r>
            <a:r>
              <a:rPr lang="sk-SK" sz="3200" i="1" dirty="0">
                <a:solidFill>
                  <a:srgbClr val="C00000"/>
                </a:solidFill>
              </a:rPr>
              <a:t>.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13128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75861" y="777551"/>
            <a:ext cx="11271380" cy="5594866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endParaRPr lang="sk-SK" dirty="0">
              <a:solidFill>
                <a:srgbClr val="7030A0"/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3200" b="1" dirty="0">
                <a:solidFill>
                  <a:srgbClr val="002060"/>
                </a:solidFill>
              </a:rPr>
              <a:t>PPV</a:t>
            </a:r>
            <a:r>
              <a:rPr lang="sk-SK" sz="3200" dirty="0">
                <a:solidFill>
                  <a:srgbClr val="002060"/>
                </a:solidFill>
              </a:rPr>
              <a:t> – </a:t>
            </a:r>
            <a:r>
              <a:rPr lang="sk-SK" sz="3200" b="1" dirty="0">
                <a:solidFill>
                  <a:srgbClr val="C00000"/>
                </a:solidFill>
              </a:rPr>
              <a:t>len</a:t>
            </a:r>
            <a:r>
              <a:rPr lang="sk-SK" sz="3200" dirty="0">
                <a:solidFill>
                  <a:srgbClr val="C00000"/>
                </a:solidFill>
              </a:rPr>
              <a:t> </a:t>
            </a:r>
            <a:r>
              <a:rPr lang="sk-SK" sz="3200" b="1" dirty="0">
                <a:solidFill>
                  <a:srgbClr val="C00000"/>
                </a:solidFill>
              </a:rPr>
              <a:t>jeden školský rok </a:t>
            </a:r>
            <a:r>
              <a:rPr lang="sk-SK" sz="3200" dirty="0">
                <a:solidFill>
                  <a:srgbClr val="002060"/>
                </a:solidFill>
              </a:rPr>
              <a:t>(§ 28a ods. 2 školského zákona)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3200" b="1" dirty="0">
                <a:solidFill>
                  <a:srgbClr val="002060"/>
                </a:solidFill>
              </a:rPr>
              <a:t>Pokračovanie plnenia PPV </a:t>
            </a:r>
            <a:r>
              <a:rPr lang="sk-SK" sz="3200" dirty="0">
                <a:solidFill>
                  <a:srgbClr val="002060"/>
                </a:solidFill>
              </a:rPr>
              <a:t>(§ 28a ods. 3 školského zákona) </a:t>
            </a:r>
            <a:r>
              <a:rPr lang="sk-SK" sz="3200" b="1" dirty="0">
                <a:solidFill>
                  <a:srgbClr val="002060"/>
                </a:solidFill>
              </a:rPr>
              <a:t>– </a:t>
            </a:r>
            <a:r>
              <a:rPr lang="sk-SK" sz="3200" dirty="0">
                <a:solidFill>
                  <a:srgbClr val="C00000"/>
                </a:solidFill>
              </a:rPr>
              <a:t>len </a:t>
            </a:r>
            <a:r>
              <a:rPr lang="sk-SK" sz="3200" b="1" dirty="0">
                <a:solidFill>
                  <a:srgbClr val="C00000"/>
                </a:solidFill>
              </a:rPr>
              <a:t>jeden školský rok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3200" b="1" dirty="0">
                <a:solidFill>
                  <a:srgbClr val="C00000"/>
                </a:solidFill>
              </a:rPr>
              <a:t>Opätovné pokračovanie </a:t>
            </a:r>
            <a:r>
              <a:rPr lang="sk-SK" sz="3200" dirty="0">
                <a:solidFill>
                  <a:srgbClr val="002060"/>
                </a:solidFill>
              </a:rPr>
              <a:t>plnenia PPV </a:t>
            </a:r>
            <a:r>
              <a:rPr lang="sk-SK" sz="3200" b="1" dirty="0">
                <a:solidFill>
                  <a:srgbClr val="C00000"/>
                </a:solidFill>
              </a:rPr>
              <a:t>nie je možné u žiadneho dieťaťa</a:t>
            </a:r>
            <a:r>
              <a:rPr lang="sk-SK" sz="3200" dirty="0">
                <a:solidFill>
                  <a:srgbClr val="002060"/>
                </a:solidFill>
              </a:rPr>
              <a:t>, ani u dieťaťa so zdravotným znevýhodnením</a:t>
            </a:r>
            <a:r>
              <a:rPr lang="sk-SK" sz="3200" b="1" dirty="0">
                <a:solidFill>
                  <a:srgbClr val="002060"/>
                </a:solidFill>
              </a:rPr>
              <a:t> </a:t>
            </a:r>
            <a:r>
              <a:rPr lang="sk-SK" sz="3200" dirty="0">
                <a:solidFill>
                  <a:srgbClr val="002060"/>
                </a:solidFill>
              </a:rPr>
              <a:t>(§ 28a ods. 3  a ods. 4 školského zákona) </a:t>
            </a:r>
            <a:r>
              <a:rPr lang="sk-SK" sz="3200" b="1" dirty="0">
                <a:solidFill>
                  <a:srgbClr val="C00000"/>
                </a:solidFill>
              </a:rPr>
              <a:t>ani ak je dieťa v ŠMŠ a ide do ŠZŠ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3200" b="1" dirty="0">
                <a:solidFill>
                  <a:srgbClr val="C00000"/>
                </a:solidFill>
              </a:rPr>
              <a:t>PŠD</a:t>
            </a:r>
            <a:r>
              <a:rPr lang="sk-SK" sz="3200" b="1" dirty="0">
                <a:solidFill>
                  <a:srgbClr val="002060"/>
                </a:solidFill>
              </a:rPr>
              <a:t> </a:t>
            </a:r>
            <a:r>
              <a:rPr lang="sk-SK" sz="3200" dirty="0">
                <a:solidFill>
                  <a:srgbClr val="002060"/>
                </a:solidFill>
              </a:rPr>
              <a:t>–</a:t>
            </a:r>
            <a:r>
              <a:rPr lang="sk-SK" sz="3200" b="1" dirty="0">
                <a:solidFill>
                  <a:srgbClr val="002060"/>
                </a:solidFill>
              </a:rPr>
              <a:t> najneskôr 1. septembra, ktorý nasleduje po dni, v ktorom dieťa dovŕšilo siedmy rok veku </a:t>
            </a:r>
            <a:r>
              <a:rPr lang="sk-SK" sz="3200" dirty="0">
                <a:solidFill>
                  <a:srgbClr val="002060"/>
                </a:solidFill>
              </a:rPr>
              <a:t>(§ 28a ods. 4 školského zákona)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</a:rPr>
              <a:t>Každé dieťa, ktoré dosiahne 6 rokov veku, ak nepokračuje             v plnení PPV musí byť prijaté na PŠD, </a:t>
            </a:r>
            <a:r>
              <a:rPr lang="sk-SK" sz="3200" b="1" dirty="0">
                <a:solidFill>
                  <a:srgbClr val="C00000"/>
                </a:solidFill>
              </a:rPr>
              <a:t>aj ak neplnilo PPV </a:t>
            </a:r>
            <a:endParaRPr lang="sk-SK" b="1" dirty="0">
              <a:solidFill>
                <a:srgbClr val="C00000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6CB0B6B6-0E2C-4C88-85C7-B7EBA77DA47F}"/>
              </a:ext>
            </a:extLst>
          </p:cNvPr>
          <p:cNvSpPr txBox="1"/>
          <p:nvPr/>
        </p:nvSpPr>
        <p:spPr>
          <a:xfrm>
            <a:off x="-11015" y="0"/>
            <a:ext cx="12203015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lvl="0" algn="ctr"/>
            <a:r>
              <a:rPr lang="sk-SK" sz="3200" b="1" cap="all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k-SK" sz="3200" b="1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ezabudnime ...</a:t>
            </a:r>
            <a:endParaRPr lang="sk-SK" sz="3200" b="1" cap="all" dirty="0">
              <a:solidFill>
                <a:schemeClr val="bg1"/>
              </a:solidFill>
              <a:effectLst>
                <a:outerShdw blurRad="50800" dist="50800" dir="5400000" sx="1000" sy="1000" algn="ctr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785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628C-1828-1DDA-2709-48C4C117F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>
            <a:extLst>
              <a:ext uri="{FF2B5EF4-FFF2-40B4-BE49-F238E27FC236}">
                <a16:creationId xmlns:a16="http://schemas.microsoft.com/office/drawing/2014/main" id="{74E7B9FC-E1E2-AAFB-CFC2-ABE243731C84}"/>
              </a:ext>
            </a:extLst>
          </p:cNvPr>
          <p:cNvSpPr txBox="1"/>
          <p:nvPr/>
        </p:nvSpPr>
        <p:spPr>
          <a:xfrm>
            <a:off x="-11016" y="11579"/>
            <a:ext cx="12203015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72000" tIns="0" rIns="72000" bIns="0" rtlCol="0">
            <a:spAutoFit/>
          </a:bodyPr>
          <a:lstStyle/>
          <a:p>
            <a:pPr lvl="0" algn="ctr"/>
            <a:r>
              <a:rPr lang="sk-SK" sz="3200" b="1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Deti pred 5 rokom veku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1F4AA68A-058B-B1F6-DDDA-28B91669EBB8}"/>
              </a:ext>
            </a:extLst>
          </p:cNvPr>
          <p:cNvSpPr txBox="1"/>
          <p:nvPr/>
        </p:nvSpPr>
        <p:spPr>
          <a:xfrm>
            <a:off x="92530" y="599998"/>
            <a:ext cx="11995922" cy="304698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sk-SK" sz="24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Zákonom č. 182/2023 Z. z., ktorým sa mení a dopĺňa zákon č. 245/2008 Z. z. o výchove               a vzdelávaní (školský zákon) a o zmene a doplnení niektorých zákonov v znení neskorších predpisov a ktorým sa menia a dopĺňajú niektoré zákony bol </a:t>
            </a:r>
            <a:r>
              <a:rPr lang="sk-SK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 účinnosťou od 30. mája 2023  </a:t>
            </a:r>
            <a:r>
              <a:rPr lang="sk-SK" sz="24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zo školského zákona </a:t>
            </a:r>
            <a:r>
              <a:rPr lang="sk-SK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vypustený odsek 5, </a:t>
            </a:r>
            <a:r>
              <a:rPr lang="sk-SK" sz="24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ktorý znel:</a:t>
            </a:r>
            <a:r>
              <a:rPr lang="sk-SK" sz="24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i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„(5) Ak zákonný zástupca dieťaťa alebo zástupca zariadenia požiada, aby bolo na povinné predprimárne vzdelávanie v materskej škole prijaté dieťa, ktoré nedovŕšilo piaty rok veku do 31. augusta, je povinný k žiadosti predložiť súhlasné vyjadrenie príslušného zariadenia poradenstva a prevencie a súhlasné vyjadrenie všeobecného lekára pre deti a dorast.“. </a:t>
            </a:r>
            <a:endParaRPr lang="sk-SK" sz="24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D1CA4607-8798-2FA5-7855-53DAC35F779A}"/>
              </a:ext>
            </a:extLst>
          </p:cNvPr>
          <p:cNvSpPr txBox="1"/>
          <p:nvPr/>
        </p:nvSpPr>
        <p:spPr>
          <a:xfrm>
            <a:off x="103548" y="3565187"/>
            <a:ext cx="11995922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Od školského roku 2023/2024, ktorý začal 1. septembra 2023, </a:t>
            </a:r>
            <a:r>
              <a:rPr lang="sk-SK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už žiadne dieťa nemôže byť zaradené ako dieťa plniace povinné predprimárne vzdelávanie pred 5 rokom veku</a:t>
            </a:r>
            <a:r>
              <a:rPr lang="sk-SK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F3168CCD-A886-F96B-576F-1B5EA1072B29}"/>
              </a:ext>
            </a:extLst>
          </p:cNvPr>
          <p:cNvSpPr txBox="1"/>
          <p:nvPr/>
        </p:nvSpPr>
        <p:spPr>
          <a:xfrm>
            <a:off x="92530" y="4467949"/>
            <a:ext cx="11995922" cy="230832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sk-SK" sz="2400" b="1" dirty="0">
                <a:solidFill>
                  <a:srgbClr val="002060"/>
                </a:solidFill>
              </a:rPr>
              <a:t>§ 60 ods. 1 (druhá a tretia veta) školského zákona</a:t>
            </a:r>
          </a:p>
          <a:p>
            <a:pPr algn="just"/>
            <a:r>
              <a:rPr lang="sk-SK" sz="2400" i="1" dirty="0">
                <a:solidFill>
                  <a:srgbClr val="C00000"/>
                </a:solidFill>
              </a:rPr>
              <a:t>(1)... Na základné vzdelávanie možno </a:t>
            </a:r>
            <a:r>
              <a:rPr lang="sk-SK" sz="2400" b="1" i="1" dirty="0">
                <a:solidFill>
                  <a:srgbClr val="C00000"/>
                </a:solidFill>
              </a:rPr>
              <a:t>výnimočne prijať dieťa, ktoré nedovŕšilo šiesty rok veku</a:t>
            </a:r>
            <a:r>
              <a:rPr lang="sk-SK" sz="2400" i="1" dirty="0">
                <a:solidFill>
                  <a:srgbClr val="C00000"/>
                </a:solidFill>
              </a:rPr>
              <a:t>, </a:t>
            </a:r>
            <a:r>
              <a:rPr lang="sk-SK" sz="2400" b="1" i="1" dirty="0">
                <a:solidFill>
                  <a:srgbClr val="C00000"/>
                </a:solidFill>
              </a:rPr>
              <a:t>po súhlasnom vyjadrení príslušného zariadenia poradenstva a prevencie a všeobecného lekára pre deti a dorast</a:t>
            </a:r>
            <a:r>
              <a:rPr lang="sk-SK" sz="2400" i="1" dirty="0">
                <a:solidFill>
                  <a:srgbClr val="C00000"/>
                </a:solidFill>
              </a:rPr>
              <a:t>. Ak ide o dieťa, ktoré absolvovalo predprimárne vzdelávanie                    v zahraničí, zákonný zástupca predloží riaditeľovi základnej školy doklad s uvedením názvu          a adresy materskej školy, ktorý potvrdzuje, že dieťa navštevovalo príslušnú materskú školu.</a:t>
            </a:r>
            <a:endParaRPr lang="sk-SK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33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632A471-F172-4881-897F-2127D9A2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sz="3200" b="1" dirty="0">
                <a:solidFill>
                  <a:schemeClr val="bg1"/>
                </a:solidFill>
                <a:latin typeface="+mn-lt"/>
              </a:rPr>
              <a:t>Povinné predprimárne vzdelávanie pre všetky deti od 3 rokov veku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A2D87E9-8E15-4E8F-961A-DE250007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5609" y="2470826"/>
            <a:ext cx="9768191" cy="2636195"/>
          </a:xfrm>
          <a:ln w="28575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4000" dirty="0">
                <a:solidFill>
                  <a:srgbClr val="002060"/>
                </a:solidFill>
              </a:rPr>
              <a:t>Školským zákonom ja schválené </a:t>
            </a:r>
            <a:r>
              <a:rPr lang="sk-SK" sz="4000" b="1" dirty="0">
                <a:solidFill>
                  <a:srgbClr val="002060"/>
                </a:solidFill>
              </a:rPr>
              <a:t>povinné predprimárne vzdelávanie </a:t>
            </a:r>
            <a:r>
              <a:rPr lang="sk-SK" sz="4000" dirty="0">
                <a:solidFill>
                  <a:srgbClr val="002060"/>
                </a:solidFill>
              </a:rPr>
              <a:t>pre všetky deti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4000" dirty="0">
                <a:solidFill>
                  <a:srgbClr val="002060"/>
                </a:solidFill>
              </a:rPr>
              <a:t>od 4 rokov od školského roku 2027/2028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4000" dirty="0">
                <a:solidFill>
                  <a:srgbClr val="002060"/>
                </a:solidFill>
              </a:rPr>
              <a:t>od 3 rokov školského roku 2028/2029</a:t>
            </a:r>
          </a:p>
          <a:p>
            <a:pPr marL="0" indent="0">
              <a:buNone/>
            </a:pPr>
            <a:endParaRPr lang="sk-SK" sz="3200" dirty="0">
              <a:solidFill>
                <a:srgbClr val="00B0F0"/>
              </a:solidFill>
            </a:endParaRPr>
          </a:p>
          <a:p>
            <a:pPr marL="0" indent="0">
              <a:buNone/>
            </a:pPr>
            <a:br>
              <a:rPr lang="sk-SK" sz="3600" dirty="0">
                <a:solidFill>
                  <a:srgbClr val="002060"/>
                </a:solidFill>
              </a:rPr>
            </a:br>
            <a:br>
              <a:rPr lang="sk-SK" sz="3600" dirty="0">
                <a:solidFill>
                  <a:srgbClr val="002060"/>
                </a:solidFill>
              </a:rPr>
            </a:br>
            <a:endParaRPr lang="sk-SK" sz="2400" dirty="0">
              <a:solidFill>
                <a:srgbClr val="00206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1A0E0A3-AFA9-4046-BEDB-BEA2D6668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3086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632A471-F172-4881-897F-2127D9A2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Plnenie PPV pred dovŕšením 5. roku veku (§ 28c) 1.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A2D87E9-8E15-4E8F-961A-DE250007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47" y="770953"/>
            <a:ext cx="6836226" cy="1132114"/>
          </a:xfrm>
          <a:ln w="28575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sk-SK" sz="2000" b="1" dirty="0">
                <a:solidFill>
                  <a:srgbClr val="002060"/>
                </a:solidFill>
              </a:rPr>
              <a:t>Domáce vzdelávanie (len ak ZZ má najmenej stredné odborné vzdelanie)</a:t>
            </a:r>
          </a:p>
          <a:p>
            <a:pPr marL="514350" indent="-514350">
              <a:buAutoNum type="arabicPeriod"/>
            </a:pPr>
            <a:r>
              <a:rPr lang="sk-SK" sz="2000" b="1" dirty="0">
                <a:solidFill>
                  <a:srgbClr val="002060"/>
                </a:solidFill>
              </a:rPr>
              <a:t>Pravidelné denné dochádzanie do MŠ</a:t>
            </a:r>
          </a:p>
        </p:txBody>
      </p:sp>
      <p:sp>
        <p:nvSpPr>
          <p:cNvPr id="7" name="Zástupný objekt pre obsah 5">
            <a:extLst>
              <a:ext uri="{FF2B5EF4-FFF2-40B4-BE49-F238E27FC236}">
                <a16:creationId xmlns:a16="http://schemas.microsoft.com/office/drawing/2014/main" id="{23E023AE-9BAF-47C7-8A41-2EB26EFB4E84}"/>
              </a:ext>
            </a:extLst>
          </p:cNvPr>
          <p:cNvSpPr txBox="1">
            <a:spLocks/>
          </p:cNvSpPr>
          <p:nvPr/>
        </p:nvSpPr>
        <p:spPr>
          <a:xfrm>
            <a:off x="774551" y="2005800"/>
            <a:ext cx="10994315" cy="681036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sk-SK" sz="2000" dirty="0">
                <a:solidFill>
                  <a:srgbClr val="002060"/>
                </a:solidFill>
              </a:rPr>
              <a:t>Plnenie PPV pred 5. rokom veku formou domáceho vzdelávania –</a:t>
            </a:r>
            <a:r>
              <a:rPr lang="sk-SK" sz="2000" b="1" dirty="0">
                <a:solidFill>
                  <a:srgbClr val="002060"/>
                </a:solidFill>
              </a:rPr>
              <a:t> oznámi ZZ obci, v ktorej má dieťa trvalý pobyt (voči MŠ nemá takýto ZZ žiadnu povinnosť)</a:t>
            </a:r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C4DC9261-FA70-46BC-84B5-73504E837AB2}"/>
              </a:ext>
            </a:extLst>
          </p:cNvPr>
          <p:cNvSpPr txBox="1">
            <a:spLocks/>
          </p:cNvSpPr>
          <p:nvPr/>
        </p:nvSpPr>
        <p:spPr>
          <a:xfrm>
            <a:off x="148047" y="2789569"/>
            <a:ext cx="11917677" cy="1883399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200" b="1" dirty="0">
                <a:solidFill>
                  <a:srgbClr val="002060"/>
                </a:solidFill>
              </a:rPr>
              <a:t>Oznámenie obci bude obsahovať:</a:t>
            </a:r>
          </a:p>
          <a:p>
            <a:pPr marL="0" indent="0">
              <a:buNone/>
            </a:pPr>
            <a:r>
              <a:rPr lang="sk-SK" sz="1800" dirty="0">
                <a:solidFill>
                  <a:srgbClr val="002060"/>
                </a:solidFill>
              </a:rPr>
              <a:t>a) meno, priezvisko, dátum narodenia, rodné číslo a miesto trvalého pobytu alebo obvyklého pobytu dieťaťa, </a:t>
            </a:r>
          </a:p>
          <a:p>
            <a:pPr marL="0" indent="0">
              <a:buNone/>
            </a:pPr>
            <a:r>
              <a:rPr lang="sk-SK" sz="1800" dirty="0">
                <a:solidFill>
                  <a:srgbClr val="002060"/>
                </a:solidFill>
              </a:rPr>
              <a:t>b) meno a priezvisko a písomný súhlas fyzickej osoby, ktorá bude uskutočňovať domáce vzdelávanie,</a:t>
            </a:r>
          </a:p>
          <a:p>
            <a:pPr marL="0" indent="0">
              <a:buNone/>
            </a:pPr>
            <a:r>
              <a:rPr lang="sk-SK" sz="1800" dirty="0">
                <a:solidFill>
                  <a:srgbClr val="002060"/>
                </a:solidFill>
              </a:rPr>
              <a:t>c) doklady o splnení kvalifikačných predpokladov zákonného zástupcu.</a:t>
            </a:r>
          </a:p>
          <a:p>
            <a:pPr marL="0" indent="0">
              <a:buNone/>
            </a:pPr>
            <a:endParaRPr lang="sk-SK" b="1" dirty="0">
              <a:solidFill>
                <a:srgbClr val="002060"/>
              </a:solidFill>
            </a:endParaRPr>
          </a:p>
        </p:txBody>
      </p:sp>
      <p:sp>
        <p:nvSpPr>
          <p:cNvPr id="9" name="Zástupný objekt pre obsah 5">
            <a:extLst>
              <a:ext uri="{FF2B5EF4-FFF2-40B4-BE49-F238E27FC236}">
                <a16:creationId xmlns:a16="http://schemas.microsoft.com/office/drawing/2014/main" id="{5EF4CF40-36BA-46CC-A120-FF0F6FBA03B0}"/>
              </a:ext>
            </a:extLst>
          </p:cNvPr>
          <p:cNvSpPr txBox="1">
            <a:spLocks/>
          </p:cNvSpPr>
          <p:nvPr/>
        </p:nvSpPr>
        <p:spPr>
          <a:xfrm>
            <a:off x="148049" y="4879281"/>
            <a:ext cx="11917675" cy="1883399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b="1" dirty="0">
                <a:solidFill>
                  <a:srgbClr val="002060"/>
                </a:solidFill>
              </a:rPr>
              <a:t>Obsah vzdelávania na účely domáceho vzdelávania:</a:t>
            </a:r>
          </a:p>
          <a:p>
            <a:r>
              <a:rPr lang="sk-SK" sz="2000" b="1" dirty="0">
                <a:solidFill>
                  <a:srgbClr val="002060"/>
                </a:solidFill>
              </a:rPr>
              <a:t>vydá</a:t>
            </a:r>
            <a:r>
              <a:rPr lang="sk-SK" sz="2000" dirty="0">
                <a:solidFill>
                  <a:srgbClr val="002060"/>
                </a:solidFill>
              </a:rPr>
              <a:t> a na svojom webovom sídle </a:t>
            </a:r>
            <a:r>
              <a:rPr lang="sk-SK" sz="2000" b="1" dirty="0">
                <a:solidFill>
                  <a:srgbClr val="002060"/>
                </a:solidFill>
              </a:rPr>
              <a:t>zverejní</a:t>
            </a:r>
            <a:r>
              <a:rPr lang="sk-SK" sz="2000" dirty="0">
                <a:solidFill>
                  <a:srgbClr val="002060"/>
                </a:solidFill>
              </a:rPr>
              <a:t> </a:t>
            </a:r>
            <a:r>
              <a:rPr lang="sk-SK" sz="2000" dirty="0" err="1">
                <a:solidFill>
                  <a:srgbClr val="002060"/>
                </a:solidFill>
              </a:rPr>
              <a:t>MŠVVaM</a:t>
            </a:r>
            <a:r>
              <a:rPr lang="sk-SK" sz="2000" dirty="0">
                <a:solidFill>
                  <a:srgbClr val="002060"/>
                </a:solidFill>
              </a:rPr>
              <a:t> SR</a:t>
            </a:r>
          </a:p>
          <a:p>
            <a:r>
              <a:rPr lang="sk-SK" sz="2000" b="1" dirty="0">
                <a:solidFill>
                  <a:srgbClr val="002060"/>
                </a:solidFill>
              </a:rPr>
              <a:t>rešpektuje</a:t>
            </a:r>
            <a:r>
              <a:rPr lang="sk-SK" sz="2000" dirty="0">
                <a:solidFill>
                  <a:srgbClr val="002060"/>
                </a:solidFill>
              </a:rPr>
              <a:t> individuálne osobitosti dieťaťa</a:t>
            </a:r>
          </a:p>
          <a:p>
            <a:r>
              <a:rPr lang="sk-SK" sz="2000" b="1" dirty="0">
                <a:solidFill>
                  <a:srgbClr val="002060"/>
                </a:solidFill>
              </a:rPr>
              <a:t>jeho predmetom nebudú </a:t>
            </a:r>
            <a:r>
              <a:rPr lang="sk-SK" sz="2000" dirty="0">
                <a:solidFill>
                  <a:srgbClr val="002060"/>
                </a:solidFill>
              </a:rPr>
              <a:t>otázky hodnotového a etického formovania dieťaťa a formovania intímneho života a sexuálneho správania</a:t>
            </a:r>
          </a:p>
        </p:txBody>
      </p:sp>
      <p:sp>
        <p:nvSpPr>
          <p:cNvPr id="10" name="Zástupný objekt pre obsah 5">
            <a:extLst>
              <a:ext uri="{FF2B5EF4-FFF2-40B4-BE49-F238E27FC236}">
                <a16:creationId xmlns:a16="http://schemas.microsoft.com/office/drawing/2014/main" id="{CE3A22B0-E4FD-4CF2-A338-F6370BC24F2B}"/>
              </a:ext>
            </a:extLst>
          </p:cNvPr>
          <p:cNvSpPr txBox="1">
            <a:spLocks/>
          </p:cNvSpPr>
          <p:nvPr/>
        </p:nvSpPr>
        <p:spPr>
          <a:xfrm>
            <a:off x="7089289" y="800521"/>
            <a:ext cx="4976435" cy="883416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dirty="0">
                <a:solidFill>
                  <a:srgbClr val="002060"/>
                </a:solidFill>
              </a:rPr>
              <a:t>DV dieťaťa sa uskutočňuje </a:t>
            </a:r>
            <a:r>
              <a:rPr lang="sk-SK" sz="2000" b="1" dirty="0">
                <a:solidFill>
                  <a:srgbClr val="C00000"/>
                </a:solidFill>
              </a:rPr>
              <a:t>v súlade s hodnotovým presvedčením zákonného zástupcu.</a:t>
            </a:r>
          </a:p>
          <a:p>
            <a:pPr marL="0" indent="0">
              <a:buNone/>
            </a:pPr>
            <a:endParaRPr lang="sk-SK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740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632A471-F172-4881-897F-2127D9A2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Plnenie PPV pred dovŕšením 5. roku veku (§ 28c) 2.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A2D87E9-8E15-4E8F-961A-DE250007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42" y="943472"/>
            <a:ext cx="11117376" cy="5774962"/>
          </a:xfrm>
          <a:ln w="28575">
            <a:noFill/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b="1" dirty="0">
                <a:solidFill>
                  <a:srgbClr val="C00000"/>
                </a:solidFill>
              </a:rPr>
              <a:t>Posúdenie rozvoja vedomostí, zručností a kompetencií dieťaťa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b="1" dirty="0">
                <a:solidFill>
                  <a:srgbClr val="002060"/>
                </a:solidFill>
              </a:rPr>
              <a:t>o posúdenie ZZ požiada ním vybranú MŠ </a:t>
            </a:r>
            <a:r>
              <a:rPr lang="sk-SK" dirty="0">
                <a:solidFill>
                  <a:srgbClr val="002060"/>
                </a:solidFill>
              </a:rPr>
              <a:t>medzi dovŕšením 4 roku a 5 roku veku dieťaťa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b="1" dirty="0">
                <a:solidFill>
                  <a:srgbClr val="002060"/>
                </a:solidFill>
              </a:rPr>
              <a:t>túto skutočnosť oznámi obci</a:t>
            </a:r>
            <a:r>
              <a:rPr lang="sk-SK" dirty="0">
                <a:solidFill>
                  <a:srgbClr val="002060"/>
                </a:solidFill>
              </a:rPr>
              <a:t>, v ktorej má dieťa trvalý pobyt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2060"/>
                </a:solidFill>
              </a:rPr>
              <a:t>ZZ - povinný - v termíne určenom MŠ </a:t>
            </a:r>
            <a:r>
              <a:rPr lang="sk-SK" b="1" dirty="0">
                <a:solidFill>
                  <a:srgbClr val="002060"/>
                </a:solidFill>
              </a:rPr>
              <a:t>zabezpečiť prítomnosť dieťaťa v MŠ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b="1" dirty="0">
                <a:solidFill>
                  <a:srgbClr val="002060"/>
                </a:solidFill>
              </a:rPr>
              <a:t>posúdenie vykoná MŠ </a:t>
            </a:r>
            <a:r>
              <a:rPr lang="sk-SK" dirty="0">
                <a:solidFill>
                  <a:srgbClr val="002060"/>
                </a:solidFill>
              </a:rPr>
              <a:t>v spolupráci so ZZ; ZZ má právo byť prítomný        pri posúdení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b="1" dirty="0">
                <a:solidFill>
                  <a:srgbClr val="002060"/>
                </a:solidFill>
              </a:rPr>
              <a:t>ak</a:t>
            </a:r>
            <a:r>
              <a:rPr lang="sk-SK" dirty="0">
                <a:solidFill>
                  <a:srgbClr val="002060"/>
                </a:solidFill>
              </a:rPr>
              <a:t> sa pri posúdení preukáže, že dieťa nemá rozvinuté vedomosti, zručnosti a kompetencie v súlade s obsahom vzdelávania a to </a:t>
            </a:r>
            <a:r>
              <a:rPr lang="sk-SK" b="1" dirty="0">
                <a:solidFill>
                  <a:srgbClr val="002060"/>
                </a:solidFill>
              </a:rPr>
              <a:t>ani             po opakovanom posúdení</a:t>
            </a:r>
            <a:r>
              <a:rPr lang="sk-SK" dirty="0">
                <a:solidFill>
                  <a:srgbClr val="002060"/>
                </a:solidFill>
              </a:rPr>
              <a:t>, ktoré sa vykoná </a:t>
            </a:r>
            <a:r>
              <a:rPr lang="sk-SK" b="1" dirty="0">
                <a:solidFill>
                  <a:srgbClr val="002060"/>
                </a:solidFill>
              </a:rPr>
              <a:t>do troch mesiacov od prvého posúdenia</a:t>
            </a:r>
            <a:r>
              <a:rPr lang="sk-SK" dirty="0">
                <a:solidFill>
                  <a:srgbClr val="002060"/>
                </a:solidFill>
              </a:rPr>
              <a:t>, ZZ je povinný </a:t>
            </a:r>
            <a:r>
              <a:rPr lang="sk-SK" b="1" dirty="0">
                <a:solidFill>
                  <a:srgbClr val="002060"/>
                </a:solidFill>
              </a:rPr>
              <a:t>podať prihlášku na vzdelávanie dieťaťa v MŠ    </a:t>
            </a:r>
            <a:r>
              <a:rPr lang="sk-SK" dirty="0">
                <a:solidFill>
                  <a:srgbClr val="002060"/>
                </a:solidFill>
              </a:rPr>
              <a:t>do 15 dní odo dňa posúdenia  </a:t>
            </a:r>
          </a:p>
          <a:p>
            <a:pPr algn="just"/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82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632A471-F172-4881-897F-2127D9A2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Plnenie PPV pred dovŕšením 5. roku veku (§ 28c) 3.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A2D87E9-8E15-4E8F-961A-DE2500071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74" y="5934268"/>
            <a:ext cx="11933853" cy="821095"/>
          </a:xfrm>
          <a:ln w="28575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2000" dirty="0">
                <a:solidFill>
                  <a:srgbClr val="002060"/>
                </a:solidFill>
              </a:rPr>
              <a:t>ZZ je povinný </a:t>
            </a:r>
            <a:r>
              <a:rPr lang="sk-SK" sz="2000" b="1" dirty="0">
                <a:solidFill>
                  <a:srgbClr val="002060"/>
                </a:solidFill>
              </a:rPr>
              <a:t>podať prihlášku na vzdelávanie dieťaťa v MŠ do 31. mája </a:t>
            </a:r>
            <a:r>
              <a:rPr lang="sk-SK" sz="2000" dirty="0">
                <a:solidFill>
                  <a:srgbClr val="002060"/>
                </a:solidFill>
              </a:rPr>
              <a:t>roka predchádzajúceho školskému roku,  v ktorom začne dieťa plniť povinnú školskú dochádzku v ZŠ</a:t>
            </a:r>
          </a:p>
        </p:txBody>
      </p:sp>
      <p:sp>
        <p:nvSpPr>
          <p:cNvPr id="7" name="Zástupný objekt pre obsah 5">
            <a:extLst>
              <a:ext uri="{FF2B5EF4-FFF2-40B4-BE49-F238E27FC236}">
                <a16:creationId xmlns:a16="http://schemas.microsoft.com/office/drawing/2014/main" id="{2014261A-7CF3-48E7-95F2-C4DBE2B4CB61}"/>
              </a:ext>
            </a:extLst>
          </p:cNvPr>
          <p:cNvSpPr txBox="1">
            <a:spLocks/>
          </p:cNvSpPr>
          <p:nvPr/>
        </p:nvSpPr>
        <p:spPr>
          <a:xfrm>
            <a:off x="129074" y="1366840"/>
            <a:ext cx="11933852" cy="1596952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b="1" dirty="0">
                <a:solidFill>
                  <a:srgbClr val="002060"/>
                </a:solidFill>
              </a:rPr>
              <a:t>Povinnosť obce, v ktorej má dieťa trvalý pobyt</a:t>
            </a:r>
          </a:p>
          <a:p>
            <a:pPr marL="0" indent="0" algn="just">
              <a:buNone/>
            </a:pPr>
            <a:r>
              <a:rPr lang="sk-SK" sz="2000" dirty="0">
                <a:solidFill>
                  <a:srgbClr val="002060"/>
                </a:solidFill>
              </a:rPr>
              <a:t>Obec oznámi údaje v rozsahu  </a:t>
            </a:r>
            <a:r>
              <a:rPr lang="sk-SK" sz="2000" i="1" dirty="0">
                <a:solidFill>
                  <a:srgbClr val="002060"/>
                </a:solidFill>
              </a:rPr>
              <a:t>meno, priezvisko, dátum narodenia, rodné číslo a miesto trvalého pobytu alebo obvyklého pobytu dieťaťa, </a:t>
            </a:r>
            <a:r>
              <a:rPr lang="sk-SK" sz="2000" b="1" dirty="0">
                <a:solidFill>
                  <a:srgbClr val="002060"/>
                </a:solidFill>
              </a:rPr>
              <a:t>do 10 pracovných dní </a:t>
            </a:r>
            <a:r>
              <a:rPr lang="sk-SK" sz="2000" dirty="0">
                <a:solidFill>
                  <a:srgbClr val="002060"/>
                </a:solidFill>
              </a:rPr>
              <a:t>od doručenia oznámenia o plnení PPV formou domáceho vzdelávania </a:t>
            </a:r>
            <a:r>
              <a:rPr lang="sk-SK" sz="2000" b="1" dirty="0">
                <a:solidFill>
                  <a:srgbClr val="002060"/>
                </a:solidFill>
              </a:rPr>
              <a:t>ministerstvu školstva</a:t>
            </a:r>
            <a:r>
              <a:rPr lang="sk-SK" sz="2000" dirty="0">
                <a:solidFill>
                  <a:srgbClr val="002060"/>
                </a:solidFill>
              </a:rPr>
              <a:t>, ktoré ich </a:t>
            </a:r>
            <a:r>
              <a:rPr lang="sk-SK" sz="2000" b="1" dirty="0">
                <a:solidFill>
                  <a:srgbClr val="002060"/>
                </a:solidFill>
              </a:rPr>
              <a:t>zapíše</a:t>
            </a:r>
            <a:r>
              <a:rPr lang="sk-SK" sz="2000" dirty="0">
                <a:solidFill>
                  <a:srgbClr val="002060"/>
                </a:solidFill>
              </a:rPr>
              <a:t> </a:t>
            </a:r>
            <a:r>
              <a:rPr lang="sk-SK" sz="2000" b="1" dirty="0">
                <a:solidFill>
                  <a:srgbClr val="002060"/>
                </a:solidFill>
              </a:rPr>
              <a:t>do centrálneho registra</a:t>
            </a:r>
            <a:r>
              <a:rPr lang="sk-SK" sz="20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5B35DF92-1671-4B11-98EE-003CDE934BD1}"/>
              </a:ext>
            </a:extLst>
          </p:cNvPr>
          <p:cNvSpPr txBox="1">
            <a:spLocks/>
          </p:cNvSpPr>
          <p:nvPr/>
        </p:nvSpPr>
        <p:spPr>
          <a:xfrm>
            <a:off x="129074" y="3116621"/>
            <a:ext cx="11933852" cy="266481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sk-SK" sz="2000" b="1" dirty="0">
                <a:solidFill>
                  <a:srgbClr val="002060"/>
                </a:solidFill>
              </a:rPr>
              <a:t>Povinné predprimárne vzdelávanie </a:t>
            </a:r>
            <a:r>
              <a:rPr lang="sk-SK" sz="2000" dirty="0">
                <a:solidFill>
                  <a:srgbClr val="002060"/>
                </a:solidFill>
              </a:rPr>
              <a:t>plní </a:t>
            </a:r>
            <a:r>
              <a:rPr lang="sk-SK" sz="2000" b="1" dirty="0">
                <a:solidFill>
                  <a:srgbClr val="002060"/>
                </a:solidFill>
              </a:rPr>
              <a:t>dieťa do dovŕšenia piateho roku veku </a:t>
            </a:r>
            <a:r>
              <a:rPr lang="sk-SK" sz="2000" dirty="0">
                <a:solidFill>
                  <a:srgbClr val="002060"/>
                </a:solidFill>
              </a:rPr>
              <a:t>formou </a:t>
            </a:r>
            <a:r>
              <a:rPr lang="sk-SK" sz="2000" b="1" dirty="0">
                <a:solidFill>
                  <a:srgbClr val="002060"/>
                </a:solidFill>
              </a:rPr>
              <a:t>pravidelného denného dochádzania v pracovných dňoch </a:t>
            </a:r>
            <a:r>
              <a:rPr lang="sk-SK" sz="2000" dirty="0">
                <a:solidFill>
                  <a:srgbClr val="002060"/>
                </a:solidFill>
              </a:rPr>
              <a:t>v rozsahu </a:t>
            </a:r>
            <a:r>
              <a:rPr lang="sk-SK" sz="2000" b="1" dirty="0">
                <a:solidFill>
                  <a:srgbClr val="002060"/>
                </a:solidFill>
              </a:rPr>
              <a:t>najmenej tri  hodiny denne</a:t>
            </a:r>
            <a:r>
              <a:rPr lang="sk-SK" sz="2000" dirty="0">
                <a:solidFill>
                  <a:srgbClr val="002060"/>
                </a:solidFill>
              </a:rPr>
              <a:t>, okrem obdobia školských prázdnin; </a:t>
            </a:r>
            <a:r>
              <a:rPr lang="sk-SK" sz="2000" b="1" dirty="0">
                <a:solidFill>
                  <a:srgbClr val="002060"/>
                </a:solidFill>
              </a:rPr>
              <a:t>počas adaptačného pobytu v rozsahu najmenej jednu hodinu denne</a:t>
            </a:r>
            <a:r>
              <a:rPr lang="sk-SK" sz="2000" dirty="0">
                <a:solidFill>
                  <a:srgbClr val="00206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sk-SK" sz="2000" b="1" dirty="0">
                <a:solidFill>
                  <a:srgbClr val="002060"/>
                </a:solidFill>
              </a:rPr>
              <a:t>Dieťa so zdravotným znevýhodnením </a:t>
            </a:r>
            <a:r>
              <a:rPr lang="sk-SK" sz="2000" dirty="0">
                <a:solidFill>
                  <a:srgbClr val="002060"/>
                </a:solidFill>
              </a:rPr>
              <a:t>môže </a:t>
            </a:r>
            <a:r>
              <a:rPr lang="sk-SK" sz="2000" b="1" dirty="0">
                <a:solidFill>
                  <a:srgbClr val="002060"/>
                </a:solidFill>
              </a:rPr>
              <a:t>na základe žiadosti zákonného zástupcu </a:t>
            </a:r>
            <a:r>
              <a:rPr lang="sk-SK" sz="2000" dirty="0">
                <a:solidFill>
                  <a:srgbClr val="002060"/>
                </a:solidFill>
              </a:rPr>
              <a:t>alebo zástupcu zariadenia </a:t>
            </a:r>
            <a:r>
              <a:rPr lang="sk-SK" sz="2000" b="1" dirty="0">
                <a:solidFill>
                  <a:srgbClr val="002060"/>
                </a:solidFill>
              </a:rPr>
              <a:t>plniť povinné predprimárne vzdelávanie </a:t>
            </a:r>
            <a:r>
              <a:rPr lang="sk-SK" sz="2000" dirty="0">
                <a:solidFill>
                  <a:srgbClr val="002060"/>
                </a:solidFill>
              </a:rPr>
              <a:t>v rozsahu </a:t>
            </a:r>
            <a:r>
              <a:rPr lang="sk-SK" sz="2000" b="1" dirty="0">
                <a:solidFill>
                  <a:srgbClr val="002060"/>
                </a:solidFill>
              </a:rPr>
              <a:t>menej ako tri hodiny denne</a:t>
            </a:r>
            <a:r>
              <a:rPr lang="sk-SK" sz="2000" dirty="0">
                <a:solidFill>
                  <a:srgbClr val="002060"/>
                </a:solidFill>
              </a:rPr>
              <a:t>, ak ide o dieťa do dovŕšenia piateho roku veku; zákonný zástupca alebo zástupca zariadenia je povinný </a:t>
            </a:r>
            <a:r>
              <a:rPr lang="sk-SK" sz="2000" b="1" dirty="0">
                <a:solidFill>
                  <a:srgbClr val="002060"/>
                </a:solidFill>
              </a:rPr>
              <a:t>k žiadosti priložiť vyjadrenie zariadenia poradenstva a prevencie</a:t>
            </a:r>
            <a:endParaRPr lang="sk-SK" dirty="0"/>
          </a:p>
        </p:txBody>
      </p:sp>
      <p:sp>
        <p:nvSpPr>
          <p:cNvPr id="2" name="Obdĺžnik 1">
            <a:extLst>
              <a:ext uri="{FF2B5EF4-FFF2-40B4-BE49-F238E27FC236}">
                <a16:creationId xmlns:a16="http://schemas.microsoft.com/office/drawing/2014/main" id="{12881488-8AAE-4E38-9643-287963374352}"/>
              </a:ext>
            </a:extLst>
          </p:cNvPr>
          <p:cNvSpPr/>
          <p:nvPr/>
        </p:nvSpPr>
        <p:spPr>
          <a:xfrm>
            <a:off x="2192694" y="782452"/>
            <a:ext cx="6793863" cy="400110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C00000"/>
                </a:solidFill>
              </a:rPr>
              <a:t>Výdavky</a:t>
            </a:r>
            <a:r>
              <a:rPr lang="sk-SK" sz="2000" dirty="0">
                <a:solidFill>
                  <a:srgbClr val="C00000"/>
                </a:solidFill>
              </a:rPr>
              <a:t> spojené s domácim vzdelávaním </a:t>
            </a:r>
            <a:r>
              <a:rPr lang="sk-SK" sz="2000" b="1" dirty="0">
                <a:solidFill>
                  <a:srgbClr val="C00000"/>
                </a:solidFill>
              </a:rPr>
              <a:t>znáša ZZ</a:t>
            </a:r>
          </a:p>
        </p:txBody>
      </p:sp>
    </p:spTree>
    <p:extLst>
      <p:ext uri="{BB962C8B-B14F-4D97-AF65-F5344CB8AC3E}">
        <p14:creationId xmlns:p14="http://schemas.microsoft.com/office/powerpoint/2010/main" val="939845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5F9B0-8B19-3F9E-A1F5-E6273D369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28CC6-AF0E-1A87-4612-5542E9102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981075"/>
            <a:ext cx="11630025" cy="56483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sk-SK" sz="2000" b="1" dirty="0">
                <a:solidFill>
                  <a:srgbClr val="C00000"/>
                </a:solidFill>
              </a:rPr>
              <a:t>§ 161t ods. 2 ŠZ: </a:t>
            </a:r>
            <a:r>
              <a:rPr lang="sk-SK" sz="2000" dirty="0">
                <a:solidFill>
                  <a:srgbClr val="002060"/>
                </a:solidFill>
              </a:rPr>
              <a:t>Ak riaditeľ MŠ, ktorej zriaďovateľom je obec alebo orgán miestnej štátnej správy v školstve, rozhodne na školský rok 2024/2025, 2025/2026, 2026/2027 alebo 2027/2028 </a:t>
            </a:r>
            <a:r>
              <a:rPr lang="sk-SK" sz="2000" b="1" dirty="0">
                <a:solidFill>
                  <a:srgbClr val="002060"/>
                </a:solidFill>
              </a:rPr>
              <a:t>o neprijatí najmenej desiatich detí vo veku od troch rokov do piatich rokov</a:t>
            </a:r>
            <a:r>
              <a:rPr lang="sk-SK" sz="2000" dirty="0">
                <a:solidFill>
                  <a:srgbClr val="002060"/>
                </a:solidFill>
              </a:rPr>
              <a:t> a </a:t>
            </a:r>
            <a:r>
              <a:rPr lang="sk-SK" sz="2000" b="1" dirty="0">
                <a:solidFill>
                  <a:srgbClr val="002060"/>
                </a:solidFill>
              </a:rPr>
              <a:t>proti najmenej desiatim rozhodnutiam o neprijatí bolo podané odvolanie, v lokalitách s nedostatkom priestorových kapacít MŠ </a:t>
            </a:r>
            <a:r>
              <a:rPr lang="sk-SK" sz="2000" dirty="0">
                <a:solidFill>
                  <a:srgbClr val="002060"/>
                </a:solidFill>
              </a:rPr>
              <a:t>sa predprimárne vzdelávanie        </a:t>
            </a:r>
            <a:r>
              <a:rPr lang="sk-SK" sz="2000" b="1" dirty="0">
                <a:solidFill>
                  <a:srgbClr val="002060"/>
                </a:solidFill>
              </a:rPr>
              <a:t>na účel zabezpečenia práva na prijatie</a:t>
            </a:r>
            <a:r>
              <a:rPr lang="sk-SK" sz="2000" dirty="0">
                <a:solidFill>
                  <a:srgbClr val="002060"/>
                </a:solidFill>
              </a:rPr>
              <a:t> na predprimárne vzdelávanie podľa predpisov účinných                      od 1. septembra 2023 môže poskytovať od 1. septembra 2024 do 31. augusta 2028 aj v iných priestoroch zabezpečených príslušným zriaďovateľom alebo zriaďovateľom cirkevnej MŠ alebo súkromnej MŠ so sídlom na území príslušnej obce, a to len so súhlasom príslušného regionálneho úradu verejného zdravotníctva a príslušného orgánu miestnej štátnej správy v školstve. </a:t>
            </a:r>
          </a:p>
          <a:p>
            <a:pPr marL="0" indent="0" algn="just">
              <a:buNone/>
            </a:pPr>
            <a:r>
              <a:rPr lang="sk-SK" sz="2000" dirty="0">
                <a:solidFill>
                  <a:srgbClr val="002060"/>
                </a:solidFill>
              </a:rPr>
              <a:t>    Tieto priestory sa nevedú v sieti škôl a školských zariadení ako </a:t>
            </a:r>
            <a:r>
              <a:rPr lang="sk-SK" sz="2000" dirty="0" err="1">
                <a:solidFill>
                  <a:srgbClr val="002060"/>
                </a:solidFill>
              </a:rPr>
              <a:t>elokované</a:t>
            </a:r>
            <a:r>
              <a:rPr lang="sk-SK" sz="2000" dirty="0">
                <a:solidFill>
                  <a:srgbClr val="002060"/>
                </a:solidFill>
              </a:rPr>
              <a:t> pracoviská a predprimárne   vzdelávanie v nich poskytuje MŠ určená zriaďovateľom.</a:t>
            </a:r>
            <a:endParaRPr lang="sk-SK" sz="20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000" b="1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sk-SK" sz="2000" b="1" dirty="0">
                <a:solidFill>
                  <a:srgbClr val="C00000"/>
                </a:solidFill>
              </a:rPr>
              <a:t>§ 161y ods. 5 ŠZ: </a:t>
            </a:r>
            <a:r>
              <a:rPr lang="sk-SK" sz="2000" b="1" dirty="0">
                <a:solidFill>
                  <a:srgbClr val="002060"/>
                </a:solidFill>
              </a:rPr>
              <a:t>V lokalitách s nedostatkom kapacitných možností materských škôl </a:t>
            </a:r>
            <a:r>
              <a:rPr lang="sk-SK" sz="2000" dirty="0">
                <a:solidFill>
                  <a:srgbClr val="002060"/>
                </a:solidFill>
              </a:rPr>
              <a:t>sa </a:t>
            </a:r>
            <a:r>
              <a:rPr lang="sk-SK" sz="2000" b="1" dirty="0">
                <a:solidFill>
                  <a:srgbClr val="002060"/>
                </a:solidFill>
              </a:rPr>
              <a:t>povinné predprimárne vzdelávanie môže poskytovať do 31. augusta 2030 aj v iných vnútorných priestoroch </a:t>
            </a:r>
            <a:r>
              <a:rPr lang="sk-SK" sz="2000" dirty="0">
                <a:solidFill>
                  <a:srgbClr val="002060"/>
                </a:solidFill>
              </a:rPr>
              <a:t>zabezpečených zriaďovateľom </a:t>
            </a:r>
            <a:r>
              <a:rPr lang="sk-SK" sz="2000" b="1" dirty="0">
                <a:solidFill>
                  <a:srgbClr val="002060"/>
                </a:solidFill>
              </a:rPr>
              <a:t>so súhlasom </a:t>
            </a:r>
            <a:r>
              <a:rPr lang="sk-SK" sz="2000" dirty="0">
                <a:solidFill>
                  <a:srgbClr val="002060"/>
                </a:solidFill>
              </a:rPr>
              <a:t>príslušného</a:t>
            </a:r>
            <a:r>
              <a:rPr lang="sk-SK" sz="2000" b="1" dirty="0">
                <a:solidFill>
                  <a:srgbClr val="002060"/>
                </a:solidFill>
              </a:rPr>
              <a:t> regionálneho úradu verejného zdravotníctva            </a:t>
            </a:r>
            <a:r>
              <a:rPr lang="sk-SK" sz="2000" dirty="0">
                <a:solidFill>
                  <a:srgbClr val="002060"/>
                </a:solidFill>
              </a:rPr>
              <a:t>a </a:t>
            </a:r>
            <a:r>
              <a:rPr lang="sk-SK" sz="2000" b="1" dirty="0">
                <a:solidFill>
                  <a:srgbClr val="002060"/>
                </a:solidFill>
              </a:rPr>
              <a:t>príslušného regionálneho úradu školskej správy</a:t>
            </a:r>
            <a:r>
              <a:rPr lang="sk-SK" sz="2000" dirty="0">
                <a:solidFill>
                  <a:srgbClr val="002060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sk-SK" sz="2000">
                <a:solidFill>
                  <a:srgbClr val="002060"/>
                </a:solidFill>
              </a:rPr>
              <a:t>Tieto </a:t>
            </a:r>
            <a:r>
              <a:rPr lang="sk-SK" sz="2000" dirty="0">
                <a:solidFill>
                  <a:srgbClr val="002060"/>
                </a:solidFill>
              </a:rPr>
              <a:t>priestory </a:t>
            </a:r>
            <a:r>
              <a:rPr lang="sk-SK" sz="2000" b="1" dirty="0">
                <a:solidFill>
                  <a:srgbClr val="002060"/>
                </a:solidFill>
              </a:rPr>
              <a:t>sa nevedú v sieti </a:t>
            </a:r>
            <a:r>
              <a:rPr lang="sk-SK" sz="2000" dirty="0">
                <a:solidFill>
                  <a:srgbClr val="002060"/>
                </a:solidFill>
              </a:rPr>
              <a:t>škôl a školských zariadení ako </a:t>
            </a:r>
            <a:r>
              <a:rPr lang="sk-SK" sz="2000" dirty="0" err="1">
                <a:solidFill>
                  <a:srgbClr val="002060"/>
                </a:solidFill>
              </a:rPr>
              <a:t>elokované</a:t>
            </a:r>
            <a:r>
              <a:rPr lang="sk-SK" sz="2000" dirty="0">
                <a:solidFill>
                  <a:srgbClr val="002060"/>
                </a:solidFill>
              </a:rPr>
              <a:t> pracoviská a povinné predprimárne vzdelávanie   v nich poskytuje materská škola určená zriaďovateľom. </a:t>
            </a:r>
          </a:p>
        </p:txBody>
      </p:sp>
      <p:sp>
        <p:nvSpPr>
          <p:cNvPr id="6" name="Nadpis 4">
            <a:extLst>
              <a:ext uri="{FF2B5EF4-FFF2-40B4-BE49-F238E27FC236}">
                <a16:creationId xmlns:a16="http://schemas.microsoft.com/office/drawing/2014/main" id="{38F47EDC-2662-47EB-8EF4-AF83F5D4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Kapacity </a:t>
            </a:r>
            <a:endParaRPr lang="sk-SK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6009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39478-E270-A2B6-98C6-AAEFC5B76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2E04E54-6297-20B0-2E65-F0CF6401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19</a:t>
            </a:fld>
            <a:endParaRPr lang="sk-SK"/>
          </a:p>
        </p:txBody>
      </p:sp>
      <p:sp>
        <p:nvSpPr>
          <p:cNvPr id="2" name="Nadpis 4">
            <a:extLst>
              <a:ext uri="{FF2B5EF4-FFF2-40B4-BE49-F238E27FC236}">
                <a16:creationId xmlns:a16="http://schemas.microsoft.com/office/drawing/2014/main" id="{83D4B60F-C21E-6246-B1E2-D2D0F6507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lvl="0" algn="ctr"/>
            <a:r>
              <a:rPr lang="sk-SK" b="1" dirty="0">
                <a:solidFill>
                  <a:schemeClr val="bg1"/>
                </a:solidFill>
                <a:latin typeface="+mn-lt"/>
              </a:rPr>
              <a:t>Rôzne</a:t>
            </a:r>
            <a:endParaRPr lang="sk-SK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9FDD6C8-2B63-1791-AF7E-6E0C077E0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466850"/>
            <a:ext cx="10229850" cy="42957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  <a:hlinkClick r:id="rId2"/>
              </a:rPr>
              <a:t>Prijatie</a:t>
            </a:r>
            <a:r>
              <a:rPr lang="sk-SK" sz="3200" dirty="0">
                <a:solidFill>
                  <a:srgbClr val="002060"/>
                </a:solidFill>
              </a:rPr>
              <a:t> dieťaťa po dovŕšení 2 rokov veku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</a:rPr>
              <a:t>„</a:t>
            </a:r>
            <a:r>
              <a:rPr lang="sk-SK" sz="3200" dirty="0">
                <a:solidFill>
                  <a:srgbClr val="002060"/>
                </a:solidFill>
                <a:hlinkClick r:id="rId3"/>
              </a:rPr>
              <a:t>Vylúčenie</a:t>
            </a:r>
            <a:r>
              <a:rPr lang="sk-SK" sz="3200" dirty="0">
                <a:solidFill>
                  <a:srgbClr val="002060"/>
                </a:solidFill>
              </a:rPr>
              <a:t>“ dieťaťa z materskej školy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  <a:hlinkClick r:id="rId4"/>
              </a:rPr>
              <a:t>Výlet</a:t>
            </a:r>
            <a:r>
              <a:rPr lang="sk-SK" sz="3200" dirty="0">
                <a:solidFill>
                  <a:srgbClr val="002060"/>
                </a:solidFill>
              </a:rPr>
              <a:t> v materskej škole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  <a:hlinkClick r:id="rId5"/>
              </a:rPr>
              <a:t>Uplatňovanie</a:t>
            </a:r>
            <a:r>
              <a:rPr lang="sk-SK" sz="3200" dirty="0">
                <a:solidFill>
                  <a:srgbClr val="002060"/>
                </a:solidFill>
              </a:rPr>
              <a:t> koncepcie Marie </a:t>
            </a:r>
            <a:r>
              <a:rPr lang="sk-SK" sz="3200" dirty="0" err="1">
                <a:solidFill>
                  <a:srgbClr val="002060"/>
                </a:solidFill>
              </a:rPr>
              <a:t>Montesori</a:t>
            </a:r>
            <a:r>
              <a:rPr lang="sk-SK" sz="3200" dirty="0">
                <a:solidFill>
                  <a:srgbClr val="002060"/>
                </a:solidFill>
              </a:rPr>
              <a:t> v materskej škole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3200" dirty="0">
                <a:solidFill>
                  <a:srgbClr val="002060"/>
                </a:solidFill>
                <a:hlinkClick r:id="rId6"/>
              </a:rPr>
              <a:t>Najvyšší</a:t>
            </a:r>
            <a:r>
              <a:rPr lang="sk-SK" sz="3200" dirty="0">
                <a:solidFill>
                  <a:srgbClr val="002060"/>
                </a:solidFill>
              </a:rPr>
              <a:t> počet detí</a:t>
            </a:r>
          </a:p>
          <a:p>
            <a:pPr>
              <a:buFont typeface="Wingdings" panose="05000000000000000000" pitchFamily="2" charset="2"/>
              <a:buChar char="v"/>
            </a:pPr>
            <a:endParaRPr lang="sk-SK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5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80D5656-F117-4D8F-B04D-7D39BEB123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263317"/>
              </p:ext>
            </p:extLst>
          </p:nvPr>
        </p:nvGraphicFramePr>
        <p:xfrm>
          <a:off x="688771" y="740255"/>
          <a:ext cx="11140751" cy="5662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Nadpis 1">
            <a:extLst>
              <a:ext uri="{FF2B5EF4-FFF2-40B4-BE49-F238E27FC236}">
                <a16:creationId xmlns:a16="http://schemas.microsoft.com/office/drawing/2014/main" id="{F9CA9005-50D5-4047-B433-07987727D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5079"/>
            <a:ext cx="12192000" cy="570271"/>
          </a:xfrm>
          <a:solidFill>
            <a:schemeClr val="accent6">
              <a:lumMod val="75000"/>
            </a:schemeClr>
          </a:solidFill>
          <a:ln>
            <a:solidFill>
              <a:srgbClr val="0B2379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Obsah</a:t>
            </a:r>
          </a:p>
        </p:txBody>
      </p:sp>
    </p:spTree>
    <p:extLst>
      <p:ext uri="{BB962C8B-B14F-4D97-AF65-F5344CB8AC3E}">
        <p14:creationId xmlns:p14="http://schemas.microsoft.com/office/powerpoint/2010/main" val="4235072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79AD3-B8D5-35B1-37FD-F6362B6B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3569FFF-9325-9231-AF0A-D0E6C37B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20</a:t>
            </a:fld>
            <a:endParaRPr lang="sk-SK"/>
          </a:p>
        </p:txBody>
      </p:sp>
      <p:sp>
        <p:nvSpPr>
          <p:cNvPr id="2" name="Nadpis 4">
            <a:extLst>
              <a:ext uri="{FF2B5EF4-FFF2-40B4-BE49-F238E27FC236}">
                <a16:creationId xmlns:a16="http://schemas.microsoft.com/office/drawing/2014/main" id="{436EFA86-E869-8BE1-D9DD-E816DA5C2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lvl="0" algn="ctr"/>
            <a:r>
              <a:rPr lang="sk-SK" b="1" dirty="0">
                <a:solidFill>
                  <a:schemeClr val="bg1"/>
                </a:solidFill>
                <a:latin typeface="+mn-lt"/>
              </a:rPr>
              <a:t>Pripravovaná novela vyhlášky o materskej škole</a:t>
            </a:r>
            <a:endParaRPr lang="sk-SK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35137A8-8BB7-E674-2D3F-1E69F0A9A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244" y="1011675"/>
            <a:ext cx="11210830" cy="57097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Úprava zaraďovania detí do tried – zohľadňovať zaradenie detí so ŠVVP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Osobitosti zaraďovania detí do tried s celodennou aj poldennou výchovou a vzdelávaním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Vypustenie ustanovení o pedagogickej rade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Vypustenie ustanovení o zástupcovi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Doplnenie podrobnosti o počtoch detí pri spájaní tried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Doplnenie podrobností o zázname o organizačnom zabezpečení  výletu, exkurzie, výcviku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Doplnenie podrobností k individuálnemu vzdelávaniu na žiadosť zákonných zástupcov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dirty="0">
                <a:solidFill>
                  <a:srgbClr val="002060"/>
                </a:solidFill>
              </a:rPr>
              <a:t>Doplnenie podrobností o adaptačnom a diagnostickom pobyte pri prijatí prestupom</a:t>
            </a:r>
          </a:p>
        </p:txBody>
      </p:sp>
    </p:spTree>
    <p:extLst>
      <p:ext uri="{BB962C8B-B14F-4D97-AF65-F5344CB8AC3E}">
        <p14:creationId xmlns:p14="http://schemas.microsoft.com/office/powerpoint/2010/main" val="3147672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E4FAFF-8E6C-6304-F78A-E3897A6E6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9217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k-SK" sz="4400" dirty="0">
                <a:solidFill>
                  <a:srgbClr val="002060"/>
                </a:solidFill>
              </a:rPr>
              <a:t> </a:t>
            </a:r>
            <a:r>
              <a:rPr lang="sk-SK" sz="4400" dirty="0">
                <a:solidFill>
                  <a:srgbClr val="002060"/>
                </a:solidFill>
                <a:highlight>
                  <a:srgbClr val="00FF00"/>
                </a:highlight>
              </a:rPr>
              <a:t>29. apríl 2026 </a:t>
            </a:r>
            <a:r>
              <a:rPr lang="sk-SK" sz="4400" dirty="0">
                <a:solidFill>
                  <a:srgbClr val="002060"/>
                </a:solidFill>
              </a:rPr>
              <a:t>od 9,00 do 12,00 hod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4400" dirty="0">
                <a:solidFill>
                  <a:srgbClr val="002060"/>
                </a:solidFill>
                <a:highlight>
                  <a:srgbClr val="FFFF00"/>
                </a:highlight>
              </a:rPr>
              <a:t>20. máj 2026 </a:t>
            </a:r>
            <a:r>
              <a:rPr lang="sk-SK" sz="4400" dirty="0">
                <a:solidFill>
                  <a:srgbClr val="002060"/>
                </a:solidFill>
              </a:rPr>
              <a:t>od 13,00 hod. do 16,00 hod.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4400" dirty="0">
                <a:solidFill>
                  <a:srgbClr val="002060"/>
                </a:solidFill>
              </a:rPr>
              <a:t> </a:t>
            </a:r>
            <a:r>
              <a:rPr lang="sk-SK" sz="4400" dirty="0">
                <a:solidFill>
                  <a:srgbClr val="002060"/>
                </a:solidFill>
                <a:highlight>
                  <a:srgbClr val="F18775"/>
                </a:highlight>
              </a:rPr>
              <a:t>3. jún 2026 </a:t>
            </a:r>
            <a:r>
              <a:rPr lang="sk-SK" sz="4400" dirty="0">
                <a:solidFill>
                  <a:srgbClr val="002060"/>
                </a:solidFill>
              </a:rPr>
              <a:t>od 13,00 hod. do 16,00 hod.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CD52FBF-694E-CAF1-1182-BEE86D857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654B-E563-43B8-88FB-FBBA5722E3F9}" type="slidenum">
              <a:rPr lang="sk-SK" smtClean="0"/>
              <a:t>21</a:t>
            </a:fld>
            <a:endParaRPr lang="sk-SK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64384CC6-5A54-7C91-DAC6-EC0FB7DD1AEB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68103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k-SK" b="1" dirty="0">
                <a:solidFill>
                  <a:schemeClr val="bg1"/>
                </a:solidFill>
                <a:latin typeface="+mn-lt"/>
              </a:rPr>
              <a:t>Termíny workshopov – predprimárne vzdelávanie</a:t>
            </a:r>
            <a:endParaRPr lang="sk-SK" sz="4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9AB56863-4C66-42B8-4C12-B48465EF3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081" y="3000374"/>
            <a:ext cx="2748590" cy="3730845"/>
          </a:xfrm>
          <a:prstGeom prst="rect">
            <a:avLst/>
          </a:prstGeom>
        </p:spPr>
      </p:pic>
      <p:pic>
        <p:nvPicPr>
          <p:cNvPr id="11" name="Obrázok 10">
            <a:extLst>
              <a:ext uri="{FF2B5EF4-FFF2-40B4-BE49-F238E27FC236}">
                <a16:creationId xmlns:a16="http://schemas.microsoft.com/office/drawing/2014/main" id="{CAB9A36E-D77D-F4DC-3805-07B6965698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3938" y="3000374"/>
            <a:ext cx="5328548" cy="385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52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79EDB9C2-76AC-1C00-5D33-0EF325BCC9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251" b="14007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19ED4C3B-8198-454B-9148-5A99E76D082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48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44886D65-EE8D-42BB-99D6-C16FC70059A7}"/>
              </a:ext>
            </a:extLst>
          </p:cNvPr>
          <p:cNvSpPr/>
          <p:nvPr/>
        </p:nvSpPr>
        <p:spPr bwMode="auto">
          <a:xfrm>
            <a:off x="0" y="1"/>
            <a:ext cx="12192000" cy="6614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sz="3200" kern="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sk-SK" sz="3200" b="1" dirty="0">
                <a:solidFill>
                  <a:schemeClr val="bg1"/>
                </a:solidFill>
              </a:rPr>
              <a:t>Povinné predprimárne vzdelávanie</a:t>
            </a:r>
          </a:p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k-SK" sz="2800" b="1" i="0" u="none" strike="noStrike" kern="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0" name="Zástupný objekt pre obsah 1">
            <a:extLst>
              <a:ext uri="{FF2B5EF4-FFF2-40B4-BE49-F238E27FC236}">
                <a16:creationId xmlns:a16="http://schemas.microsoft.com/office/drawing/2014/main" id="{3035B585-29DD-4DAF-A6DB-38AC6C5D1826}"/>
              </a:ext>
            </a:extLst>
          </p:cNvPr>
          <p:cNvSpPr txBox="1">
            <a:spLocks/>
          </p:cNvSpPr>
          <p:nvPr/>
        </p:nvSpPr>
        <p:spPr>
          <a:xfrm>
            <a:off x="447472" y="924128"/>
            <a:ext cx="11429999" cy="563342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3600" b="1" dirty="0">
                <a:solidFill>
                  <a:srgbClr val="002060"/>
                </a:solidFill>
              </a:rPr>
              <a:t>Povinnosť plniť PPV </a:t>
            </a:r>
            <a:r>
              <a:rPr lang="sk-SK" sz="3600" dirty="0">
                <a:solidFill>
                  <a:srgbClr val="002060"/>
                </a:solidFill>
              </a:rPr>
              <a:t>v SR má </a:t>
            </a:r>
            <a:r>
              <a:rPr lang="sk-SK" sz="3600" b="1" dirty="0">
                <a:solidFill>
                  <a:srgbClr val="002060"/>
                </a:solidFill>
              </a:rPr>
              <a:t>každé </a:t>
            </a:r>
            <a:r>
              <a:rPr lang="sk-SK" sz="3600" b="1" dirty="0">
                <a:solidFill>
                  <a:srgbClr val="C00000"/>
                </a:solidFill>
              </a:rPr>
              <a:t>dieťa s trvalým pobytom    v SR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sk-SK" sz="3600" dirty="0">
                <a:solidFill>
                  <a:srgbClr val="002060"/>
                </a:solidFill>
              </a:rPr>
              <a:t>žiadnu </a:t>
            </a:r>
            <a:r>
              <a:rPr lang="sk-SK" sz="3600" b="1" dirty="0">
                <a:solidFill>
                  <a:srgbClr val="002060"/>
                </a:solidFill>
              </a:rPr>
              <a:t>rolu nehrá</a:t>
            </a:r>
            <a:r>
              <a:rPr lang="sk-SK" sz="3600" dirty="0">
                <a:solidFill>
                  <a:srgbClr val="002060"/>
                </a:solidFill>
              </a:rPr>
              <a:t> ani </a:t>
            </a:r>
            <a:r>
              <a:rPr lang="sk-SK" sz="3600" b="1" dirty="0">
                <a:solidFill>
                  <a:srgbClr val="002060"/>
                </a:solidFill>
              </a:rPr>
              <a:t>občianstvo</a:t>
            </a:r>
            <a:r>
              <a:rPr lang="sk-SK" sz="3600" dirty="0">
                <a:solidFill>
                  <a:srgbClr val="002060"/>
                </a:solidFill>
              </a:rPr>
              <a:t>, ani </a:t>
            </a:r>
            <a:r>
              <a:rPr lang="sk-SK" sz="3600" b="1" dirty="0">
                <a:solidFill>
                  <a:srgbClr val="002060"/>
                </a:solidFill>
              </a:rPr>
              <a:t>národnosť, ani trvalý pobyt zákonných zástupcov dieťaťa</a:t>
            </a:r>
          </a:p>
          <a:p>
            <a:pPr algn="l"/>
            <a:r>
              <a:rPr lang="sk-SK" sz="3600" dirty="0">
                <a:solidFill>
                  <a:srgbClr val="002060"/>
                </a:solidFill>
              </a:rPr>
              <a:t>Riaditeľ MŠ </a:t>
            </a:r>
            <a:r>
              <a:rPr lang="sk-SK" sz="3600" b="1" dirty="0">
                <a:solidFill>
                  <a:srgbClr val="002060"/>
                </a:solidFill>
              </a:rPr>
              <a:t>vyradí dieťa z evidencie detí plniacich povinné predprimárne vzdelávanie </a:t>
            </a:r>
            <a:r>
              <a:rPr lang="sk-SK" sz="3600" dirty="0">
                <a:solidFill>
                  <a:srgbClr val="002060"/>
                </a:solidFill>
              </a:rPr>
              <a:t>na základe čestného vyhlásenia    o zrušení trvalého pobytu dieťaťa v Slovenskej republike predloženého jeho zákonným zástupcom</a:t>
            </a:r>
          </a:p>
          <a:p>
            <a:pPr algn="l"/>
            <a:r>
              <a:rPr lang="sk-SK" sz="3600" b="1" dirty="0">
                <a:solidFill>
                  <a:srgbClr val="002060"/>
                </a:solidFill>
              </a:rPr>
              <a:t>Deti odídencov </a:t>
            </a:r>
            <a:r>
              <a:rPr lang="sk-SK" sz="3600" dirty="0">
                <a:solidFill>
                  <a:srgbClr val="002060"/>
                </a:solidFill>
              </a:rPr>
              <a:t>– nie plnenie PPV/pokračovanie v plnení PPV, ale </a:t>
            </a:r>
            <a:r>
              <a:rPr lang="sk-SK" sz="3600" b="1" dirty="0">
                <a:solidFill>
                  <a:srgbClr val="002060"/>
                </a:solidFill>
              </a:rPr>
              <a:t>povinné vzdelávanie </a:t>
            </a:r>
            <a:r>
              <a:rPr lang="sk-SK" sz="3600" dirty="0">
                <a:solidFill>
                  <a:srgbClr val="002060"/>
                </a:solidFill>
              </a:rPr>
              <a:t>(§ 161r ods. 3 – 6 ŠZ)</a:t>
            </a:r>
          </a:p>
          <a:p>
            <a:pPr algn="l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1883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44886D65-EE8D-42BB-99D6-C16FC70059A7}"/>
              </a:ext>
            </a:extLst>
          </p:cNvPr>
          <p:cNvSpPr/>
          <p:nvPr/>
        </p:nvSpPr>
        <p:spPr bwMode="auto">
          <a:xfrm>
            <a:off x="0" y="0"/>
            <a:ext cx="12192000" cy="68113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sz="2800" kern="0" dirty="0">
                <a:solidFill>
                  <a:srgbClr val="003973"/>
                </a:solidFill>
                <a:latin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PPV/pokračovanie v plnení PPV, formy jeho plnenia</a:t>
            </a:r>
            <a:endParaRPr lang="sk-SK" sz="2800" b="1" kern="0" dirty="0">
              <a:solidFill>
                <a:schemeClr val="bg1"/>
              </a:solidFill>
            </a:endParaRPr>
          </a:p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k-SK" sz="2800" b="1" i="0" u="none" strike="noStrike" kern="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" name="Obdĺžnik 1">
            <a:extLst>
              <a:ext uri="{FF2B5EF4-FFF2-40B4-BE49-F238E27FC236}">
                <a16:creationId xmlns:a16="http://schemas.microsoft.com/office/drawing/2014/main" id="{749C7A8C-51AC-404D-8452-2275454EAD1C}"/>
              </a:ext>
            </a:extLst>
          </p:cNvPr>
          <p:cNvSpPr/>
          <p:nvPr/>
        </p:nvSpPr>
        <p:spPr>
          <a:xfrm>
            <a:off x="99529" y="1773070"/>
            <a:ext cx="4527838" cy="28623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dovŕši päť rokov veku do 31. augusta kalendárneho roku</a:t>
            </a:r>
            <a:r>
              <a:rPr lang="sk-SK" dirty="0">
                <a:solidFill>
                  <a:srgbClr val="0B2379"/>
                </a:solidFill>
              </a:rPr>
              <a:t>, t. j. dieťa podľa § 28a ods. 1 školského zákona</a:t>
            </a:r>
          </a:p>
          <a:p>
            <a:pPr marL="342900" indent="-342900" algn="just"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pokračuje v plnení PPV</a:t>
            </a:r>
            <a:r>
              <a:rPr lang="sk-SK" dirty="0">
                <a:solidFill>
                  <a:srgbClr val="0B2379"/>
                </a:solidFill>
              </a:rPr>
              <a:t>, t. j. dieťa podľa    § 28a ods. 3 školského zákona</a:t>
            </a:r>
          </a:p>
          <a:p>
            <a:pPr marL="342900" indent="-342900" algn="just"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zo zdravotných dôvodov je oslobodené                  od povinnosti dochádzať do materskej školy a neposkytuje sa mu vzdelávanie    </a:t>
            </a:r>
            <a:r>
              <a:rPr lang="sk-SK" dirty="0">
                <a:solidFill>
                  <a:srgbClr val="0B2379"/>
                </a:solidFill>
              </a:rPr>
              <a:t>do pominutia dôvodov, t. j. dieťa podľa           § 28a ods. 5 školského zákona </a:t>
            </a: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9C9B5B3F-C021-4460-BB69-585768599056}"/>
              </a:ext>
            </a:extLst>
          </p:cNvPr>
          <p:cNvSpPr/>
          <p:nvPr/>
        </p:nvSpPr>
        <p:spPr>
          <a:xfrm>
            <a:off x="4739951" y="1266613"/>
            <a:ext cx="7352520" cy="369331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lvl="1" indent="-342900" algn="just">
              <a:buFont typeface="+mj-lt"/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pravidelné denné </a:t>
            </a:r>
            <a:r>
              <a:rPr lang="sk-SK" b="1" dirty="0">
                <a:solidFill>
                  <a:srgbClr val="002060"/>
                </a:solidFill>
              </a:rPr>
              <a:t>dochádzanie v pracovných dňoch, okrem času školských prázdnin </a:t>
            </a:r>
            <a:r>
              <a:rPr lang="sk-SK" dirty="0">
                <a:solidFill>
                  <a:srgbClr val="0B2379"/>
                </a:solidFill>
              </a:rPr>
              <a:t>v rozsahu </a:t>
            </a:r>
            <a:r>
              <a:rPr lang="sk-SK" b="1" dirty="0">
                <a:solidFill>
                  <a:srgbClr val="C00000"/>
                </a:solidFill>
              </a:rPr>
              <a:t>najmenej 4 hodiny denne </a:t>
            </a:r>
            <a:r>
              <a:rPr lang="sk-SK" dirty="0">
                <a:solidFill>
                  <a:srgbClr val="0B2379"/>
                </a:solidFill>
              </a:rPr>
              <a:t>(§ 59a ods. 4 písm. b) školského zákona)</a:t>
            </a:r>
          </a:p>
          <a:p>
            <a:pPr marL="342900" lvl="1" indent="-342900" algn="just">
              <a:buFont typeface="+mj-lt"/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ak ide o dieťa so zdravotným znevýhodnením </a:t>
            </a:r>
            <a:r>
              <a:rPr lang="sk-SK" dirty="0">
                <a:solidFill>
                  <a:srgbClr val="0B2379"/>
                </a:solidFill>
              </a:rPr>
              <a:t>pravidelné denné dochádzanie v pracovných dňoch v rozsahu </a:t>
            </a:r>
            <a:r>
              <a:rPr lang="sk-SK" b="1" dirty="0">
                <a:solidFill>
                  <a:srgbClr val="C00000"/>
                </a:solidFill>
              </a:rPr>
              <a:t>menej ako 4 hodiny denne</a:t>
            </a:r>
            <a:r>
              <a:rPr lang="sk-SK" b="1" dirty="0">
                <a:solidFill>
                  <a:srgbClr val="0B2379"/>
                </a:solidFill>
              </a:rPr>
              <a:t> na základe žiadosti zákonného zástupcu a so súhlasom zariadenia poradenstva a </a:t>
            </a:r>
            <a:r>
              <a:rPr lang="sk-SK" b="1">
                <a:solidFill>
                  <a:srgbClr val="0B2379"/>
                </a:solidFill>
              </a:rPr>
              <a:t>prevencie</a:t>
            </a:r>
            <a:r>
              <a:rPr lang="sk-SK">
                <a:solidFill>
                  <a:srgbClr val="0B2379"/>
                </a:solidFill>
              </a:rPr>
              <a:t> (§ </a:t>
            </a:r>
            <a:r>
              <a:rPr lang="sk-SK" dirty="0">
                <a:solidFill>
                  <a:srgbClr val="0B2379"/>
                </a:solidFill>
              </a:rPr>
              <a:t>59a ods. 6 školského zákona)</a:t>
            </a:r>
          </a:p>
          <a:p>
            <a:pPr marL="342900" lvl="1" indent="-342900" algn="just">
              <a:buFont typeface="+mj-lt"/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formou individuálneho vzdelávania </a:t>
            </a:r>
            <a:r>
              <a:rPr lang="sk-SK" dirty="0">
                <a:solidFill>
                  <a:srgbClr val="0B2379"/>
                </a:solidFill>
              </a:rPr>
              <a:t>podľa § 28b ods. 2 písm. a) alebo b) školského zákona</a:t>
            </a:r>
          </a:p>
          <a:p>
            <a:pPr marL="342900" lvl="1" indent="-342900" algn="just">
              <a:buFont typeface="+mj-lt"/>
              <a:buAutoNum type="arabicPeriod"/>
            </a:pPr>
            <a:r>
              <a:rPr lang="sk-SK" b="1" dirty="0">
                <a:solidFill>
                  <a:srgbClr val="0B2379"/>
                </a:solidFill>
              </a:rPr>
              <a:t>osobitným spôsobom </a:t>
            </a:r>
            <a:r>
              <a:rPr lang="sk-SK" dirty="0">
                <a:solidFill>
                  <a:srgbClr val="0B2379"/>
                </a:solidFill>
              </a:rPr>
              <a:t>podľa § 23 školského zákona [(okrem vzdelávania podľa individuálneho učebného plánu = písm. f)]</a:t>
            </a:r>
          </a:p>
          <a:p>
            <a:pPr marL="0" lvl="1" algn="just"/>
            <a:r>
              <a:rPr lang="sk-SK" sz="1600" dirty="0">
                <a:solidFill>
                  <a:srgbClr val="0B2379"/>
                </a:solidFill>
                <a:hlinkClick r:id="rId3"/>
              </a:rPr>
              <a:t>https://crinfo.iedu.sk/vykazy/documents/MetodickePokyny/07_Evidovanie%20sposobov%20plnenia%20PPV.pdf</a:t>
            </a:r>
            <a:r>
              <a:rPr lang="sk-SK" sz="1600" dirty="0">
                <a:solidFill>
                  <a:srgbClr val="0B2379"/>
                </a:solidFill>
              </a:rPr>
              <a:t> 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79A4FFA-4045-4DBA-AE9E-B7D1408F54FE}"/>
              </a:ext>
            </a:extLst>
          </p:cNvPr>
          <p:cNvSpPr txBox="1"/>
          <p:nvPr/>
        </p:nvSpPr>
        <p:spPr>
          <a:xfrm>
            <a:off x="99529" y="975959"/>
            <a:ext cx="4527838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B2379"/>
                </a:solidFill>
              </a:rPr>
              <a:t>Za dieťa plniace PPV </a:t>
            </a:r>
            <a:r>
              <a:rPr lang="sk-SK" sz="2000" dirty="0">
                <a:solidFill>
                  <a:srgbClr val="0B2379"/>
                </a:solidFill>
              </a:rPr>
              <a:t>sa považuje každé dieťa,  ktoré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73198314-17C4-494C-A838-C492F9F5EA74}"/>
              </a:ext>
            </a:extLst>
          </p:cNvPr>
          <p:cNvSpPr txBox="1"/>
          <p:nvPr/>
        </p:nvSpPr>
        <p:spPr>
          <a:xfrm>
            <a:off x="4739950" y="778010"/>
            <a:ext cx="7352521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sk-SK" sz="2000" b="1" dirty="0">
                <a:solidFill>
                  <a:srgbClr val="0B2379"/>
                </a:solidFill>
              </a:rPr>
              <a:t>Formy plnenia PPV (aj pokračovania plnenia PPV)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BBFB00CD-33B4-41DD-BEF2-B24F0DF92024}"/>
              </a:ext>
            </a:extLst>
          </p:cNvPr>
          <p:cNvSpPr txBox="1"/>
          <p:nvPr/>
        </p:nvSpPr>
        <p:spPr>
          <a:xfrm>
            <a:off x="87087" y="5139001"/>
            <a:ext cx="12017826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sk-SK" sz="2000" b="1" dirty="0">
                <a:solidFill>
                  <a:srgbClr val="C00000"/>
                </a:solidFill>
              </a:rPr>
              <a:t>Stav od 1. januára 2026</a:t>
            </a:r>
          </a:p>
          <a:p>
            <a:pPr algn="just"/>
            <a:r>
              <a:rPr lang="sk-SK" sz="2000" b="1" dirty="0">
                <a:solidFill>
                  <a:srgbClr val="0B2379"/>
                </a:solidFill>
              </a:rPr>
              <a:t>O súhlas s osobitným spôsobom </a:t>
            </a:r>
            <a:r>
              <a:rPr lang="sk-SK" sz="2000" dirty="0">
                <a:solidFill>
                  <a:srgbClr val="0B2379"/>
                </a:solidFill>
              </a:rPr>
              <a:t>plnenia PPV podľa písm. b) t. j. najmä vzdelávanie v školách mimo územia SR, </a:t>
            </a:r>
            <a:r>
              <a:rPr lang="sk-SK" sz="2000" b="1" dirty="0">
                <a:solidFill>
                  <a:srgbClr val="0B2379"/>
                </a:solidFill>
              </a:rPr>
              <a:t>žiada zákonný zástupca </a:t>
            </a:r>
            <a:r>
              <a:rPr lang="sk-SK" sz="2000" dirty="0">
                <a:solidFill>
                  <a:srgbClr val="0B2379"/>
                </a:solidFill>
              </a:rPr>
              <a:t>(k žiadosti do 30 dní po príchode dieťaťa do krajiny pobytu predloží riaditeľovi kmeňovej MŠ doklad s uvedením názvu a adresy školy, ktorý potvrdzuje, že dieťa navštevuje príslušnú školu) – riaditeľ MŠ </a:t>
            </a:r>
            <a:r>
              <a:rPr lang="sk-SK" sz="2000" b="1" dirty="0">
                <a:solidFill>
                  <a:srgbClr val="0B2379"/>
                </a:solidFill>
              </a:rPr>
              <a:t>vydáva rozhodnutie</a:t>
            </a:r>
          </a:p>
        </p:txBody>
      </p:sp>
    </p:spTree>
    <p:extLst>
      <p:ext uri="{BB962C8B-B14F-4D97-AF65-F5344CB8AC3E}">
        <p14:creationId xmlns:p14="http://schemas.microsoft.com/office/powerpoint/2010/main" val="383829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44886D65-EE8D-42BB-99D6-C16FC70059A7}"/>
              </a:ext>
            </a:extLst>
          </p:cNvPr>
          <p:cNvSpPr/>
          <p:nvPr/>
        </p:nvSpPr>
        <p:spPr bwMode="auto">
          <a:xfrm>
            <a:off x="0" y="0"/>
            <a:ext cx="12192000" cy="6031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sz="3200" kern="0" dirty="0">
                <a:solidFill>
                  <a:schemeClr val="bg1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Oprávnení poskytovatelia PPV</a:t>
            </a:r>
            <a:endParaRPr lang="sk-SK" sz="3200" b="1" kern="0" dirty="0">
              <a:solidFill>
                <a:schemeClr val="bg1"/>
              </a:solidFill>
            </a:endParaRPr>
          </a:p>
          <a:p>
            <a:pPr marL="0" marR="0" lvl="0" indent="0" algn="ctr" defTabSz="91440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k-SK" sz="2800" b="1" i="0" u="none" strike="noStrike" kern="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6" name="Obdĺžnik 5">
            <a:extLst>
              <a:ext uri="{FF2B5EF4-FFF2-40B4-BE49-F238E27FC236}">
                <a16:creationId xmlns:a16="http://schemas.microsoft.com/office/drawing/2014/main" id="{D7DEB348-6263-4CB1-AE3A-AD05CA964267}"/>
              </a:ext>
            </a:extLst>
          </p:cNvPr>
          <p:cNvSpPr/>
          <p:nvPr/>
        </p:nvSpPr>
        <p:spPr>
          <a:xfrm>
            <a:off x="210766" y="719847"/>
            <a:ext cx="11770468" cy="609397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sk-SK" sz="2800" b="1" dirty="0">
                <a:solidFill>
                  <a:srgbClr val="002060"/>
                </a:solidFill>
              </a:rPr>
              <a:t>Materské školy zapísané </a:t>
            </a:r>
            <a:r>
              <a:rPr lang="sk-SK" sz="2800" dirty="0">
                <a:solidFill>
                  <a:srgbClr val="002060"/>
                </a:solidFill>
              </a:rPr>
              <a:t>v registri škôl a školských zariadení SR bez ohľadu na ich zriaďovateľa a právnu formu</a:t>
            </a:r>
          </a:p>
          <a:p>
            <a:pPr lvl="0"/>
            <a:endParaRPr lang="sk-SK" sz="1000" b="1" dirty="0">
              <a:solidFill>
                <a:srgbClr val="00206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sk-SK" sz="2800" dirty="0">
                <a:solidFill>
                  <a:srgbClr val="002060"/>
                </a:solidFill>
              </a:rPr>
              <a:t>plnenie PPV </a:t>
            </a:r>
            <a:r>
              <a:rPr lang="sk-SK" sz="2800" b="1" dirty="0">
                <a:solidFill>
                  <a:srgbClr val="002060"/>
                </a:solidFill>
              </a:rPr>
              <a:t>všetkými formami, vrátane osobitnej formy </a:t>
            </a:r>
            <a:r>
              <a:rPr lang="sk-SK" sz="2800" dirty="0">
                <a:solidFill>
                  <a:srgbClr val="002060"/>
                </a:solidFill>
              </a:rPr>
              <a:t>plnenia PPV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sk-SK" sz="2800" dirty="0">
                <a:solidFill>
                  <a:srgbClr val="002060"/>
                </a:solidFill>
              </a:rPr>
              <a:t>pokračovanie plnenia PPV </a:t>
            </a:r>
            <a:r>
              <a:rPr lang="sk-SK" sz="2800" b="1" dirty="0">
                <a:solidFill>
                  <a:srgbClr val="002060"/>
                </a:solidFill>
              </a:rPr>
              <a:t>všetkými formami, vrátane osobitnej formy </a:t>
            </a:r>
            <a:r>
              <a:rPr lang="sk-SK" sz="2800" dirty="0">
                <a:solidFill>
                  <a:srgbClr val="002060"/>
                </a:solidFill>
              </a:rPr>
              <a:t>plnenia PPV</a:t>
            </a:r>
          </a:p>
          <a:p>
            <a:endParaRPr lang="sk-SK" sz="1400" b="1" dirty="0">
              <a:solidFill>
                <a:srgbClr val="002060"/>
              </a:solidFill>
            </a:endParaRPr>
          </a:p>
          <a:p>
            <a:pPr algn="just"/>
            <a:r>
              <a:rPr lang="sk-SK" sz="2800" b="1" dirty="0">
                <a:solidFill>
                  <a:srgbClr val="002060"/>
                </a:solidFill>
              </a:rPr>
              <a:t>Zariadenia predprimárneho vzdelávania zaevidované </a:t>
            </a:r>
            <a:r>
              <a:rPr lang="sk-SK" sz="2800" dirty="0">
                <a:solidFill>
                  <a:srgbClr val="002060"/>
                </a:solidFill>
              </a:rPr>
              <a:t>v registri zariadení predprimárneho vzdelávania spravovanom ministerstvom školstva (oprávnení poskytovatelia len do 31. augusta 2028)</a:t>
            </a:r>
          </a:p>
          <a:p>
            <a:pPr lvl="0"/>
            <a:endParaRPr lang="sk-SK" sz="1000" dirty="0">
              <a:solidFill>
                <a:srgbClr val="002060"/>
              </a:solidFill>
            </a:endParaRPr>
          </a:p>
          <a:p>
            <a:pPr lvl="0"/>
            <a:r>
              <a:rPr lang="sk-SK" sz="2800" dirty="0">
                <a:solidFill>
                  <a:srgbClr val="002060"/>
                </a:solidFill>
              </a:rPr>
              <a:t>PPV </a:t>
            </a:r>
            <a:r>
              <a:rPr lang="sk-SK" sz="2800" b="1" dirty="0">
                <a:solidFill>
                  <a:srgbClr val="002060"/>
                </a:solidFill>
              </a:rPr>
              <a:t>len pravidelnou dennou formou </a:t>
            </a:r>
            <a:r>
              <a:rPr lang="sk-SK" sz="2800" dirty="0">
                <a:solidFill>
                  <a:srgbClr val="002060"/>
                </a:solidFill>
              </a:rPr>
              <a:t>minimálne v rozsahu 4 hodiny denne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sk-SK" sz="2800" dirty="0">
                <a:solidFill>
                  <a:srgbClr val="002060"/>
                </a:solidFill>
              </a:rPr>
              <a:t>len dieťa,  ktoré do 31. 08. dosiahne 5 rokov veku a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sk-SK" sz="2800" dirty="0">
                <a:solidFill>
                  <a:srgbClr val="002060"/>
                </a:solidFill>
              </a:rPr>
              <a:t>dieťa, ktoré pokračuje v plnení PPV</a:t>
            </a:r>
          </a:p>
          <a:p>
            <a:pPr marL="4114800" lvl="8" indent="-457200" algn="r">
              <a:buFont typeface="Wingdings" panose="05000000000000000000" pitchFamily="2" charset="2"/>
              <a:buChar char="q"/>
            </a:pPr>
            <a:r>
              <a:rPr lang="sk-SK" sz="2400" dirty="0">
                <a:solidFill>
                  <a:srgbClr val="002060"/>
                </a:solidFill>
              </a:rPr>
              <a:t>aktuálne je v 40 ZPV 370 detí plniacich PPV </a:t>
            </a:r>
          </a:p>
          <a:p>
            <a:pPr marL="4114800" lvl="8" indent="-457200" algn="r">
              <a:buFont typeface="Wingdings" panose="05000000000000000000" pitchFamily="2" charset="2"/>
              <a:buChar char="q"/>
            </a:pPr>
            <a:r>
              <a:rPr lang="sk-SK" sz="2400" dirty="0">
                <a:solidFill>
                  <a:srgbClr val="002060"/>
                </a:solidFill>
              </a:rPr>
              <a:t>v 6 ZPV nie je žiadne dieťa plniace PPV</a:t>
            </a:r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88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5001" y="152400"/>
            <a:ext cx="8649269" cy="533400"/>
          </a:xfrm>
        </p:spPr>
        <p:txBody>
          <a:bodyPr>
            <a:noAutofit/>
          </a:bodyPr>
          <a:lstStyle/>
          <a:p>
            <a:pPr algn="ctr"/>
            <a:r>
              <a:rPr lang="sk-SK" sz="3600" dirty="0">
                <a:solidFill>
                  <a:srgbClr val="00B050"/>
                </a:solidFill>
              </a:rPr>
              <a:t>PPV plní dieťa, ktoré...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514475" y="1123950"/>
            <a:ext cx="8782050" cy="5581650"/>
          </a:xfrm>
          <a:ln>
            <a:noFill/>
          </a:ln>
        </p:spPr>
        <p:txBody>
          <a:bodyPr>
            <a:noAutofit/>
          </a:bodyPr>
          <a:lstStyle/>
          <a:p>
            <a:pPr marL="0" lvl="1" indent="0" algn="just">
              <a:buNone/>
            </a:pPr>
            <a:r>
              <a:rPr lang="sk-SK" b="1" dirty="0">
                <a:solidFill>
                  <a:srgbClr val="002060"/>
                </a:solidFill>
              </a:rPr>
              <a:t>Denná forma výchovy a vzdelávania </a:t>
            </a:r>
            <a:r>
              <a:rPr lang="sk-SK" dirty="0">
                <a:solidFill>
                  <a:srgbClr val="002060"/>
                </a:solidFill>
              </a:rPr>
              <a:t>sa môže </a:t>
            </a:r>
            <a:r>
              <a:rPr lang="sk-SK" b="1" dirty="0">
                <a:solidFill>
                  <a:srgbClr val="002060"/>
                </a:solidFill>
              </a:rPr>
              <a:t>uskutočňovať aj ako dištančná </a:t>
            </a:r>
            <a:r>
              <a:rPr lang="sk-SK" b="1" dirty="0">
                <a:solidFill>
                  <a:srgbClr val="C00000"/>
                </a:solidFill>
              </a:rPr>
              <a:t>(samozrejme len ak ide o plnenie PPV alebo pokračovanie plnenia PPV) </a:t>
            </a:r>
            <a:r>
              <a:rPr lang="sk-SK" b="1" dirty="0">
                <a:solidFill>
                  <a:srgbClr val="002060"/>
                </a:solidFill>
              </a:rPr>
              <a:t>v rozsahu podľa </a:t>
            </a:r>
            <a:r>
              <a:rPr lang="sk-SK" b="1" dirty="0">
                <a:solidFill>
                  <a:srgbClr val="C00000"/>
                </a:solidFill>
              </a:rPr>
              <a:t>rozhodnutia</a:t>
            </a:r>
            <a:r>
              <a:rPr lang="sk-SK" b="1" dirty="0">
                <a:solidFill>
                  <a:srgbClr val="002060"/>
                </a:solidFill>
              </a:rPr>
              <a:t> riaditeľa MŠ, </a:t>
            </a:r>
            <a:r>
              <a:rPr lang="sk-SK" dirty="0">
                <a:solidFill>
                  <a:srgbClr val="002060"/>
                </a:solidFill>
              </a:rPr>
              <a:t>ak kvôli zdravotnému stavu alebo   z iných závažných dôvodov (napr.: rodinné dôvody, ohrozovanie bezpečnosti a zdravia iných detí, ktoré sú účastníkmi výchovy a vzdelávania), dieťa nemôže plniť PPV formou pravidelného denného dochádzania, najdlhšie počas troch  po sebe idúcich mesiacov – nejde o rozhodnutie ako dokument, ale                   o </a:t>
            </a:r>
            <a:r>
              <a:rPr lang="sk-SK" dirty="0">
                <a:solidFill>
                  <a:srgbClr val="C00000"/>
                </a:solidFill>
              </a:rPr>
              <a:t>rozhodnutie ako proces = oznámenie rozhodnutia riaditeľa MŠ. </a:t>
            </a:r>
          </a:p>
          <a:p>
            <a:pPr marL="0" lvl="1" indent="0" algn="just">
              <a:buNone/>
            </a:pPr>
            <a:r>
              <a:rPr lang="sk-SK" b="1" dirty="0">
                <a:solidFill>
                  <a:srgbClr val="0B2379"/>
                </a:solidFill>
              </a:rPr>
              <a:t>Dištančné vzdelávanie na základe rozhodnutia riaditeľa MŠ </a:t>
            </a:r>
            <a:r>
              <a:rPr lang="sk-SK" b="1" dirty="0">
                <a:solidFill>
                  <a:srgbClr val="C00000"/>
                </a:solidFill>
              </a:rPr>
              <a:t>(bez požiadavky vyjadrenia ZPP) </a:t>
            </a:r>
            <a:r>
              <a:rPr lang="sk-SK" b="1" dirty="0">
                <a:solidFill>
                  <a:srgbClr val="0B2379"/>
                </a:solidFill>
              </a:rPr>
              <a:t>= </a:t>
            </a:r>
            <a:r>
              <a:rPr lang="sk-SK" b="1" dirty="0">
                <a:solidFill>
                  <a:srgbClr val="C00000"/>
                </a:solidFill>
              </a:rPr>
              <a:t>len dieťa plniace PPV alebo pokračujúce v plnení PPV</a:t>
            </a:r>
          </a:p>
          <a:p>
            <a:pPr marL="0" lvl="1" indent="0" algn="just">
              <a:buNone/>
            </a:pPr>
            <a:endParaRPr lang="sk-SK" dirty="0">
              <a:solidFill>
                <a:srgbClr val="C00000"/>
              </a:solidFill>
            </a:endParaRPr>
          </a:p>
          <a:p>
            <a:pPr marL="0" lvl="1" indent="0" algn="just">
              <a:buNone/>
            </a:pPr>
            <a:r>
              <a:rPr lang="sk-SK" i="1" dirty="0">
                <a:solidFill>
                  <a:srgbClr val="002060"/>
                </a:solidFill>
              </a:rPr>
              <a:t>(§ 54 ods. 2 a 9 školského zákona a Dodatok č. 2 k Štátnemu vzdelávaciemu programu pre predprimárne vzdelávanie v materských školách účinného od 1. septembra 2022)</a:t>
            </a:r>
          </a:p>
        </p:txBody>
      </p:sp>
      <p:sp>
        <p:nvSpPr>
          <p:cNvPr id="4" name="Nadpis 4">
            <a:extLst>
              <a:ext uri="{FF2B5EF4-FFF2-40B4-BE49-F238E27FC236}">
                <a16:creationId xmlns:a16="http://schemas.microsoft.com/office/drawing/2014/main" id="{0E764410-0109-3443-A9C6-30572486F240}"/>
              </a:ext>
            </a:extLst>
          </p:cNvPr>
          <p:cNvSpPr txBox="1">
            <a:spLocks/>
          </p:cNvSpPr>
          <p:nvPr/>
        </p:nvSpPr>
        <p:spPr>
          <a:xfrm>
            <a:off x="12971" y="0"/>
            <a:ext cx="12192000" cy="70821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2" b="1" i="0" kern="1200">
                <a:solidFill>
                  <a:srgbClr val="0055A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sk-SK" sz="4000" dirty="0">
                <a:solidFill>
                  <a:schemeClr val="bg1"/>
                </a:solidFill>
                <a:latin typeface="+mn-lt"/>
              </a:rPr>
              <a:t>Dištančné vzdelávanie</a:t>
            </a:r>
          </a:p>
        </p:txBody>
      </p:sp>
    </p:spTree>
    <p:extLst>
      <p:ext uri="{BB962C8B-B14F-4D97-AF65-F5344CB8AC3E}">
        <p14:creationId xmlns:p14="http://schemas.microsoft.com/office/powerpoint/2010/main" val="80390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objekt pre číslo snímky 13">
            <a:extLst>
              <a:ext uri="{FF2B5EF4-FFF2-40B4-BE49-F238E27FC236}">
                <a16:creationId xmlns:a16="http://schemas.microsoft.com/office/drawing/2014/main" id="{FBBEE558-EC40-3E42-8440-D3026F47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7670" y="6356350"/>
            <a:ext cx="2743200" cy="365125"/>
          </a:xfrm>
        </p:spPr>
        <p:txBody>
          <a:bodyPr/>
          <a:lstStyle/>
          <a:p>
            <a:fld id="{462F3CC8-5668-479F-9959-A1034D950817}" type="slidenum">
              <a:rPr lang="cs-CZ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7</a:t>
            </a:fld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6" name="BlokTextu 35">
            <a:extLst>
              <a:ext uri="{FF2B5EF4-FFF2-40B4-BE49-F238E27FC236}">
                <a16:creationId xmlns:a16="http://schemas.microsoft.com/office/drawing/2014/main" id="{FA59DB39-EA52-E64A-90DB-519F98DDB1B1}"/>
              </a:ext>
            </a:extLst>
          </p:cNvPr>
          <p:cNvSpPr txBox="1"/>
          <p:nvPr/>
        </p:nvSpPr>
        <p:spPr>
          <a:xfrm>
            <a:off x="-13062" y="0"/>
            <a:ext cx="12205062" cy="55399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lvl="0" algn="ctr"/>
            <a:r>
              <a:rPr lang="sk-SK" sz="3600" b="1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Povinné predprimárne vzdelávanie a rola RÚŠS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71BC10D-C6E4-4E0A-8A16-C3E6E0BE3F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8865697"/>
              </p:ext>
            </p:extLst>
          </p:nvPr>
        </p:nvGraphicFramePr>
        <p:xfrm>
          <a:off x="737119" y="897286"/>
          <a:ext cx="10875841" cy="5281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BlokTextu 1">
            <a:extLst>
              <a:ext uri="{FF2B5EF4-FFF2-40B4-BE49-F238E27FC236}">
                <a16:creationId xmlns:a16="http://schemas.microsoft.com/office/drawing/2014/main" id="{0CF68C76-C885-40CE-A90F-490359AF3B69}"/>
              </a:ext>
            </a:extLst>
          </p:cNvPr>
          <p:cNvSpPr txBox="1"/>
          <p:nvPr/>
        </p:nvSpPr>
        <p:spPr>
          <a:xfrm>
            <a:off x="1297135" y="1714986"/>
            <a:ext cx="640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13B98439-0ADF-48B4-9956-56E138B1163B}"/>
              </a:ext>
            </a:extLst>
          </p:cNvPr>
          <p:cNvSpPr txBox="1"/>
          <p:nvPr/>
        </p:nvSpPr>
        <p:spPr>
          <a:xfrm>
            <a:off x="1674948" y="3314114"/>
            <a:ext cx="640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61EB1D41-4E90-4547-B5C1-ABBDC567A9FD}"/>
              </a:ext>
            </a:extLst>
          </p:cNvPr>
          <p:cNvSpPr txBox="1"/>
          <p:nvPr/>
        </p:nvSpPr>
        <p:spPr>
          <a:xfrm>
            <a:off x="1297134" y="4913242"/>
            <a:ext cx="640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060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objekt pre číslo snímky 13">
            <a:extLst>
              <a:ext uri="{FF2B5EF4-FFF2-40B4-BE49-F238E27FC236}">
                <a16:creationId xmlns:a16="http://schemas.microsoft.com/office/drawing/2014/main" id="{FBBEE558-EC40-3E42-8440-D3026F47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7670" y="6356350"/>
            <a:ext cx="2743200" cy="365125"/>
          </a:xfrm>
        </p:spPr>
        <p:txBody>
          <a:bodyPr/>
          <a:lstStyle/>
          <a:p>
            <a:fld id="{462F3CC8-5668-479F-9959-A1034D950817}" type="slidenum">
              <a:rPr lang="cs-CZ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8</a:t>
            </a:fld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6" name="BlokTextu 35">
            <a:extLst>
              <a:ext uri="{FF2B5EF4-FFF2-40B4-BE49-F238E27FC236}">
                <a16:creationId xmlns:a16="http://schemas.microsoft.com/office/drawing/2014/main" id="{FA59DB39-EA52-E64A-90DB-519F98DDB1B1}"/>
              </a:ext>
            </a:extLst>
          </p:cNvPr>
          <p:cNvSpPr txBox="1"/>
          <p:nvPr/>
        </p:nvSpPr>
        <p:spPr>
          <a:xfrm>
            <a:off x="-11016" y="11579"/>
            <a:ext cx="12203015" cy="43088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lvl="0" algn="ctr"/>
            <a:r>
              <a:rPr lang="sk-SK" sz="2800" b="1" cap="all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Pokračovanie plnenia PPV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71BC10D-C6E4-4E0A-8A16-C3E6E0BE3F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4849839"/>
              </p:ext>
            </p:extLst>
          </p:nvPr>
        </p:nvGraphicFramePr>
        <p:xfrm>
          <a:off x="151860" y="532175"/>
          <a:ext cx="11877261" cy="5824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2AC0B18C-9A30-553F-1E18-106F1BAB63E4}"/>
              </a:ext>
            </a:extLst>
          </p:cNvPr>
          <p:cNvSpPr txBox="1"/>
          <p:nvPr/>
        </p:nvSpPr>
        <p:spPr>
          <a:xfrm>
            <a:off x="0" y="6325825"/>
            <a:ext cx="12191999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0B2379"/>
                </a:solidFill>
              </a:rPr>
              <a:t>Vyznačenie pokračovania plnenia PPV v RIS v súlade s týmto metodickým materiálom: https://crinfo.iedu.sk/vykazy/documents/MetodickePokyny/07_Evidovanie%20sposobov%20plnenia%20PPV.pdf</a:t>
            </a:r>
            <a:endParaRPr lang="sk-SK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04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F63E3-9A21-8D61-10EC-01C267367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513B1BA-2135-0F03-B0C8-E66C18F0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134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sk-SK" sz="4000" b="1" dirty="0">
                <a:solidFill>
                  <a:schemeClr val="bg1"/>
                </a:solidFill>
                <a:latin typeface="+mn-lt"/>
              </a:rPr>
              <a:t>Ktoré deti mávajú najčastejšie pokračovanie PPV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30FEFF4-A7C0-BA62-7954-3ADC6E8D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82" y="968188"/>
            <a:ext cx="11421036" cy="5656730"/>
          </a:xfrm>
          <a:noFill/>
          <a:ln w="28575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400" b="1" dirty="0">
                <a:solidFill>
                  <a:srgbClr val="002060"/>
                </a:solidFill>
              </a:rPr>
              <a:t>Najviac sú dotknuté deti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400" dirty="0">
                <a:solidFill>
                  <a:srgbClr val="002060"/>
                </a:solidFill>
              </a:rPr>
              <a:t> ktoré </a:t>
            </a:r>
            <a:r>
              <a:rPr lang="sk-SK" sz="2400" b="1" dirty="0">
                <a:solidFill>
                  <a:srgbClr val="002060"/>
                </a:solidFill>
              </a:rPr>
              <a:t>boli v rannom veku v dispenzárnom sledovaní lekárov/špecialistov </a:t>
            </a:r>
            <a:r>
              <a:rPr lang="sk-SK" sz="2400" dirty="0">
                <a:solidFill>
                  <a:srgbClr val="002060"/>
                </a:solidFill>
              </a:rPr>
              <a:t>(neurológ, fyzioterapeut, logopéd.)  </a:t>
            </a:r>
            <a:r>
              <a:rPr lang="sk-SK" sz="2400" b="1" dirty="0">
                <a:solidFill>
                  <a:srgbClr val="002060"/>
                </a:solidFill>
              </a:rPr>
              <a:t>z dôvodu oneskoreného psychomotorického vývinu, alebo oneskoreného vývinu reči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400" dirty="0">
                <a:solidFill>
                  <a:srgbClr val="002060"/>
                </a:solidFill>
              </a:rPr>
              <a:t> </a:t>
            </a:r>
            <a:r>
              <a:rPr lang="sk-SK" sz="2400" b="1" dirty="0">
                <a:solidFill>
                  <a:srgbClr val="002060"/>
                </a:solidFill>
              </a:rPr>
              <a:t>deti choré a zdravotne oslabené </a:t>
            </a:r>
            <a:r>
              <a:rPr lang="sk-SK" sz="2400" dirty="0">
                <a:solidFill>
                  <a:srgbClr val="002060"/>
                </a:solidFill>
              </a:rPr>
              <a:t>– somatické ochorenia v dispenzárnej starostlivosti...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400" dirty="0">
                <a:solidFill>
                  <a:srgbClr val="002060"/>
                </a:solidFill>
              </a:rPr>
              <a:t> ktoré už v predškolskom veku </a:t>
            </a:r>
            <a:r>
              <a:rPr lang="sk-SK" sz="2400" b="1" dirty="0">
                <a:solidFill>
                  <a:srgbClr val="002060"/>
                </a:solidFill>
              </a:rPr>
              <a:t>majú diagnostikované </a:t>
            </a:r>
            <a:r>
              <a:rPr lang="sk-SK" sz="2400" dirty="0">
                <a:solidFill>
                  <a:srgbClr val="002060"/>
                </a:solidFill>
              </a:rPr>
              <a:t>telesné, zrakové, sluchové </a:t>
            </a:r>
            <a:r>
              <a:rPr lang="sk-SK" sz="2400" b="1" dirty="0">
                <a:solidFill>
                  <a:srgbClr val="002060"/>
                </a:solidFill>
              </a:rPr>
              <a:t>postihnutie</a:t>
            </a:r>
            <a:r>
              <a:rPr lang="sk-SK" sz="2400" dirty="0">
                <a:solidFill>
                  <a:srgbClr val="002060"/>
                </a:solidFill>
              </a:rPr>
              <a:t>, či narušenú komunikačnú schopnosť, alebo autizmus a ďalšie </a:t>
            </a:r>
            <a:r>
              <a:rPr lang="sk-SK" sz="2400" dirty="0" err="1">
                <a:solidFill>
                  <a:srgbClr val="002060"/>
                </a:solidFill>
              </a:rPr>
              <a:t>pervazívne</a:t>
            </a:r>
            <a:r>
              <a:rPr lang="sk-SK" sz="2400" dirty="0">
                <a:solidFill>
                  <a:srgbClr val="002060"/>
                </a:solidFill>
              </a:rPr>
              <a:t> vývinové poruchy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400" b="1" dirty="0">
                <a:solidFill>
                  <a:srgbClr val="002060"/>
                </a:solidFill>
              </a:rPr>
              <a:t> bez zdravotného znevýhodnenia,</a:t>
            </a:r>
            <a:r>
              <a:rPr lang="sk-SK" sz="2400" dirty="0">
                <a:solidFill>
                  <a:srgbClr val="002060"/>
                </a:solidFill>
              </a:rPr>
              <a:t> </a:t>
            </a:r>
            <a:r>
              <a:rPr lang="sk-SK" sz="2400" b="1" dirty="0">
                <a:solidFill>
                  <a:srgbClr val="002060"/>
                </a:solidFill>
              </a:rPr>
              <a:t>anamnestického zachytenia oneskoreného vývinu, bez chronického ochorenia, u ktorých na základe psychologickej diagnostiky je zistený nedostatočný a/alebo nerovnomerný rozvoj schopností a zručností v jednej alebo viacerých oblastiach</a:t>
            </a:r>
            <a:r>
              <a:rPr lang="sk-SK" sz="2400" dirty="0">
                <a:solidFill>
                  <a:srgbClr val="002060"/>
                </a:solidFill>
              </a:rPr>
              <a:t> (kognitívnej, motorickej, rečovej, emocionálnej, sociálnej alebo pracovno-výkonovej) </a:t>
            </a:r>
            <a:r>
              <a:rPr lang="sk-SK" sz="2400" b="1" dirty="0">
                <a:solidFill>
                  <a:srgbClr val="002060"/>
                </a:solidFill>
              </a:rPr>
              <a:t>a tieto vývinové oslabenia by negatívne podmienili zaškolenie;  nezrelosť v niektorej oblasti by predstavovala pre dieťa zvýšenú záťaž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k-SK" sz="2400" dirty="0">
                <a:solidFill>
                  <a:srgbClr val="002060"/>
                </a:solidFill>
              </a:rPr>
              <a:t> </a:t>
            </a:r>
            <a:r>
              <a:rPr lang="sk-SK" sz="2400" b="1" dirty="0">
                <a:solidFill>
                  <a:srgbClr val="002060"/>
                </a:solidFill>
              </a:rPr>
              <a:t>s iným materinským jazykom </a:t>
            </a:r>
            <a:r>
              <a:rPr lang="sk-SK" sz="2400" dirty="0">
                <a:solidFill>
                  <a:srgbClr val="002060"/>
                </a:solidFill>
              </a:rPr>
              <a:t>ako je vyučovací jazyk materskej školy</a:t>
            </a:r>
          </a:p>
        </p:txBody>
      </p:sp>
    </p:spTree>
    <p:extLst>
      <p:ext uri="{BB962C8B-B14F-4D97-AF65-F5344CB8AC3E}">
        <p14:creationId xmlns:p14="http://schemas.microsoft.com/office/powerpoint/2010/main" val="416050958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2f8d52-aa6a-4f0b-97b5-38ab45df2db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AA7D676BB9844B479E29C5F7F14E2" ma:contentTypeVersion="16" ma:contentTypeDescription="Create a new document." ma:contentTypeScope="" ma:versionID="0c3e70aa602d19e00217d026cbb8dd0b">
  <xsd:schema xmlns:xsd="http://www.w3.org/2001/XMLSchema" xmlns:xs="http://www.w3.org/2001/XMLSchema" xmlns:p="http://schemas.microsoft.com/office/2006/metadata/properties" xmlns:ns3="e72f8d52-aa6a-4f0b-97b5-38ab45df2db2" xmlns:ns4="fdd56f01-9d68-4c6a-a3c3-968c75c719a4" targetNamespace="http://schemas.microsoft.com/office/2006/metadata/properties" ma:root="true" ma:fieldsID="a67e277a93ea06f3b84b05c24b960e41" ns3:_="" ns4:_="">
    <xsd:import namespace="e72f8d52-aa6a-4f0b-97b5-38ab45df2db2"/>
    <xsd:import namespace="fdd56f01-9d68-4c6a-a3c3-968c75c719a4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f8d52-aa6a-4f0b-97b5-38ab45df2db2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56f01-9d68-4c6a-a3c3-968c75c719a4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A5029E-0C23-4818-9694-D2C6305850B0}">
  <ds:schemaRefs>
    <ds:schemaRef ds:uri="http://schemas.microsoft.com/office/2006/documentManagement/types"/>
    <ds:schemaRef ds:uri="e72f8d52-aa6a-4f0b-97b5-38ab45df2db2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fdd56f01-9d68-4c6a-a3c3-968c75c719a4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0123C0F-058E-4A78-8C54-5B9E99EA3C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3EF766-C7B2-4580-86FF-3F63145199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2f8d52-aa6a-4f0b-97b5-38ab45df2db2"/>
    <ds:schemaRef ds:uri="fdd56f01-9d68-4c6a-a3c3-968c75c719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3720</TotalTime>
  <Words>2728</Words>
  <Application>Microsoft Office PowerPoint</Application>
  <PresentationFormat>Širokouhlá</PresentationFormat>
  <Paragraphs>167</Paragraphs>
  <Slides>22</Slides>
  <Notes>7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Motív balíka Office</vt:lpstr>
      <vt:lpstr>   Predprimárne vzdelávanie             v materských školách   </vt:lpstr>
      <vt:lpstr>Obsah</vt:lpstr>
      <vt:lpstr>Prezentácia programu PowerPoint</vt:lpstr>
      <vt:lpstr>Prezentácia programu PowerPoint</vt:lpstr>
      <vt:lpstr>Prezentácia programu PowerPoint</vt:lpstr>
      <vt:lpstr>PPV plní dieťa, ktoré...</vt:lpstr>
      <vt:lpstr>Prezentácia programu PowerPoint</vt:lpstr>
      <vt:lpstr>Prezentácia programu PowerPoint</vt:lpstr>
      <vt:lpstr>Ktoré deti mávajú najčastejšie pokračovanie PPV</vt:lpstr>
      <vt:lpstr>Najčastejšie dôvody pokračovania v plnení PPV</vt:lpstr>
      <vt:lpstr>Prezentácia programu PowerPoint</vt:lpstr>
      <vt:lpstr>Prezentácia programu PowerPoint</vt:lpstr>
      <vt:lpstr>Prezentácia programu PowerPoint</vt:lpstr>
      <vt:lpstr>Povinné predprimárne vzdelávanie pre všetky deti od 3 rokov veku</vt:lpstr>
      <vt:lpstr>Plnenie PPV pred dovŕšením 5. roku veku (§ 28c) 1.</vt:lpstr>
      <vt:lpstr>Plnenie PPV pred dovŕšením 5. roku veku (§ 28c) 2.</vt:lpstr>
      <vt:lpstr>Plnenie PPV pred dovŕšením 5. roku veku (§ 28c) 3.</vt:lpstr>
      <vt:lpstr>Kapacity </vt:lpstr>
      <vt:lpstr>Rôzne</vt:lpstr>
      <vt:lpstr>Pripravovaná novela vyhlášky o materskej škole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Blusková Denisa</dc:creator>
  <cp:lastModifiedBy>Hajdúková Viera</cp:lastModifiedBy>
  <cp:revision>396</cp:revision>
  <cp:lastPrinted>2026-01-15T11:07:26Z</cp:lastPrinted>
  <dcterms:created xsi:type="dcterms:W3CDTF">2023-12-14T07:45:56Z</dcterms:created>
  <dcterms:modified xsi:type="dcterms:W3CDTF">2026-05-25T09:06:02Z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0x0101004F7AA7D676BB9844B479E29C5F7F14E2</vt:lpwstr>
  </property>
</Properties>
</file>