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4"/>
  </p:notesMasterIdLst>
  <p:sldIdLst>
    <p:sldId id="632" r:id="rId2"/>
    <p:sldId id="628" r:id="rId3"/>
    <p:sldId id="635" r:id="rId4"/>
    <p:sldId id="636" r:id="rId5"/>
    <p:sldId id="639" r:id="rId6"/>
    <p:sldId id="638" r:id="rId7"/>
    <p:sldId id="640" r:id="rId8"/>
    <p:sldId id="642" r:id="rId9"/>
    <p:sldId id="654" r:id="rId10"/>
    <p:sldId id="661" r:id="rId11"/>
    <p:sldId id="667" r:id="rId12"/>
    <p:sldId id="663" r:id="rId13"/>
    <p:sldId id="664" r:id="rId14"/>
    <p:sldId id="651" r:id="rId15"/>
    <p:sldId id="652" r:id="rId16"/>
    <p:sldId id="657" r:id="rId17"/>
    <p:sldId id="665" r:id="rId18"/>
    <p:sldId id="658" r:id="rId19"/>
    <p:sldId id="659" r:id="rId20"/>
    <p:sldId id="660" r:id="rId21"/>
    <p:sldId id="666" r:id="rId22"/>
    <p:sldId id="656" r:id="rId23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44" autoAdjust="0"/>
  </p:normalViewPr>
  <p:slideViewPr>
    <p:cSldViewPr snapToGrid="0">
      <p:cViewPr varScale="1">
        <p:scale>
          <a:sx n="105" d="100"/>
          <a:sy n="105" d="100"/>
        </p:scale>
        <p:origin x="10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875F3-F2D0-476C-A8B9-82FFDD3E0798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0696-5069-443C-817E-A90909448BD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391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C0696-5069-443C-817E-A90909448BD4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9615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50B62E-D0B9-D75C-F188-06F097C35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A86089-63F6-01B9-7AB6-E5C3B2F01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4600244-D1BF-1287-133F-87D60183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FAB0E51-184F-A813-07C2-77A6689D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ED68C04-4868-9671-9E03-C3F298FE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42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A3BA8-A086-E75B-5E60-E484B83BC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0A4DA811-B4CA-E5D5-714A-EBB3C8D525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D96C10-3CA1-7681-C991-EDC0F23F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74DADA8-BD16-74E1-23AD-7FEC59F80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4250956-F388-0A98-0B4A-B94458BD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349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6FC9655-8FC6-921F-E15D-F9E34EB23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51D31A-73AC-69F4-7555-26BE853B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8690370-DFCC-DD9F-6C9D-690682B9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E2A644A-37FB-F11E-51C2-1A855CFD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B4BE232-DF9A-DAE6-4D31-37F15694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09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A78095-3357-1B6C-65A4-76A6F5FE8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5F049DE-6493-B9CB-CE94-E0E36C4E1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827C161-C1AE-6416-4FB3-0150158E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CC4EFFF-3D76-8545-B87E-1DBCF086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6E7CF1-2744-F4CE-5943-01DB8B41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265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32CED-B61F-7301-4539-00170472B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18AA7D-E69A-E856-4C51-97701626E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F1788F-79C1-AF46-A974-25AC6B52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99951C-586B-2E99-ABCB-57994AA0F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0297AA5-EC5D-1649-A44C-BE7F21889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49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BBE4B2-484C-4289-1071-94D03F6FD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03514B9-ACB6-FC3A-BD15-16AED9EB0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28F8119-438B-8BA9-4A65-560E43B11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07AC45A-065F-9562-4391-3C6AC92CE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C71A92-ECE0-0753-F37D-BF6F20DB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92B1CE7-8F93-CE76-A9C8-E45CA876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598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F2B50-846C-6ED5-4AF1-0CD80E1A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C3671A7-B1CF-7D3E-54D8-F068C8044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362D334-D59D-8F2E-41FF-464CF95FB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4885BD-E8E0-B7BC-6F8B-2F67CAB93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F7C0F86D-03D5-D403-1A91-E0ADDB1F6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E58BD8A3-AE21-02E3-C112-D219844A3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0E16773-D9DD-3449-A64F-1475101B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EFC1BC9E-DF33-6DAE-3B3F-ECAFD179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532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FBAA3-7E78-F60F-B504-35F9F896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4D25DECC-CDEA-3E54-3443-DB4548C6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CA78F9B-A569-D86A-6F33-2D82CDA7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3CE2CAE-231D-F58D-C48D-75086B3F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690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A292C8FE-769C-44DD-0669-42E745B25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98480BB-A0F0-1C43-1277-79E0B0A7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7E35239-5BF5-9E0B-4985-361104E6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916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709C1F-7092-4692-441F-3D5C6686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E61F250-B925-613E-DA86-4E366E959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A649C2F-2B85-4037-F395-EDC18DDA3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04D7032-21E3-884B-B33E-AA7FB56CF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8D1E860-A959-872E-4EC3-E3A35F09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1B74FEA-98C0-E919-1281-E62649E52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862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B313C3-6A80-68A1-5820-A931E27F8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0A10FC62-C05A-5A42-2A0E-5B4CA2F2F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755320-519C-104E-88BE-236CD14C7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4ACE223-7E44-1A9E-E3DB-84F4FA01D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3BB14A9-5F36-0121-0FFC-ADC582F8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1FA1C05-176A-9DC1-07C0-E2B695FA8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447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8315C1A1-FCA9-81B6-AEF3-B4D71373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567ECE-0312-3F24-EA72-A4FAE9E08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0DC8940-0C66-7288-15F1-5B1B9E489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EC0035-1C40-4DEF-A896-89F8F48E979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9DD57E4-B786-CE7F-F3A2-A520B7928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D206CC5-174D-8CA4-EBC3-498E3CC37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F04D9A-E709-48AB-B2E5-2804A63E598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040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ufondy@minedu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inedu.sk/" TargetMode="External"/><Relationship Id="rId5" Type="http://schemas.openxmlformats.org/officeDocument/2006/relationships/hyperlink" Target="https://eurofondy.gov.sk/vyzvy/vyzvy-programu-slovensko/" TargetMode="External"/><Relationship Id="rId4" Type="http://schemas.openxmlformats.org/officeDocument/2006/relationships/hyperlink" Target="https://portal.itms21.sk/vyhlasena-vyzva/?id=3566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public.itms21.sk/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urofondy.gov.sk/dokumenty-a-publikacie/metodicke-dokumenty/" TargetMode="External"/><Relationship Id="rId5" Type="http://schemas.openxmlformats.org/officeDocument/2006/relationships/hyperlink" Target="https://portal.itms21.sk/" TargetMode="External"/><Relationship Id="rId4" Type="http://schemas.openxmlformats.org/officeDocument/2006/relationships/hyperlink" Target="https://zoak.itms21.sk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eufondy@minedu.s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ms21.s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urofondy.gov.sk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8CCFEE19-7EFE-EF5B-9D9E-3B754C3C01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Google Shape;1060;p65">
            <a:extLst>
              <a:ext uri="{FF2B5EF4-FFF2-40B4-BE49-F238E27FC236}">
                <a16:creationId xmlns:a16="http://schemas.microsoft.com/office/drawing/2014/main" id="{BF0D71AA-5C7F-C6B1-6799-8DBA777F9639}"/>
              </a:ext>
            </a:extLst>
          </p:cNvPr>
          <p:cNvSpPr/>
          <p:nvPr/>
        </p:nvSpPr>
        <p:spPr>
          <a:xfrm>
            <a:off x="-2920" y="1559"/>
            <a:ext cx="12192000" cy="5925356"/>
          </a:xfrm>
          <a:prstGeom prst="rect">
            <a:avLst/>
          </a:prstGeom>
          <a:gradFill>
            <a:gsLst>
              <a:gs pos="0">
                <a:srgbClr val="25408F"/>
              </a:gs>
              <a:gs pos="54000">
                <a:srgbClr val="25408F"/>
              </a:gs>
              <a:gs pos="100000">
                <a:srgbClr val="1A2E6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064;p65">
            <a:extLst>
              <a:ext uri="{FF2B5EF4-FFF2-40B4-BE49-F238E27FC236}">
                <a16:creationId xmlns:a16="http://schemas.microsoft.com/office/drawing/2014/main" id="{87DFF5D6-D446-F6EB-049D-5BA7F67C890D}"/>
              </a:ext>
            </a:extLst>
          </p:cNvPr>
          <p:cNvSpPr txBox="1"/>
          <p:nvPr/>
        </p:nvSpPr>
        <p:spPr>
          <a:xfrm>
            <a:off x="0" y="5014802"/>
            <a:ext cx="12192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k-SK" sz="2400" noProof="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07.10.2025</a:t>
            </a: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1061;p65">
            <a:extLst>
              <a:ext uri="{FF2B5EF4-FFF2-40B4-BE49-F238E27FC236}">
                <a16:creationId xmlns:a16="http://schemas.microsoft.com/office/drawing/2014/main" id="{98DAE274-00AB-FC23-E9CA-84F24C5F932D}"/>
              </a:ext>
            </a:extLst>
          </p:cNvPr>
          <p:cNvSpPr txBox="1"/>
          <p:nvPr/>
        </p:nvSpPr>
        <p:spPr>
          <a:xfrm>
            <a:off x="54577" y="1796846"/>
            <a:ext cx="12192000" cy="233478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200" b="1" noProof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INFORMAČNÝ SEMINÁR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2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Výzva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600" b="1" noProof="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Vytvorenie vhodných podmienok a bezpečného prostredia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Calibri"/>
              <a:buNone/>
              <a:tabLst/>
              <a:defRPr/>
            </a:pPr>
            <a:r>
              <a:rPr lang="sk-SK" sz="3600" b="1" noProof="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pre reintegráciu detí z reedukačných centier</a:t>
            </a:r>
            <a:endParaRPr kumimoji="0" lang="sk-SK" sz="900" b="0" i="0" u="none" strike="noStrike" kern="0" cap="none" spc="0" normalizeH="0" baseline="0" noProof="0" dirty="0">
              <a:ln>
                <a:noFill/>
              </a:ln>
              <a:solidFill>
                <a:srgbClr val="FF505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1566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FAA91-47C5-D29C-AFD0-7C099335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6BD8CD7D-B849-AF72-5D5A-49AAA4025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25B0DE7D-894B-C906-6D8A-D0BF3DBB0DF3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2F522E53-C7BD-7641-C9EE-4B0F36CBD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644063"/>
              </p:ext>
            </p:extLst>
          </p:nvPr>
        </p:nvGraphicFramePr>
        <p:xfrm>
          <a:off x="549964" y="115845"/>
          <a:ext cx="11164123" cy="4435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4123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2217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  <a:tr h="2217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370716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E9EBC617-AE41-F834-2E47-63490D501208}"/>
              </a:ext>
            </a:extLst>
          </p:cNvPr>
          <p:cNvSpPr txBox="1"/>
          <p:nvPr/>
        </p:nvSpPr>
        <p:spPr>
          <a:xfrm>
            <a:off x="781977" y="384896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6. Ďalšie skutočnosti týkajúce sa poskytovania príspevku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57692"/>
              </p:ext>
            </p:extLst>
          </p:nvPr>
        </p:nvGraphicFramePr>
        <p:xfrm>
          <a:off x="665019" y="1277543"/>
          <a:ext cx="11164124" cy="2430590"/>
        </p:xfrm>
        <a:graphic>
          <a:graphicData uri="http://schemas.openxmlformats.org/drawingml/2006/table">
            <a:tbl>
              <a:tblPr firstRow="1" bandRow="1"/>
              <a:tblGrid>
                <a:gridCol w="11164124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53677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dodržiavania zásady „nespôsobovať významnú škodu“ (DNSH) –  v súlade s prílohou č. 8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vysporiadania majetkovo-právnych vzťahov – v súlade s prílohou č. 9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oprávnenosti výdavkov – v súlade s podmienkami oprávnenosti uvedenými v prílohe č. 7 výzvy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6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Súlad s horizontálnymi princípmi – bez povinnej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endParaRPr lang="sk-SK" sz="16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k-SK" sz="1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Ďalšie skutočnosti - súbor podmienok, ktoré sa uplatnia až po skončení konania o žiadosti v predzmluvnom režime a/alebo počas trvania zmluvy o poskytnutí NFP.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929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A8AC0-065D-D30F-EE47-E1A0AFF2A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A2A45954-4A55-2643-0F9D-E7C303F383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69707B8D-24D2-F7CE-5AD1-AC0D4C08F25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404A1F91-8528-61BD-49A9-CA51551FE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604571"/>
              </p:ext>
            </p:extLst>
          </p:nvPr>
        </p:nvGraphicFramePr>
        <p:xfrm>
          <a:off x="335280" y="232047"/>
          <a:ext cx="11588206" cy="5693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8206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5693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Podmienka vysporiadania majetkovo-právnych vzťahov (príloha č. 9 výzvy)</a:t>
                      </a:r>
                      <a:endParaRPr lang="sk-SK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 prípade realizácie nevyhnutných stavebných úprav žiadateľ musí mať vysporiadané majetkovo-právne vzťahy najneskôr pred zaslaním písomného návrhu na uzavretie zmluvy.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Preukázanie žiadateľ preukazuje dokladmi: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•	Kópia z katastrálnej mapy k nehnuteľnostiam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•	Doklad preukazujúci majetkovo-právne vzťahy a povolenia na realizáciu aktivít projektu vo vzťahu k realizácii aktivít projektu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0" i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Projekt realizovaný na nehnuteľnom majetku musí spĺňať: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1 – čestné vyhlásenie žiadateľa, že nehnuteľnosti, ktoré sú predmetom realizácie aktivít projektu, sú vo výlučnom vlastníctve žiadateľa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2 – platná zmluva o nájme</a:t>
                      </a:r>
                      <a:endParaRPr lang="sk-SK" sz="1600" b="0" i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3 – platná zmluva o budúcej kúpnej zmluve</a:t>
                      </a:r>
                      <a:endParaRPr lang="sk-SK" sz="1600" b="0" i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4 – platná zmluva o výpožičke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5 – platná zmluva o zriadení vecného bremena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6 – súhlas vlastníka pozemku s umiestnením zariadenia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alternatíva 7 – čestné vyhlásenie žiadateľa, že má vyznačené vecné bremeno na príslušnom liste vlastníctva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0" i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i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 preukázanie majetkovoprávnych vzťahov k nehnuteľnostiam môže žiadateľ využiť aj iné alternatívy neuvedené v tejto časti pri dodržaní právneho poriadku SR. Poskytovateľ je oprávnený rozhodnúť o akceptovaní/neakceptovaní predložených dokladov.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090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84CA3-313A-26C5-8CBC-CD0BA0776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B406B5E5-A560-7749-ECB5-1B6C4FA513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B3CD48B3-13E7-44C4-FCEF-7D1145337F4A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52E0486D-CEF4-FEF5-B85A-4F160DE78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341522"/>
              </p:ext>
            </p:extLst>
          </p:nvPr>
        </p:nvGraphicFramePr>
        <p:xfrm>
          <a:off x="532496" y="738227"/>
          <a:ext cx="11340190" cy="471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0190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7164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Podmienka oprávnenosti výdavkov – Zoznam oprávnených výdavkov (príloha č. 7 výzvy)</a:t>
                      </a:r>
                      <a:endParaRPr lang="sk-SK" sz="16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6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Skupiny oprávnených výdavkov oprávnené pre túto výzvu: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013 - Softvér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014 - Oceniteľné práva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019 - Ostatný dlhodobý nehmotný majetok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021 - Stavby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022 - Samostatné hnuteľné veci a súbor hnuteľných vecí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029 - Ostatný dlhodobý hmotný majetok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112 - Zásoby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518 - Ostatné služby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0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907 - Paušálna sadzba vo výške 7 % na nepriame výdavky podľa článku 54 písm. a) NSU.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5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77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AA8CF-90E6-676E-8E6B-3842C3647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7950EF11-224C-1DCF-D5A7-A1BE61A214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3E87A1D-0298-D2D1-A1D4-75B312B0CEDC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1BE7E9A5-9102-C8F5-8908-AC0D8DE4D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684411"/>
              </p:ext>
            </p:extLst>
          </p:nvPr>
        </p:nvGraphicFramePr>
        <p:xfrm>
          <a:off x="532496" y="738228"/>
          <a:ext cx="11282133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2133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44216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Príklady: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výdavky na obstaranie vybavenia, zariadenia a interiérového vybavenia reedukačných centier v rozsahu ich použitia v rámci aktivít, nevyhnutných pre výkon činnosti (obstaranie diagnostických nástrojov je neoprávnené) odborného personálu v terapeutických miestnostiach;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sk-SK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obstaranie dlhodobého nehmotného majetku (vrátane nehmotného majetku – software a pod.)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výdavky na stavebné práce sú oprávnenými výdavkami v prípade, že stavebné práce majú priamu väzbu na dosiahnutie cieľov projektu, pričom ide o nevyhnutné drobné stavebné úpravy súvisiace s obstaraním, resp. inštaláciou (osadením, zabudovaním) vybavenia a zariadenia, ako aj nevyhnutných stavebných úprav súvisiacich s jej následným užívaním a sprístupnením. Stavebné práce je možné realizovať len v interiéri budov, práce zasahujúce do exteriéru sú neoprávneným výdavkom.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sk-SK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Podmienky vysporiadania majetkovo-právnych vzťahov poskytovateľ overuje v zmysle lehôt uvedených v prílohe č. 9 výzvy;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sk-SK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sk-SK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autorské zmluvy a licenčné zmluvy (vrátane výdavkov na licencie a poplatky za prístup k špecializovaným analytickým nástrojom a poplatkov);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0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137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665018" y="940693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7.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Informácie k spôsobu predloženia ŽoNFP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393905"/>
              </p:ext>
            </p:extLst>
          </p:nvPr>
        </p:nvGraphicFramePr>
        <p:xfrm>
          <a:off x="665017" y="1423954"/>
          <a:ext cx="10733809" cy="617855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Spôsob podania ŽoNFP </a:t>
                      </a:r>
                      <a:r>
                        <a:rPr lang="sk-SK" sz="140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(elektronicky (ITMS21+) a zároveň cez ÚPVS)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Miesto pre podanie ŽoNFP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659576" y="2271366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8.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Predpokladaná lehota na vydanie rozhodnutia v konaní o ŽoNFP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659575" y="3474236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9.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Ďalšie formálne náležitosti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696355"/>
              </p:ext>
            </p:extLst>
          </p:nvPr>
        </p:nvGraphicFramePr>
        <p:xfrm>
          <a:off x="659574" y="3934867"/>
          <a:ext cx="10733809" cy="924497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Zverejňovanie informácií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Uzavretie Zmluvy o poskytnutí NFP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Zásobník projektov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054341"/>
              </p:ext>
            </p:extLst>
          </p:nvPr>
        </p:nvGraphicFramePr>
        <p:xfrm>
          <a:off x="659576" y="2787766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(do 70 pracovných dní od termínu uzávierky príslušného hodnotiaceho kola)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189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6969CCE-11F2-31CB-1FED-5AF0F9F8498E}"/>
              </a:ext>
            </a:extLst>
          </p:cNvPr>
          <p:cNvSpPr txBox="1"/>
          <p:nvPr/>
        </p:nvSpPr>
        <p:spPr>
          <a:xfrm>
            <a:off x="665018" y="940693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10.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Poskytovanie informácií k príprave ŽoNFP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544470"/>
              </p:ext>
            </p:extLst>
          </p:nvPr>
        </p:nvGraphicFramePr>
        <p:xfrm>
          <a:off x="665017" y="1423954"/>
          <a:ext cx="10733809" cy="620205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otázky súvisiace s výzvou na e-mailovú adresu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eufondy@minedu.sk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alebo prostredníctvom elektronickej schránky poskytovateľa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endParaRPr lang="sk-SK" sz="14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sp>
        <p:nvSpPr>
          <p:cNvPr id="7" name="BlokTextu 6">
            <a:extLst>
              <a:ext uri="{FF2B5EF4-FFF2-40B4-BE49-F238E27FC236}">
                <a16:creationId xmlns:a16="http://schemas.microsoft.com/office/drawing/2014/main" id="{1A82ADAE-DCC4-34A6-D3BC-BDBAFECF0C31}"/>
              </a:ext>
            </a:extLst>
          </p:cNvPr>
          <p:cNvSpPr txBox="1"/>
          <p:nvPr/>
        </p:nvSpPr>
        <p:spPr>
          <a:xfrm>
            <a:off x="659575" y="2089877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11.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Identifikácia synergických a komplementárnych účinkov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3442443-0A03-9D77-9CDF-DDED9D89FF1E}"/>
              </a:ext>
            </a:extLst>
          </p:cNvPr>
          <p:cNvSpPr txBox="1"/>
          <p:nvPr/>
        </p:nvSpPr>
        <p:spPr>
          <a:xfrm>
            <a:off x="659574" y="3228945"/>
            <a:ext cx="10733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12. </a:t>
            </a:r>
            <a:r>
              <a:rPr lang="pl-PL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Zmena a zrušenie výzvy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C69F36B1-C668-5FB9-4A12-CD84B1051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18548"/>
              </p:ext>
            </p:extLst>
          </p:nvPr>
        </p:nvGraphicFramePr>
        <p:xfrm>
          <a:off x="729095" y="3757411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Informácia o zmene alebo zrušení výzvy bude zverejnená na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www.itms21.sk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pt-BR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5"/>
                        </a:rPr>
                        <a:t>www.eurofondy.gov.sk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6"/>
                        </a:rPr>
                        <a:t>www.minedu.sk</a:t>
                      </a: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10" name="Tabuľka 9">
            <a:extLst>
              <a:ext uri="{FF2B5EF4-FFF2-40B4-BE49-F238E27FC236}">
                <a16:creationId xmlns:a16="http://schemas.microsoft.com/office/drawing/2014/main" id="{1B9EF017-B239-7C37-051F-3BD04B188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094865"/>
              </p:ext>
            </p:extLst>
          </p:nvPr>
        </p:nvGraphicFramePr>
        <p:xfrm>
          <a:off x="659575" y="2591783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Príloha č. 5 výzvy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027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F5FEE-B3DF-13B0-601E-248175E8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957C5D76-2555-39AB-DD81-8F11F60053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ACE6E84-DEB6-DF76-F93B-1FCB2CC05676}"/>
              </a:ext>
            </a:extLst>
          </p:cNvPr>
          <p:cNvSpPr/>
          <p:nvPr/>
        </p:nvSpPr>
        <p:spPr>
          <a:xfrm>
            <a:off x="0" y="-24434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4513931E-0577-6E18-986C-191505E4639D}"/>
              </a:ext>
            </a:extLst>
          </p:cNvPr>
          <p:cNvSpPr txBox="1"/>
          <p:nvPr/>
        </p:nvSpPr>
        <p:spPr>
          <a:xfrm>
            <a:off x="1210842" y="1059963"/>
            <a:ext cx="10669732" cy="3398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 konania o žiadosti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administratívne overovanie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odborné hodnotenie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nedostatky pri predkladaní žiadosti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048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37013-5841-E502-450F-7B63B056B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E885CEED-C011-AF44-2122-1D199E6A2F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C736C46-6DBD-868A-ACC3-81B9D51569CF}"/>
              </a:ext>
            </a:extLst>
          </p:cNvPr>
          <p:cNvSpPr/>
          <p:nvPr/>
        </p:nvSpPr>
        <p:spPr>
          <a:xfrm>
            <a:off x="0" y="-24434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ACE6A78D-442E-A4BD-6652-73CA8C63443B}"/>
              </a:ext>
            </a:extLst>
          </p:cNvPr>
          <p:cNvSpPr txBox="1"/>
          <p:nvPr/>
        </p:nvSpPr>
        <p:spPr>
          <a:xfrm>
            <a:off x="729095" y="940694"/>
            <a:ext cx="10669732" cy="3240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Schvaľovací proces žiadostí o NFP</a:t>
            </a:r>
            <a:endParaRPr lang="sk-SK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Administratívne overenie žiadostí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overenie podmienok doručenia (riadne, včas)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overenie podmienok poskytnutia príspevku (oprávnenosť žiadateľa a iné podmienky poskytnutia príspevku)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vylučujúce kritériá podľa čl. 73 NSU (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(príloha č. 4 výzvy)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výzva na doplnenie (ak relevantné)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BAA1D2C-7186-8291-4D49-4B368B325ED6}"/>
              </a:ext>
            </a:extLst>
          </p:cNvPr>
          <p:cNvSpPr txBox="1"/>
          <p:nvPr/>
        </p:nvSpPr>
        <p:spPr>
          <a:xfrm>
            <a:off x="729095" y="3270725"/>
            <a:ext cx="10733809" cy="2192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</a:pP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Odborné hodnotenie a výber </a:t>
            </a: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žiadostí </a:t>
            </a: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NFP</a:t>
            </a:r>
            <a:endParaRPr lang="sk-SK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vecné hodnotiace kritériá (príloha č. 4 výzvy)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vylučujúce kritériá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bodované kritériá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Vydávanie rozhodnutí  (do 70 pracovných dní)</a:t>
            </a:r>
          </a:p>
          <a:p>
            <a:endParaRPr lang="pt-BR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8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7045B-5E90-DB8E-FD7D-408E0A9FD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2B0430D3-624B-B849-EA75-4A781F85AA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358E0BB3-3554-C204-1BBE-7C3C2E7B7CC6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E135294D-194F-19C9-581E-D91495032B7C}"/>
              </a:ext>
            </a:extLst>
          </p:cNvPr>
          <p:cNvSpPr txBox="1"/>
          <p:nvPr/>
        </p:nvSpPr>
        <p:spPr>
          <a:xfrm>
            <a:off x="761134" y="400345"/>
            <a:ext cx="10669732" cy="5546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Formulár žiadosti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predloženie žiadosti o NFP len prostredníctvom ITMS/</a:t>
            </a:r>
            <a:r>
              <a:rPr lang="sk-SK" sz="1400" dirty="0"/>
              <a:t>písomnej verzie žiadosti o NFP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nepodpísaný formulár žiadosti o NFP </a:t>
            </a:r>
            <a:endParaRPr lang="sk-SK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nevyplnené časti žiadosti o NFP: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Časť 5. Identifikácia projektu 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nesprávne priradenie kategórie regiónov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Časť 12. Verejné obstarávanie – 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nevyplnené verejné obstarávania</a:t>
            </a:r>
          </a:p>
          <a:p>
            <a:endParaRPr lang="sk-SK" sz="1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nedostatočný resp. minimálny popis v častiach:</a:t>
            </a: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Popis projektu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(uviesť popis v zmysle inštrukcie v prílohe č. 1 výzvy (Formulár 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ŽoNFP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- chýbajúce údaje o cieľoch projektu, aktivitách, cieľovej skupine, mieste realizácie a merateľných ukazovateľoch)</a:t>
            </a: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7.3 Spôsob realizácie aktivít projektu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(harmonogram aktivít/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podaktivít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personálne zabezpečenie - neuvádzať konkrétne mená; paušálna sadzba - uviesť preddefinovaný text; informácie v tejto časti musia byť v súlade s rozpočtom projektu a časťou 7.5 a 10 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ŽoNFP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uviesť popis s HP ako aj s princípmi 3D)</a:t>
            </a: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7.4 Situácia po realizácii projektu a udržateľnosť projektu</a:t>
            </a:r>
            <a:endParaRPr lang="sk-SK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k-SK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7.5 Prevádzková kapacita žiadateľa –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dôležité vyplniť pri posúdení hodnotiaceho kritériá – 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t.j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(žiadateľ doplní informácie v súlade s inštrukciou v prílohe č.1 formulára </a:t>
            </a:r>
            <a:r>
              <a:rPr lang="sk-SK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ŽoNFP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nie je potrebné uvádzať konkrétne mená;</a:t>
            </a:r>
            <a:endParaRPr lang="sk-SK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26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8ED63-5A31-3B88-5CB3-593538A5A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C0931ABD-A61B-52BF-A1A1-7B8FD91592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0FB018C8-4258-0415-1460-D3ACC02FBD65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CA36EB0C-D451-6438-3956-D74A8664C5C1}"/>
              </a:ext>
            </a:extLst>
          </p:cNvPr>
          <p:cNvSpPr txBox="1"/>
          <p:nvPr/>
        </p:nvSpPr>
        <p:spPr>
          <a:xfrm>
            <a:off x="761134" y="212838"/>
            <a:ext cx="10669732" cy="5267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Formulár žiadosti o NFP</a:t>
            </a:r>
          </a:p>
          <a:p>
            <a:pPr marL="236537" lvl="2" indent="-342900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Harmonogram realizácie aktivít </a:t>
            </a: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k-SK" sz="1400" dirty="0"/>
              <a:t>(neuvádzať podporné aktivity projektu)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Merateľné ukazovatele projektu – nesúlad s prílohou č. 3 výzvy (nesprávne zvolené merateľné ukazovatele a pod.)</a:t>
            </a:r>
          </a:p>
          <a:p>
            <a:endParaRPr lang="sk-SK" sz="1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sk-SK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Rozpočet: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nepredloženie rozpočtu resp. nesprávne vyplnený - (príloha 1-1 Rozpočet projektu), nezasahovať do vzorového formulára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vypočítaný limit v zmysle výzvy - riziko neoprávnených výdavkov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nedostatočné komentáre pri jednotlivých rozpočtových položkách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nesprávna skupina výdavkov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 v komentároch s výdavkami spolu, neuvedený výpočet výšky výdavku (jednotková cena, počet jednotiek)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zaradenie rozpočtových položiek v rozpočte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zaokrúhľovanie z dôvodu nesprávnych vzorov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nesprávne súčty/súčiny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nesúlady výšky COV v rozpočte s formulárom žiadosti o NFP 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nesúlad prieskumu trhu s rozpočtom</a:t>
            </a:r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32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uholník 9">
            <a:extLst>
              <a:ext uri="{FF2B5EF4-FFF2-40B4-BE49-F238E27FC236}">
                <a16:creationId xmlns:a16="http://schemas.microsoft.com/office/drawing/2014/main" id="{4AB61AA3-814F-569A-165D-26013D5FDE2A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78684A6D-F3DE-A6E5-766E-B957314368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F72ACF12-A8AB-2D91-41AB-36725E247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703640"/>
              </p:ext>
            </p:extLst>
          </p:nvPr>
        </p:nvGraphicFramePr>
        <p:xfrm>
          <a:off x="2096375" y="765347"/>
          <a:ext cx="8128000" cy="4026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506795255"/>
                    </a:ext>
                  </a:extLst>
                </a:gridCol>
              </a:tblGrid>
              <a:tr h="4026560">
                <a:tc>
                  <a:txBody>
                    <a:bodyPr/>
                    <a:lstStyle/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2800" b="1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Základné informácie k výzve</a:t>
                      </a: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všeobecné náležitosti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podmienky poskytnutia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ďalšie skutočnosti týkajúce sa poskytovania príspevku</a:t>
                      </a:r>
                    </a:p>
                    <a:p>
                      <a:pPr marL="285750" indent="-28575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proces konania o žiadosti</a:t>
                      </a: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Priestor pre diskusiu</a:t>
                      </a:r>
                      <a:endParaRPr lang="sk-SK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0464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46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ECF35-91FD-8909-3B19-DD5FCBB85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AD009492-06F5-82D2-33D1-263A560E96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9FC96F97-A1EE-4A6C-9146-FDBB132190F3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154C6B0C-F019-D474-48BF-EFC1099EF7E6}"/>
              </a:ext>
            </a:extLst>
          </p:cNvPr>
          <p:cNvSpPr txBox="1"/>
          <p:nvPr/>
        </p:nvSpPr>
        <p:spPr>
          <a:xfrm>
            <a:off x="845488" y="1486625"/>
            <a:ext cx="10669732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Identifikované nedostatky pri predkladaní žiadostí o NFP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sk-SK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Prílohy</a:t>
            </a:r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žiadosti o NFP</a:t>
            </a:r>
            <a:endParaRPr lang="sk-SK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endParaRPr lang="pt-BR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chýbajúce resp. nedostatočné prieskumy trhu </a:t>
            </a:r>
          </a:p>
          <a:p>
            <a:pPr marL="285750" lvl="0" indent="-285750">
              <a:lnSpc>
                <a:spcPct val="108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nepredloženie relevantných príloh v zmysle výzvy</a:t>
            </a: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70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A7B55-BD0C-CAA2-65EF-38AB446A5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BE4D4F39-77BC-8E4A-8B7B-F930A48784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E7E92555-A9F2-B0EA-2E92-17E0FDFACDF1}"/>
              </a:ext>
            </a:extLst>
          </p:cNvPr>
          <p:cNvSpPr/>
          <p:nvPr/>
        </p:nvSpPr>
        <p:spPr>
          <a:xfrm>
            <a:off x="0" y="0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b="1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F915E580-5ED7-F4E1-4C00-31416DDEFAB3}"/>
              </a:ext>
            </a:extLst>
          </p:cNvPr>
          <p:cNvSpPr txBox="1"/>
          <p:nvPr/>
        </p:nvSpPr>
        <p:spPr>
          <a:xfrm>
            <a:off x="820088" y="625885"/>
            <a:ext cx="1066973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ITMS21+ je centrálny informačný systém, ktorý slúži na evidenciu, následné spracovávanie, export, výmenu dát, údajov a dokumentov medzi žiadateľom / prijímateľom, poskytovateľom pomoci a ďalšími orgánmi zapojenými do implementácie fondov EÚ v SR.</a:t>
            </a:r>
            <a:endParaRPr lang="sk-SK" sz="1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definovaný v rámci zákona č. 121/2022 Z. z. o príspevkoch z fondov Európskej únie a o zmene a doplnení niektorých zákonov, na úrovni Rámca implementácie fondov pre programové obdobie 2021-2027 a Príručky k finančnému riadeniu fondov EÚ na programové obdobie 2021 - 2027. ITMS21+ sa skladá z verenej a neverejnej časti.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 vytvorenie prístupu do verejnej časti ITMS21+ je potrebné sa zaregistrovať na webovom sídle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https://public.itms21.sk/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cez tlačidlo „Zaregistrujte sa“ (tlačidlo sa nachádza pod prihlasovacími údajmi), prostredníctvom ktorého bude žiadateľ presmerovaný na Žiadosť o aktiváciu konta na adresu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https://zoak.itms21.sk/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Vytvorenie prístupu do VČ je možné tiež na portáli na adrese: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https://portal.itms21.sk/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prostredníctvom tlačidla  „Registrácia“ (tlačidlo sa nachádza vpravo hore). Žiadateľ bude taktiež presmerovaný na Žiadosť o aktiváciu konta na adresu 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https://zoak.itms21.sk/</a:t>
            </a:r>
            <a:r>
              <a:rPr lang="sk-S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Následne je potrebné postupovať podľa zobrazených inštrukcií.</a:t>
            </a: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k-SK" sz="12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Postup pre predloženie žiadosti o aktiváciu konta na verejnej časti ITMS21+ je detailne popísaný v Manuáli ITMS21+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ktorý je dostupný na webovom sídle: </a:t>
            </a:r>
            <a:r>
              <a:rPr lang="sk-SK" sz="1200" b="0" i="0" u="none" strike="noStrike" dirty="0">
                <a:solidFill>
                  <a:srgbClr val="428BC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https://eurofondy.gov.sk/dokumenty-a-publikacie/metodicke-dokumenty/</a:t>
            </a:r>
            <a:r>
              <a:rPr lang="sk-SK" sz="12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- Metodické dokumenty ITMS.</a:t>
            </a:r>
            <a:endParaRPr lang="sk-SK" sz="1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1FED210-21B7-55E5-8074-42FB3D709E50}"/>
              </a:ext>
            </a:extLst>
          </p:cNvPr>
          <p:cNvSpPr txBox="1"/>
          <p:nvPr/>
        </p:nvSpPr>
        <p:spPr>
          <a:xfrm>
            <a:off x="532496" y="290705"/>
            <a:ext cx="10733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ITMS21+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262F1989-9774-E159-991D-2CC1099C50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06900" y="1978094"/>
            <a:ext cx="5549650" cy="1304207"/>
          </a:xfrm>
          <a:prstGeom prst="rect">
            <a:avLst/>
          </a:prstGeom>
        </p:spPr>
      </p:pic>
      <p:pic>
        <p:nvPicPr>
          <p:cNvPr id="11" name="Obrázok 10">
            <a:extLst>
              <a:ext uri="{FF2B5EF4-FFF2-40B4-BE49-F238E27FC236}">
                <a16:creationId xmlns:a16="http://schemas.microsoft.com/office/drawing/2014/main" id="{4906E5D0-F4B3-15E4-926E-98D5AD57DB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94653" y="3812279"/>
            <a:ext cx="3374144" cy="167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40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020441"/>
            <a:ext cx="11343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Ďakujeme za pozornosť.</a:t>
            </a: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A837E7CC-07D7-2A85-2F55-687F23B9D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39919"/>
              </p:ext>
            </p:extLst>
          </p:nvPr>
        </p:nvGraphicFramePr>
        <p:xfrm>
          <a:off x="659576" y="2619477"/>
          <a:ext cx="10733809" cy="311214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6838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8000"/>
                        </a:lnSpc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e-mail</a:t>
                      </a:r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eufondy@minedu.sk</a:t>
                      </a:r>
                      <a:endParaRPr lang="sk-SK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50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52147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09295" y="239422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1. Identifikácia výzvy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679579"/>
              </p:ext>
            </p:extLst>
          </p:nvPr>
        </p:nvGraphicFramePr>
        <p:xfrm>
          <a:off x="581998" y="1175233"/>
          <a:ext cx="10733809" cy="4626638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515261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Kód výzvy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PSK-MSVVM-043-2025-DV-EFRR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515261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Priorita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4P2. Kvalitné a inkluzívne vzdelávanie 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3840244"/>
                  </a:ext>
                </a:extLst>
              </a:tr>
              <a:tr h="115176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Špecifický cieľ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RSO4.2. Zlepšenie rovného prístupu k inkluzívnym a kvalitným službám v oblasti vzdelávania, odbornej prípravy a celoživotného vzdelávania rozvíjaním dostupnej infraštruktúry vrátane posilňovania odolnosti pre dištančné a online vzdelávanie a odbornú prípravu (EFRR)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150572"/>
                  </a:ext>
                </a:extLst>
              </a:tr>
              <a:tr h="2432078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Výška finančných prostriedkov určených na vyčerpanie vo výzve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Cieľ výzvy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1 520 000 EUR (EFRR)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menej rozvinutý región   </a:t>
                      </a: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360 000 EUR (tzn. 1 564 000 EUR COV) </a:t>
                      </a:r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viac rozvinutý región        160 000 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 (tzn. 256 000 EUR COV)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vytvoriť bezpečné a podporujúce prostredie, ktoré umožní deťom z reedukačných centier úspešnú reintegráciu do spoločnosti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2311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63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3. Časové vymedzenie výzvy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416632"/>
              </p:ext>
            </p:extLst>
          </p:nvPr>
        </p:nvGraphicFramePr>
        <p:xfrm>
          <a:off x="665017" y="1074419"/>
          <a:ext cx="10733809" cy="3973960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Dátum vyhlásenia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17.07.2025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Hodnotiace kolá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 uzavretia 1. kola - 26.01.2026</a:t>
                      </a:r>
                    </a:p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 uzavretia 2. kola - 30.03.2026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Termíny uzávierky jednotlivých kôl sú uvedené v ITMS.</a:t>
                      </a:r>
                    </a:p>
                    <a:p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 prípade nevyčerpania finančných prostriedkov môže poskytovateľ pridať ďalšie kolá.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915113"/>
                  </a:ext>
                </a:extLst>
              </a:tr>
              <a:tr h="377320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Dátum uzavretia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neurčené</a:t>
                      </a:r>
                    </a:p>
                    <a:p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Poskytovateľ je oprávnený uzavrieť výzvu v prípade vyčerpania finančných prostriedkov alokovaných na výzvu, z dôvodu nedostatočného dopytu zo strany potenciálnych žiadateľov, alebo z dôvodu zabezpečenia riadnej a/alebo finančnej implementácie Programu Slovensko.</a:t>
                      </a:r>
                    </a:p>
                    <a:p>
                      <a:pPr algn="just"/>
                      <a:endParaRPr lang="sk-SK" sz="1400" b="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Informácia o uzavretí výzvy bude zverejnená na webovej stránke 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www.itms21.sk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na webovej stránke 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4"/>
                        </a:rPr>
                        <a:t>www.eurofondy.gov.sk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endParaRPr lang="sk-SK" sz="1400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384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70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4. Financovanie projektu</a:t>
            </a:r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FD21AD5E-B623-B2A0-875F-A875FEB6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428308"/>
              </p:ext>
            </p:extLst>
          </p:nvPr>
        </p:nvGraphicFramePr>
        <p:xfrm>
          <a:off x="867202" y="718164"/>
          <a:ext cx="10733809" cy="5053158"/>
        </p:xfrm>
        <a:graphic>
          <a:graphicData uri="http://schemas.openxmlformats.org/drawingml/2006/table">
            <a:tbl>
              <a:tblPr firstRow="1" bandRow="1"/>
              <a:tblGrid>
                <a:gridCol w="3961510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6772299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5053158">
                <a:tc>
                  <a:txBody>
                    <a:bodyPr/>
                    <a:lstStyle/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Miera spolufinancovania</a:t>
                      </a: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  <a:p>
                      <a:endParaRPr lang="sk-SK" sz="1400" b="1" i="0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CCB6FBEF-49CE-73DB-2441-2FBC61148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551700"/>
              </p:ext>
            </p:extLst>
          </p:nvPr>
        </p:nvGraphicFramePr>
        <p:xfrm>
          <a:off x="2427586" y="1961708"/>
          <a:ext cx="6742918" cy="2987040"/>
        </p:xfrm>
        <a:graphic>
          <a:graphicData uri="http://schemas.openxmlformats.org/drawingml/2006/table">
            <a:tbl>
              <a:tblPr firstRow="1" bandRow="1"/>
              <a:tblGrid>
                <a:gridCol w="1433865">
                  <a:extLst>
                    <a:ext uri="{9D8B030D-6E8A-4147-A177-3AD203B41FA5}">
                      <a16:colId xmlns:a16="http://schemas.microsoft.com/office/drawing/2014/main" val="4041766466"/>
                    </a:ext>
                  </a:extLst>
                </a:gridCol>
                <a:gridCol w="1121366">
                  <a:extLst>
                    <a:ext uri="{9D8B030D-6E8A-4147-A177-3AD203B41FA5}">
                      <a16:colId xmlns:a16="http://schemas.microsoft.com/office/drawing/2014/main" val="4015337163"/>
                    </a:ext>
                  </a:extLst>
                </a:gridCol>
                <a:gridCol w="1966472">
                  <a:extLst>
                    <a:ext uri="{9D8B030D-6E8A-4147-A177-3AD203B41FA5}">
                      <a16:colId xmlns:a16="http://schemas.microsoft.com/office/drawing/2014/main" val="1409895287"/>
                    </a:ext>
                  </a:extLst>
                </a:gridCol>
                <a:gridCol w="1108393">
                  <a:extLst>
                    <a:ext uri="{9D8B030D-6E8A-4147-A177-3AD203B41FA5}">
                      <a16:colId xmlns:a16="http://schemas.microsoft.com/office/drawing/2014/main" val="2410980358"/>
                    </a:ext>
                  </a:extLst>
                </a:gridCol>
                <a:gridCol w="1112822">
                  <a:extLst>
                    <a:ext uri="{9D8B030D-6E8A-4147-A177-3AD203B41FA5}">
                      <a16:colId xmlns:a16="http://schemas.microsoft.com/office/drawing/2014/main" val="340055862"/>
                    </a:ext>
                  </a:extLst>
                </a:gridCol>
              </a:tblGrid>
              <a:tr h="407557">
                <a:tc rowSpan="3" gridSpan="2"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financovania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4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ostatné subjekty mimo pravidiel štátnej pomoci a pomoci de minimis</a:t>
                      </a:r>
                      <a:endParaRPr lang="sk-SK" sz="14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679903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sk-SK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376900"/>
                  </a:ext>
                </a:extLst>
              </a:tr>
              <a:tr h="129540">
                <a:tc gridSpan="2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Bratislava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okres Malacky, Pezinok, Senec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406883"/>
                  </a:ext>
                </a:extLst>
              </a:tr>
              <a:tr h="247825">
                <a:tc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Zdroj EÚ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EFRR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463240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Národné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60024"/>
                  </a:ext>
                </a:extLst>
              </a:tr>
              <a:tr h="242857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Vlastné zdroje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Prijímateľ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488121"/>
                  </a:ext>
                </a:extLst>
              </a:tr>
              <a:tr h="148879">
                <a:tc>
                  <a:txBody>
                    <a:bodyPr/>
                    <a:lstStyle/>
                    <a:p>
                      <a:pPr algn="l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Spolu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100,00 %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953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149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0722260-409D-8B97-EF54-EFFA99D4246D}"/>
              </a:ext>
            </a:extLst>
          </p:cNvPr>
          <p:cNvSpPr txBox="1"/>
          <p:nvPr/>
        </p:nvSpPr>
        <p:spPr>
          <a:xfrm>
            <a:off x="562304" y="256499"/>
            <a:ext cx="11343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Časť 5. Podmienky poskytnutia príspevku</a:t>
            </a: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442292"/>
              </p:ext>
            </p:extLst>
          </p:nvPr>
        </p:nvGraphicFramePr>
        <p:xfrm>
          <a:off x="1053978" y="1358355"/>
          <a:ext cx="10733809" cy="3530029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536774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oprávnenosti žiadateľa</a:t>
                      </a:r>
                      <a:endParaRPr lang="sk-SK" sz="1400" b="0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splnenia kritérií pre výber projektov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Podmienka, že žiadateľ nie je evidovaný v Systéme včasného odhaľovania rizika a vylúčenia (EDES) ako vylúčená osoba alebo subjekt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zákazu vedenia výkonu rozhodnutia voči žiadateľovi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oprávnenosti aktivít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Minimálna a maximálna výška celkových oprávnených výdavkov (COV) na projekt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Súlad projektu s princípmi </a:t>
                      </a:r>
                      <a:r>
                        <a:rPr lang="sk-SK" sz="14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desegregácie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sk-SK" sz="14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degetoizácie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sk-SK" sz="14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destigmatizácie</a:t>
                      </a: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342900" indent="-34290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Podmienka definovania merateľných ukazovateľov a iných údajov - </a:t>
                      </a:r>
                      <a:r>
                        <a:rPr lang="sk-SK" sz="14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bez osobitnej prílohy</a:t>
                      </a: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lnSpc>
                          <a:spcPct val="108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sk-SK" sz="1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Podmienky sa preukazujú prostredníctvom informácií v žiadosti o NFP vrátane jej príloh.​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199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7CECCD66-F9DA-4DA6-45C9-51FD607D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731490"/>
              </p:ext>
            </p:extLst>
          </p:nvPr>
        </p:nvGraphicFramePr>
        <p:xfrm>
          <a:off x="605382" y="764051"/>
          <a:ext cx="10733809" cy="4008120"/>
        </p:xfrm>
        <a:graphic>
          <a:graphicData uri="http://schemas.openxmlformats.org/drawingml/2006/table">
            <a:tbl>
              <a:tblPr firstRow="1" bandRow="1"/>
              <a:tblGrid>
                <a:gridCol w="10733809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</a:tblGrid>
              <a:tr h="25564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sk-SK" sz="1800" b="1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Podmienka oprávnenosti žiadateľa </a:t>
                      </a:r>
                      <a:r>
                        <a:rPr lang="sk-SK" sz="18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pl-PL" sz="18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informácie v časti 1 žiadosti o NFP, bez osobitnej prílohy)</a:t>
                      </a:r>
                      <a:endParaRPr lang="sk-SK" sz="1800" b="0" i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Oprávnenými žiadateľmi sú </a:t>
                      </a:r>
                      <a:r>
                        <a:rPr lang="sk-SK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reedukačné centrá (ďalej aj „RC“) v zmysle § 120 písm. b) zákona č. 245/2008 Z. z. o výchove a vzdelávaní (školský zákon) a o zmene a doplnení niektorých zákonov.</a:t>
                      </a:r>
                    </a:p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Každé RC musí byť: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zaradené do Siete škôl a školských zariadení SR,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zriadené Regionálnym úradom školskej správy ako orgánom miestnej štátnej školskej správy v zmysle § 10 zákona č. 596/2003 Z. z. o štátnej správe v školstve a školskej samospráve a o zmene a doplnení niektorých zákonov a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sk-SK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financované v zmysle § 5 ods. 4 zákona č. 597/2003 Z. z. o financovaní základných škôl, stredných škôl a školských zariadení.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sk-SK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287962">
                <a:tc>
                  <a:txBody>
                    <a:bodyPr/>
                    <a:lstStyle/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8513194"/>
                  </a:ext>
                </a:extLst>
              </a:tr>
              <a:tr h="287962">
                <a:tc>
                  <a:txBody>
                    <a:bodyPr/>
                    <a:lstStyle/>
                    <a:p>
                      <a:endParaRPr lang="sk-SK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6126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749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F28C52C8-2D3A-FBDB-9898-742AAD217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49717"/>
              </p:ext>
            </p:extLst>
          </p:nvPr>
        </p:nvGraphicFramePr>
        <p:xfrm>
          <a:off x="723331" y="932410"/>
          <a:ext cx="10464585" cy="4261145"/>
        </p:xfrm>
        <a:graphic>
          <a:graphicData uri="http://schemas.openxmlformats.org/drawingml/2006/table">
            <a:tbl>
              <a:tblPr firstRow="1" bandRow="1"/>
              <a:tblGrid>
                <a:gridCol w="3452884">
                  <a:extLst>
                    <a:ext uri="{9D8B030D-6E8A-4147-A177-3AD203B41FA5}">
                      <a16:colId xmlns:a16="http://schemas.microsoft.com/office/drawing/2014/main" val="4037093468"/>
                    </a:ext>
                  </a:extLst>
                </a:gridCol>
                <a:gridCol w="7011701">
                  <a:extLst>
                    <a:ext uri="{9D8B030D-6E8A-4147-A177-3AD203B41FA5}">
                      <a16:colId xmlns:a16="http://schemas.microsoft.com/office/drawing/2014/main" val="3507690038"/>
                    </a:ext>
                  </a:extLst>
                </a:gridCol>
              </a:tblGrid>
              <a:tr h="1691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Podmienka oprávnenosti aktivít projektu </a:t>
                      </a:r>
                      <a:r>
                        <a:rPr lang="sk-SK" sz="1800" b="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(informácie v časti 7.3, 9, 10 a 11 žiadosti o NFP)</a:t>
                      </a:r>
                    </a:p>
                    <a:p>
                      <a:endParaRPr lang="sk-SK" sz="16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 akcie                                                                     podpora kvality a dostupnosti poskytovanej starostlivosti v systéme poradenstva a prevencie</a:t>
                      </a:r>
                    </a:p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(názov preddefinovaný, 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rovnaký pre všetky </a:t>
                      </a:r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potrebné uviesť v ITMS (časť 9 </a:t>
                      </a:r>
                      <a:r>
                        <a:rPr lang="sk-SK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))</a:t>
                      </a:r>
                    </a:p>
                    <a:p>
                      <a:endParaRPr lang="sk-SK" sz="16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469370"/>
                  </a:ext>
                </a:extLst>
              </a:tr>
              <a:tr h="1883088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Hlavná aktivita </a:t>
                      </a:r>
                    </a:p>
                    <a:p>
                      <a:r>
                        <a:rPr lang="sk-SK" sz="1400" b="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názov preddefinovaný, rovnaký pre všetky </a:t>
                      </a:r>
                      <a:r>
                        <a:rPr lang="sk-SK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), potrebné uviesť v ITMS (časť 7.3, 9 </a:t>
                      </a:r>
                      <a:r>
                        <a:rPr lang="sk-SK" sz="1400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ŽoNFP</a:t>
                      </a:r>
                      <a:r>
                        <a:rPr lang="sk-SK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))</a:t>
                      </a:r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Oprávnené činnosti</a:t>
                      </a:r>
                    </a:p>
                    <a:p>
                      <a:endParaRPr lang="sk-SK" sz="1400" b="0" i="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sk-SK" sz="1400" b="0" i="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dirty="0">
                          <a:solidFill>
                            <a:srgbClr val="00B0F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Vytvorenie vhodných podmienok a bezpečného prostredia pre reintegráciu detí z reedukačných centier do pôvodného sociálneho prostredia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endParaRPr lang="sk-SK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endParaRPr lang="sk-SK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sk-SK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zabezpečenie materiálno-technického vybavenia RC, súčasťou projektu môžu byť aj nevyhnutné stavebné úpravy súvisiace s jeho inštaláciou, užívaním a sprístupnením, ako aj ďalšie činnosti, ktoré majú priamu väzbu na vecné zameranie hlavnej aktivity</a:t>
                      </a:r>
                      <a:endParaRPr lang="sk-SK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915113"/>
                  </a:ext>
                </a:extLst>
              </a:tr>
              <a:tr h="542585">
                <a:tc>
                  <a:txBody>
                    <a:bodyPr/>
                    <a:lstStyle/>
                    <a:p>
                      <a:r>
                        <a:rPr lang="sk-SK" sz="14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Oprávnené obdobie hlavnej aktivity</a:t>
                      </a:r>
                    </a:p>
                    <a:p>
                      <a:endParaRPr lang="sk-SK" sz="14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sk-SK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od účinnosti zmluvy o poskytnutí NFP do 31.12.2029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sk-SK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5756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116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58794D80-1A95-68B2-0ED2-57BA411A4F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6209552"/>
            <a:ext cx="5760720" cy="435610"/>
          </a:xfrm>
          <a:prstGeom prst="rect">
            <a:avLst/>
          </a:prstGeom>
        </p:spPr>
      </p:pic>
      <p:sp>
        <p:nvSpPr>
          <p:cNvPr id="3" name="Pravouholník 9">
            <a:extLst>
              <a:ext uri="{FF2B5EF4-FFF2-40B4-BE49-F238E27FC236}">
                <a16:creationId xmlns:a16="http://schemas.microsoft.com/office/drawing/2014/main" id="{D0E9DCF8-FE2C-B741-AD15-C5D8CC7A8A48}"/>
              </a:ext>
            </a:extLst>
          </p:cNvPr>
          <p:cNvSpPr/>
          <p:nvPr/>
        </p:nvSpPr>
        <p:spPr>
          <a:xfrm>
            <a:off x="0" y="-16151"/>
            <a:ext cx="12192000" cy="5941740"/>
          </a:xfrm>
          <a:prstGeom prst="rect">
            <a:avLst/>
          </a:prstGeom>
          <a:gradFill flip="none" rotWithShape="1">
            <a:gsLst>
              <a:gs pos="40000">
                <a:srgbClr val="FEFFFF"/>
              </a:gs>
              <a:gs pos="100000">
                <a:srgbClr val="D0F0F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1800" b="1" cap="all" dirty="0">
              <a:solidFill>
                <a:srgbClr val="25408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sk-SK" dirty="0">
              <a:solidFill>
                <a:srgbClr val="000000"/>
              </a:solidFill>
            </a:endParaRPr>
          </a:p>
          <a:p>
            <a:r>
              <a:rPr lang="sk-SK" sz="1800" b="1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	</a:t>
            </a:r>
            <a:endParaRPr lang="sk-SK" sz="1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FD6EF1A2-65B2-D44C-6425-DEF358A26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768447"/>
              </p:ext>
            </p:extLst>
          </p:nvPr>
        </p:nvGraphicFramePr>
        <p:xfrm>
          <a:off x="549964" y="600339"/>
          <a:ext cx="11105223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5223">
                  <a:extLst>
                    <a:ext uri="{9D8B030D-6E8A-4147-A177-3AD203B41FA5}">
                      <a16:colId xmlns:a16="http://schemas.microsoft.com/office/drawing/2014/main" val="2151866822"/>
                    </a:ext>
                  </a:extLst>
                </a:gridCol>
              </a:tblGrid>
              <a:tr h="519313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Minimálna a maximálna výška celkových oprávnených výdavkov (COV) na projekt 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(informácie v časti 11 žiadosti o NFP a príloha č. 1-1 - Rozpočet projektu, žiadateľ prílohu vkladá do ITMS21+ vo formáte .</a:t>
                      </a:r>
                      <a:r>
                        <a:rPr lang="sk-SK" sz="1600" b="0" i="1" kern="1200" noProof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xlsx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ako prílohu žiadosti o NFP)</a:t>
                      </a:r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algn="just" defTabSz="914400" rtl="0" eaLnBrk="1" latinLnBrk="0" hangingPunct="1"/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Minimálna výška COV na projekt (MRR, VRR): nestanovuje sa</a:t>
                      </a:r>
                    </a:p>
                    <a:p>
                      <a:pPr algn="just"/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Maximálna výška COV na projekt vo VRR: 128 000,00 EUR</a:t>
                      </a:r>
                    </a:p>
                    <a:p>
                      <a:pPr algn="just"/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Maximálna výška COV na projekt v MRR:  173 000,00 EUR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b="1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b="1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Podmienka definovania merateľných ukazovateľov a iných údajov </a:t>
                      </a:r>
                      <a:r>
                        <a:rPr lang="sk-SK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pl-PL" sz="1600" b="0" i="1" kern="120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informácie v časti 10 žiadosti o NFP, bez osobitnej prílohy)</a:t>
                      </a:r>
                      <a:endParaRPr lang="sk-SK" sz="1600" b="0" i="1" kern="120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/>
                      <a:endParaRPr lang="sk-SK" sz="1100" dirty="0">
                        <a:solidFill>
                          <a:srgbClr val="00B0F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Merateľné ukazovatele výstupu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PSKPO062 Kapacita modernizovaných špeciálnych výchovných zariadení </a:t>
                      </a:r>
                    </a:p>
                    <a:p>
                      <a:pPr marL="0" indent="0" algn="just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Dosiahnutá hodnota merateľného ukazovateľa výstupu nesmie klesnúť pod 75 % jeho cieľovej hodnoty uvedenej v schválenej žiadosti o NFP.</a:t>
                      </a:r>
                    </a:p>
                    <a:p>
                      <a:pPr algn="just">
                        <a:spcBef>
                          <a:spcPts val="600"/>
                        </a:spcBef>
                      </a:pPr>
                      <a:endParaRPr lang="sk-SK" sz="1400" b="0" i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sk-SK" sz="1400" b="0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Merateľné ukazovatele výsledku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sk-SK" sz="1400" b="1" i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PSKPR039 Používatelia modernizovaných špeciálnych výchovných zariadení za rok </a:t>
                      </a:r>
                    </a:p>
                    <a:p>
                      <a:pPr marL="0" indent="0" algn="just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Dosiahnutá hodnota merateľného ukazovateľa výsledku nesmie klesnúť pod 40 % jeho cieľovej hodnoty uvedenej v schválenej žiadosti o NFP.</a:t>
                      </a:r>
                    </a:p>
                    <a:p>
                      <a:pPr marL="0" indent="0" algn="just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endParaRPr lang="sk-SK" sz="1400" b="0" i="1" kern="1200" dirty="0">
                        <a:solidFill>
                          <a:srgbClr val="FF505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spcBef>
                          <a:spcPts val="6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sk-SK" sz="1400" b="0" i="1" kern="1200" dirty="0">
                          <a:solidFill>
                            <a:srgbClr val="FF505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Definičná matica s podrobnejším popisom merateľných ukazovateľov a príkladov zdrojov overenia, na základe ktorých prijímateľ dokladuje plnenie merateľných ukazovateľov, sú uvedené v prílohe č. 3 výzvy, v kartách merateľných ukazovateľov v rámci definičnej matice ukazovateľov.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527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70390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2316</Words>
  <Application>Microsoft Office PowerPoint</Application>
  <PresentationFormat>Širokouhlá</PresentationFormat>
  <Paragraphs>395</Paragraphs>
  <Slides>22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Wingdings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Hlavenková Lucia</dc:creator>
  <cp:lastModifiedBy>Beláková Daniela</cp:lastModifiedBy>
  <cp:revision>120</cp:revision>
  <cp:lastPrinted>2024-10-14T10:01:42Z</cp:lastPrinted>
  <dcterms:created xsi:type="dcterms:W3CDTF">2024-10-14T04:08:12Z</dcterms:created>
  <dcterms:modified xsi:type="dcterms:W3CDTF">2025-10-06T11:04:11Z</dcterms:modified>
</cp:coreProperties>
</file>