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sldIdLst>
    <p:sldId id="256" r:id="rId5"/>
    <p:sldId id="264" r:id="rId6"/>
    <p:sldId id="275" r:id="rId7"/>
    <p:sldId id="273" r:id="rId8"/>
    <p:sldId id="265" r:id="rId9"/>
    <p:sldId id="268" r:id="rId10"/>
    <p:sldId id="270" r:id="rId11"/>
    <p:sldId id="276" r:id="rId12"/>
    <p:sldId id="277" r:id="rId13"/>
    <p:sldId id="26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003C"/>
    <a:srgbClr val="7D9DC7"/>
    <a:srgbClr val="C3112B"/>
    <a:srgbClr val="D3E2F5"/>
    <a:srgbClr val="122A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2" autoAdjust="0"/>
    <p:restoredTop sz="94708" autoAdjust="0"/>
  </p:normalViewPr>
  <p:slideViewPr>
    <p:cSldViewPr snapToGrid="0">
      <p:cViewPr varScale="1">
        <p:scale>
          <a:sx n="150" d="100"/>
          <a:sy n="150" d="100"/>
        </p:scale>
        <p:origin x="32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F674A-98A2-43AC-81D3-E1E2CE5805CF}" type="datetimeFigureOut">
              <a:rPr lang="sk-SK" smtClean="0"/>
              <a:t>22. 6. 2026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16CC3C-2278-495A-85FC-4E95CBB63A7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689484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16CC3C-2278-495A-85FC-4E95CBB63A7E}" type="slidenum">
              <a:rPr lang="sk-SK" smtClean="0"/>
              <a:t>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12368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nedu.sk/data/att/098/36076.dc9283.pdf" TargetMode="External"/><Relationship Id="rId2" Type="http://schemas.openxmlformats.org/officeDocument/2006/relationships/hyperlink" Target="https://www.minedu.sk/data/att/7a9/34941.5e9ff1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nedu.sk/data/att/a96/36583.42ace6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nedu.sk/data/att/a96/36583.42ace6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3581" y="2974781"/>
            <a:ext cx="9144000" cy="1900944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sk-SK" sz="7200" b="1" dirty="0">
                <a:solidFill>
                  <a:schemeClr val="bg1"/>
                </a:solidFill>
                <a:latin typeface="Century Gothic"/>
              </a:rPr>
              <a:t>Vzdelávanie </a:t>
            </a:r>
            <a:br>
              <a:rPr lang="sk-SK" sz="7200" b="1" dirty="0">
                <a:solidFill>
                  <a:schemeClr val="bg1"/>
                </a:solidFill>
                <a:latin typeface="Century Gothic"/>
              </a:rPr>
            </a:br>
            <a:r>
              <a:rPr lang="sk-SK" sz="7200" b="1" dirty="0">
                <a:solidFill>
                  <a:schemeClr val="bg1"/>
                </a:solidFill>
                <a:latin typeface="Century Gothic"/>
              </a:rPr>
              <a:t>v stredných školách</a:t>
            </a:r>
            <a:br>
              <a:rPr lang="sk-SK" sz="6600" b="1" dirty="0">
                <a:solidFill>
                  <a:schemeClr val="bg1"/>
                </a:solidFill>
                <a:latin typeface="Century Gothic"/>
              </a:rPr>
            </a:br>
            <a:br>
              <a:rPr lang="sk-SK" sz="6600" b="1" dirty="0">
                <a:solidFill>
                  <a:schemeClr val="bg1"/>
                </a:solidFill>
                <a:latin typeface="Century Gothic"/>
              </a:rPr>
            </a:br>
            <a:r>
              <a:rPr lang="sk-SK" sz="4800" b="1" dirty="0">
                <a:solidFill>
                  <a:schemeClr val="bg1"/>
                </a:solidFill>
                <a:latin typeface="Century Gothic"/>
              </a:rPr>
              <a:t>* prijímanie do SŠ </a:t>
            </a:r>
            <a:br>
              <a:rPr lang="sk-SK" sz="4800" b="1" dirty="0">
                <a:solidFill>
                  <a:schemeClr val="bg1"/>
                </a:solidFill>
                <a:latin typeface="Century Gothic"/>
              </a:rPr>
            </a:br>
            <a:r>
              <a:rPr lang="sk-SK" sz="4800" b="1" dirty="0">
                <a:solidFill>
                  <a:schemeClr val="bg1"/>
                </a:solidFill>
                <a:latin typeface="Century Gothic"/>
              </a:rPr>
              <a:t>* ukončovanie štúdia v SŠ </a:t>
            </a:r>
            <a:endParaRPr lang="en-US" sz="4800" b="1" dirty="0">
              <a:solidFill>
                <a:schemeClr val="bg1"/>
              </a:solidFill>
              <a:latin typeface="Century Gothic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C80359A-BFC8-6C49-9C41-AAC0C44F11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4873" y="5097375"/>
            <a:ext cx="2574152" cy="80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2A5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47C164-432A-6D8A-BBFA-9E5AD3285E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and white sign with white text&#10;&#10;AI-generated content may be incorrect.">
            <a:extLst>
              <a:ext uri="{FF2B5EF4-FFF2-40B4-BE49-F238E27FC236}">
                <a16:creationId xmlns:a16="http://schemas.microsoft.com/office/drawing/2014/main" id="{B24AA4A4-7219-35DC-7872-15B84CD1DB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8167" y="5047989"/>
            <a:ext cx="3659619" cy="1145711"/>
          </a:xfrm>
          <a:prstGeom prst="rect">
            <a:avLst/>
          </a:prstGeom>
        </p:spPr>
      </p:pic>
      <p:sp>
        <p:nvSpPr>
          <p:cNvPr id="3" name="Nadpis 2">
            <a:extLst>
              <a:ext uri="{FF2B5EF4-FFF2-40B4-BE49-F238E27FC236}">
                <a16:creationId xmlns:a16="http://schemas.microsoft.com/office/drawing/2014/main" id="{5064AD90-5617-7C84-7CCC-C66D628D2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7380" y="2456199"/>
            <a:ext cx="5090787" cy="1325563"/>
          </a:xfrm>
        </p:spPr>
        <p:txBody>
          <a:bodyPr>
            <a:normAutofit/>
          </a:bodyPr>
          <a:lstStyle/>
          <a:p>
            <a:pPr algn="r"/>
            <a:r>
              <a:rPr lang="sk-SK" sz="2400" dirty="0">
                <a:solidFill>
                  <a:schemeClr val="bg1"/>
                </a:solidFill>
              </a:rPr>
              <a:t>anna.jurkovicova@minedu.sk</a:t>
            </a:r>
          </a:p>
        </p:txBody>
      </p:sp>
    </p:spTree>
    <p:extLst>
      <p:ext uri="{BB962C8B-B14F-4D97-AF65-F5344CB8AC3E}">
        <p14:creationId xmlns:p14="http://schemas.microsoft.com/office/powerpoint/2010/main" val="1678687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B45F9B0-8B19-3F9E-A1F5-E6273D3699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28CC6-AF0E-1A87-4612-5542E91020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554" y="136187"/>
            <a:ext cx="11819106" cy="6590289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sk-SK" sz="4400" b="1" dirty="0">
                <a:ea typeface="+mn-lt"/>
                <a:cs typeface="+mn-lt"/>
              </a:rPr>
              <a:t>Prijímacie konanie na vzdelávanie na stredné školy </a:t>
            </a:r>
            <a:endParaRPr lang="en-US" sz="4400" b="1" dirty="0"/>
          </a:p>
          <a:p>
            <a:pPr algn="just"/>
            <a:r>
              <a:rPr lang="sk-SK" sz="3600" dirty="0">
                <a:ea typeface="+mn-lt"/>
                <a:cs typeface="+mn-lt"/>
              </a:rPr>
              <a:t>do päťročných bilingválnych vzdelávacích programov</a:t>
            </a:r>
          </a:p>
          <a:p>
            <a:pPr algn="just"/>
            <a:r>
              <a:rPr lang="sk-SK" sz="3600" dirty="0">
                <a:ea typeface="+mn-lt"/>
                <a:cs typeface="+mn-lt"/>
              </a:rPr>
              <a:t>do učebných odborov poskytujúcich NSOV</a:t>
            </a:r>
          </a:p>
          <a:p>
            <a:pPr algn="just"/>
            <a:r>
              <a:rPr lang="sk-SK" sz="3600" dirty="0">
                <a:ea typeface="+mn-lt"/>
                <a:cs typeface="+mn-lt"/>
              </a:rPr>
              <a:t>poradie odborov vzdelávania na prihláške</a:t>
            </a:r>
          </a:p>
          <a:p>
            <a:r>
              <a:rPr lang="sk-SK" sz="3600" dirty="0">
                <a:ea typeface="+mn-lt"/>
                <a:cs typeface="+mn-lt"/>
              </a:rPr>
              <a:t>vyjadrenie lekára o zdravotnej spôsobilosti študovať daný odbor  </a:t>
            </a:r>
            <a:r>
              <a:rPr lang="sk-SK" sz="3600" dirty="0">
                <a:hlinkClick r:id="rId2"/>
              </a:rPr>
              <a:t>34941.5e9ff1.pdf</a:t>
            </a:r>
            <a:r>
              <a:rPr lang="sk-SK" sz="3600" dirty="0"/>
              <a:t> (pre školský rok 2027/2028)</a:t>
            </a:r>
            <a:endParaRPr lang="sk-SK" sz="3600" dirty="0">
              <a:ea typeface="+mn-lt"/>
              <a:cs typeface="+mn-lt"/>
            </a:endParaRPr>
          </a:p>
          <a:p>
            <a:pPr algn="just"/>
            <a:r>
              <a:rPr lang="sk-SK" sz="3600" dirty="0">
                <a:ea typeface="+mn-lt"/>
                <a:cs typeface="+mn-lt"/>
              </a:rPr>
              <a:t>termín zverejnenia počtu žiakov na webovom sídle školy, ktorých možno prijať na 1. ročníka (7. február)</a:t>
            </a:r>
          </a:p>
          <a:p>
            <a:pPr algn="just"/>
            <a:r>
              <a:rPr lang="sk-SK" sz="3600" dirty="0">
                <a:ea typeface="+mn-lt"/>
                <a:cs typeface="+mn-lt"/>
              </a:rPr>
              <a:t>termín zverejnenia podmienok prijatia (30. november školského roka, v ktorom sa koná prijímacia skúška) </a:t>
            </a:r>
          </a:p>
          <a:p>
            <a:pPr algn="just"/>
            <a:r>
              <a:rPr lang="sk-SK" sz="3600" dirty="0">
                <a:hlinkClick r:id="rId3"/>
              </a:rPr>
              <a:t>36076.dc9283.pdf</a:t>
            </a:r>
            <a:endParaRPr lang="sk-SK" sz="3600" dirty="0">
              <a:ea typeface="+mn-lt"/>
              <a:cs typeface="+mn-lt"/>
            </a:endParaRPr>
          </a:p>
          <a:p>
            <a:pPr marL="0" indent="0">
              <a:buNone/>
            </a:pPr>
            <a:endParaRPr lang="en-US" sz="36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98355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46321F-898F-4369-3C78-5D7AD4DB4E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EE9DA-8446-EF8B-7869-08A488C4F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554" y="136187"/>
            <a:ext cx="11819106" cy="659028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sk-SK" sz="4400" b="1" dirty="0">
                <a:ea typeface="+mn-lt"/>
                <a:cs typeface="+mn-lt"/>
              </a:rPr>
              <a:t>Jednotná prijímacia skúška </a:t>
            </a:r>
            <a:endParaRPr lang="en-US" sz="4400" b="1" dirty="0"/>
          </a:p>
          <a:p>
            <a:pPr algn="just">
              <a:spcAft>
                <a:spcPts val="600"/>
              </a:spcAft>
            </a:pPr>
            <a:r>
              <a:rPr lang="sk-SK" sz="3600" dirty="0">
                <a:latin typeface="Aptos" panose="020B0004020202020204" pitchFamily="34" charset="0"/>
                <a:ea typeface="+mn-lt"/>
                <a:cs typeface="+mn-lt"/>
              </a:rPr>
              <a:t>jednotná prijímacia skúška</a:t>
            </a:r>
          </a:p>
          <a:p>
            <a:pPr algn="just">
              <a:spcAft>
                <a:spcPts val="600"/>
              </a:spcAft>
            </a:pPr>
            <a:r>
              <a:rPr lang="sk-SK" sz="3600" dirty="0">
                <a:latin typeface="Aptos" panose="020B0004020202020204" pitchFamily="34" charset="0"/>
                <a:ea typeface="+mn-lt"/>
                <a:cs typeface="+mn-lt"/>
              </a:rPr>
              <a:t>overenie špeciálnych schopností, zručností alebo nadania (talentová skúška)</a:t>
            </a:r>
          </a:p>
          <a:p>
            <a:pPr algn="just">
              <a:spcAft>
                <a:spcPts val="600"/>
              </a:spcAft>
            </a:pPr>
            <a:r>
              <a:rPr lang="sk-SK" sz="3600" dirty="0">
                <a:latin typeface="Aptos" panose="020B0004020202020204" pitchFamily="34" charset="0"/>
                <a:ea typeface="+mn-lt"/>
                <a:cs typeface="+mn-lt"/>
              </a:rPr>
              <a:t>kombinácia vyššie uvedených </a:t>
            </a:r>
          </a:p>
          <a:p>
            <a:pPr algn="just">
              <a:spcAft>
                <a:spcPts val="600"/>
              </a:spcAft>
            </a:pPr>
            <a:r>
              <a:rPr lang="sk-SK" sz="3600" dirty="0">
                <a:latin typeface="Aptos" panose="020B0004020202020204" pitchFamily="34" charset="0"/>
                <a:ea typeface="+mn-lt"/>
                <a:cs typeface="+mn-lt"/>
              </a:rPr>
              <a:t>prijímacia skúška žiaka – cudzinca</a:t>
            </a:r>
          </a:p>
          <a:p>
            <a:pPr algn="just">
              <a:spcAft>
                <a:spcPts val="600"/>
              </a:spcAft>
            </a:pPr>
            <a:r>
              <a:rPr lang="sk-SK" sz="3600" dirty="0">
                <a:latin typeface="Aptos" panose="020B0004020202020204" pitchFamily="34" charset="0"/>
                <a:ea typeface="+mn-lt"/>
                <a:cs typeface="+mn-lt"/>
              </a:rPr>
              <a:t>prihláška na </a:t>
            </a:r>
            <a:r>
              <a:rPr lang="pl-PL" sz="3600" dirty="0">
                <a:latin typeface="Aptos" panose="020B0004020202020204" pitchFamily="34" charset="0"/>
                <a:ea typeface="+mn-lt"/>
                <a:cs typeface="+mn-lt"/>
              </a:rPr>
              <a:t>vzdelávanie na strednej škole (poradie odborov)</a:t>
            </a:r>
          </a:p>
          <a:p>
            <a:pPr algn="just">
              <a:spcAft>
                <a:spcPts val="600"/>
              </a:spcAft>
            </a:pPr>
            <a:r>
              <a:rPr lang="pl-PL" sz="3600" dirty="0">
                <a:latin typeface="Aptos" panose="020B0004020202020204" pitchFamily="34" charset="0"/>
                <a:ea typeface="+mn-lt"/>
                <a:cs typeface="+mn-lt"/>
              </a:rPr>
              <a:t>zverejnenie výsledkov prijímacieho konania</a:t>
            </a:r>
          </a:p>
          <a:p>
            <a:pPr algn="just">
              <a:spcAft>
                <a:spcPts val="600"/>
              </a:spcAft>
            </a:pPr>
            <a:r>
              <a:rPr lang="sk-SK" sz="3600" dirty="0">
                <a:latin typeface="Aptos" panose="020B0004020202020204" pitchFamily="34" charset="0"/>
                <a:ea typeface="+mn-lt"/>
                <a:cs typeface="+mn-lt"/>
              </a:rPr>
              <a:t>poskytnutie kópie dokumentácie žiaka</a:t>
            </a:r>
            <a:endParaRPr lang="en-US" sz="3600" dirty="0">
              <a:latin typeface="Aptos" panose="020B0004020202020204" pitchFamily="34" charset="0"/>
              <a:ea typeface="+mn-lt"/>
              <a:cs typeface="+mn-lt"/>
            </a:endParaRPr>
          </a:p>
          <a:p>
            <a:pPr marL="0" indent="0">
              <a:buNone/>
            </a:pPr>
            <a:endParaRPr lang="en-US" sz="36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18318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1357BB5-2FC0-3CCB-DEA2-E36C948C0D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316F8-A6CC-669C-9B35-C8FEB9369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554" y="136187"/>
            <a:ext cx="11819106" cy="6590289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sk-SK" sz="6300" b="1" dirty="0">
                <a:ea typeface="+mn-lt"/>
                <a:cs typeface="+mn-lt"/>
              </a:rPr>
              <a:t>Prijímacie konanie na nadväzujúce formy štúdia v stredných školách </a:t>
            </a:r>
            <a:endParaRPr lang="en-US" sz="6300" b="1" dirty="0"/>
          </a:p>
          <a:p>
            <a:r>
              <a:rPr lang="sk-SK" sz="3600" dirty="0"/>
              <a:t>Termín podania </a:t>
            </a:r>
            <a:r>
              <a:rPr lang="sk-SK" sz="3600" dirty="0" err="1"/>
              <a:t>pr</a:t>
            </a:r>
            <a:r>
              <a:rPr lang="en-US" sz="3600" dirty="0" err="1"/>
              <a:t>ihlášk</a:t>
            </a:r>
            <a:r>
              <a:rPr lang="sk-SK" sz="3600" dirty="0"/>
              <a:t>y: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3600" dirty="0"/>
              <a:t> </a:t>
            </a:r>
            <a:r>
              <a:rPr lang="en-US" sz="3000" dirty="0"/>
              <a:t>do 31. </a:t>
            </a:r>
            <a:r>
              <a:rPr lang="en-US" sz="3000" dirty="0" err="1"/>
              <a:t>mája</a:t>
            </a:r>
            <a:r>
              <a:rPr lang="sk-SK" sz="3000" dirty="0"/>
              <a:t>,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k-SK" sz="3000" dirty="0"/>
              <a:t> </a:t>
            </a:r>
            <a:r>
              <a:rPr lang="en-US" sz="3000" dirty="0"/>
              <a:t>do 31. </a:t>
            </a:r>
            <a:r>
              <a:rPr lang="en-US" sz="3000" dirty="0" err="1"/>
              <a:t>júla</a:t>
            </a:r>
            <a:r>
              <a:rPr lang="en-US" sz="3000" dirty="0"/>
              <a:t> </a:t>
            </a:r>
            <a:r>
              <a:rPr lang="sk-SK" sz="3000" dirty="0"/>
              <a:t>u</a:t>
            </a:r>
            <a:r>
              <a:rPr lang="en-US" sz="3000" dirty="0" err="1"/>
              <a:t>chádzači</a:t>
            </a:r>
            <a:r>
              <a:rPr lang="sk-SK" sz="3000" dirty="0"/>
              <a:t> </a:t>
            </a:r>
            <a:r>
              <a:rPr lang="en-US" sz="3000" dirty="0" err="1"/>
              <a:t>neprijatí</a:t>
            </a:r>
            <a:r>
              <a:rPr lang="en-US" sz="3000" dirty="0"/>
              <a:t> </a:t>
            </a:r>
            <a:r>
              <a:rPr lang="en-US" sz="3000" dirty="0" err="1"/>
              <a:t>na</a:t>
            </a:r>
            <a:r>
              <a:rPr lang="en-US" sz="3000" dirty="0"/>
              <a:t> </a:t>
            </a:r>
            <a:r>
              <a:rPr lang="en-US" sz="3000" dirty="0" err="1"/>
              <a:t>štúdium</a:t>
            </a:r>
            <a:r>
              <a:rPr lang="en-US" sz="3000" dirty="0"/>
              <a:t> </a:t>
            </a:r>
            <a:r>
              <a:rPr lang="en-US" sz="3000" dirty="0" err="1"/>
              <a:t>na</a:t>
            </a:r>
            <a:r>
              <a:rPr lang="en-US" sz="3000" dirty="0"/>
              <a:t> </a:t>
            </a:r>
            <a:r>
              <a:rPr lang="sk-SK" sz="3000" dirty="0"/>
              <a:t>VŠ</a:t>
            </a:r>
            <a:r>
              <a:rPr lang="en-US" sz="3000" dirty="0"/>
              <a:t>.  </a:t>
            </a:r>
            <a:endParaRPr lang="sk-SK" sz="3000" dirty="0"/>
          </a:p>
          <a:p>
            <a:r>
              <a:rPr lang="sk-SK" sz="3600" dirty="0"/>
              <a:t>Forma, o</a:t>
            </a:r>
            <a:r>
              <a:rPr lang="en-US" sz="3600" dirty="0" err="1"/>
              <a:t>bsah</a:t>
            </a:r>
            <a:r>
              <a:rPr lang="en-US" sz="3600" dirty="0"/>
              <a:t> a </a:t>
            </a:r>
            <a:r>
              <a:rPr lang="en-US" sz="3600" dirty="0" err="1"/>
              <a:t>rozsah</a:t>
            </a:r>
            <a:r>
              <a:rPr lang="en-US" sz="3600" dirty="0"/>
              <a:t> </a:t>
            </a:r>
            <a:r>
              <a:rPr lang="en-US" sz="3600" dirty="0" err="1"/>
              <a:t>prijímacej</a:t>
            </a:r>
            <a:r>
              <a:rPr lang="en-US" sz="3600" dirty="0"/>
              <a:t> </a:t>
            </a:r>
            <a:r>
              <a:rPr lang="en-US" sz="3600" dirty="0" err="1"/>
              <a:t>skúšky</a:t>
            </a:r>
            <a:r>
              <a:rPr lang="en-US" sz="3600" dirty="0"/>
              <a:t>, </a:t>
            </a:r>
            <a:r>
              <a:rPr lang="en-US" sz="3600" dirty="0" err="1"/>
              <a:t>kritériá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úspešné</a:t>
            </a:r>
            <a:r>
              <a:rPr lang="en-US" sz="3600" dirty="0"/>
              <a:t> </a:t>
            </a:r>
            <a:r>
              <a:rPr lang="en-US" sz="3600" dirty="0" err="1"/>
              <a:t>vykonanie</a:t>
            </a:r>
            <a:r>
              <a:rPr lang="en-US" sz="3600" dirty="0"/>
              <a:t> </a:t>
            </a:r>
            <a:r>
              <a:rPr lang="en-US" sz="3600" dirty="0" err="1"/>
              <a:t>skúšky</a:t>
            </a:r>
            <a:r>
              <a:rPr lang="en-US" sz="3600" dirty="0"/>
              <a:t> </a:t>
            </a:r>
            <a:endParaRPr lang="sk-SK" sz="3600" dirty="0"/>
          </a:p>
          <a:p>
            <a:r>
              <a:rPr lang="sk-SK" sz="3600" dirty="0"/>
              <a:t>Termíny konania prijímacej skúšky:</a:t>
            </a:r>
            <a:r>
              <a:rPr lang="en-US" sz="3600" dirty="0"/>
              <a:t> </a:t>
            </a:r>
            <a:endParaRPr lang="sk-SK" sz="3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000" dirty="0" err="1"/>
              <a:t>posledný</a:t>
            </a:r>
            <a:r>
              <a:rPr lang="en-US" sz="3000" dirty="0"/>
              <a:t> </a:t>
            </a:r>
            <a:r>
              <a:rPr lang="en-US" sz="3000" dirty="0" err="1"/>
              <a:t>úplný</a:t>
            </a:r>
            <a:r>
              <a:rPr lang="en-US" sz="3000" dirty="0"/>
              <a:t> </a:t>
            </a:r>
            <a:r>
              <a:rPr lang="en-US" sz="3000" dirty="0" err="1"/>
              <a:t>júnový</a:t>
            </a:r>
            <a:r>
              <a:rPr lang="en-US" sz="3000" dirty="0"/>
              <a:t> </a:t>
            </a:r>
            <a:r>
              <a:rPr lang="en-US" sz="3000" dirty="0" err="1"/>
              <a:t>týždeň</a:t>
            </a:r>
            <a:endParaRPr lang="sk-SK" sz="30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000" dirty="0" err="1"/>
              <a:t>posledné</a:t>
            </a:r>
            <a:r>
              <a:rPr lang="en-US" sz="3000" dirty="0"/>
              <a:t> </a:t>
            </a:r>
            <a:r>
              <a:rPr lang="en-US" sz="3000" dirty="0" err="1"/>
              <a:t>dva</a:t>
            </a:r>
            <a:r>
              <a:rPr lang="en-US" sz="3000" dirty="0"/>
              <a:t> </a:t>
            </a:r>
            <a:r>
              <a:rPr lang="en-US" sz="3000" dirty="0" err="1"/>
              <a:t>úplné</a:t>
            </a:r>
            <a:r>
              <a:rPr lang="en-US" sz="3000" dirty="0"/>
              <a:t> </a:t>
            </a:r>
            <a:r>
              <a:rPr lang="en-US" sz="3000" dirty="0" err="1"/>
              <a:t>augustové</a:t>
            </a:r>
            <a:r>
              <a:rPr lang="en-US" sz="3000" dirty="0"/>
              <a:t> </a:t>
            </a:r>
            <a:r>
              <a:rPr lang="en-US" sz="3000" dirty="0" err="1"/>
              <a:t>týždne</a:t>
            </a:r>
            <a:r>
              <a:rPr lang="en-US" sz="3000" dirty="0"/>
              <a:t> </a:t>
            </a:r>
            <a:endParaRPr lang="sk-SK" sz="3000" dirty="0"/>
          </a:p>
          <a:p>
            <a:r>
              <a:rPr lang="en-US" sz="3600" dirty="0" err="1"/>
              <a:t>Stredná</a:t>
            </a:r>
            <a:r>
              <a:rPr lang="en-US" sz="3600" dirty="0"/>
              <a:t> </a:t>
            </a:r>
            <a:r>
              <a:rPr lang="en-US" sz="3600" dirty="0" err="1"/>
              <a:t>škola</a:t>
            </a:r>
            <a:r>
              <a:rPr lang="en-US" sz="3600" dirty="0"/>
              <a:t> </a:t>
            </a:r>
            <a:r>
              <a:rPr lang="en-US" sz="3600" dirty="0" err="1"/>
              <a:t>rozhodne</a:t>
            </a:r>
            <a:r>
              <a:rPr lang="en-US" sz="3600" dirty="0"/>
              <a:t> o </a:t>
            </a:r>
            <a:r>
              <a:rPr lang="en-US" sz="3600" dirty="0" err="1"/>
              <a:t>prijatí</a:t>
            </a:r>
            <a:r>
              <a:rPr lang="sk-SK" sz="3600" dirty="0"/>
              <a:t>/neprijatí </a:t>
            </a:r>
            <a:r>
              <a:rPr lang="en-US" sz="3600" dirty="0"/>
              <a:t>do troch </a:t>
            </a:r>
            <a:r>
              <a:rPr lang="en-US" sz="3600" dirty="0" err="1"/>
              <a:t>dní</a:t>
            </a:r>
            <a:r>
              <a:rPr lang="en-US" sz="3600" dirty="0"/>
              <a:t> </a:t>
            </a:r>
            <a:r>
              <a:rPr lang="en-US" sz="3600" dirty="0" err="1"/>
              <a:t>odo</a:t>
            </a:r>
            <a:r>
              <a:rPr lang="en-US" sz="3600" dirty="0"/>
              <a:t> </a:t>
            </a:r>
            <a:r>
              <a:rPr lang="en-US" sz="3600" dirty="0" err="1"/>
              <a:t>dňa</a:t>
            </a:r>
            <a:r>
              <a:rPr lang="en-US" sz="3600" dirty="0"/>
              <a:t> </a:t>
            </a:r>
            <a:r>
              <a:rPr lang="en-US" sz="3600" dirty="0" err="1"/>
              <a:t>konania</a:t>
            </a:r>
            <a:r>
              <a:rPr lang="en-US" sz="3600" dirty="0"/>
              <a:t> </a:t>
            </a:r>
            <a:r>
              <a:rPr lang="en-US" sz="3600" dirty="0" err="1"/>
              <a:t>prijímacej</a:t>
            </a:r>
            <a:r>
              <a:rPr lang="en-US" sz="3600" dirty="0"/>
              <a:t> </a:t>
            </a:r>
            <a:r>
              <a:rPr lang="en-US" sz="3600" dirty="0" err="1"/>
              <a:t>skúšky</a:t>
            </a:r>
            <a:r>
              <a:rPr lang="en-US" sz="3600" dirty="0"/>
              <a:t>. </a:t>
            </a:r>
            <a:endParaRPr lang="sk-SK" sz="3600" dirty="0"/>
          </a:p>
          <a:p>
            <a:pPr marL="0" indent="0">
              <a:buNone/>
            </a:pPr>
            <a:endParaRPr lang="en-US" sz="36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74206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58D1E5-827B-F40E-145E-075818608D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AADCF-D688-6521-EBC6-10CD6F17A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297" y="408562"/>
            <a:ext cx="10797703" cy="644943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sk-SK" sz="4100" b="1" dirty="0"/>
              <a:t>Prestup žiaka strednej školy</a:t>
            </a:r>
            <a:r>
              <a:rPr lang="sk-SK" sz="4100" dirty="0"/>
              <a:t> </a:t>
            </a:r>
            <a:r>
              <a:rPr lang="sk-SK" sz="4100" b="1" dirty="0"/>
              <a:t>na inú strednú školu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k-SK" sz="3300" dirty="0">
                <a:ea typeface="+mn-lt"/>
                <a:cs typeface="+mn-lt"/>
              </a:rPr>
              <a:t>podmienka prestupu žiaka pripravujúceho sa v SDV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k-SK" sz="3300" b="1" dirty="0">
                <a:ea typeface="+mn-lt"/>
                <a:cs typeface="+mn-lt"/>
              </a:rPr>
              <a:t>prestup do iného odboru, prestup do rovnakého odboru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k-SK" sz="3300" dirty="0">
                <a:ea typeface="+mn-lt"/>
                <a:cs typeface="+mn-lt"/>
              </a:rPr>
              <a:t>prestup z bilingválneho vzdelávacieho programu do bežného vzdelávacieho programu strednej školy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k-SK" sz="3300" b="1" dirty="0">
                <a:ea typeface="+mn-lt"/>
                <a:cs typeface="+mn-lt"/>
              </a:rPr>
              <a:t>povinnosti riaditeľa strednej školy, z ktorej žiak prestúpil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k-SK" sz="3300" dirty="0">
                <a:ea typeface="+mn-lt"/>
                <a:cs typeface="+mn-lt"/>
              </a:rPr>
              <a:t>maturitné vysvedčenie </a:t>
            </a:r>
          </a:p>
          <a:p>
            <a:pPr marL="0" indent="0" algn="just">
              <a:buNone/>
            </a:pPr>
            <a:endParaRPr lang="sk-SK" sz="3000" dirty="0">
              <a:ea typeface="+mn-lt"/>
              <a:cs typeface="+mn-lt"/>
            </a:endParaRPr>
          </a:p>
          <a:p>
            <a:pPr marL="0" indent="0" algn="just">
              <a:buNone/>
            </a:pPr>
            <a:endParaRPr lang="sk-SK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593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F6AD5AA-1287-D6DA-D0F8-7C947C84FC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7D8D7-BFD9-D871-3D83-16453EC3B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801" y="225468"/>
            <a:ext cx="11287760" cy="64007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6000" b="1" dirty="0" err="1"/>
              <a:t>Prijímanie</a:t>
            </a:r>
            <a:r>
              <a:rPr lang="en-US" sz="6000" b="1" dirty="0"/>
              <a:t> do </a:t>
            </a:r>
            <a:r>
              <a:rPr lang="en-US" sz="6000" b="1" dirty="0" err="1"/>
              <a:t>vyšších</a:t>
            </a:r>
            <a:r>
              <a:rPr lang="en-US" sz="6000" b="1" dirty="0"/>
              <a:t> </a:t>
            </a:r>
            <a:r>
              <a:rPr lang="en-US" sz="6000" b="1" dirty="0" err="1"/>
              <a:t>ročníkov</a:t>
            </a:r>
            <a:r>
              <a:rPr lang="en-US" sz="6000" b="1" dirty="0"/>
              <a:t> stredných škôl </a:t>
            </a:r>
            <a:endParaRPr lang="sk-SK" sz="6000" b="1" dirty="0"/>
          </a:p>
          <a:p>
            <a:pPr>
              <a:spcBef>
                <a:spcPts val="4800"/>
              </a:spcBef>
            </a:pPr>
            <a:r>
              <a:rPr lang="en-US" dirty="0" err="1"/>
              <a:t>Uchádzač</a:t>
            </a:r>
            <a:r>
              <a:rPr lang="sk-SK" dirty="0"/>
              <a:t> </a:t>
            </a:r>
            <a:r>
              <a:rPr lang="en-US" dirty="0" err="1"/>
              <a:t>nie</a:t>
            </a:r>
            <a:r>
              <a:rPr lang="en-US" dirty="0"/>
              <a:t> je </a:t>
            </a:r>
            <a:r>
              <a:rPr lang="en-US" dirty="0" err="1"/>
              <a:t>žiakom</a:t>
            </a:r>
            <a:r>
              <a:rPr lang="en-US" dirty="0"/>
              <a:t> </a:t>
            </a:r>
            <a:r>
              <a:rPr lang="en-US" dirty="0" err="1"/>
              <a:t>inej</a:t>
            </a:r>
            <a:r>
              <a:rPr lang="en-US" dirty="0"/>
              <a:t> </a:t>
            </a:r>
            <a:r>
              <a:rPr lang="en-US" dirty="0" err="1"/>
              <a:t>strednej</a:t>
            </a:r>
            <a:r>
              <a:rPr lang="en-US" dirty="0"/>
              <a:t> </a:t>
            </a:r>
            <a:r>
              <a:rPr lang="en-US" dirty="0" err="1"/>
              <a:t>školy</a:t>
            </a:r>
            <a:endParaRPr lang="sk-SK" dirty="0"/>
          </a:p>
          <a:p>
            <a:pPr>
              <a:spcBef>
                <a:spcPts val="1800"/>
              </a:spcBef>
            </a:pPr>
            <a:r>
              <a:rPr lang="en-US" dirty="0" err="1"/>
              <a:t>Písomn</a:t>
            </a:r>
            <a:r>
              <a:rPr lang="sk-SK" dirty="0"/>
              <a:t>á </a:t>
            </a:r>
            <a:r>
              <a:rPr lang="en-US" dirty="0" err="1"/>
              <a:t>žiados</a:t>
            </a:r>
            <a:r>
              <a:rPr lang="sk-SK" dirty="0"/>
              <a:t>ť</a:t>
            </a:r>
            <a:r>
              <a:rPr lang="en-US" dirty="0"/>
              <a:t> </a:t>
            </a:r>
            <a:endParaRPr lang="sk-SK" dirty="0"/>
          </a:p>
          <a:p>
            <a:pPr>
              <a:spcBef>
                <a:spcPts val="1800"/>
              </a:spcBef>
            </a:pPr>
            <a:r>
              <a:rPr lang="en-US" dirty="0" err="1"/>
              <a:t>Podmienk</a:t>
            </a:r>
            <a:r>
              <a:rPr lang="sk-SK" dirty="0"/>
              <a:t>y </a:t>
            </a:r>
            <a:r>
              <a:rPr lang="en-US" dirty="0" err="1"/>
              <a:t>prijatia</a:t>
            </a:r>
            <a:r>
              <a:rPr lang="en-US" dirty="0"/>
              <a:t>  </a:t>
            </a:r>
            <a:endParaRPr lang="sk-SK" dirty="0"/>
          </a:p>
          <a:p>
            <a:pPr>
              <a:spcBef>
                <a:spcPts val="1800"/>
              </a:spcBef>
            </a:pPr>
            <a:r>
              <a:rPr lang="en-US" dirty="0" err="1"/>
              <a:t>Termín</a:t>
            </a:r>
            <a:r>
              <a:rPr lang="en-US" dirty="0"/>
              <a:t>, </a:t>
            </a:r>
            <a:r>
              <a:rPr lang="en-US" dirty="0" err="1"/>
              <a:t>obsah</a:t>
            </a:r>
            <a:r>
              <a:rPr lang="en-US" dirty="0"/>
              <a:t>, </a:t>
            </a:r>
            <a:r>
              <a:rPr lang="en-US" dirty="0" err="1"/>
              <a:t>rozsah</a:t>
            </a:r>
            <a:r>
              <a:rPr lang="en-US" dirty="0"/>
              <a:t> a form</a:t>
            </a:r>
            <a:r>
              <a:rPr lang="sk-SK" dirty="0"/>
              <a:t>a </a:t>
            </a:r>
            <a:r>
              <a:rPr lang="en-US" dirty="0" err="1"/>
              <a:t>prijímacej</a:t>
            </a:r>
            <a:r>
              <a:rPr lang="en-US" dirty="0"/>
              <a:t> </a:t>
            </a:r>
            <a:r>
              <a:rPr lang="en-US" dirty="0" err="1"/>
              <a:t>skúšky</a:t>
            </a:r>
            <a:r>
              <a:rPr lang="en-US" dirty="0"/>
              <a:t>  </a:t>
            </a:r>
            <a:endParaRPr lang="sk-SK" dirty="0"/>
          </a:p>
          <a:p>
            <a:pPr marL="0" indent="0" algn="just">
              <a:spcBef>
                <a:spcPts val="1800"/>
              </a:spcBef>
              <a:buNone/>
            </a:pPr>
            <a:endParaRPr lang="sk-SK" sz="2000" dirty="0">
              <a:latin typeface="Century Gothic"/>
              <a:ea typeface="+mn-lt"/>
              <a:cs typeface="+mn-lt"/>
            </a:endParaRPr>
          </a:p>
          <a:p>
            <a:pPr marL="0" indent="0" algn="just">
              <a:buNone/>
            </a:pPr>
            <a:endParaRPr lang="sk-SK" sz="2000" dirty="0">
              <a:latin typeface="Century Gothic"/>
              <a:ea typeface="+mn-lt"/>
              <a:cs typeface="+mn-lt"/>
            </a:endParaRPr>
          </a:p>
          <a:p>
            <a:pPr marL="0" indent="0" algn="just">
              <a:buNone/>
            </a:pPr>
            <a:endParaRPr lang="sk-SK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679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99487E-07B5-E087-8995-978C9F40F1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BD9043-5941-1468-F528-11FF2A672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573" y="288100"/>
            <a:ext cx="11611627" cy="632564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k-SK" sz="6000" b="1" dirty="0"/>
              <a:t>Záverečná skúška</a:t>
            </a:r>
            <a:r>
              <a:rPr lang="sk-SK" sz="6000" dirty="0"/>
              <a:t> </a:t>
            </a:r>
          </a:p>
          <a:p>
            <a:pPr>
              <a:spcBef>
                <a:spcPts val="1800"/>
              </a:spcBef>
            </a:pPr>
            <a:r>
              <a:rPr lang="sk-SK" sz="3200" dirty="0"/>
              <a:t>jednotné zadania, ktoré zadáva príslušná </a:t>
            </a:r>
            <a:r>
              <a:rPr lang="sk-SK" sz="3200" dirty="0" err="1"/>
              <a:t>SaPO</a:t>
            </a:r>
            <a:r>
              <a:rPr lang="sk-SK" sz="3200" dirty="0"/>
              <a:t>,</a:t>
            </a:r>
          </a:p>
          <a:p>
            <a:pPr>
              <a:spcBef>
                <a:spcPts val="1800"/>
              </a:spcBef>
            </a:pPr>
            <a:r>
              <a:rPr lang="sk-SK" sz="3200" dirty="0"/>
              <a:t>žiak môže konať ZS ak úspešne ukončil posledný ročník vzdelávacieho programu príslušného učebného odboru, </a:t>
            </a:r>
          </a:p>
          <a:p>
            <a:pPr>
              <a:spcBef>
                <a:spcPts val="1800"/>
              </a:spcBef>
            </a:pPr>
            <a:r>
              <a:rPr lang="sk-SK" sz="3200" dirty="0"/>
              <a:t>Praktická časť ZS sa vykoná pred teoretickou časťou ZS,  </a:t>
            </a:r>
          </a:p>
          <a:p>
            <a:pPr>
              <a:spcBef>
                <a:spcPts val="1800"/>
              </a:spcBef>
            </a:pPr>
            <a:r>
              <a:rPr lang="sk-SK" sz="3200" dirty="0"/>
              <a:t>Riadny a mimoriadny termín  konania ZS – pre školský rok 2026/2027 sú zverejnené v POP pre školský rok 2026/2027 </a:t>
            </a:r>
            <a:r>
              <a:rPr lang="en-US" sz="3200" u="sng" dirty="0">
                <a:hlinkClick r:id="rId2"/>
              </a:rPr>
              <a:t>36583.42ace6.pdf</a:t>
            </a:r>
            <a:r>
              <a:rPr lang="sk-SK" sz="3200" u="sng" dirty="0"/>
              <a:t>,</a:t>
            </a:r>
            <a:endParaRPr lang="sk-SK" sz="3200" dirty="0"/>
          </a:p>
          <a:p>
            <a:pPr>
              <a:spcBef>
                <a:spcPts val="1800"/>
              </a:spcBef>
            </a:pPr>
            <a:r>
              <a:rPr lang="sk-SK" sz="3200" dirty="0"/>
              <a:t>Pred začiatkom konania záverečnej skúšky sa žiak tri po sebe nasledujúce vyučovacie dni nezúčastňuje na vyučovaní.</a:t>
            </a:r>
            <a:endParaRPr lang="sk-SK" sz="3200" dirty="0">
              <a:solidFill>
                <a:srgbClr val="002060"/>
              </a:solidFill>
            </a:endParaRPr>
          </a:p>
          <a:p>
            <a:pPr marL="0" indent="0" algn="just">
              <a:spcBef>
                <a:spcPts val="1800"/>
              </a:spcBef>
              <a:buNone/>
            </a:pPr>
            <a:endParaRPr lang="sk-SK" sz="3200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sk-SK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132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F2A936-47EA-8292-7B9B-AD15B2ED49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A787C-B116-3696-43BD-F9CE3A412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573" y="288100"/>
            <a:ext cx="11611627" cy="632564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sk-SK" sz="6000" b="1" dirty="0">
                <a:latin typeface="Aptos" panose="020B0004020202020204" pitchFamily="34" charset="0"/>
                <a:ea typeface="+mn-lt"/>
                <a:cs typeface="+mn-lt"/>
              </a:rPr>
              <a:t>Maturitná skúška</a:t>
            </a:r>
          </a:p>
          <a:p>
            <a:pPr algn="just">
              <a:spcBef>
                <a:spcPts val="1800"/>
              </a:spcBef>
            </a:pPr>
            <a:r>
              <a:rPr lang="sk-SK" sz="3200" dirty="0">
                <a:latin typeface="Aptos" panose="020B0004020202020204" pitchFamily="34" charset="0"/>
                <a:ea typeface="+mn-lt"/>
                <a:cs typeface="+mn-lt"/>
              </a:rPr>
              <a:t>maturitná skúška z matematiky</a:t>
            </a:r>
          </a:p>
          <a:p>
            <a:pPr algn="just">
              <a:spcBef>
                <a:spcPts val="1800"/>
              </a:spcBef>
            </a:pPr>
            <a:r>
              <a:rPr lang="sk-SK" sz="3200" dirty="0">
                <a:latin typeface="Aptos" panose="020B0004020202020204" pitchFamily="34" charset="0"/>
                <a:ea typeface="+mn-lt"/>
                <a:cs typeface="+mn-lt"/>
              </a:rPr>
              <a:t>maturitná skúška žiakov so špeciálnymi výchovno-vzdelávacími potrebami</a:t>
            </a:r>
          </a:p>
          <a:p>
            <a:pPr algn="just">
              <a:spcBef>
                <a:spcPts val="1800"/>
              </a:spcBef>
            </a:pPr>
            <a:r>
              <a:rPr lang="sk-SK" sz="3200" dirty="0">
                <a:latin typeface="Aptos" panose="020B0004020202020204" pitchFamily="34" charset="0"/>
                <a:ea typeface="+mn-lt"/>
                <a:cs typeface="+mn-lt"/>
              </a:rPr>
              <a:t>dodatočná maturitná skúška</a:t>
            </a:r>
          </a:p>
          <a:p>
            <a:pPr algn="just">
              <a:spcBef>
                <a:spcPts val="1800"/>
              </a:spcBef>
            </a:pPr>
            <a:r>
              <a:rPr lang="sk-SK" sz="3200" dirty="0">
                <a:latin typeface="Aptos" panose="020B0004020202020204" pitchFamily="34" charset="0"/>
                <a:ea typeface="+mn-lt"/>
                <a:cs typeface="+mn-lt"/>
              </a:rPr>
              <a:t>uznanie skúšky na jazykovej úrovni C1 referenčného rámca</a:t>
            </a:r>
          </a:p>
          <a:p>
            <a:pPr algn="just">
              <a:spcBef>
                <a:spcPts val="1800"/>
              </a:spcBef>
            </a:pPr>
            <a:r>
              <a:rPr lang="sk-SK" sz="3200" dirty="0">
                <a:latin typeface="Aptos" panose="020B0004020202020204" pitchFamily="34" charset="0"/>
                <a:ea typeface="+mn-lt"/>
                <a:cs typeface="+mn-lt"/>
              </a:rPr>
              <a:t>maturitná skúška v domácom prostredí</a:t>
            </a:r>
          </a:p>
          <a:p>
            <a:pPr algn="just">
              <a:spcBef>
                <a:spcPts val="1800"/>
              </a:spcBef>
            </a:pPr>
            <a:r>
              <a:rPr lang="sk-SK" sz="3200" dirty="0">
                <a:latin typeface="Aptos" panose="020B0004020202020204" pitchFamily="34" charset="0"/>
                <a:ea typeface="+mn-lt"/>
                <a:cs typeface="+mn-lt"/>
              </a:rPr>
              <a:t>námietky voči hodnoteniu maturitnej skúšky</a:t>
            </a:r>
          </a:p>
          <a:p>
            <a:pPr algn="just">
              <a:spcBef>
                <a:spcPts val="1800"/>
              </a:spcBef>
            </a:pPr>
            <a:r>
              <a:rPr lang="sk-SK" sz="3200" dirty="0">
                <a:latin typeface="Aptos" panose="020B0004020202020204" pitchFamily="34" charset="0"/>
                <a:ea typeface="+mn-lt"/>
                <a:cs typeface="+mn-lt"/>
              </a:rPr>
              <a:t>zmena skladby maturitných </a:t>
            </a:r>
            <a:r>
              <a:rPr lang="sk-SK" dirty="0">
                <a:latin typeface="Aptos" panose="020B0004020202020204" pitchFamily="34" charset="0"/>
                <a:ea typeface="+mn-lt"/>
                <a:cs typeface="+mn-lt"/>
              </a:rPr>
              <a:t>predmetov</a:t>
            </a:r>
          </a:p>
          <a:p>
            <a:pPr algn="just"/>
            <a:endParaRPr lang="sk-SK" sz="2000" dirty="0">
              <a:solidFill>
                <a:srgbClr val="122A5C"/>
              </a:solidFill>
              <a:ea typeface="+mn-lt"/>
              <a:cs typeface="+mn-lt"/>
            </a:endParaRPr>
          </a:p>
          <a:p>
            <a:pPr algn="just"/>
            <a:endParaRPr lang="sk-SK" sz="2400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sk-SK" sz="1050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sk-SK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585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91764C-8B4F-C7C8-7E1F-9B3485DE3B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D80A6-96FE-80B0-F794-F8EB1C861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" y="132080"/>
            <a:ext cx="11968479" cy="66141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sk-SK" sz="6000" b="1" dirty="0">
                <a:latin typeface="Aptos" panose="020B0004020202020204" pitchFamily="34" charset="0"/>
                <a:ea typeface="+mn-lt"/>
                <a:cs typeface="+mn-lt"/>
              </a:rPr>
              <a:t>Absolventská skúška</a:t>
            </a:r>
          </a:p>
          <a:p>
            <a:pPr>
              <a:spcBef>
                <a:spcPts val="4800"/>
              </a:spcBef>
            </a:pPr>
            <a:r>
              <a:rPr lang="en-US" sz="3300" dirty="0" err="1"/>
              <a:t>komplexná</a:t>
            </a:r>
            <a:r>
              <a:rPr lang="en-US" sz="3300" dirty="0"/>
              <a:t> </a:t>
            </a:r>
            <a:r>
              <a:rPr lang="en-US" sz="3300" dirty="0" err="1"/>
              <a:t>odborná</a:t>
            </a:r>
            <a:r>
              <a:rPr lang="en-US" sz="3300" dirty="0"/>
              <a:t> </a:t>
            </a:r>
            <a:r>
              <a:rPr lang="en-US" sz="3300" dirty="0" err="1"/>
              <a:t>skúška</a:t>
            </a:r>
            <a:r>
              <a:rPr lang="en-US" sz="3300" dirty="0"/>
              <a:t>, </a:t>
            </a:r>
            <a:endParaRPr lang="sk-SK" sz="3300" dirty="0"/>
          </a:p>
          <a:p>
            <a:pPr>
              <a:spcBef>
                <a:spcPts val="1800"/>
              </a:spcBef>
            </a:pPr>
            <a:r>
              <a:rPr lang="sk-SK" sz="3300" dirty="0"/>
              <a:t>špecifiká AS podľa jednotlivých druhov resp. typov stredných škôl,</a:t>
            </a:r>
          </a:p>
          <a:p>
            <a:pPr>
              <a:spcBef>
                <a:spcPts val="1800"/>
              </a:spcBef>
            </a:pPr>
            <a:r>
              <a:rPr lang="sk-SK" sz="3300" dirty="0"/>
              <a:t>termíny konania AS (riadne a mimoriadne skúšobné obdobie) </a:t>
            </a:r>
            <a:r>
              <a:rPr lang="sk-SK" dirty="0">
                <a:hlinkClick r:id="rId3"/>
              </a:rPr>
              <a:t>36583.42ace6.pdf</a:t>
            </a:r>
            <a:r>
              <a:rPr lang="en-US" dirty="0"/>
              <a:t> </a:t>
            </a:r>
            <a:endParaRPr lang="sk-SK" sz="2400" dirty="0">
              <a:solidFill>
                <a:srgbClr val="002060"/>
              </a:solidFill>
            </a:endParaRPr>
          </a:p>
          <a:p>
            <a:pPr marL="0" indent="0" algn="just">
              <a:spcBef>
                <a:spcPts val="1800"/>
              </a:spcBef>
              <a:buNone/>
            </a:pPr>
            <a:endParaRPr lang="sk-SK" sz="1050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sk-SK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864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7AA7D676BB9844B479E29C5F7F14E2" ma:contentTypeVersion="13" ma:contentTypeDescription="Create a new document." ma:contentTypeScope="" ma:versionID="a6439519c3ef08003e9a8ea95b522398">
  <xsd:schema xmlns:xsd="http://www.w3.org/2001/XMLSchema" xmlns:xs="http://www.w3.org/2001/XMLSchema" xmlns:p="http://schemas.microsoft.com/office/2006/metadata/properties" xmlns:ns3="fdd56f01-9d68-4c6a-a3c3-968c75c719a4" xmlns:ns4="e72f8d52-aa6a-4f0b-97b5-38ab45df2db2" targetNamespace="http://schemas.microsoft.com/office/2006/metadata/properties" ma:root="true" ma:fieldsID="26042a427f99f0d87a0963f75770c639" ns3:_="" ns4:_="">
    <xsd:import namespace="fdd56f01-9d68-4c6a-a3c3-968c75c719a4"/>
    <xsd:import namespace="e72f8d52-aa6a-4f0b-97b5-38ab45df2db2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LengthInSeconds" minOccurs="0"/>
                <xsd:element ref="ns4:_activity" minOccurs="0"/>
                <xsd:element ref="ns4:MediaServiceSearchProperties" minOccurs="0"/>
                <xsd:element ref="ns4:MediaServiceObjectDetectorVersions" minOccurs="0"/>
                <xsd:element ref="ns4:MediaServiceSystemTags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d56f01-9d68-4c6a-a3c3-968c75c719a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2f8d52-aa6a-4f0b-97b5-38ab45df2d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8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72f8d52-aa6a-4f0b-97b5-38ab45df2db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9ED3E0B-AC82-48FD-8617-B86F1D58B3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d56f01-9d68-4c6a-a3c3-968c75c719a4"/>
    <ds:schemaRef ds:uri="e72f8d52-aa6a-4f0b-97b5-38ab45df2db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B3D3712-593A-4E5E-9671-E856DCC02415}">
  <ds:schemaRefs>
    <ds:schemaRef ds:uri="http://purl.org/dc/terms/"/>
    <ds:schemaRef ds:uri="http://schemas.microsoft.com/office/2006/metadata/properties"/>
    <ds:schemaRef ds:uri="http://www.w3.org/XML/1998/namespace"/>
    <ds:schemaRef ds:uri="http://purl.org/dc/elements/1.1/"/>
    <ds:schemaRef ds:uri="fdd56f01-9d68-4c6a-a3c3-968c75c719a4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e72f8d52-aa6a-4f0b-97b5-38ab45df2db2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F81C701-95CD-4AAF-9228-B8FA9F587C2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2070</TotalTime>
  <Words>448</Words>
  <Application>Microsoft Office PowerPoint</Application>
  <PresentationFormat>Širokouhlá</PresentationFormat>
  <Paragraphs>60</Paragraphs>
  <Slides>10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Century Gothic</vt:lpstr>
      <vt:lpstr>Wingdings</vt:lpstr>
      <vt:lpstr>office theme</vt:lpstr>
      <vt:lpstr>Vzdelávanie  v stredných školách  * prijímanie do SŠ  * ukončovanie štúdia v SŠ 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anna.jurkovicova@minedu.sk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Aby matematika nebola strašiakom</dc:title>
  <dc:creator>Hajdúková Viera</dc:creator>
  <cp:lastModifiedBy>Onufer Zuzana</cp:lastModifiedBy>
  <cp:revision>283</cp:revision>
  <dcterms:created xsi:type="dcterms:W3CDTF">2025-10-10T08:55:31Z</dcterms:created>
  <dcterms:modified xsi:type="dcterms:W3CDTF">2026-06-22T10:37:05Z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0x0101004F7AA7D676BB9844B479E29C5F7F14E2</vt:lpwstr>
  </property>
</Properties>
</file>