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15" r:id="rId2"/>
    <p:sldId id="305" r:id="rId3"/>
    <p:sldId id="259" r:id="rId4"/>
    <p:sldId id="309" r:id="rId5"/>
    <p:sldId id="275" r:id="rId6"/>
    <p:sldId id="287" r:id="rId7"/>
    <p:sldId id="260" r:id="rId8"/>
    <p:sldId id="286" r:id="rId9"/>
    <p:sldId id="288" r:id="rId10"/>
    <p:sldId id="311" r:id="rId11"/>
    <p:sldId id="263" r:id="rId12"/>
    <p:sldId id="264" r:id="rId13"/>
    <p:sldId id="308" r:id="rId14"/>
    <p:sldId id="300" r:id="rId15"/>
    <p:sldId id="290" r:id="rId16"/>
    <p:sldId id="307" r:id="rId17"/>
    <p:sldId id="306" r:id="rId18"/>
    <p:sldId id="299" r:id="rId19"/>
    <p:sldId id="302" r:id="rId20"/>
    <p:sldId id="312" r:id="rId21"/>
    <p:sldId id="310" r:id="rId22"/>
    <p:sldId id="274" r:id="rId23"/>
    <p:sldId id="266" r:id="rId24"/>
    <p:sldId id="296" r:id="rId25"/>
    <p:sldId id="293" r:id="rId26"/>
    <p:sldId id="303" r:id="rId27"/>
    <p:sldId id="316" r:id="rId28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dvolená sekcia" id="{4C731DCD-16F9-4C44-A3E2-8AE39FF6579C}">
          <p14:sldIdLst>
            <p14:sldId id="315"/>
            <p14:sldId id="305"/>
            <p14:sldId id="259"/>
          </p14:sldIdLst>
        </p14:section>
        <p14:section name="Žiadosti" id="{3DBA5CB0-B272-440D-8B2F-1BD59E4C60C7}">
          <p14:sldIdLst>
            <p14:sldId id="309"/>
            <p14:sldId id="275"/>
            <p14:sldId id="287"/>
            <p14:sldId id="260"/>
            <p14:sldId id="286"/>
            <p14:sldId id="288"/>
            <p14:sldId id="311"/>
            <p14:sldId id="263"/>
            <p14:sldId id="264"/>
          </p14:sldIdLst>
        </p14:section>
        <p14:section name="Zamestnanci" id="{72A09B16-337E-4E51-AED7-A19CB9B4A92F}">
          <p14:sldIdLst>
            <p14:sldId id="308"/>
            <p14:sldId id="300"/>
            <p14:sldId id="290"/>
            <p14:sldId id="307"/>
            <p14:sldId id="306"/>
            <p14:sldId id="299"/>
            <p14:sldId id="302"/>
            <p14:sldId id="312"/>
          </p14:sldIdLst>
        </p14:section>
        <p14:section name="Okruhy žiadostí" id="{E31B9B05-D80B-4823-9EA0-AD4C4608694C}">
          <p14:sldIdLst>
            <p14:sldId id="310"/>
            <p14:sldId id="274"/>
            <p14:sldId id="266"/>
            <p14:sldId id="296"/>
            <p14:sldId id="293"/>
            <p14:sldId id="303"/>
            <p14:sldId id="31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Žipaj Tomáš" userId="fef253b4-791b-48a6-8460-b64ff0ee2d0e" providerId="ADAL" clId="{914C3C8B-DC99-4132-83C7-781AC4B8CF01}"/>
    <pc:docChg chg="modSld sldOrd">
      <pc:chgData name="Žipaj Tomáš" userId="fef253b4-791b-48a6-8460-b64ff0ee2d0e" providerId="ADAL" clId="{914C3C8B-DC99-4132-83C7-781AC4B8CF01}" dt="2026-06-16T13:03:19.034" v="25" actId="20577"/>
      <pc:docMkLst>
        <pc:docMk/>
      </pc:docMkLst>
      <pc:sldChg chg="ord">
        <pc:chgData name="Žipaj Tomáš" userId="fef253b4-791b-48a6-8460-b64ff0ee2d0e" providerId="ADAL" clId="{914C3C8B-DC99-4132-83C7-781AC4B8CF01}" dt="2026-06-16T12:58:59.450" v="11"/>
        <pc:sldMkLst>
          <pc:docMk/>
          <pc:sldMk cId="1518962364" sldId="305"/>
        </pc:sldMkLst>
      </pc:sldChg>
      <pc:sldChg chg="modSp mod">
        <pc:chgData name="Žipaj Tomáš" userId="fef253b4-791b-48a6-8460-b64ff0ee2d0e" providerId="ADAL" clId="{914C3C8B-DC99-4132-83C7-781AC4B8CF01}" dt="2026-06-16T13:03:19.034" v="25" actId="20577"/>
        <pc:sldMkLst>
          <pc:docMk/>
          <pc:sldMk cId="2364072643" sldId="312"/>
        </pc:sldMkLst>
        <pc:spChg chg="mod">
          <ac:chgData name="Žipaj Tomáš" userId="fef253b4-791b-48a6-8460-b64ff0ee2d0e" providerId="ADAL" clId="{914C3C8B-DC99-4132-83C7-781AC4B8CF01}" dt="2026-06-16T13:03:19.034" v="25" actId="20577"/>
          <ac:spMkLst>
            <pc:docMk/>
            <pc:sldMk cId="2364072643" sldId="312"/>
            <ac:spMk id="4" creationId="{B60558B2-4D64-5122-F917-F4B6C3F2DB6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F6869A-850C-439C-8626-654AF19F788A}" type="datetimeFigureOut">
              <a:rPr lang="sk-SK" smtClean="0"/>
              <a:t>16. 6. 2026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7E168A-338D-474A-9162-BD8CD3F8EAD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01908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D84986-8721-4F45-BE55-0573BC43B697}" type="slidenum">
              <a:rPr lang="sk-SK" smtClean="0"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97991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7E168A-338D-474A-9162-BD8CD3F8EADC}" type="slidenum">
              <a:rPr lang="sk-SK" smtClean="0"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41386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/>
              <a:t>Počet:</a:t>
            </a:r>
          </a:p>
          <a:p>
            <a:r>
              <a:rPr lang="sk-SK" sz="1200"/>
              <a:t>žien = 4884</a:t>
            </a:r>
          </a:p>
          <a:p>
            <a:r>
              <a:rPr lang="sk-SK" sz="1200"/>
              <a:t>mužov = 5491</a:t>
            </a:r>
          </a:p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7E168A-338D-474A-9162-BD8CD3F8EADC}" type="slidenum">
              <a:rPr lang="sk-SK" smtClean="0"/>
              <a:t>16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71584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sz="1200" b="1"/>
              <a:t>Počet zamestnancov</a:t>
            </a:r>
          </a:p>
          <a:p>
            <a:r>
              <a:rPr lang="sk-SK" sz="1200"/>
              <a:t>Plný výkon: 9398</a:t>
            </a:r>
          </a:p>
          <a:p>
            <a:r>
              <a:rPr lang="sk-SK" sz="1200"/>
              <a:t>Znížený výkon: 295 (6-24 mesiacov)</a:t>
            </a:r>
          </a:p>
          <a:p>
            <a:r>
              <a:rPr lang="sk-SK" sz="1200"/>
              <a:t>Znevýhodnení : 307 (24+ mesiacov)</a:t>
            </a:r>
          </a:p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7E168A-338D-474A-9162-BD8CD3F8EADC}" type="slidenum">
              <a:rPr lang="sk-SK" smtClean="0"/>
              <a:t>17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625995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7E168A-338D-474A-9162-BD8CD3F8EADC}" type="slidenum">
              <a:rPr lang="sk-SK" smtClean="0"/>
              <a:t>21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934073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7E168A-338D-474A-9162-BD8CD3F8EADC}" type="slidenum">
              <a:rPr lang="sk-SK" smtClean="0"/>
              <a:t>22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28368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D0F5F7-7DD3-CD4C-7486-C19087B06D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D29C8EC-7B2D-0A7F-7633-2F3CEACF35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4153BB3-B091-AA1E-9D2A-44D1B9E46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5ABEF-6B07-4E3E-93BC-96510B893EAB}" type="datetimeFigureOut">
              <a:rPr lang="sk-SK" smtClean="0"/>
              <a:t>16. 6. 2026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7302D03C-2D42-7A36-1A97-063D901A2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55D43C34-A5F2-FFA8-4171-5DABEB2BB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CA9E6-3B0B-466A-9612-A113C714228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63945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5A8F77-B872-F3BB-03D5-DC8A55E89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9C0BDC08-F6FF-3D6E-8382-A4851C987F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AFBBAED6-594C-293C-7611-F1DEFF132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5ABEF-6B07-4E3E-93BC-96510B893EAB}" type="datetimeFigureOut">
              <a:rPr lang="sk-SK" smtClean="0"/>
              <a:t>16. 6. 2026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4AEB852A-4046-D394-5478-CFAA3F0B2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0CABE5FE-FD9A-8EDD-923D-56D3FB617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CA9E6-3B0B-466A-9612-A113C714228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65341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22610FDF-939D-8193-7D4E-8FDDF3FDA8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EE46C610-6842-5748-24C9-2F24B0CE82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3509AAFD-E78A-4FD7-680C-6475C4A81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5ABEF-6B07-4E3E-93BC-96510B893EAB}" type="datetimeFigureOut">
              <a:rPr lang="sk-SK" smtClean="0"/>
              <a:t>16. 6. 2026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DD9D805B-5B9D-2D54-581A-A4FF7228F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D8B06871-C82A-2E85-9ABE-CC3DC90DE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CA9E6-3B0B-466A-9612-A113C714228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11164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09EA45-F81E-77A7-616E-C52855E9B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961491E-62FE-0C5E-E7DB-DE5C4F9CF5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8E0E005E-EFBE-4F83-093E-319730D41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5ABEF-6B07-4E3E-93BC-96510B893EAB}" type="datetimeFigureOut">
              <a:rPr lang="sk-SK" smtClean="0"/>
              <a:t>16. 6. 2026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CF64E956-D7E1-6EFD-63E6-DAC911101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DB62D989-AFF0-8F7A-EDF2-5BDEEF7A5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CA9E6-3B0B-466A-9612-A113C714228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77663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36829E-8E7E-B17D-3D18-3D4DA5B66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5FFDF6F-B95C-FF92-0F42-C05410ADE9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433B7FE-F809-08D3-3EA0-C33BE8910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5ABEF-6B07-4E3E-93BC-96510B893EAB}" type="datetimeFigureOut">
              <a:rPr lang="sk-SK" smtClean="0"/>
              <a:t>16. 6. 2026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B0D0F831-0D49-FC94-D124-7676DD040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546FD054-9D73-8DE1-9DD5-8153F71CF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CA9E6-3B0B-466A-9612-A113C714228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99174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9E9B2B-681C-B589-714B-CA3A4404E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30CC9E2-2A5B-6E60-F242-4ADD35B503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C4563D9D-32E1-7042-6751-84B850FD6D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D4CCD219-CE54-47FF-A5A6-762719FC6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5ABEF-6B07-4E3E-93BC-96510B893EAB}" type="datetimeFigureOut">
              <a:rPr lang="sk-SK" smtClean="0"/>
              <a:t>16. 6. 2026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C441FF27-EE02-40DD-3B88-779241ED5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4BA1834C-73E3-6AAE-8E2F-99DAE14ED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CA9E6-3B0B-466A-9612-A113C714228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73403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F1330D-7FB5-BB67-33C5-2F2AC440A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58B731B-62D6-A05C-8DF3-5355157FBE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71993FF7-31BD-0079-C4E3-CB2730E3C3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1DD76C2-9DA5-ED27-02D3-24A8599445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CD09FF0B-BDCA-CC81-6363-1CC9454C3B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906023BF-C77E-E6BC-9870-916E51E76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5ABEF-6B07-4E3E-93BC-96510B893EAB}" type="datetimeFigureOut">
              <a:rPr lang="sk-SK" smtClean="0"/>
              <a:t>16. 6. 2026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36ACD70B-805B-043C-D598-159FB9FCA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C01C7F1F-D5D8-95F7-CA60-65367D50D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CA9E6-3B0B-466A-9612-A113C714228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48926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61F7D6-B5F2-57D6-3F45-EC51A7B12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EDF92C01-340F-3798-B299-11F879686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5ABEF-6B07-4E3E-93BC-96510B893EAB}" type="datetimeFigureOut">
              <a:rPr lang="sk-SK" smtClean="0"/>
              <a:t>16. 6. 2026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EB39AC8B-ED6A-DD42-77C9-9E86171F0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8D8C2C3A-4D82-D53A-B8BF-9B9542F3E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CA9E6-3B0B-466A-9612-A113C714228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42238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BEACEAFB-C0DD-D261-0891-2BE156B88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5ABEF-6B07-4E3E-93BC-96510B893EAB}" type="datetimeFigureOut">
              <a:rPr lang="sk-SK" smtClean="0"/>
              <a:t>16. 6. 2026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3AFBAA26-BED1-A40B-70D8-41FBC63CD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1FC05A6D-457F-3815-593B-FBB57931E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CA9E6-3B0B-466A-9612-A113C714228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93790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D34428-1FA9-6FC8-F586-E468C502B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EEA3E1D-AAC8-0195-5514-A057FF7D8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EE565D7-87BE-2936-6B98-CAE321B0FD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428C338A-EAE6-A003-417F-2834CFF2C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5ABEF-6B07-4E3E-93BC-96510B893EAB}" type="datetimeFigureOut">
              <a:rPr lang="sk-SK" smtClean="0"/>
              <a:t>16. 6. 2026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4BA83BF1-70DD-6904-D092-C9624A127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0E2F7BE1-6F16-BB39-7B34-F1AF66F59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CA9E6-3B0B-466A-9612-A113C714228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21418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0B6961-8F3C-2A9C-F462-1DA402E45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DCA4270C-E6E7-826C-EC26-C380085B04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A01F985-9F72-415D-B361-9BB9FE71E3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CDC1C07C-C484-B1B3-91E2-388F6F446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5ABEF-6B07-4E3E-93BC-96510B893EAB}" type="datetimeFigureOut">
              <a:rPr lang="sk-SK" smtClean="0"/>
              <a:t>16. 6. 2026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06E9DBFA-166C-B93A-4D0B-907456CBD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CCAC30E7-1F85-C69F-5F45-B1982EF9D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CA9E6-3B0B-466A-9612-A113C714228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03887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1AB4E224-BB22-3CC5-6A9B-1281F5619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1FCA68F-6487-86FC-7278-8BD7B56228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E6D43D83-4C91-9D2E-DE47-84557839E9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E5ABEF-6B07-4E3E-93BC-96510B893EAB}" type="datetimeFigureOut">
              <a:rPr lang="sk-SK" smtClean="0"/>
              <a:t>16. 6. 2026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CC540FD8-BCD1-D9D0-4C5E-33DADC8004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E7B3F6A7-BEA0-3F59-A087-FE0375EB25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ACA9E6-3B0B-466A-9612-A113C714228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06079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8E77D9-6536-40E2-9956-E66F2DCF26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8693"/>
            <a:ext cx="9144000" cy="2387600"/>
          </a:xfrm>
        </p:spPr>
        <p:txBody>
          <a:bodyPr>
            <a:normAutofit/>
          </a:bodyPr>
          <a:lstStyle/>
          <a:p>
            <a:r>
              <a:rPr lang="sk-SK" b="1" dirty="0">
                <a:solidFill>
                  <a:srgbClr val="1C3D6E"/>
                </a:solidFill>
                <a:latin typeface="Poppins"/>
                <a:ea typeface="+mn-ea"/>
                <a:cs typeface="+mn-cs"/>
              </a:rPr>
              <a:t>Prehľad žiadostí vo VER 2026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B05204E-B82C-476C-91F8-CA20DCC248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16274"/>
            <a:ext cx="9144000" cy="1655762"/>
          </a:xfrm>
        </p:spPr>
        <p:txBody>
          <a:bodyPr>
            <a:normAutofit/>
          </a:bodyPr>
          <a:lstStyle/>
          <a:p>
            <a:r>
              <a:rPr lang="sk-SK" sz="2000" dirty="0"/>
              <a:t>Oddelenie hodnotenia tvorivých činností</a:t>
            </a:r>
          </a:p>
          <a:p>
            <a:r>
              <a:rPr lang="sk-SK" sz="2000" dirty="0"/>
              <a:t>Odbor strategického rozvoja vysokých škôl</a:t>
            </a:r>
          </a:p>
          <a:p>
            <a:r>
              <a:rPr lang="sk-SK" sz="2000" dirty="0"/>
              <a:t>Sekcia strategického rozvoja a investícií vo vysokom školstve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85AD832A-3025-4CE9-9FA2-026DD0BAF9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951" y="5372036"/>
            <a:ext cx="2944098" cy="644920"/>
          </a:xfrm>
          <a:prstGeom prst="rect">
            <a:avLst/>
          </a:prstGeom>
        </p:spPr>
      </p:pic>
      <p:sp>
        <p:nvSpPr>
          <p:cNvPr id="5" name="BlokTextu 4">
            <a:extLst>
              <a:ext uri="{FF2B5EF4-FFF2-40B4-BE49-F238E27FC236}">
                <a16:creationId xmlns:a16="http://schemas.microsoft.com/office/drawing/2014/main" id="{91380E57-6DD1-7759-8E0B-D7309BAC922E}"/>
              </a:ext>
            </a:extLst>
          </p:cNvPr>
          <p:cNvSpPr txBox="1"/>
          <p:nvPr/>
        </p:nvSpPr>
        <p:spPr>
          <a:xfrm>
            <a:off x="1277510" y="2512830"/>
            <a:ext cx="993648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dirty="0"/>
              <a:t>Dáta periodického hodnotenia VER 2026 + porovnanie s hodnotením VER 2022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51440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496B76-CB42-3D5F-03AA-31F93649D5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C5C68C-286A-FF16-E824-3682C5428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/>
              <a:t>Počet hodnotených žiadostí podľa skupín oblastí výskumu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D7D8ACC-6B1B-F3D8-5C81-6CC60217410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/>
              <a:t>VER 2022</a:t>
            </a:r>
          </a:p>
          <a:p>
            <a:pPr marL="0" indent="0">
              <a:buNone/>
            </a:pPr>
            <a:endParaRPr lang="sk-SK"/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B49276FE-F5C7-1FCE-241F-19B40D61F30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/>
              <a:t>VER 2026</a:t>
            </a:r>
          </a:p>
        </p:txBody>
      </p:sp>
      <p:graphicFrame>
        <p:nvGraphicFramePr>
          <p:cNvPr id="10" name="Tabuľka 9">
            <a:extLst>
              <a:ext uri="{FF2B5EF4-FFF2-40B4-BE49-F238E27FC236}">
                <a16:creationId xmlns:a16="http://schemas.microsoft.com/office/drawing/2014/main" id="{5742BFCE-0168-D814-EA7D-821A873E89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2730370"/>
              </p:ext>
            </p:extLst>
          </p:nvPr>
        </p:nvGraphicFramePr>
        <p:xfrm>
          <a:off x="6254496" y="2463367"/>
          <a:ext cx="4994529" cy="37135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30395">
                  <a:extLst>
                    <a:ext uri="{9D8B030D-6E8A-4147-A177-3AD203B41FA5}">
                      <a16:colId xmlns:a16="http://schemas.microsoft.com/office/drawing/2014/main" val="1461898514"/>
                    </a:ext>
                  </a:extLst>
                </a:gridCol>
                <a:gridCol w="559688">
                  <a:extLst>
                    <a:ext uri="{9D8B030D-6E8A-4147-A177-3AD203B41FA5}">
                      <a16:colId xmlns:a16="http://schemas.microsoft.com/office/drawing/2014/main" val="1684819830"/>
                    </a:ext>
                  </a:extLst>
                </a:gridCol>
                <a:gridCol w="559688">
                  <a:extLst>
                    <a:ext uri="{9D8B030D-6E8A-4147-A177-3AD203B41FA5}">
                      <a16:colId xmlns:a16="http://schemas.microsoft.com/office/drawing/2014/main" val="3039344371"/>
                    </a:ext>
                  </a:extLst>
                </a:gridCol>
                <a:gridCol w="944758">
                  <a:extLst>
                    <a:ext uri="{9D8B030D-6E8A-4147-A177-3AD203B41FA5}">
                      <a16:colId xmlns:a16="http://schemas.microsoft.com/office/drawing/2014/main" val="1830335738"/>
                    </a:ext>
                  </a:extLst>
                </a:gridCol>
              </a:tblGrid>
              <a:tr h="7481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sk-SK" sz="1400" b="1">
                          <a:effectLst/>
                        </a:rPr>
                        <a:t>Oblasť výskumu</a:t>
                      </a:r>
                      <a:endParaRPr lang="sk-SK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01" marR="99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sk-SK" sz="1400" b="1">
                          <a:effectLst/>
                        </a:rPr>
                        <a:t>VVI</a:t>
                      </a:r>
                      <a:endParaRPr lang="sk-SK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01" marR="99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sk-SK" sz="1400" b="1">
                          <a:effectLst/>
                        </a:rPr>
                        <a:t>VVŠ</a:t>
                      </a:r>
                      <a:endParaRPr lang="sk-SK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01" marR="99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sk-SK" sz="1400" b="1">
                          <a:effectLst/>
                        </a:rPr>
                        <a:t>Počet žiadostí</a:t>
                      </a:r>
                      <a:endParaRPr lang="sk-SK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01" marR="9901" marT="0" marB="0" anchor="ctr"/>
                </a:tc>
                <a:extLst>
                  <a:ext uri="{0D108BD9-81ED-4DB2-BD59-A6C34878D82A}">
                    <a16:rowId xmlns:a16="http://schemas.microsoft.com/office/drawing/2014/main" val="3250944055"/>
                  </a:ext>
                </a:extLst>
              </a:tr>
              <a:tr h="4132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sk-SK" sz="1400" b="0">
                          <a:effectLst/>
                        </a:rPr>
                        <a:t>Prírodné vedy</a:t>
                      </a:r>
                      <a:endParaRPr lang="sk-SK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01" marR="9901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sk-SK" sz="1400" b="0">
                          <a:effectLst/>
                        </a:rPr>
                        <a:t> 17</a:t>
                      </a:r>
                      <a:endParaRPr lang="sk-SK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01" marR="9901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sk-SK" sz="1400" b="0">
                          <a:effectLst/>
                        </a:rPr>
                        <a:t> 35</a:t>
                      </a:r>
                      <a:endParaRPr lang="sk-SK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01" marR="9901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sk-SK" sz="1400" b="1">
                          <a:effectLst/>
                        </a:rPr>
                        <a:t>51</a:t>
                      </a:r>
                      <a:endParaRPr lang="sk-SK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01" marR="9901" marT="0" marB="0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9734166"/>
                  </a:ext>
                </a:extLst>
              </a:tr>
              <a:tr h="4132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sk-SK" sz="1400">
                          <a:effectLst/>
                        </a:rPr>
                        <a:t>Technické vedy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01" marR="99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sk-SK" sz="1400" b="0">
                          <a:effectLst/>
                        </a:rPr>
                        <a:t>7 </a:t>
                      </a:r>
                      <a:endParaRPr lang="sk-SK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01" marR="99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sk-SK" sz="1400" b="0">
                          <a:effectLst/>
                        </a:rPr>
                        <a:t>33</a:t>
                      </a:r>
                      <a:endParaRPr lang="sk-SK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01" marR="99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sk-SK" sz="1400" b="1">
                          <a:effectLst/>
                        </a:rPr>
                        <a:t>40</a:t>
                      </a:r>
                      <a:endParaRPr lang="sk-SK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01" marR="9901" marT="0" marB="0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598116"/>
                  </a:ext>
                </a:extLst>
              </a:tr>
              <a:tr h="4132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sk-SK" sz="1400">
                          <a:effectLst/>
                        </a:rPr>
                        <a:t>Lekárske vedy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01" marR="99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sk-SK" sz="1400" b="0">
                          <a:effectLst/>
                        </a:rPr>
                        <a:t> 3</a:t>
                      </a:r>
                      <a:endParaRPr lang="sk-SK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01" marR="99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sk-SK" sz="1400" b="0">
                          <a:effectLst/>
                        </a:rPr>
                        <a:t>23</a:t>
                      </a:r>
                      <a:endParaRPr lang="sk-SK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01" marR="99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sk-SK" sz="1400" b="1">
                          <a:effectLst/>
                        </a:rPr>
                        <a:t>26</a:t>
                      </a:r>
                      <a:endParaRPr lang="sk-SK" sz="14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901" marR="9901" marT="0" marB="0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4523139"/>
                  </a:ext>
                </a:extLst>
              </a:tr>
              <a:tr h="4857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sk-SK" sz="1400">
                          <a:effectLst/>
                        </a:rPr>
                        <a:t>Poľnohospodárske, lesnícke a veterinárske vedy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01" marR="99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sk-SK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901" marR="99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sk-SK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901" marR="99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sk-SK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sk-SK" sz="14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901" marR="9901" marT="0" marB="0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7461517"/>
                  </a:ext>
                </a:extLst>
              </a:tr>
              <a:tr h="4132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sk-SK" sz="1400">
                          <a:effectLst/>
                        </a:rPr>
                        <a:t>Spoločenské vedy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01" marR="99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sk-SK" sz="1400" b="0">
                          <a:effectLst/>
                        </a:rPr>
                        <a:t> 7</a:t>
                      </a:r>
                      <a:endParaRPr lang="sk-SK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01" marR="99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sk-SK" sz="1400" b="0">
                          <a:effectLst/>
                        </a:rPr>
                        <a:t> 77</a:t>
                      </a:r>
                      <a:endParaRPr lang="sk-SK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01" marR="99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sk-SK" sz="1400" b="1">
                          <a:effectLst/>
                        </a:rPr>
                        <a:t>84 </a:t>
                      </a:r>
                      <a:endParaRPr lang="sk-SK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01" marR="9901" marT="0" marB="0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0434698"/>
                  </a:ext>
                </a:extLst>
              </a:tr>
              <a:tr h="4132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sk-SK" sz="1400">
                          <a:effectLst/>
                        </a:rPr>
                        <a:t>Humanitné vedy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01" marR="99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sk-SK" sz="1400" b="0">
                          <a:effectLst/>
                        </a:rPr>
                        <a:t> 10</a:t>
                      </a:r>
                      <a:endParaRPr lang="sk-SK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01" marR="99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sk-SK" sz="1400" b="0">
                          <a:effectLst/>
                        </a:rPr>
                        <a:t>38</a:t>
                      </a:r>
                      <a:endParaRPr lang="sk-SK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01" marR="99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sk-SK" sz="1400" b="1">
                          <a:effectLst/>
                        </a:rPr>
                        <a:t>48</a:t>
                      </a:r>
                      <a:endParaRPr lang="sk-SK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01" marR="9901" marT="0" marB="0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6267163"/>
                  </a:ext>
                </a:extLst>
              </a:tr>
              <a:tr h="4132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sk-SK" sz="1400">
                          <a:effectLst/>
                        </a:rPr>
                        <a:t>Umenie a vedy o umení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01" marR="99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sk-SK" sz="1400" b="0">
                          <a:effectLst/>
                        </a:rPr>
                        <a:t> 3</a:t>
                      </a:r>
                      <a:endParaRPr lang="sk-SK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01" marR="99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sk-SK" sz="1400" b="0">
                          <a:effectLst/>
                        </a:rPr>
                        <a:t>13 </a:t>
                      </a:r>
                      <a:endParaRPr lang="sk-SK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01" marR="99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sk-SK" sz="1400" b="1" dirty="0">
                          <a:effectLst/>
                        </a:rPr>
                        <a:t>16 </a:t>
                      </a:r>
                      <a:endParaRPr lang="sk-SK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01" marR="9901" marT="0" marB="0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422953"/>
                  </a:ext>
                </a:extLst>
              </a:tr>
            </a:tbl>
          </a:graphicData>
        </a:graphic>
      </p:graphicFrame>
      <p:graphicFrame>
        <p:nvGraphicFramePr>
          <p:cNvPr id="11" name="Tabuľka 10">
            <a:extLst>
              <a:ext uri="{FF2B5EF4-FFF2-40B4-BE49-F238E27FC236}">
                <a16:creationId xmlns:a16="http://schemas.microsoft.com/office/drawing/2014/main" id="{146FA2E1-D623-B11B-44F9-7B8AB22953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8636382"/>
              </p:ext>
            </p:extLst>
          </p:nvPr>
        </p:nvGraphicFramePr>
        <p:xfrm>
          <a:off x="838200" y="2463368"/>
          <a:ext cx="4996993" cy="37135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31841">
                  <a:extLst>
                    <a:ext uri="{9D8B030D-6E8A-4147-A177-3AD203B41FA5}">
                      <a16:colId xmlns:a16="http://schemas.microsoft.com/office/drawing/2014/main" val="611297125"/>
                    </a:ext>
                  </a:extLst>
                </a:gridCol>
                <a:gridCol w="559964">
                  <a:extLst>
                    <a:ext uri="{9D8B030D-6E8A-4147-A177-3AD203B41FA5}">
                      <a16:colId xmlns:a16="http://schemas.microsoft.com/office/drawing/2014/main" val="2883927173"/>
                    </a:ext>
                  </a:extLst>
                </a:gridCol>
                <a:gridCol w="559964">
                  <a:extLst>
                    <a:ext uri="{9D8B030D-6E8A-4147-A177-3AD203B41FA5}">
                      <a16:colId xmlns:a16="http://schemas.microsoft.com/office/drawing/2014/main" val="3210385076"/>
                    </a:ext>
                  </a:extLst>
                </a:gridCol>
                <a:gridCol w="945224">
                  <a:extLst>
                    <a:ext uri="{9D8B030D-6E8A-4147-A177-3AD203B41FA5}">
                      <a16:colId xmlns:a16="http://schemas.microsoft.com/office/drawing/2014/main" val="1082586740"/>
                    </a:ext>
                  </a:extLst>
                </a:gridCol>
              </a:tblGrid>
              <a:tr h="7481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sk-SK" sz="1400" b="1">
                          <a:effectLst/>
                        </a:rPr>
                        <a:t>Oblasť výskumu</a:t>
                      </a:r>
                      <a:endParaRPr lang="sk-SK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01" marR="99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sk-SK" sz="1400" b="1">
                          <a:effectLst/>
                        </a:rPr>
                        <a:t>VVI</a:t>
                      </a:r>
                      <a:endParaRPr lang="sk-SK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01" marR="99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sk-SK" sz="1400" b="1">
                          <a:effectLst/>
                        </a:rPr>
                        <a:t>VVŠ</a:t>
                      </a:r>
                      <a:endParaRPr lang="sk-SK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01" marR="99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sk-SK" sz="1400" b="1" dirty="0">
                          <a:effectLst/>
                        </a:rPr>
                        <a:t>Počet žiadostí</a:t>
                      </a:r>
                      <a:endParaRPr lang="sk-SK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01" marR="9901" marT="0" marB="0" anchor="ctr"/>
                </a:tc>
                <a:extLst>
                  <a:ext uri="{0D108BD9-81ED-4DB2-BD59-A6C34878D82A}">
                    <a16:rowId xmlns:a16="http://schemas.microsoft.com/office/drawing/2014/main" val="2459913389"/>
                  </a:ext>
                </a:extLst>
              </a:tr>
              <a:tr h="4132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sk-SK" sz="1400" b="0">
                          <a:effectLst/>
                        </a:rPr>
                        <a:t>Prírodné vedy</a:t>
                      </a:r>
                      <a:endParaRPr lang="sk-SK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01" marR="9901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sk-SK" sz="1400" b="0">
                          <a:effectLst/>
                        </a:rPr>
                        <a:t> 21</a:t>
                      </a:r>
                      <a:endParaRPr lang="sk-SK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01" marR="9901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sk-SK" sz="1400" b="0">
                          <a:effectLst/>
                        </a:rPr>
                        <a:t> 40</a:t>
                      </a:r>
                      <a:endParaRPr lang="sk-SK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01" marR="9901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sk-SK" sz="1400" b="1">
                          <a:effectLst/>
                        </a:rPr>
                        <a:t>61</a:t>
                      </a:r>
                      <a:endParaRPr lang="sk-SK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01" marR="9901" marT="0" marB="0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3872552"/>
                  </a:ext>
                </a:extLst>
              </a:tr>
              <a:tr h="4132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sk-SK" sz="1400">
                          <a:effectLst/>
                        </a:rPr>
                        <a:t>Technické vedy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01" marR="99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sk-SK" sz="1400" b="0">
                          <a:effectLst/>
                        </a:rPr>
                        <a:t>7 </a:t>
                      </a:r>
                      <a:endParaRPr lang="sk-SK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01" marR="99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sk-SK" sz="1400" b="0">
                          <a:effectLst/>
                        </a:rPr>
                        <a:t>42</a:t>
                      </a:r>
                      <a:endParaRPr lang="sk-SK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01" marR="99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sk-SK" sz="1400" b="1">
                          <a:effectLst/>
                        </a:rPr>
                        <a:t>49</a:t>
                      </a:r>
                      <a:endParaRPr lang="sk-SK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01" marR="9901" marT="0" marB="0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216963"/>
                  </a:ext>
                </a:extLst>
              </a:tr>
              <a:tr h="4132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sk-SK" sz="1400">
                          <a:effectLst/>
                        </a:rPr>
                        <a:t>Lekárske vedy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01" marR="99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sk-SK" sz="1400" b="0">
                          <a:effectLst/>
                        </a:rPr>
                        <a:t> 4</a:t>
                      </a:r>
                      <a:endParaRPr lang="sk-SK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01" marR="99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sk-SK" sz="1400" b="0">
                          <a:effectLst/>
                        </a:rPr>
                        <a:t>19</a:t>
                      </a:r>
                      <a:endParaRPr lang="sk-SK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01" marR="99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sk-SK" sz="1400" b="1">
                          <a:effectLst/>
                        </a:rPr>
                        <a:t>23</a:t>
                      </a:r>
                      <a:endParaRPr lang="sk-SK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01" marR="9901" marT="0" marB="0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666070"/>
                  </a:ext>
                </a:extLst>
              </a:tr>
              <a:tr h="4857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sk-SK" sz="1400" dirty="0">
                          <a:effectLst/>
                        </a:rPr>
                        <a:t>Poľnohospodárske, lesnícke a veterinárske vedy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01" marR="99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sk-SK" sz="1400" b="0">
                          <a:effectLst/>
                        </a:rPr>
                        <a:t>2</a:t>
                      </a:r>
                      <a:endParaRPr lang="sk-SK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01" marR="99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sk-SK" sz="1400" b="0">
                          <a:effectLst/>
                        </a:rPr>
                        <a:t>7</a:t>
                      </a:r>
                      <a:endParaRPr lang="sk-SK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01" marR="99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sk-SK" sz="1400" b="1">
                          <a:effectLst/>
                        </a:rPr>
                        <a:t>9</a:t>
                      </a:r>
                      <a:endParaRPr lang="sk-SK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01" marR="9901" marT="0" marB="0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5912267"/>
                  </a:ext>
                </a:extLst>
              </a:tr>
              <a:tr h="4132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sk-SK" sz="1400" dirty="0">
                          <a:effectLst/>
                        </a:rPr>
                        <a:t>Spoločenské vedy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01" marR="99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sk-SK" sz="1400" b="0">
                          <a:effectLst/>
                        </a:rPr>
                        <a:t> 7</a:t>
                      </a:r>
                      <a:endParaRPr lang="sk-SK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01" marR="99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sk-SK" sz="1400" b="0">
                          <a:effectLst/>
                        </a:rPr>
                        <a:t> 91</a:t>
                      </a:r>
                      <a:endParaRPr lang="sk-SK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01" marR="99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sk-SK" sz="1400" b="1">
                          <a:effectLst/>
                        </a:rPr>
                        <a:t>98 </a:t>
                      </a:r>
                      <a:endParaRPr lang="sk-SK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01" marR="9901" marT="0" marB="0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14326"/>
                  </a:ext>
                </a:extLst>
              </a:tr>
              <a:tr h="4132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sk-SK" sz="1400">
                          <a:effectLst/>
                        </a:rPr>
                        <a:t>Humanitné vedy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01" marR="99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sk-SK" sz="1400" b="0">
                          <a:effectLst/>
                        </a:rPr>
                        <a:t> 10</a:t>
                      </a:r>
                      <a:endParaRPr lang="sk-SK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01" marR="99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sk-SK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39</a:t>
                      </a:r>
                    </a:p>
                  </a:txBody>
                  <a:tcPr marL="9901" marR="99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sk-SK" sz="1400" b="1">
                          <a:effectLst/>
                        </a:rPr>
                        <a:t>49</a:t>
                      </a:r>
                      <a:endParaRPr lang="sk-SK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01" marR="9901" marT="0" marB="0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3276118"/>
                  </a:ext>
                </a:extLst>
              </a:tr>
              <a:tr h="4132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sk-SK" sz="1400" dirty="0">
                          <a:effectLst/>
                        </a:rPr>
                        <a:t>Umenie a vedy o umení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01" marR="99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sk-SK" sz="1400" b="0">
                          <a:effectLst/>
                        </a:rPr>
                        <a:t> 3</a:t>
                      </a:r>
                      <a:endParaRPr lang="sk-SK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01" marR="99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sk-SK" sz="1400" b="0">
                          <a:effectLst/>
                        </a:rPr>
                        <a:t>16 </a:t>
                      </a:r>
                      <a:endParaRPr lang="sk-SK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01" marR="99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sk-SK" sz="1400" b="1" dirty="0">
                          <a:effectLst/>
                        </a:rPr>
                        <a:t>19 </a:t>
                      </a:r>
                      <a:endParaRPr lang="sk-SK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01" marR="9901" marT="0" marB="0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30565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1335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98E583-77AE-DB6C-A2A8-00050C16EC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198250-7EB5-7BC3-8A32-9AAC3FF07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989" y="365125"/>
            <a:ext cx="11689492" cy="1325563"/>
          </a:xfrm>
        </p:spPr>
        <p:txBody>
          <a:bodyPr/>
          <a:lstStyle/>
          <a:p>
            <a:r>
              <a:rPr lang="sk-SK"/>
              <a:t>Počet žiadostí podľa veľkosti (počet zaradených zamestnancov), VER 2022 / VER 2026</a:t>
            </a:r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64FC4B78-0FA5-B17A-DB69-11EF480BC1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15289" y="2310200"/>
            <a:ext cx="6473304" cy="4207261"/>
          </a:xfrm>
          <a:prstGeom prst="rect">
            <a:avLst/>
          </a:prstGeom>
        </p:spPr>
      </p:pic>
      <p:pic>
        <p:nvPicPr>
          <p:cNvPr id="14" name="Obrázok 13">
            <a:extLst>
              <a:ext uri="{FF2B5EF4-FFF2-40B4-BE49-F238E27FC236}">
                <a16:creationId xmlns:a16="http://schemas.microsoft.com/office/drawing/2014/main" id="{18FDC7AD-0126-BEAA-190A-15EDA9CB21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6171" y="2052122"/>
            <a:ext cx="6873658" cy="4572000"/>
          </a:xfrm>
          <a:prstGeom prst="rect">
            <a:avLst/>
          </a:prstGeom>
        </p:spPr>
      </p:pic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D06BCFED-7E82-6AE2-014E-8347A1C518E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/>
              <a:t>VER 2026</a:t>
            </a:r>
          </a:p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32705DE-C73A-B332-C566-4A62DE4A704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/>
              <a:t>VER 2022</a:t>
            </a:r>
          </a:p>
          <a:p>
            <a:endParaRPr lang="sk-SK" sz="2400"/>
          </a:p>
        </p:txBody>
      </p:sp>
    </p:spTree>
    <p:extLst>
      <p:ext uri="{BB962C8B-B14F-4D97-AF65-F5344CB8AC3E}">
        <p14:creationId xmlns:p14="http://schemas.microsoft.com/office/powerpoint/2010/main" val="2537069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74FA9B-42C3-F9F5-A9F7-9A4EA0C7A3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50D53D-6021-2C7E-7F85-1E03072AA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/>
              <a:t>Inštitucionálna úroveň žiadostí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524EE73-48F1-0F3C-2690-F0842DEC00C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/>
              <a:t>VER 2022</a:t>
            </a:r>
          </a:p>
          <a:p>
            <a:pPr marL="0" indent="0">
              <a:buNone/>
            </a:pPr>
            <a:endParaRPr lang="sk-SK" sz="2400"/>
          </a:p>
          <a:p>
            <a:pPr marL="0" indent="0">
              <a:buNone/>
            </a:pPr>
            <a:endParaRPr lang="sk-SK" sz="2400"/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3949F8DC-1C14-3E3E-0543-A11348A5CF1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/>
              <a:t>VER 2026</a:t>
            </a:r>
          </a:p>
          <a:p>
            <a:endParaRPr lang="sk-SK"/>
          </a:p>
        </p:txBody>
      </p:sp>
      <p:graphicFrame>
        <p:nvGraphicFramePr>
          <p:cNvPr id="5" name="Tabuľka 4">
            <a:extLst>
              <a:ext uri="{FF2B5EF4-FFF2-40B4-BE49-F238E27FC236}">
                <a16:creationId xmlns:a16="http://schemas.microsoft.com/office/drawing/2014/main" id="{655A1306-AAE5-3017-0920-80D343FA63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96129"/>
              </p:ext>
            </p:extLst>
          </p:nvPr>
        </p:nvGraphicFramePr>
        <p:xfrm>
          <a:off x="0" y="2362199"/>
          <a:ext cx="6019800" cy="32455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18905">
                  <a:extLst>
                    <a:ext uri="{9D8B030D-6E8A-4147-A177-3AD203B41FA5}">
                      <a16:colId xmlns:a16="http://schemas.microsoft.com/office/drawing/2014/main" val="2765482138"/>
                    </a:ext>
                  </a:extLst>
                </a:gridCol>
                <a:gridCol w="413762">
                  <a:extLst>
                    <a:ext uri="{9D8B030D-6E8A-4147-A177-3AD203B41FA5}">
                      <a16:colId xmlns:a16="http://schemas.microsoft.com/office/drawing/2014/main" val="625320974"/>
                    </a:ext>
                  </a:extLst>
                </a:gridCol>
                <a:gridCol w="1496980">
                  <a:extLst>
                    <a:ext uri="{9D8B030D-6E8A-4147-A177-3AD203B41FA5}">
                      <a16:colId xmlns:a16="http://schemas.microsoft.com/office/drawing/2014/main" val="1368722067"/>
                    </a:ext>
                  </a:extLst>
                </a:gridCol>
                <a:gridCol w="385867">
                  <a:extLst>
                    <a:ext uri="{9D8B030D-6E8A-4147-A177-3AD203B41FA5}">
                      <a16:colId xmlns:a16="http://schemas.microsoft.com/office/drawing/2014/main" val="1531905849"/>
                    </a:ext>
                  </a:extLst>
                </a:gridCol>
                <a:gridCol w="1504286">
                  <a:extLst>
                    <a:ext uri="{9D8B030D-6E8A-4147-A177-3AD203B41FA5}">
                      <a16:colId xmlns:a16="http://schemas.microsoft.com/office/drawing/2014/main" val="1645758169"/>
                    </a:ext>
                  </a:extLst>
                </a:gridCol>
              </a:tblGrid>
              <a:tr h="12164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sk-SK" sz="1400">
                          <a:effectLst/>
                        </a:rPr>
                        <a:t>Typ inštitúcie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sk-SK" sz="1400">
                          <a:effectLst/>
                        </a:rPr>
                        <a:t>VVŠ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sk-SK" sz="1400">
                          <a:effectLst/>
                        </a:rPr>
                        <a:t>podiel vzhľadom na všetky žiadosti VVŠ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sk-SK" sz="1400">
                          <a:effectLst/>
                        </a:rPr>
                        <a:t>VVI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sk-SK" sz="1400" dirty="0">
                          <a:effectLst/>
                        </a:rPr>
                        <a:t>podiel vzhľadom na všetky žiadosti VVI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519325963"/>
                  </a:ext>
                </a:extLst>
              </a:tr>
              <a:tr h="8059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sk-SK" sz="1400">
                          <a:effectLst/>
                        </a:rPr>
                        <a:t>Počet žiadostí za celú inštitúciu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sk-SK" sz="1500" dirty="0">
                          <a:effectLst/>
                        </a:rPr>
                        <a:t>45</a:t>
                      </a:r>
                      <a:endParaRPr lang="sk-SK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sk-SK" sz="1500" dirty="0">
                          <a:effectLst/>
                        </a:rPr>
                        <a:t>18%</a:t>
                      </a:r>
                      <a:endParaRPr lang="sk-SK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sk-SK" sz="1500" dirty="0">
                          <a:effectLst/>
                        </a:rPr>
                        <a:t>45</a:t>
                      </a:r>
                      <a:endParaRPr lang="sk-SK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sk-SK" sz="1500">
                          <a:effectLst/>
                        </a:rPr>
                        <a:t>82%</a:t>
                      </a:r>
                      <a:endParaRPr lang="sk-SK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530786083"/>
                  </a:ext>
                </a:extLst>
              </a:tr>
              <a:tr h="8059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sk-SK" sz="1400">
                          <a:effectLst/>
                        </a:rPr>
                        <a:t>Počet žiadostí za súčasť inštitúcie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sk-SK" sz="1500" dirty="0">
                          <a:effectLst/>
                        </a:rPr>
                        <a:t>208</a:t>
                      </a:r>
                      <a:endParaRPr lang="sk-SK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sk-SK" sz="1500" dirty="0">
                          <a:effectLst/>
                        </a:rPr>
                        <a:t>82%</a:t>
                      </a:r>
                      <a:endParaRPr lang="sk-SK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sk-SK" sz="1500">
                          <a:effectLst/>
                        </a:rPr>
                        <a:t>10</a:t>
                      </a:r>
                      <a:endParaRPr lang="sk-SK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sk-SK" sz="1500" dirty="0">
                          <a:effectLst/>
                        </a:rPr>
                        <a:t>18%</a:t>
                      </a:r>
                      <a:endParaRPr lang="sk-SK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686160791"/>
                  </a:ext>
                </a:extLst>
              </a:tr>
              <a:tr h="4172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sk-SK" sz="1400" dirty="0">
                          <a:effectLst/>
                        </a:rPr>
                        <a:t>Celkom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sk-SK" sz="1500">
                          <a:effectLst/>
                        </a:rPr>
                        <a:t>253</a:t>
                      </a:r>
                      <a:endParaRPr lang="sk-SK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sk-SK" sz="1500" dirty="0">
                          <a:effectLst/>
                        </a:rPr>
                        <a:t>100%</a:t>
                      </a:r>
                      <a:endParaRPr lang="sk-SK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sk-SK" sz="1500">
                          <a:effectLst/>
                        </a:rPr>
                        <a:t>55</a:t>
                      </a:r>
                      <a:endParaRPr lang="sk-SK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500" dirty="0">
                          <a:effectLst/>
                        </a:rPr>
                        <a:t>100%</a:t>
                      </a:r>
                      <a:endParaRPr lang="sk-SK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228396044"/>
                  </a:ext>
                </a:extLst>
              </a:tr>
            </a:tbl>
          </a:graphicData>
        </a:graphic>
      </p:graphicFrame>
      <p:graphicFrame>
        <p:nvGraphicFramePr>
          <p:cNvPr id="6" name="Tabuľka 5">
            <a:extLst>
              <a:ext uri="{FF2B5EF4-FFF2-40B4-BE49-F238E27FC236}">
                <a16:creationId xmlns:a16="http://schemas.microsoft.com/office/drawing/2014/main" id="{75F83810-90D8-1738-7267-3816F1480D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8159991"/>
              </p:ext>
            </p:extLst>
          </p:nvPr>
        </p:nvGraphicFramePr>
        <p:xfrm>
          <a:off x="6172200" y="2362200"/>
          <a:ext cx="6019799" cy="32455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18905">
                  <a:extLst>
                    <a:ext uri="{9D8B030D-6E8A-4147-A177-3AD203B41FA5}">
                      <a16:colId xmlns:a16="http://schemas.microsoft.com/office/drawing/2014/main" val="2781888877"/>
                    </a:ext>
                  </a:extLst>
                </a:gridCol>
                <a:gridCol w="413762">
                  <a:extLst>
                    <a:ext uri="{9D8B030D-6E8A-4147-A177-3AD203B41FA5}">
                      <a16:colId xmlns:a16="http://schemas.microsoft.com/office/drawing/2014/main" val="1405164590"/>
                    </a:ext>
                  </a:extLst>
                </a:gridCol>
                <a:gridCol w="1496980">
                  <a:extLst>
                    <a:ext uri="{9D8B030D-6E8A-4147-A177-3AD203B41FA5}">
                      <a16:colId xmlns:a16="http://schemas.microsoft.com/office/drawing/2014/main" val="2935903855"/>
                    </a:ext>
                  </a:extLst>
                </a:gridCol>
                <a:gridCol w="385867">
                  <a:extLst>
                    <a:ext uri="{9D8B030D-6E8A-4147-A177-3AD203B41FA5}">
                      <a16:colId xmlns:a16="http://schemas.microsoft.com/office/drawing/2014/main" val="353003280"/>
                    </a:ext>
                  </a:extLst>
                </a:gridCol>
                <a:gridCol w="1504285">
                  <a:extLst>
                    <a:ext uri="{9D8B030D-6E8A-4147-A177-3AD203B41FA5}">
                      <a16:colId xmlns:a16="http://schemas.microsoft.com/office/drawing/2014/main" val="2334144574"/>
                    </a:ext>
                  </a:extLst>
                </a:gridCol>
              </a:tblGrid>
              <a:tr h="12819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sk-SK" sz="1400">
                          <a:effectLst/>
                        </a:rPr>
                        <a:t>Typ inštitúcie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sk-SK" sz="1400">
                          <a:effectLst/>
                        </a:rPr>
                        <a:t>VVŠ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sk-SK" sz="1400">
                          <a:effectLst/>
                        </a:rPr>
                        <a:t>podiel vzhľadom na všetky žiadosti VVŠ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sk-SK" sz="1400">
                          <a:effectLst/>
                        </a:rPr>
                        <a:t>VVI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sk-SK" sz="1400" dirty="0">
                          <a:effectLst/>
                        </a:rPr>
                        <a:t>podiel vzhľadom na všetky žiadosti VVI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291666284"/>
                  </a:ext>
                </a:extLst>
              </a:tr>
              <a:tr h="8493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sk-SK" sz="1400" dirty="0">
                          <a:effectLst/>
                        </a:rPr>
                        <a:t>Počet žiadostí za celú inštitúciu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sk-SK" sz="1500" dirty="0">
                          <a:effectLst/>
                        </a:rPr>
                        <a:t>43</a:t>
                      </a:r>
                      <a:endParaRPr lang="sk-SK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sk-SK" sz="1500">
                          <a:effectLst/>
                        </a:rPr>
                        <a:t>19%</a:t>
                      </a:r>
                      <a:endParaRPr lang="sk-SK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sk-SK" sz="1500">
                          <a:effectLst/>
                        </a:rPr>
                        <a:t>46</a:t>
                      </a:r>
                      <a:endParaRPr lang="sk-SK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sk-SK" sz="1500">
                          <a:effectLst/>
                        </a:rPr>
                        <a:t>96%</a:t>
                      </a:r>
                      <a:endParaRPr lang="sk-SK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871974862"/>
                  </a:ext>
                </a:extLst>
              </a:tr>
              <a:tr h="8493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sk-SK" sz="1400" dirty="0">
                          <a:effectLst/>
                        </a:rPr>
                        <a:t>Počet žiadostí za súčasť inštitúcie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sk-SK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179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sk-SK" sz="1500">
                          <a:effectLst/>
                        </a:rPr>
                        <a:t>81%</a:t>
                      </a:r>
                      <a:endParaRPr lang="sk-SK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sk-SK" sz="1500">
                          <a:effectLst/>
                        </a:rPr>
                        <a:t>2</a:t>
                      </a:r>
                      <a:endParaRPr lang="sk-SK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sk-SK" sz="1500">
                          <a:effectLst/>
                        </a:rPr>
                        <a:t>4%</a:t>
                      </a:r>
                      <a:endParaRPr lang="sk-SK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289890719"/>
                  </a:ext>
                </a:extLst>
              </a:tr>
              <a:tr h="2649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sk-SK" sz="1400" dirty="0">
                          <a:effectLst/>
                        </a:rPr>
                        <a:t>Celkom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sk-SK" sz="1500">
                          <a:effectLst/>
                        </a:rPr>
                        <a:t>222</a:t>
                      </a:r>
                      <a:endParaRPr lang="sk-SK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500">
                          <a:effectLst/>
                        </a:rPr>
                        <a:t>100%</a:t>
                      </a:r>
                      <a:endParaRPr lang="sk-SK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sk-SK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500" dirty="0">
                          <a:effectLst/>
                        </a:rPr>
                        <a:t>100%</a:t>
                      </a:r>
                      <a:endParaRPr lang="sk-SK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5649242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3941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6488B3-C29B-B165-5B71-B9AD5BAE9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Zamestnanci 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4802C1C-F7B5-468F-305E-6B9B50D567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3A08A732-E068-DE0A-7473-02934E27D5B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25720" y="307975"/>
            <a:ext cx="2451100" cy="920750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90BF82CA-68EC-8305-E3D7-A8B82021F3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805" y="313844"/>
            <a:ext cx="1479475" cy="92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1099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Obrázok, na ktorom je text, snímka obrazovky, diagram, písmo&#10;&#10;Obsah vygenerovaný pomocou AI môže byť nesprávny.">
            <a:extLst>
              <a:ext uri="{FF2B5EF4-FFF2-40B4-BE49-F238E27FC236}">
                <a16:creationId xmlns:a16="http://schemas.microsoft.com/office/drawing/2014/main" id="{98DDA26F-495A-A87A-162C-7966075262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681" y="1424925"/>
            <a:ext cx="7828639" cy="5280675"/>
          </a:xfrm>
          <a:prstGeom prst="rect">
            <a:avLst/>
          </a:prstGeom>
        </p:spPr>
      </p:pic>
      <p:sp>
        <p:nvSpPr>
          <p:cNvPr id="5" name="Nadpis 1">
            <a:extLst>
              <a:ext uri="{FF2B5EF4-FFF2-40B4-BE49-F238E27FC236}">
                <a16:creationId xmlns:a16="http://schemas.microsoft.com/office/drawing/2014/main" id="{354B589D-32A3-2E8B-44D7-205CB675D9F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689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/>
              <a:t>Počet zamestnancov vo VER 2026 </a:t>
            </a:r>
          </a:p>
          <a:p>
            <a:pPr algn="ctr"/>
            <a:r>
              <a:rPr lang="sk-SK"/>
              <a:t>(VVŠ + VVI = 10 375)</a:t>
            </a:r>
            <a:r>
              <a:rPr lang="sk-SK" i="1"/>
              <a:t>* </a:t>
            </a:r>
            <a:endParaRPr lang="sk-SK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84793645-ADD3-4C21-BC64-D896A06DCD85}"/>
              </a:ext>
            </a:extLst>
          </p:cNvPr>
          <p:cNvSpPr txBox="1">
            <a:spLocks/>
          </p:cNvSpPr>
          <p:nvPr/>
        </p:nvSpPr>
        <p:spPr>
          <a:xfrm>
            <a:off x="8751120" y="3387857"/>
            <a:ext cx="3733800" cy="3016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sz="4000"/>
              <a:t>VVŠ = 8694 </a:t>
            </a:r>
          </a:p>
          <a:p>
            <a:pPr algn="ctr"/>
            <a:r>
              <a:rPr lang="sk-SK" sz="4000"/>
              <a:t>VVI = 1681</a:t>
            </a:r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99EF0A2F-E7A9-7D6E-E2B9-AE496FE2A59D}"/>
              </a:ext>
            </a:extLst>
          </p:cNvPr>
          <p:cNvSpPr txBox="1"/>
          <p:nvPr/>
        </p:nvSpPr>
        <p:spPr>
          <a:xfrm>
            <a:off x="0" y="6034775"/>
            <a:ext cx="8210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i="1"/>
              <a:t>* vo všetkých žiadostiach, vrátane žiadostí s menej ako 5 zamestnancami</a:t>
            </a:r>
          </a:p>
        </p:txBody>
      </p:sp>
    </p:spTree>
    <p:extLst>
      <p:ext uri="{BB962C8B-B14F-4D97-AF65-F5344CB8AC3E}">
        <p14:creationId xmlns:p14="http://schemas.microsoft.com/office/powerpoint/2010/main" val="3962507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Počet zamestnancov – súčet podľa kategórie Žiadosti">
            <a:extLst>
              <a:ext uri="{FF2B5EF4-FFF2-40B4-BE49-F238E27FC236}">
                <a16:creationId xmlns:a16="http://schemas.microsoft.com/office/drawing/2014/main" id="{A2BBFEA8-8AD2-717E-2ECF-892F59BDA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679" y="856505"/>
            <a:ext cx="8270642" cy="580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id="{7B97BB61-45FD-BA1B-E469-9A9AFEDE117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689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sz="3600"/>
              <a:t>Počet zamestnancov vo VER 2026 </a:t>
            </a:r>
          </a:p>
          <a:p>
            <a:pPr algn="ctr"/>
            <a:r>
              <a:rPr lang="sk-SK" sz="3600"/>
              <a:t>(hodnotené žiadosti a žiadosti s menej ako 5 zamestnancami)</a:t>
            </a:r>
            <a:r>
              <a:rPr lang="sk-SK" sz="3600" i="1"/>
              <a:t> </a:t>
            </a:r>
            <a:endParaRPr lang="sk-SK" sz="360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147B40B0-E3BD-099C-F7D4-143B1BF2FEBF}"/>
              </a:ext>
            </a:extLst>
          </p:cNvPr>
          <p:cNvSpPr txBox="1">
            <a:spLocks/>
          </p:cNvSpPr>
          <p:nvPr/>
        </p:nvSpPr>
        <p:spPr>
          <a:xfrm>
            <a:off x="9212826" y="3387857"/>
            <a:ext cx="3272094" cy="3016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4000"/>
              <a:t>≥ 5 = 10 000</a:t>
            </a:r>
          </a:p>
          <a:p>
            <a:r>
              <a:rPr lang="sk-SK" sz="4000"/>
              <a:t>&lt; 5 = 375</a:t>
            </a:r>
          </a:p>
        </p:txBody>
      </p:sp>
    </p:spTree>
    <p:extLst>
      <p:ext uri="{BB962C8B-B14F-4D97-AF65-F5344CB8AC3E}">
        <p14:creationId xmlns:p14="http://schemas.microsoft.com/office/powerpoint/2010/main" val="9913588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18E756-9BF2-7B19-C51F-42E1486819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>
            <a:extLst>
              <a:ext uri="{FF2B5EF4-FFF2-40B4-BE49-F238E27FC236}">
                <a16:creationId xmlns:a16="http://schemas.microsoft.com/office/drawing/2014/main" id="{A2F54CCF-3036-2459-BDF8-D8CF9B97B532}"/>
              </a:ext>
            </a:extLst>
          </p:cNvPr>
          <p:cNvSpPr txBox="1"/>
          <p:nvPr/>
        </p:nvSpPr>
        <p:spPr>
          <a:xfrm>
            <a:off x="0" y="6398568"/>
            <a:ext cx="8210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i="1"/>
              <a:t>* vo všetkých žiadostiach, vrátane žiadostí s menej ako 5 zamestnancami</a:t>
            </a: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BEBAD2D8-9426-B79A-3652-9D77C90F3A3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689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/>
              <a:t>Podiel žien a mužov vo VER 2022 a VER 2026</a:t>
            </a: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E557874E-4A0D-F805-951A-FFA38189D852}"/>
              </a:ext>
            </a:extLst>
          </p:cNvPr>
          <p:cNvSpPr txBox="1"/>
          <p:nvPr/>
        </p:nvSpPr>
        <p:spPr>
          <a:xfrm>
            <a:off x="1467157" y="1879084"/>
            <a:ext cx="2047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/>
              <a:t>VER 2022</a:t>
            </a: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C6E2CF71-55A2-3ED9-C0D8-6200176C6DB1}"/>
              </a:ext>
            </a:extLst>
          </p:cNvPr>
          <p:cNvSpPr txBox="1"/>
          <p:nvPr/>
        </p:nvSpPr>
        <p:spPr>
          <a:xfrm>
            <a:off x="7782030" y="1817726"/>
            <a:ext cx="2047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/>
              <a:t>VER 2026</a:t>
            </a:r>
          </a:p>
        </p:txBody>
      </p:sp>
      <p:pic>
        <p:nvPicPr>
          <p:cNvPr id="1027" name="Picture 3" descr="Column2 – súčet podľa kategórie Column1">
            <a:extLst>
              <a:ext uri="{FF2B5EF4-FFF2-40B4-BE49-F238E27FC236}">
                <a16:creationId xmlns:a16="http://schemas.microsoft.com/office/drawing/2014/main" id="{46595C17-9A7F-137D-452D-783E8ED5A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02" y="2231495"/>
            <a:ext cx="5206795" cy="4167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lumn2 – súčet podľa kategórie Column1">
            <a:extLst>
              <a:ext uri="{FF2B5EF4-FFF2-40B4-BE49-F238E27FC236}">
                <a16:creationId xmlns:a16="http://schemas.microsoft.com/office/drawing/2014/main" id="{EEE1A07D-47B1-8282-DF8D-F90B47EA6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587" y="2187058"/>
            <a:ext cx="4904045" cy="424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8877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1DC55C-F0BD-9CBC-DF4D-4AD5C6C70C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Počet zamestnancov – súčet podľa kategórie Výkon">
            <a:extLst>
              <a:ext uri="{FF2B5EF4-FFF2-40B4-BE49-F238E27FC236}">
                <a16:creationId xmlns:a16="http://schemas.microsoft.com/office/drawing/2014/main" id="{A66774B3-C169-FBC1-4CD1-456443E12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602" y="940841"/>
            <a:ext cx="8436797" cy="591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5BBB343-2A0B-306F-C6F9-7990D3BC6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822" y="71675"/>
            <a:ext cx="10852355" cy="1325563"/>
          </a:xfrm>
        </p:spPr>
        <p:txBody>
          <a:bodyPr/>
          <a:lstStyle/>
          <a:p>
            <a:pPr algn="ctr"/>
            <a:r>
              <a:rPr lang="sk-SK"/>
              <a:t>Výkon zamestnancov vo VER 2026 (N= 10 000)</a:t>
            </a: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7F31F0D8-13D4-7C55-34F1-5270D7D248DC}"/>
              </a:ext>
            </a:extLst>
          </p:cNvPr>
          <p:cNvSpPr txBox="1"/>
          <p:nvPr/>
        </p:nvSpPr>
        <p:spPr>
          <a:xfrm>
            <a:off x="0" y="6488668"/>
            <a:ext cx="527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i="1"/>
              <a:t>* v žiadostiach s 5 a viac zamestnancami</a:t>
            </a:r>
          </a:p>
        </p:txBody>
      </p:sp>
    </p:spTree>
    <p:extLst>
      <p:ext uri="{BB962C8B-B14F-4D97-AF65-F5344CB8AC3E}">
        <p14:creationId xmlns:p14="http://schemas.microsoft.com/office/powerpoint/2010/main" val="6096899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3D796E9F-F413-058C-C78B-B44F21A6A89A}"/>
              </a:ext>
            </a:extLst>
          </p:cNvPr>
          <p:cNvSpPr txBox="1">
            <a:spLocks/>
          </p:cNvSpPr>
          <p:nvPr/>
        </p:nvSpPr>
        <p:spPr>
          <a:xfrm>
            <a:off x="7319232" y="1282700"/>
            <a:ext cx="3886200" cy="2590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/>
              <a:t>Počet zamestnancov vo VER 2026 </a:t>
            </a:r>
          </a:p>
          <a:p>
            <a:pPr algn="ctr"/>
            <a:r>
              <a:rPr lang="sk-SK"/>
              <a:t>(oblasti výskumu)</a:t>
            </a:r>
          </a:p>
          <a:p>
            <a:pPr algn="ctr"/>
            <a:endParaRPr lang="sk-SK"/>
          </a:p>
          <a:p>
            <a:pPr algn="ctr"/>
            <a:r>
              <a:rPr lang="sk-SK"/>
              <a:t>N=10 375</a:t>
            </a:r>
          </a:p>
        </p:txBody>
      </p:sp>
      <p:pic>
        <p:nvPicPr>
          <p:cNvPr id="7" name="Obrázok 6" descr="Obrázok, na ktorom je text, snímka obrazovky, písmo, diagram&#10;&#10;Obsah vygenerovaný pomocou AI môže byť nesprávny.">
            <a:extLst>
              <a:ext uri="{FF2B5EF4-FFF2-40B4-BE49-F238E27FC236}">
                <a16:creationId xmlns:a16="http://schemas.microsoft.com/office/drawing/2014/main" id="{A242AEFF-D97D-A5A5-6351-F98EE7157A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67" y="0"/>
            <a:ext cx="65866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4165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Obrázok, na ktorom je text, snímka obrazovky, kruh, pestrofarebnosť&#10;&#10;Obsah vygenerovaný pomocou AI môže byť nesprávny.">
            <a:extLst>
              <a:ext uri="{FF2B5EF4-FFF2-40B4-BE49-F238E27FC236}">
                <a16:creationId xmlns:a16="http://schemas.microsoft.com/office/drawing/2014/main" id="{44137431-8F65-E9C8-94C0-70838DC40E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7"/>
          <a:stretch>
            <a:fillRect/>
          </a:stretch>
        </p:blipFill>
        <p:spPr>
          <a:xfrm>
            <a:off x="395785" y="984514"/>
            <a:ext cx="11400430" cy="5623025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9A433D61-CC61-EEEE-9D78-1E7CA3A5AB8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689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/>
              <a:t>Podiel zamestnancov vo VER 2026 </a:t>
            </a:r>
          </a:p>
          <a:p>
            <a:pPr algn="ctr"/>
            <a:r>
              <a:rPr lang="sk-SK"/>
              <a:t>(skupiny oblastí výskumu)*</a:t>
            </a:r>
            <a:r>
              <a:rPr lang="sk-SK" i="1"/>
              <a:t> </a:t>
            </a:r>
            <a:endParaRPr lang="sk-SK"/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FC17B46A-DC88-2CC2-4078-AF75EFF060F8}"/>
              </a:ext>
            </a:extLst>
          </p:cNvPr>
          <p:cNvSpPr txBox="1"/>
          <p:nvPr/>
        </p:nvSpPr>
        <p:spPr>
          <a:xfrm>
            <a:off x="7178722" y="6469040"/>
            <a:ext cx="50132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i="1"/>
              <a:t>*vo všetkých žiadostiach, vrátane žiadostí s menej ako 5 zamestnancami</a:t>
            </a:r>
          </a:p>
        </p:txBody>
      </p:sp>
    </p:spTree>
    <p:extLst>
      <p:ext uri="{BB962C8B-B14F-4D97-AF65-F5344CB8AC3E}">
        <p14:creationId xmlns:p14="http://schemas.microsoft.com/office/powerpoint/2010/main" val="1881923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E354A5-6B55-3180-79C5-838C82672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942" y="1235444"/>
            <a:ext cx="10515600" cy="1325563"/>
          </a:xfrm>
        </p:spPr>
        <p:txBody>
          <a:bodyPr/>
          <a:lstStyle/>
          <a:p>
            <a:pPr algn="ctr"/>
            <a:r>
              <a:rPr lang="sk-SK" dirty="0"/>
              <a:t>Hodnotiteľské komisie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5842E4F-CE06-9D40-4B53-0255F3DC42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942" y="2561007"/>
            <a:ext cx="10515600" cy="4351338"/>
          </a:xfrm>
        </p:spPr>
        <p:txBody>
          <a:bodyPr/>
          <a:lstStyle/>
          <a:p>
            <a:r>
              <a:rPr lang="sk-SK" dirty="0"/>
              <a:t>28 projektových a 7 odborových komisií</a:t>
            </a:r>
          </a:p>
          <a:p>
            <a:r>
              <a:rPr lang="sk-SK" dirty="0"/>
              <a:t>169 hodnotiteľov a hodnotiteliek</a:t>
            </a:r>
          </a:p>
          <a:p>
            <a:r>
              <a:rPr lang="sk-SK" dirty="0"/>
              <a:t>z 88 zahraničných univerzít, výskumných a umeleckých inštitúcií</a:t>
            </a:r>
          </a:p>
          <a:p>
            <a:r>
              <a:rPr lang="sk-SK" dirty="0"/>
              <a:t>z 23 štátov</a:t>
            </a:r>
          </a:p>
          <a:p>
            <a:r>
              <a:rPr lang="sk-SK" dirty="0"/>
              <a:t>žien: 47 (28</a:t>
            </a:r>
            <a:r>
              <a:rPr lang="en-GB" dirty="0"/>
              <a:t>%)</a:t>
            </a:r>
            <a:endParaRPr lang="sk-SK" dirty="0"/>
          </a:p>
          <a:p>
            <a:r>
              <a:rPr lang="sk-SK" dirty="0"/>
              <a:t>zúčastnili sa aj VER 2022: 57 (34%)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976D750B-140B-E423-9648-C41644BDB79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25720" y="307975"/>
            <a:ext cx="2451100" cy="920750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25CD3408-7144-00B6-EEA7-7873593AD9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805" y="313844"/>
            <a:ext cx="1479475" cy="92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9623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uľka 2">
            <a:extLst>
              <a:ext uri="{FF2B5EF4-FFF2-40B4-BE49-F238E27FC236}">
                <a16:creationId xmlns:a16="http://schemas.microsoft.com/office/drawing/2014/main" id="{8291B312-8A81-DE2A-AAA8-DB1204F5F7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839706"/>
              </p:ext>
            </p:extLst>
          </p:nvPr>
        </p:nvGraphicFramePr>
        <p:xfrm>
          <a:off x="2571134" y="1907459"/>
          <a:ext cx="7015316" cy="43950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40497">
                  <a:extLst>
                    <a:ext uri="{9D8B030D-6E8A-4147-A177-3AD203B41FA5}">
                      <a16:colId xmlns:a16="http://schemas.microsoft.com/office/drawing/2014/main" val="611297125"/>
                    </a:ext>
                  </a:extLst>
                </a:gridCol>
                <a:gridCol w="1626894">
                  <a:extLst>
                    <a:ext uri="{9D8B030D-6E8A-4147-A177-3AD203B41FA5}">
                      <a16:colId xmlns:a16="http://schemas.microsoft.com/office/drawing/2014/main" val="2883927173"/>
                    </a:ext>
                  </a:extLst>
                </a:gridCol>
                <a:gridCol w="1052696">
                  <a:extLst>
                    <a:ext uri="{9D8B030D-6E8A-4147-A177-3AD203B41FA5}">
                      <a16:colId xmlns:a16="http://schemas.microsoft.com/office/drawing/2014/main" val="3210385076"/>
                    </a:ext>
                  </a:extLst>
                </a:gridCol>
                <a:gridCol w="1095229">
                  <a:extLst>
                    <a:ext uri="{9D8B030D-6E8A-4147-A177-3AD203B41FA5}">
                      <a16:colId xmlns:a16="http://schemas.microsoft.com/office/drawing/2014/main" val="1082586740"/>
                    </a:ext>
                  </a:extLst>
                </a:gridCol>
              </a:tblGrid>
              <a:tr h="9046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sk-SK" sz="1400" b="1">
                          <a:effectLst/>
                        </a:rPr>
                        <a:t>Oblasť výskumu</a:t>
                      </a:r>
                      <a:endParaRPr lang="sk-SK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01" marR="99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sk-SK" sz="1400" b="1">
                          <a:effectLst/>
                        </a:rPr>
                        <a:t>Počet zamestnancov</a:t>
                      </a:r>
                      <a:endParaRPr lang="sk-SK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01" marR="99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sk-SK" sz="1400" b="1">
                          <a:effectLst/>
                        </a:rPr>
                        <a:t>Počet žiadostí</a:t>
                      </a:r>
                      <a:endParaRPr lang="sk-SK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01" marR="99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sk-SK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Podiel zamestnancov na žiadosť </a:t>
                      </a:r>
                    </a:p>
                  </a:txBody>
                  <a:tcPr marL="9901" marR="9901" marT="0" marB="0" anchor="ctr"/>
                </a:tc>
                <a:extLst>
                  <a:ext uri="{0D108BD9-81ED-4DB2-BD59-A6C34878D82A}">
                    <a16:rowId xmlns:a16="http://schemas.microsoft.com/office/drawing/2014/main" val="2459913389"/>
                  </a:ext>
                </a:extLst>
              </a:tr>
              <a:tr h="4864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sk-SK" sz="1400" b="0">
                          <a:effectLst/>
                        </a:rPr>
                        <a:t>Prírodné vedy</a:t>
                      </a:r>
                      <a:endParaRPr lang="sk-SK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01" marR="9901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sk-SK" sz="1400" b="0">
                          <a:effectLst/>
                        </a:rPr>
                        <a:t>2018 </a:t>
                      </a:r>
                      <a:endParaRPr lang="sk-SK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01" marR="9901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sk-SK" sz="1400" b="0" dirty="0">
                          <a:effectLst/>
                        </a:rPr>
                        <a:t> 84</a:t>
                      </a:r>
                      <a:endParaRPr lang="sk-SK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01" marR="9901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sk-SK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9901" marR="9901" marT="0" marB="0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3872552"/>
                  </a:ext>
                </a:extLst>
              </a:tr>
              <a:tr h="4864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sk-SK" sz="1400">
                          <a:effectLst/>
                        </a:rPr>
                        <a:t>Technické vedy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01" marR="99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sk-SK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2071</a:t>
                      </a:r>
                    </a:p>
                  </a:txBody>
                  <a:tcPr marL="9901" marR="99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sk-SK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9901" marR="99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sk-SK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41</a:t>
                      </a:r>
                    </a:p>
                  </a:txBody>
                  <a:tcPr marL="9901" marR="9901" marT="0" marB="0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216963"/>
                  </a:ext>
                </a:extLst>
              </a:tr>
              <a:tr h="4864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sk-SK" sz="1400">
                          <a:effectLst/>
                        </a:rPr>
                        <a:t>Lekárske vedy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01" marR="99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sk-SK" sz="1400" b="0">
                          <a:effectLst/>
                        </a:rPr>
                        <a:t>1694 </a:t>
                      </a:r>
                      <a:endParaRPr lang="sk-SK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01" marR="99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sk-SK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marL="9901" marR="99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sk-SK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 marL="9901" marR="9901" marT="0" marB="0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666070"/>
                  </a:ext>
                </a:extLst>
              </a:tr>
              <a:tr h="5717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sk-SK" sz="1400">
                          <a:effectLst/>
                          <a:latin typeface="Aptos (Text)"/>
                        </a:rPr>
                        <a:t>Poľnohospodárske, lesnícke a veterinárske vedy</a:t>
                      </a:r>
                      <a:endParaRPr lang="sk-SK" sz="1400">
                        <a:effectLst/>
                        <a:latin typeface="Aptos (Text)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01" marR="99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sk-SK" sz="1400" b="0">
                          <a:effectLst/>
                          <a:latin typeface="Aptos (Text)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606</a:t>
                      </a:r>
                    </a:p>
                  </a:txBody>
                  <a:tcPr marL="9901" marR="99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sk-SK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9901" marR="99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sk-SK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87</a:t>
                      </a:r>
                    </a:p>
                  </a:txBody>
                  <a:tcPr marL="9901" marR="9901" marT="0" marB="0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5912267"/>
                  </a:ext>
                </a:extLst>
              </a:tr>
              <a:tr h="4864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sk-SK" sz="1400">
                          <a:effectLst/>
                        </a:rPr>
                        <a:t>Spoločenské vedy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01" marR="99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sk-SK" sz="1400" b="0">
                          <a:effectLst/>
                        </a:rPr>
                        <a:t>2430 </a:t>
                      </a:r>
                      <a:endParaRPr lang="sk-SK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01" marR="99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sk-SK" sz="1400" b="0" dirty="0">
                          <a:effectLst/>
                        </a:rPr>
                        <a:t> 126</a:t>
                      </a:r>
                      <a:endParaRPr lang="sk-SK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01" marR="99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sk-SK" sz="1400" b="1" dirty="0">
                          <a:effectLst/>
                        </a:rPr>
                        <a:t> 19</a:t>
                      </a:r>
                      <a:endParaRPr lang="sk-SK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01" marR="9901" marT="0" marB="0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14326"/>
                  </a:ext>
                </a:extLst>
              </a:tr>
              <a:tr h="4864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sk-SK" sz="1400">
                          <a:effectLst/>
                        </a:rPr>
                        <a:t>Humanitné vedy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01" marR="99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sk-SK" sz="1400" b="0">
                          <a:effectLst/>
                        </a:rPr>
                        <a:t> 1079</a:t>
                      </a:r>
                      <a:endParaRPr lang="sk-SK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01" marR="99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sk-SK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76</a:t>
                      </a:r>
                    </a:p>
                  </a:txBody>
                  <a:tcPr marL="9901" marR="99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sk-SK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9901" marR="9901" marT="0" marB="0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3276118"/>
                  </a:ext>
                </a:extLst>
              </a:tr>
              <a:tr h="4864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sk-SK" sz="1400">
                          <a:effectLst/>
                        </a:rPr>
                        <a:t>Umenie a vedy o umení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01" marR="99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sk-SK" sz="1400" b="0">
                          <a:effectLst/>
                        </a:rPr>
                        <a:t> 477</a:t>
                      </a:r>
                      <a:endParaRPr lang="sk-SK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01" marR="99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sk-SK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9901" marR="99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sk-SK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9901" marR="9901" marT="0" marB="0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3056566"/>
                  </a:ext>
                </a:extLst>
              </a:tr>
            </a:tbl>
          </a:graphicData>
        </a:graphic>
      </p:graphicFrame>
      <p:sp>
        <p:nvSpPr>
          <p:cNvPr id="4" name="BlokTextu 3">
            <a:extLst>
              <a:ext uri="{FF2B5EF4-FFF2-40B4-BE49-F238E27FC236}">
                <a16:creationId xmlns:a16="http://schemas.microsoft.com/office/drawing/2014/main" id="{B60558B2-4D64-5122-F917-F4B6C3F2DB6D}"/>
              </a:ext>
            </a:extLst>
          </p:cNvPr>
          <p:cNvSpPr txBox="1"/>
          <p:nvPr/>
        </p:nvSpPr>
        <p:spPr>
          <a:xfrm>
            <a:off x="1709530" y="201561"/>
            <a:ext cx="90666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400" dirty="0">
                <a:latin typeface="Aptos Display (Nadpisy)"/>
              </a:rPr>
              <a:t>Podiel zamestnancov v pomere k počtu žiadostí </a:t>
            </a:r>
            <a:r>
              <a:rPr lang="sk-SK" sz="4400">
                <a:latin typeface="Aptos Display (Nadpisy)"/>
              </a:rPr>
              <a:t>podľa skupín oblastí </a:t>
            </a:r>
            <a:r>
              <a:rPr lang="sk-SK" sz="4400" dirty="0">
                <a:latin typeface="Aptos Display (Nadpisy)"/>
              </a:rPr>
              <a:t>výskumu*</a:t>
            </a: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62DCBF7C-9CA6-CC72-50DE-67DC0B8BAAC6}"/>
              </a:ext>
            </a:extLst>
          </p:cNvPr>
          <p:cNvSpPr txBox="1"/>
          <p:nvPr/>
        </p:nvSpPr>
        <p:spPr>
          <a:xfrm>
            <a:off x="6814928" y="6379440"/>
            <a:ext cx="50132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i="1"/>
              <a:t>*vo všetkých žiadostiach, vrátane žiadostí s menej ako 5 zamestnancami</a:t>
            </a:r>
          </a:p>
        </p:txBody>
      </p:sp>
    </p:spTree>
    <p:extLst>
      <p:ext uri="{BB962C8B-B14F-4D97-AF65-F5344CB8AC3E}">
        <p14:creationId xmlns:p14="http://schemas.microsoft.com/office/powerpoint/2010/main" val="23640726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453FE0-648D-6E96-FE28-637A6DBCDF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43428B-A491-01B4-FCDA-4874C194F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Výstupy a spoločenský dosah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2BA9A98-EE0C-5A2C-220D-F10369E491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5A31F77D-78DB-F244-46E0-EAB469A5B3A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25720" y="307975"/>
            <a:ext cx="2451100" cy="920750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D9FB9ED7-E1EE-D20D-6A39-070FF658B8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805" y="313844"/>
            <a:ext cx="1479475" cy="92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4497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FFADAC-4E18-2A5C-7DB7-B5B5D14403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ok 15">
            <a:extLst>
              <a:ext uri="{FF2B5EF4-FFF2-40B4-BE49-F238E27FC236}">
                <a16:creationId xmlns:a16="http://schemas.microsoft.com/office/drawing/2014/main" id="{7A2CFFC1-1266-7EC1-4FBC-5D5B63E1AD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9568" y="1214489"/>
            <a:ext cx="8042705" cy="540165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20B8F4D-F0E4-0E11-722F-5AF0D3E72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1855" y="0"/>
            <a:ext cx="9708291" cy="1325563"/>
          </a:xfrm>
        </p:spPr>
        <p:txBody>
          <a:bodyPr>
            <a:normAutofit/>
          </a:bodyPr>
          <a:lstStyle/>
          <a:p>
            <a:r>
              <a:rPr lang="en-GB" dirty="0" err="1"/>
              <a:t>Nulov</a:t>
            </a:r>
            <a:r>
              <a:rPr lang="sk-SK" dirty="0"/>
              <a:t>é výstupy v</a:t>
            </a:r>
            <a:r>
              <a:rPr lang="en-GB" dirty="0"/>
              <a:t>o VER 2026 vs</a:t>
            </a:r>
            <a:r>
              <a:rPr lang="sk-SK" dirty="0"/>
              <a:t>.</a:t>
            </a:r>
            <a:r>
              <a:rPr lang="en-GB" dirty="0"/>
              <a:t> VER 2022</a:t>
            </a:r>
            <a:endParaRPr lang="sk-SK" dirty="0"/>
          </a:p>
        </p:txBody>
      </p:sp>
      <p:sp>
        <p:nvSpPr>
          <p:cNvPr id="17" name="Nadpis 1">
            <a:extLst>
              <a:ext uri="{FF2B5EF4-FFF2-40B4-BE49-F238E27FC236}">
                <a16:creationId xmlns:a16="http://schemas.microsoft.com/office/drawing/2014/main" id="{D3502358-9B52-BE81-B4A2-00D57F4F2DA8}"/>
              </a:ext>
            </a:extLst>
          </p:cNvPr>
          <p:cNvSpPr txBox="1">
            <a:spLocks/>
          </p:cNvSpPr>
          <p:nvPr/>
        </p:nvSpPr>
        <p:spPr>
          <a:xfrm>
            <a:off x="8493707" y="3818238"/>
            <a:ext cx="3430564" cy="25139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sz="4000"/>
              <a:t>VER 2022 = 3</a:t>
            </a:r>
            <a:r>
              <a:rPr lang="en-GB" sz="4000"/>
              <a:t>%</a:t>
            </a:r>
            <a:r>
              <a:rPr lang="sk-SK" sz="4000"/>
              <a:t> </a:t>
            </a:r>
          </a:p>
          <a:p>
            <a:pPr algn="ctr"/>
            <a:r>
              <a:rPr lang="en-GB" sz="4000"/>
              <a:t>VER 2026</a:t>
            </a:r>
            <a:r>
              <a:rPr lang="sk-SK" sz="4000"/>
              <a:t> = </a:t>
            </a:r>
            <a:r>
              <a:rPr lang="en-GB" sz="4000"/>
              <a:t>2%</a:t>
            </a:r>
            <a:endParaRPr lang="sk-SK" sz="4000"/>
          </a:p>
        </p:txBody>
      </p:sp>
    </p:spTree>
    <p:extLst>
      <p:ext uri="{BB962C8B-B14F-4D97-AF65-F5344CB8AC3E}">
        <p14:creationId xmlns:p14="http://schemas.microsoft.com/office/powerpoint/2010/main" val="25823473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F9AB63-2FFB-22CC-80E0-B33E76D52D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65FAF1-3B1C-5485-F6B7-FC8028501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/>
              <a:t>Interdisciplinárne výstupy podľa skupín oblastí výskumu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48D5C62-7B7A-DB5E-DA81-204B04F27D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91725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sk-SK" dirty="0"/>
              <a:t>VER 2022</a:t>
            </a:r>
          </a:p>
          <a:p>
            <a:r>
              <a:rPr lang="sk-SK" sz="2000" dirty="0"/>
              <a:t>Spolu: 406</a:t>
            </a:r>
          </a:p>
          <a:p>
            <a:endParaRPr lang="sk-SK" sz="1800" dirty="0"/>
          </a:p>
          <a:p>
            <a:endParaRPr lang="sk-SK" sz="1800" dirty="0"/>
          </a:p>
          <a:p>
            <a:endParaRPr lang="sk-SK" sz="1800" dirty="0"/>
          </a:p>
          <a:p>
            <a:endParaRPr lang="sk-SK" sz="1800" dirty="0"/>
          </a:p>
          <a:p>
            <a:endParaRPr lang="sk-SK" sz="2400" dirty="0"/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6EA96BED-8BA6-9775-1459-7ED06815D2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91725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sk-SK" dirty="0"/>
              <a:t>VER 2026</a:t>
            </a:r>
          </a:p>
          <a:p>
            <a:r>
              <a:rPr lang="sk-SK" sz="2000" dirty="0"/>
              <a:t>Spolu: 287</a:t>
            </a:r>
          </a:p>
          <a:p>
            <a:endParaRPr lang="sk-SK" sz="1800" dirty="0"/>
          </a:p>
          <a:p>
            <a:endParaRPr lang="sk-SK" dirty="0"/>
          </a:p>
        </p:txBody>
      </p:sp>
      <p:graphicFrame>
        <p:nvGraphicFramePr>
          <p:cNvPr id="5" name="Tabuľka 4">
            <a:extLst>
              <a:ext uri="{FF2B5EF4-FFF2-40B4-BE49-F238E27FC236}">
                <a16:creationId xmlns:a16="http://schemas.microsoft.com/office/drawing/2014/main" id="{F79BE65A-F772-D017-33A8-7E7A6D3973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232358"/>
              </p:ext>
            </p:extLst>
          </p:nvPr>
        </p:nvGraphicFramePr>
        <p:xfrm>
          <a:off x="248285" y="3290718"/>
          <a:ext cx="5771515" cy="34356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17683">
                  <a:extLst>
                    <a:ext uri="{9D8B030D-6E8A-4147-A177-3AD203B41FA5}">
                      <a16:colId xmlns:a16="http://schemas.microsoft.com/office/drawing/2014/main" val="3484847772"/>
                    </a:ext>
                  </a:extLst>
                </a:gridCol>
                <a:gridCol w="2753832">
                  <a:extLst>
                    <a:ext uri="{9D8B030D-6E8A-4147-A177-3AD203B41FA5}">
                      <a16:colId xmlns:a16="http://schemas.microsoft.com/office/drawing/2014/main" val="113812196"/>
                    </a:ext>
                  </a:extLst>
                </a:gridCol>
              </a:tblGrid>
              <a:tr h="5495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sk-SK" sz="1400">
                          <a:effectLst/>
                        </a:rPr>
                        <a:t>Skupina oblastí výskumu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sk-SK" sz="1400">
                          <a:effectLst/>
                        </a:rPr>
                        <a:t>Počet výstupov označených ako interdisciplinárne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874765771"/>
                  </a:ext>
                </a:extLst>
              </a:tr>
              <a:tr h="3146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sk-SK" sz="1400">
                          <a:effectLst/>
                        </a:rPr>
                        <a:t>Prírodné vedy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sk-SK" sz="1400" b="1">
                          <a:effectLst/>
                        </a:rPr>
                        <a:t>54</a:t>
                      </a:r>
                      <a:endParaRPr lang="sk-SK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800538020"/>
                  </a:ext>
                </a:extLst>
              </a:tr>
              <a:tr h="3146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sk-SK" sz="1400">
                          <a:effectLst/>
                        </a:rPr>
                        <a:t>Technické vedy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sk-SK" sz="1400" b="1">
                          <a:effectLst/>
                        </a:rPr>
                        <a:t>81</a:t>
                      </a:r>
                      <a:endParaRPr lang="sk-SK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366020478"/>
                  </a:ext>
                </a:extLst>
              </a:tr>
              <a:tr h="3146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sk-SK" sz="1400">
                          <a:effectLst/>
                        </a:rPr>
                        <a:t>Lekárske vedy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sk-SK" sz="1400" b="1">
                          <a:effectLst/>
                        </a:rPr>
                        <a:t>14</a:t>
                      </a:r>
                      <a:endParaRPr lang="sk-SK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467814005"/>
                  </a:ext>
                </a:extLst>
              </a:tr>
              <a:tr h="5495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sk-SK" sz="1400" dirty="0">
                          <a:effectLst/>
                        </a:rPr>
                        <a:t>Poľnohospodárske, lesnícke a veterinárske vedy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sk-SK" sz="1400" b="1">
                          <a:effectLst/>
                        </a:rPr>
                        <a:t>18</a:t>
                      </a:r>
                      <a:endParaRPr lang="sk-SK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646182323"/>
                  </a:ext>
                </a:extLst>
              </a:tr>
              <a:tr h="3146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sk-SK" sz="1400">
                          <a:effectLst/>
                        </a:rPr>
                        <a:t>Spoločenské vedy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sk-SK" sz="1400" b="1">
                          <a:effectLst/>
                        </a:rPr>
                        <a:t>181</a:t>
                      </a:r>
                      <a:endParaRPr lang="sk-SK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018621221"/>
                  </a:ext>
                </a:extLst>
              </a:tr>
              <a:tr h="3146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sk-SK" sz="1400">
                          <a:effectLst/>
                        </a:rPr>
                        <a:t>Humanitné vedy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sk-SK" sz="1400" b="1">
                          <a:effectLst/>
                        </a:rPr>
                        <a:t>54</a:t>
                      </a:r>
                      <a:endParaRPr lang="sk-SK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549986095"/>
                  </a:ext>
                </a:extLst>
              </a:tr>
              <a:tr h="3146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sk-SK" sz="1400">
                          <a:effectLst/>
                        </a:rPr>
                        <a:t>Umenie a vedy o umení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sk-SK" sz="1400" b="1" dirty="0">
                          <a:effectLst/>
                        </a:rPr>
                        <a:t>4</a:t>
                      </a:r>
                      <a:endParaRPr lang="sk-SK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5076578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sk-SK" sz="1400" dirty="0">
                          <a:effectLst/>
                        </a:rPr>
                        <a:t>Celkovo za všetky skupiny oblastí výskumu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sk-SK" sz="1400" b="1" dirty="0">
                          <a:effectLst/>
                        </a:rPr>
                        <a:t>406</a:t>
                      </a:r>
                      <a:endParaRPr lang="sk-SK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284707926"/>
                  </a:ext>
                </a:extLst>
              </a:tr>
            </a:tbl>
          </a:graphicData>
        </a:graphic>
      </p:graphicFrame>
      <p:graphicFrame>
        <p:nvGraphicFramePr>
          <p:cNvPr id="6" name="Tabuľka 5">
            <a:extLst>
              <a:ext uri="{FF2B5EF4-FFF2-40B4-BE49-F238E27FC236}">
                <a16:creationId xmlns:a16="http://schemas.microsoft.com/office/drawing/2014/main" id="{00166D4A-B016-8384-CDFA-DFE75F0F81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9000748"/>
              </p:ext>
            </p:extLst>
          </p:nvPr>
        </p:nvGraphicFramePr>
        <p:xfrm>
          <a:off x="6248400" y="3290718"/>
          <a:ext cx="5771515" cy="34356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17683">
                  <a:extLst>
                    <a:ext uri="{9D8B030D-6E8A-4147-A177-3AD203B41FA5}">
                      <a16:colId xmlns:a16="http://schemas.microsoft.com/office/drawing/2014/main" val="2765102943"/>
                    </a:ext>
                  </a:extLst>
                </a:gridCol>
                <a:gridCol w="2753832">
                  <a:extLst>
                    <a:ext uri="{9D8B030D-6E8A-4147-A177-3AD203B41FA5}">
                      <a16:colId xmlns:a16="http://schemas.microsoft.com/office/drawing/2014/main" val="294999307"/>
                    </a:ext>
                  </a:extLst>
                </a:gridCol>
              </a:tblGrid>
              <a:tr h="5491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sk-SK" sz="1400" dirty="0">
                          <a:effectLst/>
                        </a:rPr>
                        <a:t>Skupina oblastí výskumu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sk-SK" sz="1400">
                          <a:effectLst/>
                        </a:rPr>
                        <a:t>Počet výstupov označených ako interdisciplinárne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248412746"/>
                  </a:ext>
                </a:extLst>
              </a:tr>
              <a:tr h="3118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sk-SK" sz="1400" dirty="0">
                          <a:effectLst/>
                        </a:rPr>
                        <a:t>Prírodné vedy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sk-SK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123935059"/>
                  </a:ext>
                </a:extLst>
              </a:tr>
              <a:tr h="3118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sk-SK" sz="1400" dirty="0">
                          <a:effectLst/>
                        </a:rPr>
                        <a:t>Technické vedy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sk-SK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67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422314797"/>
                  </a:ext>
                </a:extLst>
              </a:tr>
              <a:tr h="3118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sk-SK" sz="1400" dirty="0">
                          <a:effectLst/>
                        </a:rPr>
                        <a:t>Lekárske vedy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sk-SK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037780566"/>
                  </a:ext>
                </a:extLst>
              </a:tr>
              <a:tr h="5491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sk-SK" sz="1400" dirty="0">
                          <a:effectLst/>
                        </a:rPr>
                        <a:t>Poľnohospodárske, lesnícke a veterinárske vedy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sk-SK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180849518"/>
                  </a:ext>
                </a:extLst>
              </a:tr>
              <a:tr h="3118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sk-SK" sz="1400" dirty="0">
                          <a:effectLst/>
                        </a:rPr>
                        <a:t>Spoločenské vedy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sk-SK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110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950345620"/>
                  </a:ext>
                </a:extLst>
              </a:tr>
              <a:tr h="3118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sk-SK" sz="1400" dirty="0">
                          <a:effectLst/>
                        </a:rPr>
                        <a:t>Humanitné vedy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sk-SK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41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292815323"/>
                  </a:ext>
                </a:extLst>
              </a:tr>
              <a:tr h="3118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sk-SK" sz="1400" dirty="0">
                          <a:effectLst/>
                        </a:rPr>
                        <a:t>Umenie a vedy o umení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sk-SK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734888583"/>
                  </a:ext>
                </a:extLst>
              </a:tr>
              <a:tr h="4664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sk-SK" sz="1400" dirty="0">
                          <a:effectLst/>
                        </a:rPr>
                        <a:t>Celkovo za všetky skupiny oblastí výskumu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sk-SK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287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7547064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73327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Obrázok, na ktorom je snímka obrazovky, kruh, písmo, diagram&#10;&#10;Obsah vygenerovaný pomocou AI môže byť nesprávny.">
            <a:extLst>
              <a:ext uri="{FF2B5EF4-FFF2-40B4-BE49-F238E27FC236}">
                <a16:creationId xmlns:a16="http://schemas.microsoft.com/office/drawing/2014/main" id="{50362650-40B9-BE0A-E2AB-FFDD951393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677" y="884991"/>
            <a:ext cx="9640645" cy="5973009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B646BF8F-8B19-EC38-FA9B-AE68ABAD8DD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667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dirty="0"/>
              <a:t>Počet prípadových štúdií spoločenského dosahu </a:t>
            </a:r>
          </a:p>
          <a:p>
            <a:pPr algn="ctr"/>
            <a:r>
              <a:rPr lang="sk-SK" dirty="0"/>
              <a:t>(VER 2026; VVŠ /VVI; N=351)</a:t>
            </a:r>
          </a:p>
        </p:txBody>
      </p:sp>
    </p:spTree>
    <p:extLst>
      <p:ext uri="{BB962C8B-B14F-4D97-AF65-F5344CB8AC3E}">
        <p14:creationId xmlns:p14="http://schemas.microsoft.com/office/powerpoint/2010/main" val="3881993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Obrázok, na ktorom je text, snímka obrazovky, diagram, rovnobežný&#10;&#10;Obsah vygenerovaný pomocou AI môže byť nesprávny.">
            <a:extLst>
              <a:ext uri="{FF2B5EF4-FFF2-40B4-BE49-F238E27FC236}">
                <a16:creationId xmlns:a16="http://schemas.microsoft.com/office/drawing/2014/main" id="{B439450C-C2F4-0833-43D5-F10837DB39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326" y="1540798"/>
            <a:ext cx="7925348" cy="5317202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0B0262FC-05B9-B28C-4305-32E1375839B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667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dirty="0"/>
              <a:t>Počet prípadových štúdií spoločenského dosahu </a:t>
            </a:r>
          </a:p>
          <a:p>
            <a:pPr algn="ctr"/>
            <a:r>
              <a:rPr lang="sk-SK" dirty="0"/>
              <a:t>VER 2026 </a:t>
            </a:r>
          </a:p>
          <a:p>
            <a:pPr algn="ctr"/>
            <a:r>
              <a:rPr lang="sk-SK" dirty="0"/>
              <a:t>(skupiny oblastí výskumu; N=351)</a:t>
            </a:r>
          </a:p>
        </p:txBody>
      </p:sp>
    </p:spTree>
    <p:extLst>
      <p:ext uri="{BB962C8B-B14F-4D97-AF65-F5344CB8AC3E}">
        <p14:creationId xmlns:p14="http://schemas.microsoft.com/office/powerpoint/2010/main" val="5665662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72C85B-1394-31A8-60AC-C4A98C47D7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>
            <a:extLst>
              <a:ext uri="{FF2B5EF4-FFF2-40B4-BE49-F238E27FC236}">
                <a16:creationId xmlns:a16="http://schemas.microsoft.com/office/drawing/2014/main" id="{C057A045-2382-90BC-167F-14ABB1769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988" y="1214804"/>
            <a:ext cx="9344025" cy="5905500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BEB74193-8A81-4A3B-C8AC-15166E706A11}"/>
              </a:ext>
            </a:extLst>
          </p:cNvPr>
          <p:cNvSpPr txBox="1">
            <a:spLocks/>
          </p:cNvSpPr>
          <p:nvPr/>
        </p:nvSpPr>
        <p:spPr>
          <a:xfrm>
            <a:off x="604157" y="488211"/>
            <a:ext cx="10983687" cy="102969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dirty="0"/>
              <a:t>Typy spoločenského dosahu v žiadostiach</a:t>
            </a:r>
            <a:endParaRPr lang="sk-SK" sz="3200" dirty="0"/>
          </a:p>
        </p:txBody>
      </p:sp>
    </p:spTree>
    <p:extLst>
      <p:ext uri="{BB962C8B-B14F-4D97-AF65-F5344CB8AC3E}">
        <p14:creationId xmlns:p14="http://schemas.microsoft.com/office/powerpoint/2010/main" val="40328855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70B269-F62D-E41C-32CB-C0A7706851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57C9F9-F94F-CDFF-2FDB-2DF6F14531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k-SK" b="1" dirty="0">
                <a:solidFill>
                  <a:srgbClr val="1C3D6E"/>
                </a:solidFill>
                <a:latin typeface="Poppins"/>
                <a:ea typeface="+mn-ea"/>
                <a:cs typeface="+mn-cs"/>
              </a:rPr>
              <a:t>Ďakujeme za spoluprácu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F4E5C2D-FFD4-F213-6DAF-3F2CC7EA18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k-SK" sz="2000" dirty="0"/>
              <a:t>Oddelenie hodnotenia tvorivých činností</a:t>
            </a:r>
          </a:p>
          <a:p>
            <a:r>
              <a:rPr lang="sk-SK" sz="2000" dirty="0"/>
              <a:t>Odbor strategického rozvoja vysokých škôl</a:t>
            </a:r>
          </a:p>
          <a:p>
            <a:r>
              <a:rPr lang="sk-SK" sz="2000" dirty="0"/>
              <a:t>Sekcia strategického rozvoja a investícií vo vysokom školstve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EDC4469F-9464-0E5F-3865-23521F08E1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105" y="4922521"/>
            <a:ext cx="3901790" cy="85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111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6C3746-F89D-DFD8-A97D-DCCB0BF43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55798"/>
            <a:ext cx="10515600" cy="856775"/>
          </a:xfrm>
        </p:spPr>
        <p:txBody>
          <a:bodyPr/>
          <a:lstStyle/>
          <a:p>
            <a:pPr algn="ctr"/>
            <a:r>
              <a:rPr lang="sk-SK"/>
              <a:t>Žiadatelia vo VER 2026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477A0814-C374-9A89-5D82-A1ADC80BFD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2588964"/>
            <a:ext cx="10515600" cy="3139811"/>
          </a:xfrm>
        </p:spPr>
        <p:txBody>
          <a:bodyPr/>
          <a:lstStyle/>
          <a:p>
            <a:r>
              <a:rPr lang="sk-SK"/>
              <a:t>20 VVŠ </a:t>
            </a:r>
          </a:p>
          <a:p>
            <a:r>
              <a:rPr lang="sk-SK"/>
              <a:t>45 VVI</a:t>
            </a:r>
          </a:p>
          <a:p>
            <a:endParaRPr lang="sk-SK"/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C6E2950E-5D8C-F957-2156-A150206F7E2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25720" y="307975"/>
            <a:ext cx="2451100" cy="920750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1F8AC71E-E55A-0375-623E-99E1237270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805" y="313844"/>
            <a:ext cx="1479475" cy="92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64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FC9849-AC47-4765-C11C-66D997ACAE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3E9D62-04FF-B1F4-4143-588D6F45F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Žiadosti 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FE5774C-502A-35DA-3DD7-C2702755D3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7FF72C1C-6A27-1A52-85EB-F6B78B45E6B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25720" y="307975"/>
            <a:ext cx="2451100" cy="920750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4F673F83-F76C-4590-5B17-6212E63A1B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805" y="313844"/>
            <a:ext cx="1479475" cy="92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142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F9536D-6FFC-6C26-6CCB-BF9433A53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676" y="129648"/>
            <a:ext cx="11504645" cy="1568524"/>
          </a:xfrm>
        </p:spPr>
        <p:txBody>
          <a:bodyPr>
            <a:noAutofit/>
          </a:bodyPr>
          <a:lstStyle/>
          <a:p>
            <a:pPr algn="ctr"/>
            <a:r>
              <a:rPr lang="sk-SK" sz="3600"/>
              <a:t>Počet žiadostí vo VER 2026 za celé Slovensko </a:t>
            </a:r>
            <a:br>
              <a:rPr lang="sk-SK" sz="3600"/>
            </a:br>
            <a:r>
              <a:rPr lang="sk-SK" sz="3600"/>
              <a:t>(žiadosti s 5 a viac / menej ako 5 zamestnancami), N=406</a:t>
            </a:r>
          </a:p>
        </p:txBody>
      </p:sp>
      <p:pic>
        <p:nvPicPr>
          <p:cNvPr id="4" name="Obrázok 3" descr="Obrázok, na ktorom je text, snímka obrazovky, diagram, číslo&#10;&#10;Obsah vygenerovaný pomocou AI môže byť nesprávny.">
            <a:extLst>
              <a:ext uri="{FF2B5EF4-FFF2-40B4-BE49-F238E27FC236}">
                <a16:creationId xmlns:a16="http://schemas.microsoft.com/office/drawing/2014/main" id="{E49A7E59-89D3-67AD-CB76-1AFC3CD2E4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682" y="1698171"/>
            <a:ext cx="7030634" cy="503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162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Obrázok, na ktorom je text, snímka obrazovky, štvorec, diagram&#10;&#10;Obsah vygenerovaný pomocou AI môže byť nesprávny.">
            <a:extLst>
              <a:ext uri="{FF2B5EF4-FFF2-40B4-BE49-F238E27FC236}">
                <a16:creationId xmlns:a16="http://schemas.microsoft.com/office/drawing/2014/main" id="{1B0FF75E-DD78-410E-2DDD-6AC48D4BE8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943" y="1085921"/>
            <a:ext cx="8034110" cy="5772079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D81A636B-E11C-4B0C-2DDA-4E2D71ECB397}"/>
              </a:ext>
            </a:extLst>
          </p:cNvPr>
          <p:cNvSpPr txBox="1">
            <a:spLocks/>
          </p:cNvSpPr>
          <p:nvPr/>
        </p:nvSpPr>
        <p:spPr>
          <a:xfrm>
            <a:off x="343676" y="129647"/>
            <a:ext cx="11504645" cy="173574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sz="3400"/>
              <a:t>Počet hodnotených žiadostí vo VER 2026 – viac ako 5 zamestnancov za celé Slovensko (VVŠ / VVI), N=270</a:t>
            </a:r>
          </a:p>
        </p:txBody>
      </p:sp>
    </p:spTree>
    <p:extLst>
      <p:ext uri="{BB962C8B-B14F-4D97-AF65-F5344CB8AC3E}">
        <p14:creationId xmlns:p14="http://schemas.microsoft.com/office/powerpoint/2010/main" val="4028890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57A38F-6722-CA8D-17D7-273D78B82F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13A2CA-2D07-888D-D5B2-B82220C05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127" y="365125"/>
            <a:ext cx="10797746" cy="1325563"/>
          </a:xfrm>
        </p:spPr>
        <p:txBody>
          <a:bodyPr>
            <a:normAutofit/>
          </a:bodyPr>
          <a:lstStyle/>
          <a:p>
            <a:r>
              <a:rPr lang="sk-SK" sz="4000"/>
              <a:t>Počet žiadostí vo VER 2026 v porovnaní s VER 2022</a:t>
            </a:r>
          </a:p>
        </p:txBody>
      </p:sp>
      <p:pic>
        <p:nvPicPr>
          <p:cNvPr id="4097" name="Picture 1" descr="VER 2022 a VER 2026 podľa kategórie Column1">
            <a:extLst>
              <a:ext uri="{FF2B5EF4-FFF2-40B4-BE49-F238E27FC236}">
                <a16:creationId xmlns:a16="http://schemas.microsoft.com/office/drawing/2014/main" id="{8D43DEB3-6420-AF1B-9DE0-7703302A3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913" y="1334231"/>
            <a:ext cx="8258175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232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>
            <a:extLst>
              <a:ext uri="{FF2B5EF4-FFF2-40B4-BE49-F238E27FC236}">
                <a16:creationId xmlns:a16="http://schemas.microsoft.com/office/drawing/2014/main" id="{1C687D17-0DBA-CDBC-8D3C-56E05F4D1DA9}"/>
              </a:ext>
            </a:extLst>
          </p:cNvPr>
          <p:cNvSpPr txBox="1">
            <a:spLocks/>
          </p:cNvSpPr>
          <p:nvPr/>
        </p:nvSpPr>
        <p:spPr>
          <a:xfrm>
            <a:off x="512064" y="209677"/>
            <a:ext cx="11167872" cy="132556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3400"/>
              <a:t>Porovnanie počtu hodnotených žiadostí vo VER 2026 a VER 2022 </a:t>
            </a:r>
            <a:br>
              <a:rPr lang="sk-SK" sz="3400"/>
            </a:br>
            <a:r>
              <a:rPr lang="sk-SK" sz="3400"/>
              <a:t>(VVŠ / VVI)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E6F5F31-0D24-ECEF-6FD8-6374A702C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747" y="1269999"/>
            <a:ext cx="8760429" cy="535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55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9C5331-547B-E789-4C71-B6010FFB1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88211"/>
            <a:ext cx="10582469" cy="1667160"/>
          </a:xfrm>
        </p:spPr>
        <p:txBody>
          <a:bodyPr>
            <a:normAutofit fontScale="90000"/>
          </a:bodyPr>
          <a:lstStyle/>
          <a:p>
            <a:pPr algn="ctr"/>
            <a:r>
              <a:rPr lang="sk-SK"/>
              <a:t>Počet hodnotených žiadostí vo VER 2026 za celé Slovensko </a:t>
            </a:r>
            <a:br>
              <a:rPr lang="sk-SK"/>
            </a:br>
            <a:r>
              <a:rPr lang="sk-SK" sz="3200"/>
              <a:t>(skupiny oblastí výskumu)</a:t>
            </a:r>
            <a:br>
              <a:rPr lang="sk-SK" sz="3200"/>
            </a:br>
            <a:r>
              <a:rPr lang="sk-SK" sz="3200"/>
              <a:t>N=270*</a:t>
            </a:r>
            <a:endParaRPr lang="sk-SK"/>
          </a:p>
        </p:txBody>
      </p:sp>
      <p:pic>
        <p:nvPicPr>
          <p:cNvPr id="3" name="Obrázok 2" descr="Obrázok, na ktorom je text, snímka obrazovky, písmo, číslo&#10;&#10;Obsah vygenerovaný pomocou AI môže byť nesprávny.">
            <a:extLst>
              <a:ext uri="{FF2B5EF4-FFF2-40B4-BE49-F238E27FC236}">
                <a16:creationId xmlns:a16="http://schemas.microsoft.com/office/drawing/2014/main" id="{CD12469F-FBD6-C698-32CF-B5B43B6D6A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504" y="2332654"/>
            <a:ext cx="9682991" cy="376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195986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1834</TotalTime>
  <Words>849</Words>
  <Application>Microsoft Office PowerPoint</Application>
  <PresentationFormat>Širokouhlá</PresentationFormat>
  <Paragraphs>262</Paragraphs>
  <Slides>27</Slides>
  <Notes>6</Notes>
  <HiddenSlides>0</HiddenSlides>
  <MMClips>0</MMClips>
  <ScaleCrop>false</ScaleCrop>
  <HeadingPairs>
    <vt:vector size="6" baseType="variant">
      <vt:variant>
        <vt:lpstr>Použité písma</vt:lpstr>
      </vt:variant>
      <vt:variant>
        <vt:i4>7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27</vt:i4>
      </vt:variant>
    </vt:vector>
  </HeadingPairs>
  <TitlesOfParts>
    <vt:vector size="35" baseType="lpstr">
      <vt:lpstr>Aptos</vt:lpstr>
      <vt:lpstr>Aptos (Text)</vt:lpstr>
      <vt:lpstr>Aptos Display</vt:lpstr>
      <vt:lpstr>Aptos Display (Nadpisy)</vt:lpstr>
      <vt:lpstr>Arial</vt:lpstr>
      <vt:lpstr>Calibri</vt:lpstr>
      <vt:lpstr>Poppins</vt:lpstr>
      <vt:lpstr>Motív Office</vt:lpstr>
      <vt:lpstr>Prehľad žiadostí vo VER 2026</vt:lpstr>
      <vt:lpstr>Hodnotiteľské komisie</vt:lpstr>
      <vt:lpstr>Žiadatelia vo VER 2026</vt:lpstr>
      <vt:lpstr>Žiadosti </vt:lpstr>
      <vt:lpstr>Počet žiadostí vo VER 2026 za celé Slovensko  (žiadosti s 5 a viac / menej ako 5 zamestnancami), N=406</vt:lpstr>
      <vt:lpstr>Prezentácia programu PowerPoint</vt:lpstr>
      <vt:lpstr>Počet žiadostí vo VER 2026 v porovnaní s VER 2022</vt:lpstr>
      <vt:lpstr>Prezentácia programu PowerPoint</vt:lpstr>
      <vt:lpstr>Počet hodnotených žiadostí vo VER 2026 za celé Slovensko  (skupiny oblastí výskumu) N=270*</vt:lpstr>
      <vt:lpstr>Počet hodnotených žiadostí podľa skupín oblastí výskumu</vt:lpstr>
      <vt:lpstr>Počet žiadostí podľa veľkosti (počet zaradených zamestnancov), VER 2022 / VER 2026</vt:lpstr>
      <vt:lpstr>Inštitucionálna úroveň žiadostí</vt:lpstr>
      <vt:lpstr>Zamestnanci </vt:lpstr>
      <vt:lpstr>Prezentácia programu PowerPoint</vt:lpstr>
      <vt:lpstr>Prezentácia programu PowerPoint</vt:lpstr>
      <vt:lpstr>Prezentácia programu PowerPoint</vt:lpstr>
      <vt:lpstr>Výkon zamestnancov vo VER 2026 (N= 10 000)</vt:lpstr>
      <vt:lpstr>Prezentácia programu PowerPoint</vt:lpstr>
      <vt:lpstr>Prezentácia programu PowerPoint</vt:lpstr>
      <vt:lpstr>Prezentácia programu PowerPoint</vt:lpstr>
      <vt:lpstr>Výstupy a spoločenský dosah</vt:lpstr>
      <vt:lpstr>Nulové výstupy vo VER 2026 vs. VER 2022</vt:lpstr>
      <vt:lpstr>Interdisciplinárne výstupy podľa skupín oblastí výskumu</vt:lpstr>
      <vt:lpstr>Prezentácia programu PowerPoint</vt:lpstr>
      <vt:lpstr>Prezentácia programu PowerPoint</vt:lpstr>
      <vt:lpstr>Prezentácia programu PowerPoint</vt:lpstr>
      <vt:lpstr>Ďakujeme za spoluprácu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Trokšiarová Lenka</dc:creator>
  <cp:lastModifiedBy>Žipaj Tomáš</cp:lastModifiedBy>
  <cp:revision>2</cp:revision>
  <dcterms:created xsi:type="dcterms:W3CDTF">2026-05-08T08:40:47Z</dcterms:created>
  <dcterms:modified xsi:type="dcterms:W3CDTF">2026-06-16T13:03:21Z</dcterms:modified>
</cp:coreProperties>
</file>