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theme/themeOverride6.xml" ContentType="application/vnd.openxmlformats-officedocument.themeOverride+xml"/>
  <Override PartName="/ppt/charts/chart24.xml" ContentType="application/vnd.openxmlformats-officedocument.drawingml.chart+xml"/>
  <Override PartName="/ppt/theme/themeOverride7.xml" ContentType="application/vnd.openxmlformats-officedocument.themeOverride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charts/chart26.xml" ContentType="application/vnd.openxmlformats-officedocument.drawingml.chart+xml"/>
  <Override PartName="/ppt/theme/themeOverride9.xml" ContentType="application/vnd.openxmlformats-officedocument.themeOverride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charts/chart3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1.xml" ContentType="application/vnd.openxmlformats-officedocument.drawingml.chart+xml"/>
  <Override PartName="/ppt/theme/themeOverride12.xml" ContentType="application/vnd.openxmlformats-officedocument.themeOverride+xml"/>
  <Override PartName="/ppt/charts/chart32.xml" ContentType="application/vnd.openxmlformats-officedocument.drawingml.chart+xml"/>
  <Override PartName="/ppt/theme/themeOverride13.xml" ContentType="application/vnd.openxmlformats-officedocument.themeOverride+xml"/>
  <Override PartName="/ppt/charts/chart33.xml" ContentType="application/vnd.openxmlformats-officedocument.drawingml.chart+xml"/>
  <Override PartName="/ppt/theme/themeOverride14.xml" ContentType="application/vnd.openxmlformats-officedocument.themeOverride+xml"/>
  <Override PartName="/ppt/charts/chart34.xml" ContentType="application/vnd.openxmlformats-officedocument.drawingml.chart+xml"/>
  <Override PartName="/ppt/theme/themeOverride15.xml" ContentType="application/vnd.openxmlformats-officedocument.themeOverride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3.xml" ContentType="application/vnd.openxmlformats-officedocument.drawingml.chartshapes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.xml" ContentType="application/vnd.openxmlformats-officedocument.presentationml.notesSlide+xml"/>
  <Override PartName="/ppt/charts/chart4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.xml" ContentType="application/vnd.openxmlformats-officedocument.presentationml.notesSlide+xml"/>
  <Override PartName="/ppt/charts/chart4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4.xml" ContentType="application/vnd.openxmlformats-officedocument.drawingml.chart+xml"/>
  <Override PartName="/ppt/theme/themeOverride16.xml" ContentType="application/vnd.openxmlformats-officedocument.themeOverride+xml"/>
  <Override PartName="/ppt/charts/chart45.xml" ContentType="application/vnd.openxmlformats-officedocument.drawingml.chart+xml"/>
  <Override PartName="/ppt/theme/themeOverride17.xml" ContentType="application/vnd.openxmlformats-officedocument.themeOverride+xml"/>
  <Override PartName="/ppt/charts/chart46.xml" ContentType="application/vnd.openxmlformats-officedocument.drawingml.chart+xml"/>
  <Override PartName="/ppt/theme/themeOverride18.xml" ContentType="application/vnd.openxmlformats-officedocument.themeOverride+xml"/>
  <Override PartName="/ppt/charts/chart47.xml" ContentType="application/vnd.openxmlformats-officedocument.drawingml.chart+xml"/>
  <Override PartName="/ppt/theme/themeOverride19.xml" ContentType="application/vnd.openxmlformats-officedocument.themeOverride+xml"/>
  <Override PartName="/ppt/charts/chart48.xml" ContentType="application/vnd.openxmlformats-officedocument.drawingml.chart+xml"/>
  <Override PartName="/ppt/theme/themeOverride20.xml" ContentType="application/vnd.openxmlformats-officedocument.themeOverride+xml"/>
  <Override PartName="/ppt/charts/chart4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5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4.xml" ContentType="application/vnd.openxmlformats-officedocument.drawingml.chartshapes+xml"/>
  <Override PartName="/ppt/charts/chart51.xml" ContentType="application/vnd.openxmlformats-officedocument.drawingml.chart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52.xml" ContentType="application/vnd.openxmlformats-officedocument.drawingml.chart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5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7.xml" ContentType="application/vnd.openxmlformats-officedocument.drawingml.chartshapes+xml"/>
  <Override PartName="/ppt/charts/chart54.xml" ContentType="application/vnd.openxmlformats-officedocument.drawingml.chart+xml"/>
  <Override PartName="/ppt/theme/themeOverride23.xml" ContentType="application/vnd.openxmlformats-officedocument.themeOverride+xml"/>
  <Override PartName="/ppt/drawings/drawing8.xml" ContentType="application/vnd.openxmlformats-officedocument.drawingml.chartshapes+xml"/>
  <Override PartName="/ppt/charts/chart5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5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7.xml" ContentType="application/vnd.openxmlformats-officedocument.drawingml.chart+xml"/>
  <Override PartName="/ppt/theme/themeOverride24.xml" ContentType="application/vnd.openxmlformats-officedocument.themeOverride+xml"/>
  <Override PartName="/ppt/drawings/drawing9.xml" ContentType="application/vnd.openxmlformats-officedocument.drawingml.chartshapes+xml"/>
  <Override PartName="/ppt/charts/chart5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9.xml" ContentType="application/vnd.openxmlformats-officedocument.drawingml.chart+xml"/>
  <Override PartName="/ppt/theme/themeOverride25.xml" ContentType="application/vnd.openxmlformats-officedocument.themeOverride+xml"/>
  <Override PartName="/ppt/charts/chart60.xml" ContentType="application/vnd.openxmlformats-officedocument.drawingml.chart+xml"/>
  <Override PartName="/ppt/theme/themeOverride26.xml" ContentType="application/vnd.openxmlformats-officedocument.themeOverride+xml"/>
  <Override PartName="/ppt/charts/chart6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74"/>
  </p:notesMasterIdLst>
  <p:sldIdLst>
    <p:sldId id="256" r:id="rId2"/>
    <p:sldId id="319" r:id="rId3"/>
    <p:sldId id="737" r:id="rId4"/>
    <p:sldId id="506" r:id="rId5"/>
    <p:sldId id="497" r:id="rId6"/>
    <p:sldId id="3297" r:id="rId7"/>
    <p:sldId id="2765" r:id="rId8"/>
    <p:sldId id="1157" r:id="rId9"/>
    <p:sldId id="3282" r:id="rId10"/>
    <p:sldId id="1098" r:id="rId11"/>
    <p:sldId id="1161" r:id="rId12"/>
    <p:sldId id="3276" r:id="rId13"/>
    <p:sldId id="1160" r:id="rId14"/>
    <p:sldId id="3277" r:id="rId15"/>
    <p:sldId id="1162" r:id="rId16"/>
    <p:sldId id="3283" r:id="rId17"/>
    <p:sldId id="2770" r:id="rId18"/>
    <p:sldId id="3298" r:id="rId19"/>
    <p:sldId id="3292" r:id="rId20"/>
    <p:sldId id="3295" r:id="rId21"/>
    <p:sldId id="688" r:id="rId22"/>
    <p:sldId id="2737" r:id="rId23"/>
    <p:sldId id="1097" r:id="rId24"/>
    <p:sldId id="3294" r:id="rId25"/>
    <p:sldId id="1099" r:id="rId26"/>
    <p:sldId id="1106" r:id="rId27"/>
    <p:sldId id="3266" r:id="rId28"/>
    <p:sldId id="1137" r:id="rId29"/>
    <p:sldId id="3306" r:id="rId30"/>
    <p:sldId id="904" r:id="rId31"/>
    <p:sldId id="3293" r:id="rId32"/>
    <p:sldId id="3275" r:id="rId33"/>
    <p:sldId id="2758" r:id="rId34"/>
    <p:sldId id="1133" r:id="rId35"/>
    <p:sldId id="3291" r:id="rId36"/>
    <p:sldId id="1122" r:id="rId37"/>
    <p:sldId id="3284" r:id="rId38"/>
    <p:sldId id="2769" r:id="rId39"/>
    <p:sldId id="2771" r:id="rId40"/>
    <p:sldId id="3257" r:id="rId41"/>
    <p:sldId id="3258" r:id="rId42"/>
    <p:sldId id="845" r:id="rId43"/>
    <p:sldId id="925" r:id="rId44"/>
    <p:sldId id="1027" r:id="rId45"/>
    <p:sldId id="1028" r:id="rId46"/>
    <p:sldId id="3296" r:id="rId47"/>
    <p:sldId id="3288" r:id="rId48"/>
    <p:sldId id="1054" r:id="rId49"/>
    <p:sldId id="2763" r:id="rId50"/>
    <p:sldId id="1060" r:id="rId51"/>
    <p:sldId id="1061" r:id="rId52"/>
    <p:sldId id="3261" r:id="rId53"/>
    <p:sldId id="3281" r:id="rId54"/>
    <p:sldId id="3271" r:id="rId55"/>
    <p:sldId id="3267" r:id="rId56"/>
    <p:sldId id="3268" r:id="rId57"/>
    <p:sldId id="3269" r:id="rId58"/>
    <p:sldId id="3270" r:id="rId59"/>
    <p:sldId id="3278" r:id="rId60"/>
    <p:sldId id="3272" r:id="rId61"/>
    <p:sldId id="3273" r:id="rId62"/>
    <p:sldId id="2767" r:id="rId63"/>
    <p:sldId id="3274" r:id="rId64"/>
    <p:sldId id="848" r:id="rId65"/>
    <p:sldId id="3301" r:id="rId66"/>
    <p:sldId id="3300" r:id="rId67"/>
    <p:sldId id="3302" r:id="rId68"/>
    <p:sldId id="3304" r:id="rId69"/>
    <p:sldId id="2756" r:id="rId70"/>
    <p:sldId id="3307" r:id="rId71"/>
    <p:sldId id="1143" r:id="rId72"/>
    <p:sldId id="336" r:id="rId7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Rosová" initials="TR" lastIdx="4" clrIdx="0">
    <p:extLst>
      <p:ext uri="{19B8F6BF-5375-455C-9EA6-DF929625EA0E}">
        <p15:presenceInfo xmlns:p15="http://schemas.microsoft.com/office/powerpoint/2012/main" userId="S::tatiana.rosova@actly.sk::9bb72463-0f21-4cd9-8319-b0a7126259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E70"/>
    <a:srgbClr val="00B050"/>
    <a:srgbClr val="00B0F0"/>
    <a:srgbClr val="402FE5"/>
    <a:srgbClr val="00FFFF"/>
    <a:srgbClr val="282564"/>
    <a:srgbClr val="007F7F"/>
    <a:srgbClr val="86FA8E"/>
    <a:srgbClr val="E13377"/>
    <a:srgbClr val="F3A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7" autoAdjust="0"/>
    <p:restoredTop sz="94684"/>
  </p:normalViewPr>
  <p:slideViewPr>
    <p:cSldViewPr snapToGrid="0" snapToObjects="1">
      <p:cViewPr varScale="1">
        <p:scale>
          <a:sx n="84" d="100"/>
          <a:sy n="84" d="100"/>
        </p:scale>
        <p:origin x="304" y="76"/>
      </p:cViewPr>
      <p:guideLst>
        <p:guide orient="horz" pos="3657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6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9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2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3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4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6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7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8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9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0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4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7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2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24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2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26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91568868613317"/>
          <c:y val="2.1577439877511154E-2"/>
          <c:w val="0.15894961969482868"/>
          <c:h val="0.9510102771461191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28256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13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D46-4F86-8199-B0000F6738EC}"/>
              </c:ext>
            </c:extLst>
          </c:dPt>
          <c:dPt>
            <c:idx val="2"/>
            <c:invertIfNegative val="0"/>
            <c:bubble3D val="0"/>
            <c:spPr>
              <a:solidFill>
                <a:srgbClr val="49AA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4D46-4F86-8199-B0000F6738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D46-4F86-8199-B0000F6738E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4D46-4F86-8199-B0000F6738EC}"/>
              </c:ext>
            </c:extLst>
          </c:dPt>
          <c:dPt>
            <c:idx val="5"/>
            <c:invertIfNegative val="0"/>
            <c:bubble3D val="0"/>
            <c:spPr>
              <a:solidFill>
                <a:srgbClr val="94165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D46-4F86-8199-B0000F6738EC}"/>
              </c:ext>
            </c:extLst>
          </c:dPt>
          <c:dPt>
            <c:idx val="6"/>
            <c:invertIfNegative val="0"/>
            <c:bubble3D val="0"/>
            <c:spPr>
              <a:solidFill>
                <a:srgbClr val="EFCE03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4D46-4F86-8199-B0000F6738EC}"/>
              </c:ext>
            </c:extLst>
          </c:dPt>
          <c:dPt>
            <c:idx val="7"/>
            <c:invertIfNegative val="0"/>
            <c:bubble3D val="0"/>
            <c:spPr>
              <a:solidFill>
                <a:srgbClr val="E1337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D46-4F86-8199-B0000F6738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BA</c:v>
                </c:pt>
                <c:pt idx="1">
                  <c:v>TT</c:v>
                </c:pt>
                <c:pt idx="2">
                  <c:v>NR</c:v>
                </c:pt>
                <c:pt idx="3">
                  <c:v>TN</c:v>
                </c:pt>
                <c:pt idx="4">
                  <c:v>ZA</c:v>
                </c:pt>
                <c:pt idx="5">
                  <c:v>BB</c:v>
                </c:pt>
                <c:pt idx="6">
                  <c:v>PO</c:v>
                </c:pt>
                <c:pt idx="7">
                  <c:v>KE</c:v>
                </c:pt>
              </c:strCache>
            </c:strRef>
          </c:cat>
          <c:val>
            <c:numRef>
              <c:f>Hárok1!$C$2:$C$9</c:f>
              <c:numCache>
                <c:formatCode>###0</c:formatCode>
                <c:ptCount val="8"/>
                <c:pt idx="0">
                  <c:v>13.375</c:v>
                </c:pt>
                <c:pt idx="1">
                  <c:v>11.125</c:v>
                </c:pt>
                <c:pt idx="2">
                  <c:v>12.125</c:v>
                </c:pt>
                <c:pt idx="3">
                  <c:v>10.9375</c:v>
                </c:pt>
                <c:pt idx="4">
                  <c:v>11.5</c:v>
                </c:pt>
                <c:pt idx="5">
                  <c:v>12.562499999999998</c:v>
                </c:pt>
                <c:pt idx="6">
                  <c:v>14.374999999999998</c:v>
                </c:pt>
                <c:pt idx="7">
                  <c:v>14.000000000000002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287-4E51-8809-5D4E7C909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520931200"/>
        <c:axId val="572669192"/>
      </c:barChart>
      <c:catAx>
        <c:axId val="520931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572669192"/>
        <c:crosses val="autoZero"/>
        <c:auto val="1"/>
        <c:lblAlgn val="ctr"/>
        <c:lblOffset val="100"/>
        <c:noMultiLvlLbl val="0"/>
      </c:catAx>
      <c:valAx>
        <c:axId val="572669192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one"/>
        <c:crossAx val="52093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1712523874046"/>
          <c:y val="0.10342349631414861"/>
          <c:w val="0.74499915521516225"/>
          <c:h val="0.752286446726347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Pozeranie TV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Hárok1!$B$2:$B$6</c:f>
              <c:numCache>
                <c:formatCode>0</c:formatCode>
                <c:ptCount val="5"/>
                <c:pt idx="0">
                  <c:v>6.6224066390041454</c:v>
                </c:pt>
                <c:pt idx="1">
                  <c:v>8.7186544342507659</c:v>
                </c:pt>
                <c:pt idx="2">
                  <c:v>10.401960784313728</c:v>
                </c:pt>
                <c:pt idx="3">
                  <c:v>11.596226415094344</c:v>
                </c:pt>
                <c:pt idx="4">
                  <c:v>14.370932754880696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Aktivity s rodinou a s deťmi</c:v>
                </c:pt>
              </c:strCache>
            </c:strRef>
          </c:tx>
          <c:spPr>
            <a:solidFill>
              <a:srgbClr val="86FA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Hárok1!$C$2:$C$6</c:f>
              <c:numCache>
                <c:formatCode>0</c:formatCode>
                <c:ptCount val="5"/>
                <c:pt idx="0">
                  <c:v>11.784232365145231</c:v>
                </c:pt>
                <c:pt idx="1">
                  <c:v>16.36391437308869</c:v>
                </c:pt>
                <c:pt idx="2">
                  <c:v>10.679738562091501</c:v>
                </c:pt>
                <c:pt idx="3">
                  <c:v>7.5698113207547202</c:v>
                </c:pt>
                <c:pt idx="4">
                  <c:v>8.2841648590021659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D-44EE-8505-CBFC6855532E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Sociálne siete – pozeranie, komunikácia</c:v>
                </c:pt>
              </c:strCache>
            </c:strRef>
          </c:tx>
          <c:spPr>
            <a:solidFill>
              <a:srgbClr val="FFAD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Hárok1!$D$2:$D$6</c:f>
              <c:numCache>
                <c:formatCode>0</c:formatCode>
                <c:ptCount val="5"/>
                <c:pt idx="0">
                  <c:v>11.199170124481331</c:v>
                </c:pt>
                <c:pt idx="1">
                  <c:v>8.7155963302752184</c:v>
                </c:pt>
                <c:pt idx="2">
                  <c:v>7.9673202614379104</c:v>
                </c:pt>
                <c:pt idx="3">
                  <c:v>7.1698113207547172</c:v>
                </c:pt>
                <c:pt idx="4">
                  <c:v>6.746203904555311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D-44EE-8505-CBFC6855532E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Iné činnosti na PC alebo online (hry, vzdelávanie...)</c:v>
                </c:pt>
              </c:strCache>
            </c:strRef>
          </c:tx>
          <c:spPr>
            <a:solidFill>
              <a:srgbClr val="F3AD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Hárok1!$E$2:$E$6</c:f>
              <c:numCache>
                <c:formatCode>0</c:formatCode>
                <c:ptCount val="5"/>
                <c:pt idx="0">
                  <c:v>7.7800829875518609</c:v>
                </c:pt>
                <c:pt idx="1">
                  <c:v>6.4831804281345589</c:v>
                </c:pt>
                <c:pt idx="2">
                  <c:v>8.3104575163398717</c:v>
                </c:pt>
                <c:pt idx="3">
                  <c:v>7.4943396226415073</c:v>
                </c:pt>
                <c:pt idx="4">
                  <c:v>6.0737527114967484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D-44EE-8505-CBFC6855532E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Stretávanie sa so známymi</c:v>
                </c:pt>
              </c:strCache>
            </c:strRef>
          </c:tx>
          <c:spPr>
            <a:solidFill>
              <a:srgbClr val="402FE5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Hárok1!$F$2:$F$6</c:f>
              <c:numCache>
                <c:formatCode>0</c:formatCode>
                <c:ptCount val="5"/>
                <c:pt idx="0">
                  <c:v>5.3153526970954355</c:v>
                </c:pt>
                <c:pt idx="1">
                  <c:v>3.657492354740064</c:v>
                </c:pt>
                <c:pt idx="2">
                  <c:v>3.5261437908496749</c:v>
                </c:pt>
                <c:pt idx="3">
                  <c:v>3.649056603773587</c:v>
                </c:pt>
                <c:pt idx="4">
                  <c:v>4.1540130151843817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D-44EE-8505-CBFC6855532E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Práca v záhrade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Hárok1!$G$2:$G$6</c:f>
              <c:numCache>
                <c:formatCode>0</c:formatCode>
                <c:ptCount val="5"/>
                <c:pt idx="0">
                  <c:v>1.838174273858922</c:v>
                </c:pt>
                <c:pt idx="1">
                  <c:v>2.223241590214065</c:v>
                </c:pt>
                <c:pt idx="2">
                  <c:v>3.1993464052287592</c:v>
                </c:pt>
                <c:pt idx="3">
                  <c:v>3.981132075471697</c:v>
                </c:pt>
                <c:pt idx="4">
                  <c:v>4.9457700650759255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1D-44EE-8505-CBFC6855532E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Nakupovanie</c:v>
                </c:pt>
              </c:strCache>
            </c:strRef>
          </c:tx>
          <c:spPr>
            <a:solidFill>
              <a:srgbClr val="E13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Hárok1!$H$2:$H$6</c:f>
              <c:numCache>
                <c:formatCode>0</c:formatCode>
                <c:ptCount val="5"/>
                <c:pt idx="0">
                  <c:v>3.4273858921161828</c:v>
                </c:pt>
                <c:pt idx="1">
                  <c:v>3.1743119266055051</c:v>
                </c:pt>
                <c:pt idx="2">
                  <c:v>3.271241830065359</c:v>
                </c:pt>
                <c:pt idx="3">
                  <c:v>3.1660377358490557</c:v>
                </c:pt>
                <c:pt idx="4">
                  <c:v>3.4837310195227786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7-44A0-B839-ECD1DBBE660D}"/>
            </c:ext>
          </c:extLst>
        </c:ser>
        <c:ser>
          <c:idx val="7"/>
          <c:order val="7"/>
          <c:tx>
            <c:strRef>
              <c:f>Hárok1!$I$1</c:f>
              <c:strCache>
                <c:ptCount val="1"/>
                <c:pt idx="0">
                  <c:v>Prechádzky - aj so psom</c:v>
                </c:pt>
              </c:strCache>
            </c:strRef>
          </c:tx>
          <c:spPr>
            <a:solidFill>
              <a:srgbClr val="28256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196174575709395E-3"/>
                  <c:y val="-2.6215579597545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690829102662462E-2"/>
                      <c:h val="4.5631277062467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Hárok1!$I$2:$I$6</c:f>
              <c:numCache>
                <c:formatCode>0</c:formatCode>
                <c:ptCount val="5"/>
                <c:pt idx="0">
                  <c:v>3.1535269709543576</c:v>
                </c:pt>
                <c:pt idx="1">
                  <c:v>3.0948012232415905</c:v>
                </c:pt>
                <c:pt idx="2">
                  <c:v>3.0620915032679736</c:v>
                </c:pt>
                <c:pt idx="3">
                  <c:v>3.2830188679245276</c:v>
                </c:pt>
                <c:pt idx="4">
                  <c:v>3.2733188720173554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7-44A0-B839-ECD1DBBE660D}"/>
            </c:ext>
          </c:extLst>
        </c:ser>
        <c:ser>
          <c:idx val="8"/>
          <c:order val="8"/>
          <c:tx>
            <c:strRef>
              <c:f>Hárok1!$J$1</c:f>
              <c:strCache>
                <c:ptCount val="1"/>
                <c:pt idx="0">
                  <c:v>Tvorivé koníčky
(maľovanie, šitie, hudba...)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836492301394463E-16"/>
                  <c:y val="-2.6208352270650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Hárok1!$J$2:$J$6</c:f>
              <c:numCache>
                <c:formatCode>0</c:formatCode>
                <c:ptCount val="5"/>
                <c:pt idx="0">
                  <c:v>3.4979253112033182</c:v>
                </c:pt>
                <c:pt idx="1">
                  <c:v>2.2018348623853212</c:v>
                </c:pt>
                <c:pt idx="2">
                  <c:v>2.7679738562091534</c:v>
                </c:pt>
                <c:pt idx="3">
                  <c:v>3.1735849056603769</c:v>
                </c:pt>
                <c:pt idx="4">
                  <c:v>3.4164859002169208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7-44A0-B839-ECD1DBBE660D}"/>
            </c:ext>
          </c:extLst>
        </c:ser>
        <c:ser>
          <c:idx val="9"/>
          <c:order val="9"/>
          <c:tx>
            <c:strRef>
              <c:f>Hárok1!$K$1</c:f>
              <c:strCache>
                <c:ptCount val="1"/>
                <c:pt idx="0">
                  <c:v>Športovanie</c:v>
                </c:pt>
              </c:strCache>
            </c:strRef>
          </c:tx>
          <c:spPr>
            <a:solidFill>
              <a:srgbClr val="00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97733122207894E-3"/>
                  <c:y val="-2.6222806924439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Hárok1!$K$2:$K$6</c:f>
              <c:numCache>
                <c:formatCode>0</c:formatCode>
                <c:ptCount val="5"/>
                <c:pt idx="0">
                  <c:v>3.5269709543568464</c:v>
                </c:pt>
                <c:pt idx="1">
                  <c:v>2.2385321100917426</c:v>
                </c:pt>
                <c:pt idx="2">
                  <c:v>3.5686274509803897</c:v>
                </c:pt>
                <c:pt idx="3">
                  <c:v>2.6528301886792449</c:v>
                </c:pt>
                <c:pt idx="4">
                  <c:v>2.7527114967462025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7-44A0-B839-ECD1DBBE660D}"/>
            </c:ext>
          </c:extLst>
        </c:ser>
        <c:ser>
          <c:idx val="10"/>
          <c:order val="10"/>
          <c:tx>
            <c:strRef>
              <c:f>Hárok1!$L$1</c:f>
              <c:strCache>
                <c:ptCount val="1"/>
                <c:pt idx="0">
                  <c:v>Čítanie (knihy, noviny, časopisy)</c:v>
                </c:pt>
              </c:strCache>
            </c:strRef>
          </c:tx>
          <c:spPr>
            <a:solidFill>
              <a:srgbClr val="FDE7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Hárok1!$L$2:$L$6</c:f>
              <c:numCache>
                <c:formatCode>0</c:formatCode>
                <c:ptCount val="5"/>
                <c:pt idx="0">
                  <c:v>3.4564315352697097</c:v>
                </c:pt>
                <c:pt idx="1">
                  <c:v>1.9357798165137619</c:v>
                </c:pt>
                <c:pt idx="2">
                  <c:v>2.4248366013071898</c:v>
                </c:pt>
                <c:pt idx="3">
                  <c:v>2.9094339622641532</c:v>
                </c:pt>
                <c:pt idx="4">
                  <c:v>3.6008676789587866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9-408A-9DF8-9A4BC4F3B8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00607539345502"/>
          <c:y val="0"/>
          <c:w val="0.20724710288370307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1712523874046"/>
          <c:y val="2.7450007031156593E-2"/>
          <c:w val="0.710147182454823"/>
          <c:h val="0.877040486996442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Pozeranie TV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Hárok1!$B$2:$B$9</c:f>
              <c:numCache>
                <c:formatCode>0</c:formatCode>
                <c:ptCount val="8"/>
                <c:pt idx="0">
                  <c:v>10.985981308411219</c:v>
                </c:pt>
                <c:pt idx="1">
                  <c:v>10.646067415730332</c:v>
                </c:pt>
                <c:pt idx="2">
                  <c:v>10.407216494845366</c:v>
                </c:pt>
                <c:pt idx="3">
                  <c:v>9.5714285714285765</c:v>
                </c:pt>
                <c:pt idx="4">
                  <c:v>12.55434782608695</c:v>
                </c:pt>
                <c:pt idx="5">
                  <c:v>10.985074626865673</c:v>
                </c:pt>
                <c:pt idx="6">
                  <c:v>9.9347826086956523</c:v>
                </c:pt>
                <c:pt idx="7">
                  <c:v>11.540178571428569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Aktivity s rodinou a s deťmi</c:v>
                </c:pt>
              </c:strCache>
            </c:strRef>
          </c:tx>
          <c:spPr>
            <a:solidFill>
              <a:srgbClr val="86FA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Hárok1!$C$2:$C$9</c:f>
              <c:numCache>
                <c:formatCode>0</c:formatCode>
                <c:ptCount val="8"/>
                <c:pt idx="0">
                  <c:v>13.144859813084116</c:v>
                </c:pt>
                <c:pt idx="1">
                  <c:v>11.567415730337075</c:v>
                </c:pt>
                <c:pt idx="2">
                  <c:v>11.860824742268036</c:v>
                </c:pt>
                <c:pt idx="3">
                  <c:v>10.377142857142852</c:v>
                </c:pt>
                <c:pt idx="4">
                  <c:v>8.7228260869565215</c:v>
                </c:pt>
                <c:pt idx="5">
                  <c:v>11.114427860696521</c:v>
                </c:pt>
                <c:pt idx="6">
                  <c:v>10.47826086956521</c:v>
                </c:pt>
                <c:pt idx="7">
                  <c:v>9.1339285714285712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D-44EE-8505-CBFC6855532E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Sociálne siete – pozeranie, komunikácia</c:v>
                </c:pt>
              </c:strCache>
            </c:strRef>
          </c:tx>
          <c:spPr>
            <a:solidFill>
              <a:srgbClr val="FFAD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Hárok1!$D$2:$D$9</c:f>
              <c:numCache>
                <c:formatCode>0</c:formatCode>
                <c:ptCount val="8"/>
                <c:pt idx="0">
                  <c:v>9.0700934579439227</c:v>
                </c:pt>
                <c:pt idx="1">
                  <c:v>7.5280898876404487</c:v>
                </c:pt>
                <c:pt idx="2">
                  <c:v>7.4742268041237088</c:v>
                </c:pt>
                <c:pt idx="3">
                  <c:v>7.7371428571428584</c:v>
                </c:pt>
                <c:pt idx="4">
                  <c:v>9.2391304347826075</c:v>
                </c:pt>
                <c:pt idx="5">
                  <c:v>8.5223880597014947</c:v>
                </c:pt>
                <c:pt idx="6">
                  <c:v>8.1391304347826114</c:v>
                </c:pt>
                <c:pt idx="7">
                  <c:v>7.2633928571428585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D-44EE-8505-CBFC6855532E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Iné činnosti na PC alebo online (hry, vzdelávanie...)</c:v>
                </c:pt>
              </c:strCache>
            </c:strRef>
          </c:tx>
          <c:spPr>
            <a:solidFill>
              <a:srgbClr val="F3AD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Hárok1!$E$2:$E$9</c:f>
              <c:numCache>
                <c:formatCode>0</c:formatCode>
                <c:ptCount val="8"/>
                <c:pt idx="0">
                  <c:v>8.3271028037383203</c:v>
                </c:pt>
                <c:pt idx="1">
                  <c:v>6.9775280898876391</c:v>
                </c:pt>
                <c:pt idx="2">
                  <c:v>7.6649484536082433</c:v>
                </c:pt>
                <c:pt idx="3">
                  <c:v>6.2342857142857131</c:v>
                </c:pt>
                <c:pt idx="4">
                  <c:v>6.5923913043478217</c:v>
                </c:pt>
                <c:pt idx="5">
                  <c:v>7.0646766169154258</c:v>
                </c:pt>
                <c:pt idx="6">
                  <c:v>6.4826086956521776</c:v>
                </c:pt>
                <c:pt idx="7">
                  <c:v>7.1339285714285694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D-44EE-8505-CBFC6855532E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Stretávanie sa so známymi</c:v>
                </c:pt>
              </c:strCache>
            </c:strRef>
          </c:tx>
          <c:spPr>
            <a:solidFill>
              <a:srgbClr val="402FE5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Hárok1!$F$2:$F$9</c:f>
              <c:numCache>
                <c:formatCode>0</c:formatCode>
                <c:ptCount val="8"/>
                <c:pt idx="0">
                  <c:v>4.7196261682243028</c:v>
                </c:pt>
                <c:pt idx="1">
                  <c:v>3.8988764044943833</c:v>
                </c:pt>
                <c:pt idx="2">
                  <c:v>3.9896907216494863</c:v>
                </c:pt>
                <c:pt idx="3">
                  <c:v>3.3771428571428572</c:v>
                </c:pt>
                <c:pt idx="4">
                  <c:v>4.2228260869565188</c:v>
                </c:pt>
                <c:pt idx="5">
                  <c:v>3.1592039800995022</c:v>
                </c:pt>
                <c:pt idx="6">
                  <c:v>4.6000000000000005</c:v>
                </c:pt>
                <c:pt idx="7">
                  <c:v>4.0133928571428568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D-44EE-8505-CBFC6855532E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Práca v záhrade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Hárok1!$G$2:$G$9</c:f>
              <c:numCache>
                <c:formatCode>0</c:formatCode>
                <c:ptCount val="8"/>
                <c:pt idx="0">
                  <c:v>1.9579439252336466</c:v>
                </c:pt>
                <c:pt idx="1">
                  <c:v>4.0112359550561809</c:v>
                </c:pt>
                <c:pt idx="2">
                  <c:v>4.1288659793814384</c:v>
                </c:pt>
                <c:pt idx="3">
                  <c:v>3.70857142857143</c:v>
                </c:pt>
                <c:pt idx="4">
                  <c:v>3.097826086956522</c:v>
                </c:pt>
                <c:pt idx="5">
                  <c:v>3.1641791044776109</c:v>
                </c:pt>
                <c:pt idx="6">
                  <c:v>4.2043478260869547</c:v>
                </c:pt>
                <c:pt idx="7">
                  <c:v>3.2500000000000004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1D-44EE-8505-CBFC6855532E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Nakupovanie</c:v>
                </c:pt>
              </c:strCache>
            </c:strRef>
          </c:tx>
          <c:spPr>
            <a:solidFill>
              <a:srgbClr val="E13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Hárok1!$H$2:$H$9</c:f>
              <c:numCache>
                <c:formatCode>0</c:formatCode>
                <c:ptCount val="8"/>
                <c:pt idx="0">
                  <c:v>3.5420560747663568</c:v>
                </c:pt>
                <c:pt idx="1">
                  <c:v>3.4943820224719104</c:v>
                </c:pt>
                <c:pt idx="2">
                  <c:v>2.8659793814432994</c:v>
                </c:pt>
                <c:pt idx="3">
                  <c:v>2.954285714285716</c:v>
                </c:pt>
                <c:pt idx="4">
                  <c:v>3.5326086956521743</c:v>
                </c:pt>
                <c:pt idx="5">
                  <c:v>2.9751243781094541</c:v>
                </c:pt>
                <c:pt idx="6">
                  <c:v>3.68695652173913</c:v>
                </c:pt>
                <c:pt idx="7">
                  <c:v>3.3973214285714275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7-44A0-B839-ECD1DBBE660D}"/>
            </c:ext>
          </c:extLst>
        </c:ser>
        <c:ser>
          <c:idx val="7"/>
          <c:order val="7"/>
          <c:tx>
            <c:strRef>
              <c:f>Hárok1!$I$1</c:f>
              <c:strCache>
                <c:ptCount val="1"/>
                <c:pt idx="0">
                  <c:v>Prechádzky - aj so psom</c:v>
                </c:pt>
              </c:strCache>
            </c:strRef>
          </c:tx>
          <c:spPr>
            <a:solidFill>
              <a:srgbClr val="28256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196174575709395E-3"/>
                  <c:y val="-2.6215579597545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690829102662462E-2"/>
                      <c:h val="4.5631277062467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Hárok1!$I$2:$I$9</c:f>
              <c:numCache>
                <c:formatCode>0</c:formatCode>
                <c:ptCount val="8"/>
                <c:pt idx="0">
                  <c:v>3.7943925233644862</c:v>
                </c:pt>
                <c:pt idx="1">
                  <c:v>3.4101123595505638</c:v>
                </c:pt>
                <c:pt idx="2">
                  <c:v>3.1958762886597953</c:v>
                </c:pt>
                <c:pt idx="3">
                  <c:v>3.0799999999999996</c:v>
                </c:pt>
                <c:pt idx="4">
                  <c:v>3.2336956521739126</c:v>
                </c:pt>
                <c:pt idx="5">
                  <c:v>2.7462686567164174</c:v>
                </c:pt>
                <c:pt idx="6">
                  <c:v>2.6956521739130443</c:v>
                </c:pt>
                <c:pt idx="7">
                  <c:v>3.3169642857142838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7-44A0-B839-ECD1DBBE660D}"/>
            </c:ext>
          </c:extLst>
        </c:ser>
        <c:ser>
          <c:idx val="8"/>
          <c:order val="8"/>
          <c:tx>
            <c:strRef>
              <c:f>Hárok1!$J$1</c:f>
              <c:strCache>
                <c:ptCount val="1"/>
                <c:pt idx="0">
                  <c:v>Tvorivé koníčky
(maľovanie, šitie, hudba...)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836492301394463E-16"/>
                  <c:y val="-2.6208352270650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Hárok1!$J$2:$J$9</c:f>
              <c:numCache>
                <c:formatCode>0</c:formatCode>
                <c:ptCount val="8"/>
                <c:pt idx="0">
                  <c:v>2.5420560747663563</c:v>
                </c:pt>
                <c:pt idx="1">
                  <c:v>3.7752808988764048</c:v>
                </c:pt>
                <c:pt idx="2">
                  <c:v>3.443298969072166</c:v>
                </c:pt>
                <c:pt idx="3">
                  <c:v>2.4514285714285697</c:v>
                </c:pt>
                <c:pt idx="4">
                  <c:v>3.1847826086956528</c:v>
                </c:pt>
                <c:pt idx="5">
                  <c:v>2.4975124378109448</c:v>
                </c:pt>
                <c:pt idx="6">
                  <c:v>3.2782608695652167</c:v>
                </c:pt>
                <c:pt idx="7">
                  <c:v>2.9955357142857162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7-44A0-B839-ECD1DBBE660D}"/>
            </c:ext>
          </c:extLst>
        </c:ser>
        <c:ser>
          <c:idx val="9"/>
          <c:order val="9"/>
          <c:tx>
            <c:strRef>
              <c:f>Hárok1!$K$1</c:f>
              <c:strCache>
                <c:ptCount val="1"/>
                <c:pt idx="0">
                  <c:v>Športovanie</c:v>
                </c:pt>
              </c:strCache>
            </c:strRef>
          </c:tx>
          <c:spPr>
            <a:solidFill>
              <a:srgbClr val="00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97733122207894E-3"/>
                  <c:y val="-2.6222806924439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Hárok1!$K$2:$K$9</c:f>
              <c:numCache>
                <c:formatCode>0</c:formatCode>
                <c:ptCount val="8"/>
                <c:pt idx="0">
                  <c:v>2.8504672897196266</c:v>
                </c:pt>
                <c:pt idx="1">
                  <c:v>2.202247191011236</c:v>
                </c:pt>
                <c:pt idx="2">
                  <c:v>2.3195876288659805</c:v>
                </c:pt>
                <c:pt idx="3">
                  <c:v>3.1428571428571423</c:v>
                </c:pt>
                <c:pt idx="4">
                  <c:v>3.0108695652173911</c:v>
                </c:pt>
                <c:pt idx="5">
                  <c:v>2.2587064676616939</c:v>
                </c:pt>
                <c:pt idx="6">
                  <c:v>3.9695652173913056</c:v>
                </c:pt>
                <c:pt idx="7">
                  <c:v>3.2276785714285712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7-44A0-B839-ECD1DBBE660D}"/>
            </c:ext>
          </c:extLst>
        </c:ser>
        <c:ser>
          <c:idx val="10"/>
          <c:order val="10"/>
          <c:tx>
            <c:strRef>
              <c:f>Hárok1!$L$1</c:f>
              <c:strCache>
                <c:ptCount val="1"/>
                <c:pt idx="0">
                  <c:v>Čítanie (knihy, noviny, časopisy)</c:v>
                </c:pt>
              </c:strCache>
            </c:strRef>
          </c:tx>
          <c:spPr>
            <a:solidFill>
              <a:srgbClr val="FDE7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Hárok1!$L$2:$L$9</c:f>
              <c:numCache>
                <c:formatCode>0</c:formatCode>
                <c:ptCount val="8"/>
                <c:pt idx="0">
                  <c:v>3.1121495327102795</c:v>
                </c:pt>
                <c:pt idx="1">
                  <c:v>3.3089887640449436</c:v>
                </c:pt>
                <c:pt idx="2">
                  <c:v>3.1082474226804124</c:v>
                </c:pt>
                <c:pt idx="3">
                  <c:v>2.3142857142857136</c:v>
                </c:pt>
                <c:pt idx="4">
                  <c:v>2.809782608695655</c:v>
                </c:pt>
                <c:pt idx="5">
                  <c:v>2.7263681592039788</c:v>
                </c:pt>
                <c:pt idx="6">
                  <c:v>3.1173913043478252</c:v>
                </c:pt>
                <c:pt idx="7">
                  <c:v>2.651785714285714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37-44A0-B839-ECD1DBBE66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90640422903846"/>
          <c:y val="0"/>
          <c:w val="0.20909359577096154"/>
          <c:h val="0.96760270198567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1712523874046"/>
          <c:y val="0.14778277281311109"/>
          <c:w val="0.71770559564036851"/>
          <c:h val="0.652573670090063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Pozeranie TV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Hárok1!$B$2:$B$5</c:f>
              <c:numCache>
                <c:formatCode>0</c:formatCode>
                <c:ptCount val="4"/>
                <c:pt idx="0">
                  <c:v>9.4808743169398806</c:v>
                </c:pt>
                <c:pt idx="1">
                  <c:v>11.783582089552239</c:v>
                </c:pt>
                <c:pt idx="2">
                  <c:v>12.656250000000009</c:v>
                </c:pt>
                <c:pt idx="3">
                  <c:v>10.972222222222227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Aktivity s rodinou a s deťmi</c:v>
                </c:pt>
              </c:strCache>
            </c:strRef>
          </c:tx>
          <c:spPr>
            <a:solidFill>
              <a:srgbClr val="86FA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Hárok1!$C$2:$C$5</c:f>
              <c:numCache>
                <c:formatCode>0</c:formatCode>
                <c:ptCount val="4"/>
                <c:pt idx="0">
                  <c:v>12.247267759562847</c:v>
                </c:pt>
                <c:pt idx="1">
                  <c:v>12.037313432835823</c:v>
                </c:pt>
                <c:pt idx="2">
                  <c:v>7.7812499999999982</c:v>
                </c:pt>
                <c:pt idx="3">
                  <c:v>9.745370370370372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D-44EE-8505-CBFC6855532E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Sociálne siete – pozeranie, komunikácia</c:v>
                </c:pt>
              </c:strCache>
            </c:strRef>
          </c:tx>
          <c:spPr>
            <a:solidFill>
              <a:srgbClr val="FFAD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Hárok1!$D$2:$D$5</c:f>
              <c:numCache>
                <c:formatCode>0</c:formatCode>
                <c:ptCount val="4"/>
                <c:pt idx="0">
                  <c:v>7.8306010928961713</c:v>
                </c:pt>
                <c:pt idx="1">
                  <c:v>8.7313432835820883</c:v>
                </c:pt>
                <c:pt idx="2">
                  <c:v>8.2135416666666714</c:v>
                </c:pt>
                <c:pt idx="3">
                  <c:v>8.1990740740740744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D-44EE-8505-CBFC6855532E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Iné činnosti na PC alebo online (hry, vzdelávanie...)</c:v>
                </c:pt>
              </c:strCache>
            </c:strRef>
          </c:tx>
          <c:spPr>
            <a:solidFill>
              <a:srgbClr val="F3AD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Hárok1!$E$2:$E$5</c:f>
              <c:numCache>
                <c:formatCode>0</c:formatCode>
                <c:ptCount val="4"/>
                <c:pt idx="0">
                  <c:v>6.6489071038251231</c:v>
                </c:pt>
                <c:pt idx="1">
                  <c:v>6.7873134328358233</c:v>
                </c:pt>
                <c:pt idx="2">
                  <c:v>7.4557291666666634</c:v>
                </c:pt>
                <c:pt idx="3">
                  <c:v>8.2175925925925934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D-44EE-8505-CBFC6855532E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Stretávanie sa so známymi</c:v>
                </c:pt>
              </c:strCache>
            </c:strRef>
          </c:tx>
          <c:spPr>
            <a:solidFill>
              <a:srgbClr val="402FE5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Hárok1!$F$2:$F$5</c:f>
              <c:numCache>
                <c:formatCode>0</c:formatCode>
                <c:ptCount val="4"/>
                <c:pt idx="0">
                  <c:v>3.9508196721311477</c:v>
                </c:pt>
                <c:pt idx="1">
                  <c:v>4.0932835820895583</c:v>
                </c:pt>
                <c:pt idx="2">
                  <c:v>3.796875</c:v>
                </c:pt>
                <c:pt idx="3">
                  <c:v>4.5879629629629655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D-44EE-8505-CBFC6855532E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Práca v záhrade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Hárok1!$G$2:$G$5</c:f>
              <c:numCache>
                <c:formatCode>0</c:formatCode>
                <c:ptCount val="4"/>
                <c:pt idx="0">
                  <c:v>4.1898907103825183</c:v>
                </c:pt>
                <c:pt idx="1">
                  <c:v>3.5186567164179072</c:v>
                </c:pt>
                <c:pt idx="2">
                  <c:v>2.8984375000000009</c:v>
                </c:pt>
                <c:pt idx="3">
                  <c:v>1.6712962962962956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1D-44EE-8505-CBFC6855532E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Nakupovanie</c:v>
                </c:pt>
              </c:strCache>
            </c:strRef>
          </c:tx>
          <c:spPr>
            <a:solidFill>
              <a:srgbClr val="E13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Hárok1!$H$2:$H$5</c:f>
              <c:numCache>
                <c:formatCode>0</c:formatCode>
                <c:ptCount val="4"/>
                <c:pt idx="0">
                  <c:v>3.015027322404368</c:v>
                </c:pt>
                <c:pt idx="1">
                  <c:v>3.7350746268656723</c:v>
                </c:pt>
                <c:pt idx="2">
                  <c:v>3.4010416666666674</c:v>
                </c:pt>
                <c:pt idx="3">
                  <c:v>3.6851851851851865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7-44A0-B839-ECD1DBBE660D}"/>
            </c:ext>
          </c:extLst>
        </c:ser>
        <c:ser>
          <c:idx val="7"/>
          <c:order val="7"/>
          <c:tx>
            <c:strRef>
              <c:f>Hárok1!$I$1</c:f>
              <c:strCache>
                <c:ptCount val="1"/>
                <c:pt idx="0">
                  <c:v>Prechádzky - aj so psom</c:v>
                </c:pt>
              </c:strCache>
            </c:strRef>
          </c:tx>
          <c:spPr>
            <a:solidFill>
              <a:srgbClr val="28256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196174575709395E-3"/>
                  <c:y val="-2.6215579597545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690829102662462E-2"/>
                      <c:h val="4.5631277062467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Hárok1!$I$2:$I$5</c:f>
              <c:numCache>
                <c:formatCode>0</c:formatCode>
                <c:ptCount val="4"/>
                <c:pt idx="0">
                  <c:v>2.8838797814207666</c:v>
                </c:pt>
                <c:pt idx="1">
                  <c:v>3.2537313432835835</c:v>
                </c:pt>
                <c:pt idx="2">
                  <c:v>3.364583333333333</c:v>
                </c:pt>
                <c:pt idx="3">
                  <c:v>3.7638888888888924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7-44A0-B839-ECD1DBBE660D}"/>
            </c:ext>
          </c:extLst>
        </c:ser>
        <c:ser>
          <c:idx val="8"/>
          <c:order val="8"/>
          <c:tx>
            <c:strRef>
              <c:f>Hárok1!$J$1</c:f>
              <c:strCache>
                <c:ptCount val="1"/>
                <c:pt idx="0">
                  <c:v>Tvorivé koníčky
(maľovanie, šitie, hudba...)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836492301394463E-16"/>
                  <c:y val="-2.6208352270650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Hárok1!$J$2:$J$5</c:f>
              <c:numCache>
                <c:formatCode>0</c:formatCode>
                <c:ptCount val="4"/>
                <c:pt idx="0">
                  <c:v>3.2158469945355201</c:v>
                </c:pt>
                <c:pt idx="1">
                  <c:v>3.1641791044776109</c:v>
                </c:pt>
                <c:pt idx="2">
                  <c:v>2.6744791666666661</c:v>
                </c:pt>
                <c:pt idx="3">
                  <c:v>2.7638888888888888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7-44A0-B839-ECD1DBBE660D}"/>
            </c:ext>
          </c:extLst>
        </c:ser>
        <c:ser>
          <c:idx val="9"/>
          <c:order val="9"/>
          <c:tx>
            <c:strRef>
              <c:f>Hárok1!$K$1</c:f>
              <c:strCache>
                <c:ptCount val="1"/>
                <c:pt idx="0">
                  <c:v>Športovanie</c:v>
                </c:pt>
              </c:strCache>
            </c:strRef>
          </c:tx>
          <c:spPr>
            <a:solidFill>
              <a:srgbClr val="00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97733122207894E-3"/>
                  <c:y val="-2.6222806924439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Hárok1!$K$2:$K$5</c:f>
              <c:numCache>
                <c:formatCode>0</c:formatCode>
                <c:ptCount val="4"/>
                <c:pt idx="0">
                  <c:v>2.6202185792349706</c:v>
                </c:pt>
                <c:pt idx="1">
                  <c:v>2.8619402985074642</c:v>
                </c:pt>
                <c:pt idx="2">
                  <c:v>3.546875</c:v>
                </c:pt>
                <c:pt idx="3">
                  <c:v>2.7731481481481493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7-44A0-B839-ECD1DBBE660D}"/>
            </c:ext>
          </c:extLst>
        </c:ser>
        <c:ser>
          <c:idx val="10"/>
          <c:order val="10"/>
          <c:tx>
            <c:strRef>
              <c:f>Hárok1!$L$1</c:f>
              <c:strCache>
                <c:ptCount val="1"/>
                <c:pt idx="0">
                  <c:v>Čítanie (knihy, noviny, časopisy)</c:v>
                </c:pt>
              </c:strCache>
            </c:strRef>
          </c:tx>
          <c:spPr>
            <a:solidFill>
              <a:srgbClr val="FDE7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Hárok1!$L$2:$L$5</c:f>
              <c:numCache>
                <c:formatCode>0</c:formatCode>
                <c:ptCount val="4"/>
                <c:pt idx="0">
                  <c:v>2.8032786885245917</c:v>
                </c:pt>
                <c:pt idx="1">
                  <c:v>2.8768656716417911</c:v>
                </c:pt>
                <c:pt idx="2">
                  <c:v>2.9687500000000004</c:v>
                </c:pt>
                <c:pt idx="3">
                  <c:v>3.1296296296296289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37-44A0-B839-ECD1DBBE66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74685760459684"/>
          <c:y val="0"/>
          <c:w val="0.21125314239540313"/>
          <c:h val="0.96760270198567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34606160622643"/>
          <c:y val="4.3216393460173176E-2"/>
          <c:w val="0.53518794844035211"/>
          <c:h val="0.793919174944881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Hárok1!$B$2:$B$9</c:f>
              <c:numCache>
                <c:formatCode>0.0</c:formatCode>
                <c:ptCount val="8"/>
                <c:pt idx="0">
                  <c:v>9.9465449804432868</c:v>
                </c:pt>
                <c:pt idx="1">
                  <c:v>9.110444177671063</c:v>
                </c:pt>
                <c:pt idx="3">
                  <c:v>8.5186721991701262</c:v>
                </c:pt>
                <c:pt idx="4">
                  <c:v>7.556574923547398</c:v>
                </c:pt>
                <c:pt idx="5">
                  <c:v>9.830065359477123</c:v>
                </c:pt>
                <c:pt idx="6">
                  <c:v>9.9169811320754686</c:v>
                </c:pt>
                <c:pt idx="7">
                  <c:v>10.971800433839483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C-4119-B53B-0671026D28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  <c:max val="26"/>
        </c:scaling>
        <c:delete val="1"/>
        <c:axPos val="t"/>
        <c:numFmt formatCode="#,##0.00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0718726967103"/>
          <c:y val="5.3674878906137882E-2"/>
          <c:w val="0.53518794844035211"/>
          <c:h val="0.793919174944881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Hárok1!$B$2:$B$9</c:f>
              <c:numCache>
                <c:formatCode>0.0</c:formatCode>
                <c:ptCount val="8"/>
                <c:pt idx="0">
                  <c:v>19.275097783572363</c:v>
                </c:pt>
                <c:pt idx="1">
                  <c:v>21.270108043217299</c:v>
                </c:pt>
                <c:pt idx="3">
                  <c:v>20.302904564315355</c:v>
                </c:pt>
                <c:pt idx="4">
                  <c:v>23.920489296636088</c:v>
                </c:pt>
                <c:pt idx="5">
                  <c:v>20.509803921568626</c:v>
                </c:pt>
                <c:pt idx="6">
                  <c:v>17.486792452830187</c:v>
                </c:pt>
                <c:pt idx="7">
                  <c:v>19.255965292841651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8-46B1-9943-04FFA19AD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  <c:max val="26"/>
        </c:scaling>
        <c:delete val="1"/>
        <c:axPos val="t"/>
        <c:numFmt formatCode="#,##0.00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76127440883765"/>
          <c:y val="6.4164827656130394E-2"/>
          <c:w val="0.63926262326871197"/>
          <c:h val="0.793919174944881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Športovanie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Hárok1!$B$2:$B$9</c:f>
              <c:numCache>
                <c:formatCode>0.0</c:formatCode>
                <c:ptCount val="8"/>
                <c:pt idx="0">
                  <c:v>3.5267275097783575</c:v>
                </c:pt>
                <c:pt idx="1">
                  <c:v>2.3301320528211269</c:v>
                </c:pt>
                <c:pt idx="3">
                  <c:v>3.5269709543568464</c:v>
                </c:pt>
                <c:pt idx="4">
                  <c:v>2.2385321100917426</c:v>
                </c:pt>
                <c:pt idx="5">
                  <c:v>3.5686274509803897</c:v>
                </c:pt>
                <c:pt idx="6">
                  <c:v>2.6528301886792449</c:v>
                </c:pt>
                <c:pt idx="7">
                  <c:v>2.7527114967462025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  <c:max val="26"/>
        </c:scaling>
        <c:delete val="1"/>
        <c:axPos val="t"/>
        <c:numFmt formatCode="General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34606160622643"/>
          <c:y val="4.3216393460173176E-2"/>
          <c:w val="0.53518794844035211"/>
          <c:h val="0.793919174944881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BA</c:v>
                </c:pt>
                <c:pt idx="1">
                  <c:v>TT</c:v>
                </c:pt>
                <c:pt idx="2">
                  <c:v>NR</c:v>
                </c:pt>
                <c:pt idx="3">
                  <c:v>TN</c:v>
                </c:pt>
                <c:pt idx="4">
                  <c:v>ZA</c:v>
                </c:pt>
                <c:pt idx="5">
                  <c:v>BB</c:v>
                </c:pt>
                <c:pt idx="6">
                  <c:v>PO</c:v>
                </c:pt>
                <c:pt idx="7">
                  <c:v>KE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Hárok1!$B$2:$B$14</c:f>
              <c:numCache>
                <c:formatCode>0.0</c:formatCode>
                <c:ptCount val="13"/>
                <c:pt idx="0">
                  <c:v>8.6028037383177587</c:v>
                </c:pt>
                <c:pt idx="1">
                  <c:v>9.6235955056179812</c:v>
                </c:pt>
                <c:pt idx="2">
                  <c:v>9.6443298969072142</c:v>
                </c:pt>
                <c:pt idx="3">
                  <c:v>9.9314285714285724</c:v>
                </c:pt>
                <c:pt idx="4">
                  <c:v>9.3423913043478262</c:v>
                </c:pt>
                <c:pt idx="5">
                  <c:v>8.1691542288557226</c:v>
                </c:pt>
                <c:pt idx="6">
                  <c:v>10.869565217391305</c:v>
                </c:pt>
                <c:pt idx="7">
                  <c:v>9.7946428571428559</c:v>
                </c:pt>
                <c:pt idx="9">
                  <c:v>9.6939890710382564</c:v>
                </c:pt>
                <c:pt idx="10">
                  <c:v>9.6343283582089558</c:v>
                </c:pt>
                <c:pt idx="11">
                  <c:v>9.8098958333333339</c:v>
                </c:pt>
                <c:pt idx="12">
                  <c:v>8.2083333333333375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C-4119-B53B-0671026D28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  <c:max val="26"/>
        </c:scaling>
        <c:delete val="1"/>
        <c:axPos val="t"/>
        <c:numFmt formatCode="#,##0.00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0718726967103"/>
          <c:y val="5.3674878906137882E-2"/>
          <c:w val="0.53518794844035211"/>
          <c:h val="0.793919174944881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BA</c:v>
                </c:pt>
                <c:pt idx="1">
                  <c:v>TT</c:v>
                </c:pt>
                <c:pt idx="2">
                  <c:v>NR</c:v>
                </c:pt>
                <c:pt idx="3">
                  <c:v>TN</c:v>
                </c:pt>
                <c:pt idx="4">
                  <c:v>ZA</c:v>
                </c:pt>
                <c:pt idx="5">
                  <c:v>BB</c:v>
                </c:pt>
                <c:pt idx="6">
                  <c:v>PO</c:v>
                </c:pt>
                <c:pt idx="7">
                  <c:v>KE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Hárok1!$B$2:$B$14</c:f>
              <c:numCache>
                <c:formatCode>0.0</c:formatCode>
                <c:ptCount val="13"/>
                <c:pt idx="0">
                  <c:v>21.747663551401875</c:v>
                </c:pt>
                <c:pt idx="1">
                  <c:v>21.191011235955056</c:v>
                </c:pt>
                <c:pt idx="2">
                  <c:v>21.505154639175252</c:v>
                </c:pt>
                <c:pt idx="3">
                  <c:v>20.308571428571426</c:v>
                </c:pt>
                <c:pt idx="4">
                  <c:v>18.065217391304348</c:v>
                </c:pt>
                <c:pt idx="5">
                  <c:v>19.283582089552244</c:v>
                </c:pt>
                <c:pt idx="6">
                  <c:v>21.347826086956516</c:v>
                </c:pt>
                <c:pt idx="7">
                  <c:v>18.928571428571427</c:v>
                </c:pt>
                <c:pt idx="9">
                  <c:v>21.941256830601105</c:v>
                </c:pt>
                <c:pt idx="10">
                  <c:v>21.671641791044777</c:v>
                </c:pt>
                <c:pt idx="11">
                  <c:v>17.591145833333332</c:v>
                </c:pt>
                <c:pt idx="12">
                  <c:v>17.953703703703709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8-46B1-9943-04FFA19AD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  <c:max val="26"/>
        </c:scaling>
        <c:delete val="1"/>
        <c:axPos val="t"/>
        <c:numFmt formatCode="#,##0.00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76127440883765"/>
          <c:y val="6.4164827656130394E-2"/>
          <c:w val="0.63926262326871197"/>
          <c:h val="0.793919174944881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Športovanie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BA</c:v>
                </c:pt>
                <c:pt idx="1">
                  <c:v>TT</c:v>
                </c:pt>
                <c:pt idx="2">
                  <c:v>NR</c:v>
                </c:pt>
                <c:pt idx="3">
                  <c:v>TN</c:v>
                </c:pt>
                <c:pt idx="4">
                  <c:v>ZA</c:v>
                </c:pt>
                <c:pt idx="5">
                  <c:v>BB</c:v>
                </c:pt>
                <c:pt idx="6">
                  <c:v>PO</c:v>
                </c:pt>
                <c:pt idx="7">
                  <c:v>KE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Hárok1!$B$2:$B$14</c:f>
              <c:numCache>
                <c:formatCode>0.0</c:formatCode>
                <c:ptCount val="13"/>
                <c:pt idx="0">
                  <c:v>2.8504672897196266</c:v>
                </c:pt>
                <c:pt idx="1">
                  <c:v>2.202247191011236</c:v>
                </c:pt>
                <c:pt idx="2">
                  <c:v>2.3195876288659805</c:v>
                </c:pt>
                <c:pt idx="3">
                  <c:v>3.1428571428571423</c:v>
                </c:pt>
                <c:pt idx="4">
                  <c:v>3.0108695652173911</c:v>
                </c:pt>
                <c:pt idx="5">
                  <c:v>2.2587064676616939</c:v>
                </c:pt>
                <c:pt idx="6">
                  <c:v>3.9695652173913056</c:v>
                </c:pt>
                <c:pt idx="7">
                  <c:v>3.2276785714285712</c:v>
                </c:pt>
                <c:pt idx="9">
                  <c:v>2.6202185792349706</c:v>
                </c:pt>
                <c:pt idx="10">
                  <c:v>2.8619402985074642</c:v>
                </c:pt>
                <c:pt idx="11">
                  <c:v>3.546875</c:v>
                </c:pt>
                <c:pt idx="12">
                  <c:v>2.7731481481481493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  <c:max val="26"/>
        </c:scaling>
        <c:delete val="1"/>
        <c:axPos val="t"/>
        <c:numFmt formatCode="General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973111563222141E-2"/>
          <c:y val="0"/>
          <c:w val="0.92788976487543429"/>
          <c:h val="0.780791996293027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Hárok1!$A$1</c:f>
              <c:strCache>
                <c:ptCount val="1"/>
                <c:pt idx="0">
                  <c:v>vôbec nešportujem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38-4ECB-813B-0BDCB3E7A815}"/>
              </c:ext>
            </c:extLst>
          </c:dPt>
          <c:dLbls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8A-4EC6-9BEF-F6D185EA0F52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0.0</c:formatCode>
                <c:ptCount val="1"/>
                <c:pt idx="0">
                  <c:v>26.5625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1-470F-87E5-6BDD72DEC93A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menej ako 1 hodinu</c:v>
                </c:pt>
              </c:strCache>
            </c:strRef>
          </c:tx>
          <c:spPr>
            <a:solidFill>
              <a:srgbClr val="FF0000">
                <a:alpha val="30000"/>
              </a:srgb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B2B2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3A8A-4EC6-9BEF-F6D185EA0F52}"/>
              </c:ext>
            </c:extLst>
          </c:dPt>
          <c:dLbls>
            <c:dLbl>
              <c:idx val="0"/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A8A-4EC6-9BEF-F6D185EA0F52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Hárok1!$B$2</c:f>
              <c:numCache>
                <c:formatCode>0.0</c:formatCode>
                <c:ptCount val="1"/>
                <c:pt idx="0">
                  <c:v>16.9375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1-470F-87E5-6BDD72DEC93A}"/>
            </c:ext>
          </c:extLst>
        </c:ser>
        <c:ser>
          <c:idx val="3"/>
          <c:order val="2"/>
          <c:tx>
            <c:strRef>
              <c:f>Hárok1!$C$1</c:f>
              <c:strCache>
                <c:ptCount val="1"/>
                <c:pt idx="0">
                  <c:v>1 hodinu</c:v>
                </c:pt>
              </c:strCache>
            </c:strRef>
          </c:tx>
          <c:spPr>
            <a:solidFill>
              <a:srgbClr val="E0F5EA"/>
            </a:solidFill>
            <a:ln w="25400">
              <a:noFill/>
            </a:ln>
          </c:spPr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Hárok1!$C$2</c:f>
              <c:numCache>
                <c:formatCode>0.0</c:formatCode>
                <c:ptCount val="1"/>
                <c:pt idx="0">
                  <c:v>17.125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1-470F-87E5-6BDD72DEC93A}"/>
            </c:ext>
          </c:extLst>
        </c:ser>
        <c:ser>
          <c:idx val="0"/>
          <c:order val="3"/>
          <c:tx>
            <c:strRef>
              <c:f>Hárok1!$D$1</c:f>
              <c:strCache>
                <c:ptCount val="1"/>
                <c:pt idx="0">
                  <c:v>viac ako 1 hodinu, ale menej ako 2,5 hodiny</c:v>
                </c:pt>
              </c:strCache>
            </c:strRef>
          </c:tx>
          <c:spPr>
            <a:solidFill>
              <a:srgbClr val="89DBAE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6D-4416-B6D5-546090DEB77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Hárok1!$D$2</c:f>
              <c:numCache>
                <c:formatCode>0.0</c:formatCode>
                <c:ptCount val="1"/>
                <c:pt idx="0">
                  <c:v>14.124999999999998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D-4416-B6D5-546090DEB775}"/>
            </c:ext>
          </c:extLst>
        </c:ser>
        <c:ser>
          <c:idx val="4"/>
          <c:order val="4"/>
          <c:tx>
            <c:strRef>
              <c:f>Hárok1!$E$1</c:f>
              <c:strCache>
                <c:ptCount val="1"/>
                <c:pt idx="0">
                  <c:v>2,5 až 5 hodín</c:v>
                </c:pt>
              </c:strCache>
            </c:strRef>
          </c:tx>
          <c:spPr>
            <a:solidFill>
              <a:srgbClr val="33C07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Hárok1!$E$2</c:f>
              <c:numCache>
                <c:formatCode>0.0</c:formatCode>
                <c:ptCount val="1"/>
                <c:pt idx="0">
                  <c:v>14.6875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D-4416-B6D5-546090DEB775}"/>
            </c:ext>
          </c:extLst>
        </c:ser>
        <c:ser>
          <c:idx val="5"/>
          <c:order val="5"/>
          <c:tx>
            <c:strRef>
              <c:f>Hárok1!$F$1</c:f>
              <c:strCache>
                <c:ptCount val="1"/>
                <c:pt idx="0">
                  <c:v>viac ako 5 hodín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Hárok1!$F$2</c:f>
              <c:numCache>
                <c:formatCode>0.0</c:formatCode>
                <c:ptCount val="1"/>
                <c:pt idx="0">
                  <c:v>10.5625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38-4ECB-813B-0BDCB3E7A8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426522144"/>
        <c:axId val="426522536"/>
      </c:barChart>
      <c:catAx>
        <c:axId val="426522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6522536"/>
        <c:crosses val="autoZero"/>
        <c:auto val="1"/>
        <c:lblAlgn val="ctr"/>
        <c:lblOffset val="100"/>
        <c:tickLblSkip val="1"/>
        <c:noMultiLvlLbl val="0"/>
      </c:catAx>
      <c:valAx>
        <c:axId val="4265225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low"/>
        <c:crossAx val="42652214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51530001153384"/>
          <c:y val="1.8447258706766733E-2"/>
          <c:w val="0.29019911699556517"/>
          <c:h val="0.951010277146119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78-4963-ACEC-C0EBADD0B3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78-4963-ACEC-C0EBADD0B3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78-4963-ACEC-C0EBADD0B39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78-4963-ACEC-C0EBADD0B39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78-4963-ACEC-C0EBADD0B39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78-4963-ACEC-C0EBADD0B39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78-4963-ACEC-C0EBADD0B39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978-4963-ACEC-C0EBADD0B39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978-4963-ACEC-C0EBADD0B39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978-4963-ACEC-C0EBADD0B39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978-4963-ACEC-C0EBADD0B39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978-4963-ACEC-C0EBADD0B39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978-4963-ACEC-C0EBADD0B39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978-4963-ACEC-C0EBADD0B39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978-4963-ACEC-C0EBADD0B39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978-4963-ACEC-C0EBADD0B39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978-4963-ACEC-C0EBADD0B39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978-4963-ACEC-C0EBADD0B39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Do 4 999 </c:v>
                </c:pt>
                <c:pt idx="1">
                  <c:v>5 000 až 19 999</c:v>
                </c:pt>
                <c:pt idx="2">
                  <c:v>20 000 až 99 999</c:v>
                </c:pt>
                <c:pt idx="3">
                  <c:v>100 000 a viac</c:v>
                </c:pt>
              </c:strCache>
            </c:strRef>
          </c:cat>
          <c:val>
            <c:numRef>
              <c:f>Hárok1!$B$2:$B$5</c:f>
              <c:numCache>
                <c:formatCode>###0</c:formatCode>
                <c:ptCount val="4"/>
                <c:pt idx="0">
                  <c:v>45.75</c:v>
                </c:pt>
                <c:pt idx="1">
                  <c:v>16.75</c:v>
                </c:pt>
                <c:pt idx="2">
                  <c:v>24</c:v>
                </c:pt>
                <c:pt idx="3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978-4963-ACEC-C0EBADD0B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72664488"/>
        <c:axId val="572664880"/>
      </c:barChart>
      <c:catAx>
        <c:axId val="572664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572664880"/>
        <c:crosses val="autoZero"/>
        <c:auto val="1"/>
        <c:lblAlgn val="ctr"/>
        <c:lblOffset val="100"/>
        <c:noMultiLvlLbl val="0"/>
      </c:catAx>
      <c:valAx>
        <c:axId val="572664880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one"/>
        <c:crossAx val="572664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636815258925127E-2"/>
          <c:y val="2.4683295413050199E-2"/>
          <c:w val="0.92788976487543429"/>
          <c:h val="0.69399526057929184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Hárok1!$A$1</c:f>
              <c:strCache>
                <c:ptCount val="1"/>
                <c:pt idx="0">
                  <c:v>vôbec nešportujem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96A-440F-8A4E-0A91B4837BBA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E91-470F-87E5-6BDD72DEC93A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menej ako 1 hodinu</c:v>
                </c:pt>
              </c:strCache>
            </c:strRef>
          </c:tx>
          <c:spPr>
            <a:solidFill>
              <a:srgbClr val="FF0000">
                <a:alpha val="30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D-4416-B6D5-546090DEB775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Hárok1!$B$2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E91-470F-87E5-6BDD72DEC93A}"/>
            </c:ext>
          </c:extLst>
        </c:ser>
        <c:ser>
          <c:idx val="3"/>
          <c:order val="2"/>
          <c:tx>
            <c:strRef>
              <c:f>Hárok1!$C$1</c:f>
              <c:strCache>
                <c:ptCount val="1"/>
                <c:pt idx="0">
                  <c:v>1 hodinu</c:v>
                </c:pt>
              </c:strCache>
            </c:strRef>
          </c:tx>
          <c:spPr>
            <a:solidFill>
              <a:srgbClr val="00B050">
                <a:alpha val="40000"/>
              </a:srgbClr>
            </a:solidFill>
            <a:ln w="25400">
              <a:noFill/>
            </a:ln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Hárok1!$C$2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E91-470F-87E5-6BDD72DEC93A}"/>
            </c:ext>
          </c:extLst>
        </c:ser>
        <c:ser>
          <c:idx val="0"/>
          <c:order val="3"/>
          <c:tx>
            <c:strRef>
              <c:f>Hárok1!$D$1</c:f>
              <c:strCache>
                <c:ptCount val="1"/>
                <c:pt idx="0">
                  <c:v>viac ako 1 hodinu, ale menej ako 2,5 hodiny</c:v>
                </c:pt>
              </c:strCache>
            </c:strRef>
          </c:tx>
          <c:spPr>
            <a:solidFill>
              <a:srgbClr val="00B050">
                <a:alpha val="60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6D-4416-B6D5-546090DEB775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6D-4416-B6D5-546090DEB77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B6D-4416-B6D5-546090DEB775}"/>
            </c:ext>
          </c:extLst>
        </c:ser>
        <c:ser>
          <c:idx val="4"/>
          <c:order val="4"/>
          <c:tx>
            <c:strRef>
              <c:f>Hárok1!$E$1</c:f>
              <c:strCache>
                <c:ptCount val="1"/>
                <c:pt idx="0">
                  <c:v>2,5 až 5 hodín</c:v>
                </c:pt>
              </c:strCache>
            </c:strRef>
          </c:tx>
          <c:spPr>
            <a:solidFill>
              <a:srgbClr val="00B050">
                <a:alpha val="8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Hárok1!$E$2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B6D-4416-B6D5-546090DEB775}"/>
            </c:ext>
          </c:extLst>
        </c:ser>
        <c:ser>
          <c:idx val="5"/>
          <c:order val="5"/>
          <c:tx>
            <c:strRef>
              <c:f>Hárok1!$F$1</c:f>
              <c:strCache>
                <c:ptCount val="1"/>
                <c:pt idx="0">
                  <c:v>viac ako 5 hodín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C65-4074-AEDB-D0F85A861C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426523320"/>
        <c:axId val="426523712"/>
      </c:barChart>
      <c:catAx>
        <c:axId val="426523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6523712"/>
        <c:crosses val="autoZero"/>
        <c:auto val="1"/>
        <c:lblAlgn val="ctr"/>
        <c:lblOffset val="100"/>
        <c:tickLblSkip val="1"/>
        <c:noMultiLvlLbl val="0"/>
      </c:catAx>
      <c:valAx>
        <c:axId val="426523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low"/>
        <c:crossAx val="426523320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7438959253245907E-2"/>
          <c:y val="2.0130520678258171E-4"/>
          <c:w val="0.89999999179789958"/>
          <c:h val="0.60216239244215986"/>
        </c:manualLayout>
      </c:layout>
      <c:overlay val="0"/>
      <c:txPr>
        <a:bodyPr/>
        <a:lstStyle/>
        <a:p>
          <a:pPr>
            <a:defRPr sz="1200"/>
          </a:pPr>
          <a:endParaRPr lang="sk-SK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216527348866"/>
          <c:y val="0.1993472090040774"/>
          <c:w val="0.80578598106448196"/>
          <c:h val="0.650543168799721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vôbec nešportujem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Hárok1!$B$2:$B$9</c:f>
              <c:numCache>
                <c:formatCode>0</c:formatCode>
                <c:ptCount val="8"/>
                <c:pt idx="0">
                  <c:v>25.162972620599739</c:v>
                </c:pt>
                <c:pt idx="1">
                  <c:v>27.85114045618247</c:v>
                </c:pt>
                <c:pt idx="3">
                  <c:v>16.182572614107883</c:v>
                </c:pt>
                <c:pt idx="4">
                  <c:v>22.935779816513762</c:v>
                </c:pt>
                <c:pt idx="5">
                  <c:v>24.836601307189543</c:v>
                </c:pt>
                <c:pt idx="6">
                  <c:v>27.547169811320753</c:v>
                </c:pt>
                <c:pt idx="7">
                  <c:v>35.140997830802604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menej ako 1 hodinu</c:v>
                </c:pt>
              </c:strCache>
            </c:strRef>
          </c:tx>
          <c:spPr>
            <a:solidFill>
              <a:srgbClr val="FFB2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Hárok1!$C$2:$C$9</c:f>
              <c:numCache>
                <c:formatCode>0</c:formatCode>
                <c:ptCount val="8"/>
                <c:pt idx="0">
                  <c:v>14.602346805736635</c:v>
                </c:pt>
                <c:pt idx="1">
                  <c:v>19.087635054021611</c:v>
                </c:pt>
                <c:pt idx="3">
                  <c:v>16.182572614107883</c:v>
                </c:pt>
                <c:pt idx="4">
                  <c:v>18.654434250764528</c:v>
                </c:pt>
                <c:pt idx="5">
                  <c:v>16.993464052287582</c:v>
                </c:pt>
                <c:pt idx="6">
                  <c:v>17.358490566037734</c:v>
                </c:pt>
                <c:pt idx="7">
                  <c:v>15.835140997830802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D-44EE-8505-CBFC6855532E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1 hodinu</c:v>
                </c:pt>
              </c:strCache>
            </c:strRef>
          </c:tx>
          <c:spPr>
            <a:solidFill>
              <a:srgbClr val="E0F5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Hárok1!$D$2:$D$9</c:f>
              <c:numCache>
                <c:formatCode>0</c:formatCode>
                <c:ptCount val="8"/>
                <c:pt idx="0">
                  <c:v>16.166883963494133</c:v>
                </c:pt>
                <c:pt idx="1">
                  <c:v>18.007202881152462</c:v>
                </c:pt>
                <c:pt idx="3">
                  <c:v>19.91701244813278</c:v>
                </c:pt>
                <c:pt idx="4">
                  <c:v>19.26605504587156</c:v>
                </c:pt>
                <c:pt idx="5">
                  <c:v>17.320261437908496</c:v>
                </c:pt>
                <c:pt idx="6">
                  <c:v>13.962264150943396</c:v>
                </c:pt>
                <c:pt idx="7">
                  <c:v>15.835140997830802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D-44EE-8505-CBFC6855532E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viac ako 1 hodinu, ale menej ako 2,5 hodiny</c:v>
                </c:pt>
              </c:strCache>
            </c:strRef>
          </c:tx>
          <c:spPr>
            <a:solidFill>
              <a:srgbClr val="89DB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Hárok1!$E$2:$E$9</c:f>
              <c:numCache>
                <c:formatCode>0</c:formatCode>
                <c:ptCount val="8"/>
                <c:pt idx="0">
                  <c:v>14.341590612777052</c:v>
                </c:pt>
                <c:pt idx="1">
                  <c:v>13.925570228091235</c:v>
                </c:pt>
                <c:pt idx="3">
                  <c:v>16.182572614107883</c:v>
                </c:pt>
                <c:pt idx="4">
                  <c:v>14.984709480122325</c:v>
                </c:pt>
                <c:pt idx="5">
                  <c:v>11.76470588235294</c:v>
                </c:pt>
                <c:pt idx="6">
                  <c:v>16.226415094339622</c:v>
                </c:pt>
                <c:pt idx="7">
                  <c:v>12.79826464208243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D-44EE-8505-CBFC6855532E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2,5 až 5 hodín</c:v>
                </c:pt>
              </c:strCache>
            </c:strRef>
          </c:tx>
          <c:spPr>
            <a:solidFill>
              <a:srgbClr val="33C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Hárok1!$F$2:$F$9</c:f>
              <c:numCache>
                <c:formatCode>0</c:formatCode>
                <c:ptCount val="8"/>
                <c:pt idx="0">
                  <c:v>15.90612777053455</c:v>
                </c:pt>
                <c:pt idx="1">
                  <c:v>13.565426170468186</c:v>
                </c:pt>
                <c:pt idx="3">
                  <c:v>17.842323651452283</c:v>
                </c:pt>
                <c:pt idx="4">
                  <c:v>15.902140672782874</c:v>
                </c:pt>
                <c:pt idx="5">
                  <c:v>18.300653594771241</c:v>
                </c:pt>
                <c:pt idx="6">
                  <c:v>14.339622641509434</c:v>
                </c:pt>
                <c:pt idx="7">
                  <c:v>9.9783080260303691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D-44EE-8505-CBFC6855532E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viac ako 5 hodín</c:v>
                </c:pt>
              </c:strCache>
            </c:strRef>
          </c:tx>
          <c:spPr>
            <a:solidFill>
              <a:srgbClr val="008E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muž</c:v>
                </c:pt>
                <c:pt idx="1">
                  <c:v>žena</c:v>
                </c:pt>
                <c:pt idx="3">
                  <c:v>18 – 29 rokov</c:v>
                </c:pt>
                <c:pt idx="4">
                  <c:v>30 – 39 rokov</c:v>
                </c:pt>
                <c:pt idx="5">
                  <c:v>40 - 49 rokov</c:v>
                </c:pt>
                <c:pt idx="6">
                  <c:v>50 - 59 rokov</c:v>
                </c:pt>
                <c:pt idx="7">
                  <c:v>60 a viac rokov</c:v>
                </c:pt>
              </c:strCache>
            </c:strRef>
          </c:cat>
          <c:val>
            <c:numRef>
              <c:f>Hárok1!$G$2:$G$9</c:f>
              <c:numCache>
                <c:formatCode>0</c:formatCode>
                <c:ptCount val="8"/>
                <c:pt idx="0">
                  <c:v>13.820078226857888</c:v>
                </c:pt>
                <c:pt idx="1">
                  <c:v>7.5630252100840334</c:v>
                </c:pt>
                <c:pt idx="3">
                  <c:v>13.692946058091287</c:v>
                </c:pt>
                <c:pt idx="4">
                  <c:v>8.2568807339449553</c:v>
                </c:pt>
                <c:pt idx="5">
                  <c:v>10.784313725490197</c:v>
                </c:pt>
                <c:pt idx="6">
                  <c:v>10.566037735849058</c:v>
                </c:pt>
                <c:pt idx="7">
                  <c:v>10.412147505422993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3-40A3-BF5F-196B651FD7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3401071272661759E-2"/>
          <c:y val="4.3960414089408865E-2"/>
          <c:w val="0.91439140949270459"/>
          <c:h val="5.0408606954499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73103687950883"/>
          <c:y val="0.10210735570898523"/>
          <c:w val="0.78560872153030914"/>
          <c:h val="0.855519794486524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vôbec nešportujem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Hárok1!$B$2:$B$14</c:f>
              <c:numCache>
                <c:formatCode>0</c:formatCode>
                <c:ptCount val="13"/>
                <c:pt idx="0">
                  <c:v>21.028037383177569</c:v>
                </c:pt>
                <c:pt idx="1">
                  <c:v>26.966292134831459</c:v>
                </c:pt>
                <c:pt idx="2">
                  <c:v>31.443298969072163</c:v>
                </c:pt>
                <c:pt idx="3">
                  <c:v>22.857142857142858</c:v>
                </c:pt>
                <c:pt idx="4">
                  <c:v>31.521739130434785</c:v>
                </c:pt>
                <c:pt idx="5">
                  <c:v>31.840796019900498</c:v>
                </c:pt>
                <c:pt idx="6">
                  <c:v>18.695652173913043</c:v>
                </c:pt>
                <c:pt idx="7">
                  <c:v>29.464285714285715</c:v>
                </c:pt>
                <c:pt idx="9">
                  <c:v>26.229508196721312</c:v>
                </c:pt>
                <c:pt idx="10">
                  <c:v>28.731343283582088</c:v>
                </c:pt>
                <c:pt idx="11">
                  <c:v>27.083333333333332</c:v>
                </c:pt>
                <c:pt idx="12">
                  <c:v>24.074074074074073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menej ako 1 hodinu</c:v>
                </c:pt>
              </c:strCache>
            </c:strRef>
          </c:tx>
          <c:spPr>
            <a:solidFill>
              <a:srgbClr val="FFB2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Hárok1!$C$2:$C$14</c:f>
              <c:numCache>
                <c:formatCode>0</c:formatCode>
                <c:ptCount val="13"/>
                <c:pt idx="0">
                  <c:v>16.355140186915886</c:v>
                </c:pt>
                <c:pt idx="1">
                  <c:v>19.101123595505616</c:v>
                </c:pt>
                <c:pt idx="2">
                  <c:v>17.010309278350515</c:v>
                </c:pt>
                <c:pt idx="3">
                  <c:v>17.142857142857142</c:v>
                </c:pt>
                <c:pt idx="4">
                  <c:v>11.956521739130435</c:v>
                </c:pt>
                <c:pt idx="5">
                  <c:v>17.910447761194028</c:v>
                </c:pt>
                <c:pt idx="6">
                  <c:v>18.260869565217391</c:v>
                </c:pt>
                <c:pt idx="7">
                  <c:v>17.410714285714285</c:v>
                </c:pt>
                <c:pt idx="9">
                  <c:v>17.89617486338798</c:v>
                </c:pt>
                <c:pt idx="10">
                  <c:v>15.671641791044777</c:v>
                </c:pt>
                <c:pt idx="11">
                  <c:v>15.885416666666666</c:v>
                </c:pt>
                <c:pt idx="12">
                  <c:v>17.12962962962963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D-44EE-8505-CBFC6855532E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1 hodinu</c:v>
                </c:pt>
              </c:strCache>
            </c:strRef>
          </c:tx>
          <c:spPr>
            <a:solidFill>
              <a:srgbClr val="E0F5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Hárok1!$D$2:$D$14</c:f>
              <c:numCache>
                <c:formatCode>0</c:formatCode>
                <c:ptCount val="13"/>
                <c:pt idx="0">
                  <c:v>14.953271028037381</c:v>
                </c:pt>
                <c:pt idx="1">
                  <c:v>18.539325842696631</c:v>
                </c:pt>
                <c:pt idx="2">
                  <c:v>18.556701030927837</c:v>
                </c:pt>
                <c:pt idx="3">
                  <c:v>20.571428571428569</c:v>
                </c:pt>
                <c:pt idx="4">
                  <c:v>16.304347826086957</c:v>
                </c:pt>
                <c:pt idx="5">
                  <c:v>12.437810945273633</c:v>
                </c:pt>
                <c:pt idx="6">
                  <c:v>18.260869565217391</c:v>
                </c:pt>
                <c:pt idx="7">
                  <c:v>17.857142857142858</c:v>
                </c:pt>
                <c:pt idx="9">
                  <c:v>18.852459016393443</c:v>
                </c:pt>
                <c:pt idx="10">
                  <c:v>16.417910447761194</c:v>
                </c:pt>
                <c:pt idx="11">
                  <c:v>14.583333333333334</c:v>
                </c:pt>
                <c:pt idx="12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D-44EE-8505-CBFC6855532E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viac ako 1 hodinu, ale menej ako 2,5 hodiny</c:v>
                </c:pt>
              </c:strCache>
            </c:strRef>
          </c:tx>
          <c:spPr>
            <a:solidFill>
              <a:srgbClr val="89DB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Hárok1!$E$2:$E$14</c:f>
              <c:numCache>
                <c:formatCode>0</c:formatCode>
                <c:ptCount val="13"/>
                <c:pt idx="0">
                  <c:v>18.22429906542056</c:v>
                </c:pt>
                <c:pt idx="1">
                  <c:v>11.235955056179774</c:v>
                </c:pt>
                <c:pt idx="2">
                  <c:v>12.886597938144329</c:v>
                </c:pt>
                <c:pt idx="3">
                  <c:v>12.571428571428573</c:v>
                </c:pt>
                <c:pt idx="4">
                  <c:v>14.130434782608695</c:v>
                </c:pt>
                <c:pt idx="5">
                  <c:v>13.432835820895523</c:v>
                </c:pt>
                <c:pt idx="6">
                  <c:v>16.956521739130434</c:v>
                </c:pt>
                <c:pt idx="7">
                  <c:v>12.5</c:v>
                </c:pt>
                <c:pt idx="9">
                  <c:v>15.573770491803279</c:v>
                </c:pt>
                <c:pt idx="10">
                  <c:v>11.194029850746269</c:v>
                </c:pt>
                <c:pt idx="11">
                  <c:v>13.020833333333334</c:v>
                </c:pt>
                <c:pt idx="12">
                  <c:v>14.814814814814813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D-44EE-8505-CBFC6855532E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2,5 až 5 hodín</c:v>
                </c:pt>
              </c:strCache>
            </c:strRef>
          </c:tx>
          <c:spPr>
            <a:solidFill>
              <a:srgbClr val="33C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Hárok1!$F$2:$F$14</c:f>
              <c:numCache>
                <c:formatCode>0</c:formatCode>
                <c:ptCount val="13"/>
                <c:pt idx="0">
                  <c:v>14.018691588785046</c:v>
                </c:pt>
                <c:pt idx="1">
                  <c:v>15.730337078651685</c:v>
                </c:pt>
                <c:pt idx="2">
                  <c:v>12.371134020618557</c:v>
                </c:pt>
                <c:pt idx="3">
                  <c:v>16.571428571428569</c:v>
                </c:pt>
                <c:pt idx="4">
                  <c:v>14.673913043478262</c:v>
                </c:pt>
                <c:pt idx="5">
                  <c:v>14.925373134328357</c:v>
                </c:pt>
                <c:pt idx="6">
                  <c:v>17.391304347826086</c:v>
                </c:pt>
                <c:pt idx="7">
                  <c:v>12.053571428571429</c:v>
                </c:pt>
                <c:pt idx="9">
                  <c:v>12.978142076502733</c:v>
                </c:pt>
                <c:pt idx="10">
                  <c:v>17.537313432835823</c:v>
                </c:pt>
                <c:pt idx="11">
                  <c:v>16.40625</c:v>
                </c:pt>
                <c:pt idx="12">
                  <c:v>13.888888888888889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D-44EE-8505-CBFC6855532E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viac ako 5 hodín</c:v>
                </c:pt>
              </c:strCache>
            </c:strRef>
          </c:tx>
          <c:spPr>
            <a:solidFill>
              <a:srgbClr val="008E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Hárok1!$A$2:$A$14</c:f>
              <c:strCache>
                <c:ptCount val="13"/>
                <c:pt idx="0">
                  <c:v>Bratislavský kraj</c:v>
                </c:pt>
                <c:pt idx="1">
                  <c:v>Trnavský kraj</c:v>
                </c:pt>
                <c:pt idx="2">
                  <c:v>Nitriansky kraj</c:v>
                </c:pt>
                <c:pt idx="3">
                  <c:v>Trenčiansky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  <c:pt idx="9">
                  <c:v>Do 4 999 </c:v>
                </c:pt>
                <c:pt idx="10">
                  <c:v>5 000 až 19 999</c:v>
                </c:pt>
                <c:pt idx="11">
                  <c:v>20 000 až 99 999</c:v>
                </c:pt>
                <c:pt idx="12">
                  <c:v>100 000 a viac</c:v>
                </c:pt>
              </c:strCache>
            </c:strRef>
          </c:cat>
          <c:val>
            <c:numRef>
              <c:f>Hárok1!$G$2:$G$14</c:f>
              <c:numCache>
                <c:formatCode>0</c:formatCode>
                <c:ptCount val="13"/>
                <c:pt idx="0">
                  <c:v>15.420560747663551</c:v>
                </c:pt>
                <c:pt idx="1">
                  <c:v>8.4269662921348321</c:v>
                </c:pt>
                <c:pt idx="2">
                  <c:v>7.731958762886598</c:v>
                </c:pt>
                <c:pt idx="3">
                  <c:v>10.285714285714285</c:v>
                </c:pt>
                <c:pt idx="4">
                  <c:v>11.413043478260869</c:v>
                </c:pt>
                <c:pt idx="5">
                  <c:v>9.4527363184079594</c:v>
                </c:pt>
                <c:pt idx="6">
                  <c:v>10.434782608695652</c:v>
                </c:pt>
                <c:pt idx="7">
                  <c:v>10.714285714285714</c:v>
                </c:pt>
                <c:pt idx="9">
                  <c:v>8.4699453551912569</c:v>
                </c:pt>
                <c:pt idx="10">
                  <c:v>10.44776119402985</c:v>
                </c:pt>
                <c:pt idx="11">
                  <c:v>13.020833333333334</c:v>
                </c:pt>
                <c:pt idx="12">
                  <c:v>13.425925925925927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2-4D9B-967F-7FA5317ECD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8676589502539949E-3"/>
          <c:y val="0"/>
          <c:w val="0.92975980137504588"/>
          <c:h val="5.0408606954499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48837974729837"/>
          <c:y val="2.25337373268998E-2"/>
          <c:w val="0.6654312567426722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941651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Sheet1!$B$2:$B$14</c:f>
              <c:numCache>
                <c:formatCode>###0</c:formatCode>
                <c:ptCount val="13"/>
                <c:pt idx="0">
                  <c:v>38.827433628318587</c:v>
                </c:pt>
                <c:pt idx="1">
                  <c:v>19.13716814159292</c:v>
                </c:pt>
                <c:pt idx="2">
                  <c:v>18.030973451327434</c:v>
                </c:pt>
                <c:pt idx="3">
                  <c:v>16.924778761061948</c:v>
                </c:pt>
                <c:pt idx="4">
                  <c:v>9.1814159292035402</c:v>
                </c:pt>
                <c:pt idx="5">
                  <c:v>8.6283185840707954</c:v>
                </c:pt>
                <c:pt idx="6">
                  <c:v>6.9690265486725664</c:v>
                </c:pt>
                <c:pt idx="7">
                  <c:v>5.6415929203539816</c:v>
                </c:pt>
                <c:pt idx="8">
                  <c:v>3.4292035398230087</c:v>
                </c:pt>
                <c:pt idx="9">
                  <c:v>4.0929203539823007</c:v>
                </c:pt>
                <c:pt idx="10">
                  <c:v>2.9867256637168142</c:v>
                </c:pt>
                <c:pt idx="11">
                  <c:v>3.5398230088495577</c:v>
                </c:pt>
                <c:pt idx="12">
                  <c:v>2.3230088495575223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13377">
                <a:lumMod val="75000"/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Sheet1!$C$2:$C$14</c:f>
              <c:numCache>
                <c:formatCode>###0</c:formatCode>
                <c:ptCount val="13"/>
                <c:pt idx="0">
                  <c:v>14.269911504424778</c:v>
                </c:pt>
                <c:pt idx="1">
                  <c:v>11.393805309734512</c:v>
                </c:pt>
                <c:pt idx="2">
                  <c:v>11.283185840707963</c:v>
                </c:pt>
                <c:pt idx="3">
                  <c:v>9.6238938053097343</c:v>
                </c:pt>
                <c:pt idx="4">
                  <c:v>8.1858407079646014</c:v>
                </c:pt>
                <c:pt idx="5">
                  <c:v>6.9690265486725664</c:v>
                </c:pt>
                <c:pt idx="6">
                  <c:v>5.6415929203539816</c:v>
                </c:pt>
                <c:pt idx="7">
                  <c:v>4.8672566371681416</c:v>
                </c:pt>
                <c:pt idx="8">
                  <c:v>1.8805309734513276</c:v>
                </c:pt>
                <c:pt idx="9">
                  <c:v>2.1017699115044248</c:v>
                </c:pt>
                <c:pt idx="10">
                  <c:v>1.5486725663716814</c:v>
                </c:pt>
                <c:pt idx="11">
                  <c:v>1.7699115044247788</c:v>
                </c:pt>
                <c:pt idx="12">
                  <c:v>1.5486725663716814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41651">
                <a:lumMod val="60000"/>
                <a:lumOff val="40000"/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Sheet1!$D$2:$D$14</c:f>
              <c:numCache>
                <c:formatCode>###0</c:formatCode>
                <c:ptCount val="13"/>
                <c:pt idx="0">
                  <c:v>10.730088495575222</c:v>
                </c:pt>
                <c:pt idx="1">
                  <c:v>13.384955752212392</c:v>
                </c:pt>
                <c:pt idx="2">
                  <c:v>11.061946902654867</c:v>
                </c:pt>
                <c:pt idx="3">
                  <c:v>10.176991150442479</c:v>
                </c:pt>
                <c:pt idx="4">
                  <c:v>10.06637168141593</c:v>
                </c:pt>
                <c:pt idx="5">
                  <c:v>7.5221238938053103</c:v>
                </c:pt>
                <c:pt idx="6">
                  <c:v>8.6283185840707954</c:v>
                </c:pt>
                <c:pt idx="7">
                  <c:v>6.6371681415929213</c:v>
                </c:pt>
                <c:pt idx="8">
                  <c:v>3.5398230088495577</c:v>
                </c:pt>
                <c:pt idx="9">
                  <c:v>2.5442477876106198</c:v>
                </c:pt>
                <c:pt idx="10">
                  <c:v>2.4336283185840708</c:v>
                </c:pt>
                <c:pt idx="11">
                  <c:v>2.5442477876106198</c:v>
                </c:pt>
                <c:pt idx="12">
                  <c:v>1.5486725663716814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E13377">
                <a:lumMod val="40000"/>
                <a:lumOff val="60000"/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Sheet1!$E$2:$E$14</c:f>
              <c:numCache>
                <c:formatCode>###0</c:formatCode>
                <c:ptCount val="13"/>
                <c:pt idx="0">
                  <c:v>7.8539823008849554</c:v>
                </c:pt>
                <c:pt idx="1">
                  <c:v>11.061946902654867</c:v>
                </c:pt>
                <c:pt idx="2">
                  <c:v>9.0707964601769913</c:v>
                </c:pt>
                <c:pt idx="3">
                  <c:v>9.8451327433628322</c:v>
                </c:pt>
                <c:pt idx="4">
                  <c:v>9.8451327433628322</c:v>
                </c:pt>
                <c:pt idx="5">
                  <c:v>8.4070796460176993</c:v>
                </c:pt>
                <c:pt idx="6">
                  <c:v>8.8495575221238933</c:v>
                </c:pt>
                <c:pt idx="7">
                  <c:v>5.1991150442477876</c:v>
                </c:pt>
                <c:pt idx="8">
                  <c:v>5.3097345132743365</c:v>
                </c:pt>
                <c:pt idx="9">
                  <c:v>3.0973451327433628</c:v>
                </c:pt>
                <c:pt idx="10">
                  <c:v>3.5398230088495577</c:v>
                </c:pt>
                <c:pt idx="11">
                  <c:v>2.7654867256637168</c:v>
                </c:pt>
                <c:pt idx="12">
                  <c:v>3.0973451327433628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E13377">
                <a:lumMod val="20000"/>
                <a:lumOff val="80000"/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Sheet1!$F$2:$F$14</c:f>
              <c:numCache>
                <c:formatCode>###0</c:formatCode>
                <c:ptCount val="13"/>
                <c:pt idx="0">
                  <c:v>6.1946902654867255</c:v>
                </c:pt>
                <c:pt idx="1">
                  <c:v>10.06637168141593</c:v>
                </c:pt>
                <c:pt idx="2">
                  <c:v>7.9646017699115044</c:v>
                </c:pt>
                <c:pt idx="3">
                  <c:v>7.8539823008849554</c:v>
                </c:pt>
                <c:pt idx="4">
                  <c:v>9.7345132743362832</c:v>
                </c:pt>
                <c:pt idx="5">
                  <c:v>7.8539823008849554</c:v>
                </c:pt>
                <c:pt idx="6">
                  <c:v>6.9690265486725664</c:v>
                </c:pt>
                <c:pt idx="7">
                  <c:v>5.3097345132743365</c:v>
                </c:pt>
                <c:pt idx="8">
                  <c:v>5.8628318584070795</c:v>
                </c:pt>
                <c:pt idx="9">
                  <c:v>5.0884955752212395</c:v>
                </c:pt>
                <c:pt idx="10">
                  <c:v>4.2035398230088497</c:v>
                </c:pt>
                <c:pt idx="11">
                  <c:v>2.5442477876106198</c:v>
                </c:pt>
                <c:pt idx="12">
                  <c:v>2.6548672566371683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9AADA">
                <a:lumMod val="40000"/>
                <a:lumOff val="60000"/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Sheet1!$G$2:$G$14</c:f>
              <c:numCache>
                <c:formatCode>###0</c:formatCode>
                <c:ptCount val="13"/>
                <c:pt idx="0">
                  <c:v>6.6371681415929213</c:v>
                </c:pt>
                <c:pt idx="1">
                  <c:v>10.287610619469026</c:v>
                </c:pt>
                <c:pt idx="2">
                  <c:v>12.057522123893804</c:v>
                </c:pt>
                <c:pt idx="3">
                  <c:v>15.044247787610621</c:v>
                </c:pt>
                <c:pt idx="4">
                  <c:v>13.827433628318584</c:v>
                </c:pt>
                <c:pt idx="5">
                  <c:v>11.061946902654867</c:v>
                </c:pt>
                <c:pt idx="6">
                  <c:v>11.836283185840708</c:v>
                </c:pt>
                <c:pt idx="7">
                  <c:v>15.044247787610621</c:v>
                </c:pt>
                <c:pt idx="8">
                  <c:v>9.9557522123893811</c:v>
                </c:pt>
                <c:pt idx="9">
                  <c:v>7.9646017699115044</c:v>
                </c:pt>
                <c:pt idx="10">
                  <c:v>7.9646017699115044</c:v>
                </c:pt>
                <c:pt idx="11">
                  <c:v>6.8584070796460175</c:v>
                </c:pt>
                <c:pt idx="12">
                  <c:v>7.4115044247787614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49AADA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9027775238164898E-3"/>
                  <c:y val="8.47996869879669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209109692991278E-2"/>
                      <c:h val="4.91818821584476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33C-4BD6-A038-B23479FE2C9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Sheet1!$H$2:$H$14</c:f>
              <c:numCache>
                <c:formatCode>###0</c:formatCode>
                <c:ptCount val="13"/>
                <c:pt idx="0">
                  <c:v>4.3141592920353977</c:v>
                </c:pt>
                <c:pt idx="1">
                  <c:v>6.0840707964601766</c:v>
                </c:pt>
                <c:pt idx="2">
                  <c:v>6.6371681415929213</c:v>
                </c:pt>
                <c:pt idx="3">
                  <c:v>6.6371681415929213</c:v>
                </c:pt>
                <c:pt idx="4">
                  <c:v>7.0796460176991154</c:v>
                </c:pt>
                <c:pt idx="5">
                  <c:v>7.7433628318584065</c:v>
                </c:pt>
                <c:pt idx="6">
                  <c:v>6.1946902654867255</c:v>
                </c:pt>
                <c:pt idx="7">
                  <c:v>7.0796460176991154</c:v>
                </c:pt>
                <c:pt idx="8">
                  <c:v>5.9734513274336285</c:v>
                </c:pt>
                <c:pt idx="9">
                  <c:v>5.7522123893805306</c:v>
                </c:pt>
                <c:pt idx="10">
                  <c:v>4.8672566371681416</c:v>
                </c:pt>
                <c:pt idx="11">
                  <c:v>2.9867256637168142</c:v>
                </c:pt>
                <c:pt idx="12">
                  <c:v>5.5309734513274336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9AADA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Sheet1!$I$2:$I$14</c:f>
              <c:numCache>
                <c:formatCode>###0</c:formatCode>
                <c:ptCount val="13"/>
                <c:pt idx="0">
                  <c:v>3.6504424778761062</c:v>
                </c:pt>
                <c:pt idx="1">
                  <c:v>5.8628318584070795</c:v>
                </c:pt>
                <c:pt idx="2">
                  <c:v>5.8628318584070795</c:v>
                </c:pt>
                <c:pt idx="3">
                  <c:v>6.5265486725663724</c:v>
                </c:pt>
                <c:pt idx="4">
                  <c:v>5.9734513274336285</c:v>
                </c:pt>
                <c:pt idx="5">
                  <c:v>6.0840707964601766</c:v>
                </c:pt>
                <c:pt idx="6">
                  <c:v>7.3008849557522124</c:v>
                </c:pt>
                <c:pt idx="7">
                  <c:v>5.6415929203539816</c:v>
                </c:pt>
                <c:pt idx="8">
                  <c:v>8.9601769911504423</c:v>
                </c:pt>
                <c:pt idx="9">
                  <c:v>6.0840707964601766</c:v>
                </c:pt>
                <c:pt idx="10">
                  <c:v>6.0840707964601766</c:v>
                </c:pt>
                <c:pt idx="11">
                  <c:v>5.0884955752212395</c:v>
                </c:pt>
                <c:pt idx="12">
                  <c:v>6.0840707964601766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282564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Sheet1!$J$2:$J$14</c:f>
              <c:numCache>
                <c:formatCode>###0</c:formatCode>
                <c:ptCount val="13"/>
                <c:pt idx="0">
                  <c:v>2.1017699115044248</c:v>
                </c:pt>
                <c:pt idx="1">
                  <c:v>3.6504424778761062</c:v>
                </c:pt>
                <c:pt idx="2">
                  <c:v>3.9823008849557522</c:v>
                </c:pt>
                <c:pt idx="3">
                  <c:v>4.3141592920353977</c:v>
                </c:pt>
                <c:pt idx="4">
                  <c:v>4.0929203539823007</c:v>
                </c:pt>
                <c:pt idx="5">
                  <c:v>6.1946902654867255</c:v>
                </c:pt>
                <c:pt idx="6">
                  <c:v>4.5353982300884956</c:v>
                </c:pt>
                <c:pt idx="7">
                  <c:v>5.3097345132743365</c:v>
                </c:pt>
                <c:pt idx="8">
                  <c:v>7.4115044247787614</c:v>
                </c:pt>
                <c:pt idx="9">
                  <c:v>6.5265486725663724</c:v>
                </c:pt>
                <c:pt idx="10">
                  <c:v>6.8584070796460175</c:v>
                </c:pt>
                <c:pt idx="11">
                  <c:v>4.4247787610619467</c:v>
                </c:pt>
                <c:pt idx="12">
                  <c:v>4.8672566371681416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82564">
                <a:alpha val="65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D-4BA5-AB72-9F54DE10788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D1-4D6A-A4FA-9C24CAFB1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Sheet1!$K$2:$K$14</c:f>
              <c:numCache>
                <c:formatCode>###0</c:formatCode>
                <c:ptCount val="13"/>
                <c:pt idx="0">
                  <c:v>3.4292035398230087</c:v>
                </c:pt>
                <c:pt idx="1">
                  <c:v>5.0884955752212395</c:v>
                </c:pt>
                <c:pt idx="2">
                  <c:v>5.3097345132743365</c:v>
                </c:pt>
                <c:pt idx="3">
                  <c:v>5.5309734513274336</c:v>
                </c:pt>
                <c:pt idx="4">
                  <c:v>8.1858407079646014</c:v>
                </c:pt>
                <c:pt idx="5">
                  <c:v>7.1902654867256635</c:v>
                </c:pt>
                <c:pt idx="6">
                  <c:v>7.5221238938053103</c:v>
                </c:pt>
                <c:pt idx="7">
                  <c:v>8.2964601769911503</c:v>
                </c:pt>
                <c:pt idx="8">
                  <c:v>8.0752212389380524</c:v>
                </c:pt>
                <c:pt idx="9">
                  <c:v>10.06637168141593</c:v>
                </c:pt>
                <c:pt idx="10">
                  <c:v>8.6283185840707954</c:v>
                </c:pt>
                <c:pt idx="11">
                  <c:v>9.1814159292035402</c:v>
                </c:pt>
                <c:pt idx="12">
                  <c:v>8.0752212389380524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282564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Kvôli zdraviu</c:v>
                </c:pt>
                <c:pt idx="1">
                  <c:v>Pre relax</c:v>
                </c:pt>
                <c:pt idx="2">
                  <c:v>Kvôli postave</c:v>
                </c:pt>
                <c:pt idx="3">
                  <c:v>Je to pre mňa prirodzené</c:v>
                </c:pt>
                <c:pt idx="4">
                  <c:v>Vyplnenie voľného času</c:v>
                </c:pt>
                <c:pt idx="5">
                  <c:v>Kvôli športovej výkonnosti</c:v>
                </c:pt>
                <c:pt idx="6">
                  <c:v>Dobrý kolektív, kamaráti/kamarátky</c:v>
                </c:pt>
                <c:pt idx="7">
                  <c:v>Kvôli pracovnej výkonnosti</c:v>
                </c:pt>
                <c:pt idx="8">
                  <c:v>Pod vplyvom okolia</c:v>
                </c:pt>
                <c:pt idx="9">
                  <c:v>Mám vzor v niektorom obľúbenom športovcovi</c:v>
                </c:pt>
                <c:pt idx="10">
                  <c:v>Motivuje ma moja zdravotná poisťovňa</c:v>
                </c:pt>
                <c:pt idx="11">
                  <c:v>Mám MultiSportku/inú benefitnú kartu</c:v>
                </c:pt>
                <c:pt idx="12">
                  <c:v>Motivuje ma môj zamestnávateľ</c:v>
                </c:pt>
              </c:strCache>
            </c:strRef>
          </c:cat>
          <c:val>
            <c:numRef>
              <c:f>Sheet1!$L$2:$L$14</c:f>
              <c:numCache>
                <c:formatCode>###0</c:formatCode>
                <c:ptCount val="13"/>
                <c:pt idx="0">
                  <c:v>1.9911504424778761</c:v>
                </c:pt>
                <c:pt idx="1">
                  <c:v>3.9823008849557522</c:v>
                </c:pt>
                <c:pt idx="2">
                  <c:v>8.7389380530973444</c:v>
                </c:pt>
                <c:pt idx="3">
                  <c:v>7.5221238938053103</c:v>
                </c:pt>
                <c:pt idx="4">
                  <c:v>13.827433628318584</c:v>
                </c:pt>
                <c:pt idx="5">
                  <c:v>22.345132743362832</c:v>
                </c:pt>
                <c:pt idx="6">
                  <c:v>25.553097345132741</c:v>
                </c:pt>
                <c:pt idx="7">
                  <c:v>30.973451327433626</c:v>
                </c:pt>
                <c:pt idx="8">
                  <c:v>39.601769911504427</c:v>
                </c:pt>
                <c:pt idx="9">
                  <c:v>46.681415929203538</c:v>
                </c:pt>
                <c:pt idx="10">
                  <c:v>50.884955752212392</c:v>
                </c:pt>
                <c:pt idx="11">
                  <c:v>58.296460176991147</c:v>
                </c:pt>
                <c:pt idx="12">
                  <c:v>56.858407079646021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26532728"/>
        <c:axId val="426533120"/>
      </c:barChart>
      <c:catAx>
        <c:axId val="426532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26533120"/>
        <c:crosses val="autoZero"/>
        <c:auto val="1"/>
        <c:lblAlgn val="ctr"/>
        <c:lblOffset val="100"/>
        <c:noMultiLvlLbl val="0"/>
      </c:catAx>
      <c:valAx>
        <c:axId val="42653312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426532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818386057640724"/>
          <c:y val="2.25337373268998E-2"/>
          <c:w val="0.6517357764250444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941651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20.545977011494255</c:v>
                </c:pt>
                <c:pt idx="1">
                  <c:v>13.793103448275861</c:v>
                </c:pt>
                <c:pt idx="2">
                  <c:v>16.666666666666664</c:v>
                </c:pt>
                <c:pt idx="3">
                  <c:v>13.218390804597702</c:v>
                </c:pt>
                <c:pt idx="4">
                  <c:v>12.643678160919542</c:v>
                </c:pt>
                <c:pt idx="5">
                  <c:v>11.206896551724139</c:v>
                </c:pt>
                <c:pt idx="6">
                  <c:v>13.218390804597702</c:v>
                </c:pt>
                <c:pt idx="7">
                  <c:v>12.35632183908046</c:v>
                </c:pt>
                <c:pt idx="8">
                  <c:v>6.8965517241379306</c:v>
                </c:pt>
                <c:pt idx="9">
                  <c:v>7.7586206896551726</c:v>
                </c:pt>
                <c:pt idx="10">
                  <c:v>6.6091954022988508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13377">
                <a:lumMod val="75000"/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Sheet1!$C$2:$C$12</c:f>
              <c:numCache>
                <c:formatCode>###0</c:formatCode>
                <c:ptCount val="11"/>
                <c:pt idx="0">
                  <c:v>8.1896551724137936</c:v>
                </c:pt>
                <c:pt idx="1">
                  <c:v>5.7471264367816088</c:v>
                </c:pt>
                <c:pt idx="2">
                  <c:v>3.7356321839080464</c:v>
                </c:pt>
                <c:pt idx="3">
                  <c:v>5.4597701149425291</c:v>
                </c:pt>
                <c:pt idx="4">
                  <c:v>4.8850574712643677</c:v>
                </c:pt>
                <c:pt idx="5">
                  <c:v>7.4712643678160928</c:v>
                </c:pt>
                <c:pt idx="6">
                  <c:v>5.1724137931034484</c:v>
                </c:pt>
                <c:pt idx="7">
                  <c:v>5.4597701149425291</c:v>
                </c:pt>
                <c:pt idx="8">
                  <c:v>4.8850574712643677</c:v>
                </c:pt>
                <c:pt idx="9">
                  <c:v>4.7413793103448274</c:v>
                </c:pt>
                <c:pt idx="10">
                  <c:v>3.8793103448275863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41651">
                <a:lumMod val="60000"/>
                <a:lumOff val="40000"/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Sheet1!$D$2:$D$12</c:f>
              <c:numCache>
                <c:formatCode>###0</c:formatCode>
                <c:ptCount val="11"/>
                <c:pt idx="0">
                  <c:v>6.8965517241379306</c:v>
                </c:pt>
                <c:pt idx="1">
                  <c:v>8.1896551724137936</c:v>
                </c:pt>
                <c:pt idx="2">
                  <c:v>7.0402298850574709</c:v>
                </c:pt>
                <c:pt idx="3">
                  <c:v>7.9022988505747129</c:v>
                </c:pt>
                <c:pt idx="4">
                  <c:v>9.1954022988505741</c:v>
                </c:pt>
                <c:pt idx="5">
                  <c:v>7.9022988505747129</c:v>
                </c:pt>
                <c:pt idx="6">
                  <c:v>7.7586206896551726</c:v>
                </c:pt>
                <c:pt idx="7">
                  <c:v>6.3218390804597711</c:v>
                </c:pt>
                <c:pt idx="8">
                  <c:v>6.1781609195402298</c:v>
                </c:pt>
                <c:pt idx="9">
                  <c:v>5.7471264367816088</c:v>
                </c:pt>
                <c:pt idx="10">
                  <c:v>6.0344827586206895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E13377">
                <a:lumMod val="40000"/>
                <a:lumOff val="60000"/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Sheet1!$E$2:$E$12</c:f>
              <c:numCache>
                <c:formatCode>###0</c:formatCode>
                <c:ptCount val="11"/>
                <c:pt idx="0">
                  <c:v>8.4770114942528725</c:v>
                </c:pt>
                <c:pt idx="1">
                  <c:v>5.6034482758620694</c:v>
                </c:pt>
                <c:pt idx="2">
                  <c:v>7.4712643678160928</c:v>
                </c:pt>
                <c:pt idx="3">
                  <c:v>6.8965517241379306</c:v>
                </c:pt>
                <c:pt idx="4">
                  <c:v>6.7528735632183912</c:v>
                </c:pt>
                <c:pt idx="5">
                  <c:v>6.4655172413793105</c:v>
                </c:pt>
                <c:pt idx="6">
                  <c:v>5.8908045977011492</c:v>
                </c:pt>
                <c:pt idx="7">
                  <c:v>7.4712643678160928</c:v>
                </c:pt>
                <c:pt idx="8">
                  <c:v>7.3275862068965507</c:v>
                </c:pt>
                <c:pt idx="9">
                  <c:v>5.6034482758620694</c:v>
                </c:pt>
                <c:pt idx="10">
                  <c:v>6.0344827586206895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E13377">
                <a:lumMod val="20000"/>
                <a:lumOff val="80000"/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Sheet1!$F$2:$F$12</c:f>
              <c:numCache>
                <c:formatCode>###0</c:formatCode>
                <c:ptCount val="11"/>
                <c:pt idx="0">
                  <c:v>4.7413793103448274</c:v>
                </c:pt>
                <c:pt idx="1">
                  <c:v>7.3275862068965507</c:v>
                </c:pt>
                <c:pt idx="2">
                  <c:v>4.7413793103448274</c:v>
                </c:pt>
                <c:pt idx="3">
                  <c:v>6.0344827586206895</c:v>
                </c:pt>
                <c:pt idx="4">
                  <c:v>3.3045977011494254</c:v>
                </c:pt>
                <c:pt idx="5">
                  <c:v>6.1781609195402298</c:v>
                </c:pt>
                <c:pt idx="6">
                  <c:v>4.7413793103448274</c:v>
                </c:pt>
                <c:pt idx="7">
                  <c:v>4.4540229885057476</c:v>
                </c:pt>
                <c:pt idx="8">
                  <c:v>6.3218390804597711</c:v>
                </c:pt>
                <c:pt idx="9">
                  <c:v>5.3160919540229878</c:v>
                </c:pt>
                <c:pt idx="10">
                  <c:v>4.4540229885057476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9AADA">
                <a:lumMod val="40000"/>
                <a:lumOff val="60000"/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Sheet1!$G$2:$G$12</c:f>
              <c:numCache>
                <c:formatCode>###0</c:formatCode>
                <c:ptCount val="11"/>
                <c:pt idx="0">
                  <c:v>10.201149425287356</c:v>
                </c:pt>
                <c:pt idx="1">
                  <c:v>13.07471264367816</c:v>
                </c:pt>
                <c:pt idx="2">
                  <c:v>11.494252873563218</c:v>
                </c:pt>
                <c:pt idx="3">
                  <c:v>11.781609195402298</c:v>
                </c:pt>
                <c:pt idx="4">
                  <c:v>12.931034482758621</c:v>
                </c:pt>
                <c:pt idx="5">
                  <c:v>10.344827586206897</c:v>
                </c:pt>
                <c:pt idx="6">
                  <c:v>11.494252873563218</c:v>
                </c:pt>
                <c:pt idx="7">
                  <c:v>12.5</c:v>
                </c:pt>
                <c:pt idx="8">
                  <c:v>10.488505747126437</c:v>
                </c:pt>
                <c:pt idx="9">
                  <c:v>10.344827586206897</c:v>
                </c:pt>
                <c:pt idx="10">
                  <c:v>10.775862068965516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49AADA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9027775238164898E-3"/>
                  <c:y val="8.47996869879669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209109692991278E-2"/>
                      <c:h val="4.91818821584476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33C-4BD6-A038-B23479FE2C9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Sheet1!$H$2:$H$12</c:f>
              <c:numCache>
                <c:formatCode>###0</c:formatCode>
                <c:ptCount val="11"/>
                <c:pt idx="0">
                  <c:v>4.3103448275862073</c:v>
                </c:pt>
                <c:pt idx="1">
                  <c:v>5.8908045977011492</c:v>
                </c:pt>
                <c:pt idx="2">
                  <c:v>4.8850574712643677</c:v>
                </c:pt>
                <c:pt idx="3">
                  <c:v>4.7413793103448274</c:v>
                </c:pt>
                <c:pt idx="4">
                  <c:v>5.3160919540229878</c:v>
                </c:pt>
                <c:pt idx="5">
                  <c:v>5.0287356321839081</c:v>
                </c:pt>
                <c:pt idx="6">
                  <c:v>5.7471264367816088</c:v>
                </c:pt>
                <c:pt idx="7">
                  <c:v>4.7413793103448274</c:v>
                </c:pt>
                <c:pt idx="8">
                  <c:v>5.3160919540229878</c:v>
                </c:pt>
                <c:pt idx="9">
                  <c:v>4.0229885057471266</c:v>
                </c:pt>
                <c:pt idx="10">
                  <c:v>6.4655172413793105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9AADA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Sheet1!$I$2:$I$12</c:f>
              <c:numCache>
                <c:formatCode>###0</c:formatCode>
                <c:ptCount val="11"/>
                <c:pt idx="0">
                  <c:v>4.7413793103448274</c:v>
                </c:pt>
                <c:pt idx="1">
                  <c:v>6.1781609195402298</c:v>
                </c:pt>
                <c:pt idx="2">
                  <c:v>4.3103448275862073</c:v>
                </c:pt>
                <c:pt idx="3">
                  <c:v>5.6034482758620694</c:v>
                </c:pt>
                <c:pt idx="4">
                  <c:v>5.8908045977011492</c:v>
                </c:pt>
                <c:pt idx="5">
                  <c:v>4.5977011494252871</c:v>
                </c:pt>
                <c:pt idx="6">
                  <c:v>5.6034482758620694</c:v>
                </c:pt>
                <c:pt idx="7">
                  <c:v>5.0287356321839081</c:v>
                </c:pt>
                <c:pt idx="8">
                  <c:v>4.7413793103448274</c:v>
                </c:pt>
                <c:pt idx="9">
                  <c:v>4.5977011494252871</c:v>
                </c:pt>
                <c:pt idx="10">
                  <c:v>6.0344827586206895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282564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Sheet1!$J$2:$J$12</c:f>
              <c:numCache>
                <c:formatCode>###0</c:formatCode>
                <c:ptCount val="11"/>
                <c:pt idx="0">
                  <c:v>6.6091954022988508</c:v>
                </c:pt>
                <c:pt idx="1">
                  <c:v>7.7586206896551726</c:v>
                </c:pt>
                <c:pt idx="2">
                  <c:v>7.1839080459770113</c:v>
                </c:pt>
                <c:pt idx="3">
                  <c:v>6.3218390804597711</c:v>
                </c:pt>
                <c:pt idx="4">
                  <c:v>8.0459770114942533</c:v>
                </c:pt>
                <c:pt idx="5">
                  <c:v>7.1839080459770113</c:v>
                </c:pt>
                <c:pt idx="6">
                  <c:v>5.8908045977011492</c:v>
                </c:pt>
                <c:pt idx="7">
                  <c:v>6.8965517241379306</c:v>
                </c:pt>
                <c:pt idx="8">
                  <c:v>8.6206896551724146</c:v>
                </c:pt>
                <c:pt idx="9">
                  <c:v>7.6149425287356323</c:v>
                </c:pt>
                <c:pt idx="10">
                  <c:v>8.1896551724137936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82564">
                <a:alpha val="65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D-4BA5-AB72-9F54DE10788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D1-4D6A-A4FA-9C24CAFB1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Sheet1!$K$2:$K$12</c:f>
              <c:numCache>
                <c:formatCode>###0</c:formatCode>
                <c:ptCount val="11"/>
                <c:pt idx="0">
                  <c:v>8.3333333333333321</c:v>
                </c:pt>
                <c:pt idx="1">
                  <c:v>7.6149425287356323</c:v>
                </c:pt>
                <c:pt idx="2">
                  <c:v>9.3390804597701145</c:v>
                </c:pt>
                <c:pt idx="3">
                  <c:v>8.1896551724137936</c:v>
                </c:pt>
                <c:pt idx="4">
                  <c:v>11.206896551724139</c:v>
                </c:pt>
                <c:pt idx="5">
                  <c:v>9.3390804597701145</c:v>
                </c:pt>
                <c:pt idx="6">
                  <c:v>7.9022988505747129</c:v>
                </c:pt>
                <c:pt idx="7">
                  <c:v>9.0517241379310338</c:v>
                </c:pt>
                <c:pt idx="8">
                  <c:v>9.7701149425287355</c:v>
                </c:pt>
                <c:pt idx="9">
                  <c:v>9.3390804597701145</c:v>
                </c:pt>
                <c:pt idx="10">
                  <c:v>10.201149425287356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282564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Neviem sa prinútiť</c:v>
                </c:pt>
                <c:pt idx="1">
                  <c:v>Mám dosť iného pohybu</c:v>
                </c:pt>
                <c:pt idx="2">
                  <c:v>Zdravotný stav</c:v>
                </c:pt>
                <c:pt idx="3">
                  <c:v>Nedostatok času kvôli domácim povinnostiam</c:v>
                </c:pt>
                <c:pt idx="4">
                  <c:v>Nemám záujem športovať</c:v>
                </c:pt>
                <c:pt idx="5">
                  <c:v>Nemám nikoho, kto by so mnou športoval</c:v>
                </c:pt>
                <c:pt idx="6">
                  <c:v>Nedostatok času kvôli pracovným povinnostiam</c:v>
                </c:pt>
                <c:pt idx="7">
                  <c:v>Športy mi nejdú, nie som športový typ</c:v>
                </c:pt>
                <c:pt idx="8">
                  <c:v>Nedostatok príležitostí v mieste môjho bydliska</c:v>
                </c:pt>
                <c:pt idx="9">
                  <c:v>Zábrany ukazovať sa na verejnosti pri športovaní</c:v>
                </c:pt>
                <c:pt idx="10">
                  <c:v>Finančné náklady</c:v>
                </c:pt>
              </c:strCache>
            </c:strRef>
          </c:cat>
          <c:val>
            <c:numRef>
              <c:f>Sheet1!$L$2:$L$12</c:f>
              <c:numCache>
                <c:formatCode>###0</c:formatCode>
                <c:ptCount val="11"/>
                <c:pt idx="0">
                  <c:v>16.954022988505745</c:v>
                </c:pt>
                <c:pt idx="1">
                  <c:v>18.821839080459771</c:v>
                </c:pt>
                <c:pt idx="2">
                  <c:v>23.132183908045977</c:v>
                </c:pt>
                <c:pt idx="3">
                  <c:v>23.850574712643677</c:v>
                </c:pt>
                <c:pt idx="4">
                  <c:v>19.827586206896552</c:v>
                </c:pt>
                <c:pt idx="5">
                  <c:v>24.281609195402297</c:v>
                </c:pt>
                <c:pt idx="6">
                  <c:v>26.580459770114945</c:v>
                </c:pt>
                <c:pt idx="7">
                  <c:v>25.718390804597703</c:v>
                </c:pt>
                <c:pt idx="8">
                  <c:v>29.454022988505745</c:v>
                </c:pt>
                <c:pt idx="9">
                  <c:v>34.913793103448278</c:v>
                </c:pt>
                <c:pt idx="10">
                  <c:v>31.321839080459768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26532728"/>
        <c:axId val="426533120"/>
      </c:barChart>
      <c:catAx>
        <c:axId val="426532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26533120"/>
        <c:crosses val="autoZero"/>
        <c:auto val="1"/>
        <c:lblAlgn val="ctr"/>
        <c:lblOffset val="100"/>
        <c:noMultiLvlLbl val="0"/>
      </c:catAx>
      <c:valAx>
        <c:axId val="42653312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426532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05970121962363E-2"/>
          <c:y val="0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4.5292712886350444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A-4643-8460-2802FAB4E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8.3520909844805118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A-4643-8460-2802FAB4EB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17.899475617131916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BA-4643-8460-2802FAB4EB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17.428092206585664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BA-4643-8460-2802FAB4EB9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12.48542514917788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BA-4643-8460-2802FAB4EB9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FF">
                <a:lumMod val="95000"/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18.899606556968195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BA-4643-8460-2802FAB4EB9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7.620698470498005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BA-4643-8460-2802FAB4EB9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6.6860374487931695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BA-4643-8460-2802FAB4EB9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BA-4643-8460-2802FAB4EB9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3.6787858759563279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BA-4643-8460-2802FAB4EB9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BA-4643-8460-2802FAB4E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0.85983825812606385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4BA-4643-8460-2802FAB4EB9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BA-4643-8460-2802FAB4E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1.5606781436472361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BA-4643-8460-2802FAB4EB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73666976"/>
        <c:axId val="573667368"/>
      </c:barChart>
      <c:catAx>
        <c:axId val="573666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73667368"/>
        <c:crosses val="autoZero"/>
        <c:auto val="1"/>
        <c:lblAlgn val="ctr"/>
        <c:lblOffset val="100"/>
        <c:noMultiLvlLbl val="0"/>
      </c:catAx>
      <c:valAx>
        <c:axId val="573667368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7366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022637093382581E-2"/>
          <c:y val="2.1316790161378173E-2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5.3125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10.375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19.3125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16.125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9.4375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EFE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7.0624999999999991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10.9375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5.125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1.0625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73666976"/>
        <c:axId val="573667368"/>
      </c:barChart>
      <c:catAx>
        <c:axId val="573666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73667368"/>
        <c:crosses val="autoZero"/>
        <c:auto val="1"/>
        <c:lblAlgn val="ctr"/>
        <c:lblOffset val="100"/>
        <c:noMultiLvlLbl val="0"/>
      </c:catAx>
      <c:valAx>
        <c:axId val="573667368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7366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794858198175103E-2"/>
          <c:y val="2.25337373268998E-2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FF">
                <a:lumMod val="95000"/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73668152"/>
        <c:axId val="573668544"/>
      </c:barChart>
      <c:catAx>
        <c:axId val="5736681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73668544"/>
        <c:crosses val="autoZero"/>
        <c:auto val="1"/>
        <c:lblAlgn val="ctr"/>
        <c:lblOffset val="100"/>
        <c:noMultiLvlLbl val="0"/>
      </c:catAx>
      <c:valAx>
        <c:axId val="573668544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73668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2263343634003"/>
          <c:y val="0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A-4E8A-9A1B-1293C9913A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10.625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A-4E8A-9A1B-1293C9913A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15.687499999999998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0A-4E8A-9A1B-1293C9913A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21.0625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0A-4E8A-9A1B-1293C9913A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10.0625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0A-4E8A-9A1B-1293C9913AF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FF">
                <a:lumMod val="95000"/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16.9375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0A-4E8A-9A1B-1293C9913AF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7.375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0A-4E8A-9A1B-1293C9913AF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0A-4E8A-9A1B-1293C9913AF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0A-4E8A-9A1B-1293C9913AF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3.3125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0A-4E8A-9A1B-1293C9913AF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0A-4E8A-9A1B-1293C9913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0A-4E8A-9A1B-1293C9913AF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0A-4E8A-9A1B-1293C9913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1.0625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0A-4E8A-9A1B-1293C9913A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73666976"/>
        <c:axId val="573667368"/>
      </c:barChart>
      <c:catAx>
        <c:axId val="573666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73667368"/>
        <c:crosses val="autoZero"/>
        <c:auto val="1"/>
        <c:lblAlgn val="ctr"/>
        <c:lblOffset val="100"/>
        <c:noMultiLvlLbl val="0"/>
      </c:catAx>
      <c:valAx>
        <c:axId val="573667368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7366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38549278363635E-2"/>
          <c:y val="0.14838139262431482"/>
          <c:w val="0.52506018559613887"/>
          <c:h val="0.71787801236703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vôbec nešportujem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D37-4C6A-9194-A43064675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Hárok1!$B$2</c:f>
              <c:numCache>
                <c:formatCode>0</c:formatCode>
                <c:ptCount val="1"/>
                <c:pt idx="0">
                  <c:v>53.035294117647034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7-4C6A-9194-A43064675353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menej ako 1 hodinu</c:v>
                </c:pt>
              </c:strCache>
            </c:strRef>
          </c:tx>
          <c:spPr>
            <a:solidFill>
              <a:srgbClr val="FFB2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Hárok1!$C$2</c:f>
              <c:numCache>
                <c:formatCode>0</c:formatCode>
                <c:ptCount val="1"/>
                <c:pt idx="0">
                  <c:v>57.675276752767566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7-4C6A-9194-A43064675353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aspoň 1 hodinu</c:v>
                </c:pt>
              </c:strCache>
            </c:strRef>
          </c:tx>
          <c:spPr>
            <a:solidFill>
              <a:srgbClr val="E0F5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Hárok1!$D$2</c:f>
              <c:numCache>
                <c:formatCode>0</c:formatCode>
                <c:ptCount val="1"/>
                <c:pt idx="0">
                  <c:v>61.204379562043805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7-4C6A-9194-A43064675353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viac ako 1 hodinu, ale menej ako 2,5 hodiny</c:v>
                </c:pt>
              </c:strCache>
            </c:strRef>
          </c:tx>
          <c:spPr>
            <a:solidFill>
              <a:srgbClr val="89DB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Hárok1!$E$2</c:f>
              <c:numCache>
                <c:formatCode>0</c:formatCode>
                <c:ptCount val="1"/>
                <c:pt idx="0">
                  <c:v>64.070796460177007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37-4C6A-9194-A43064675353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2,5 až 5 hodín</c:v>
                </c:pt>
              </c:strCache>
            </c:strRef>
          </c:tx>
          <c:spPr>
            <a:solidFill>
              <a:srgbClr val="33C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Hárok1!$F$2</c:f>
              <c:numCache>
                <c:formatCode>0</c:formatCode>
                <c:ptCount val="1"/>
                <c:pt idx="0">
                  <c:v>68.468085106382958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37-4C6A-9194-A43064675353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viac ako 5 hodín</c:v>
                </c:pt>
              </c:strCache>
            </c:strRef>
          </c:tx>
          <c:spPr>
            <a:solidFill>
              <a:srgbClr val="008E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Hárok1!$G$2</c:f>
              <c:numCache>
                <c:formatCode>0</c:formatCode>
                <c:ptCount val="1"/>
                <c:pt idx="0">
                  <c:v>70.17751479289943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37-4C6A-9194-A430646753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523007"/>
        <c:axId val="407519679"/>
      </c:barChart>
      <c:catAx>
        <c:axId val="4075230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7519679"/>
        <c:crosses val="autoZero"/>
        <c:auto val="1"/>
        <c:lblAlgn val="ctr"/>
        <c:lblOffset val="100"/>
        <c:noMultiLvlLbl val="0"/>
      </c:catAx>
      <c:valAx>
        <c:axId val="407519679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075230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4221890790082847"/>
          <c:y val="0.42646550031427666"/>
          <c:w val="0.35654090701668395"/>
          <c:h val="0.4535571407729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676602808478298"/>
          <c:y val="2.44948614269405E-2"/>
          <c:w val="0.57323407337237298"/>
          <c:h val="0.951010277146118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25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1-4581-98B8-556C693948EE}"/>
              </c:ext>
            </c:extLst>
          </c:dPt>
          <c:dPt>
            <c:idx val="1"/>
            <c:invertIfNegative val="0"/>
            <c:bubble3D val="0"/>
            <c:spPr>
              <a:solidFill>
                <a:srgbClr val="E13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1-4581-98B8-556C693948EE}"/>
              </c:ext>
            </c:extLst>
          </c:dPt>
          <c:dPt>
            <c:idx val="2"/>
            <c:invertIfNegative val="0"/>
            <c:bubble3D val="0"/>
            <c:spPr>
              <a:solidFill>
                <a:srgbClr val="49AA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C1-4581-98B8-556C693948E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C1-4581-98B8-556C693948E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C1-4581-98B8-556C693948EE}"/>
              </c:ext>
            </c:extLst>
          </c:dPt>
          <c:dPt>
            <c:idx val="5"/>
            <c:invertIfNegative val="0"/>
            <c:bubble3D val="0"/>
            <c:spPr>
              <a:solidFill>
                <a:srgbClr val="6C973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C1-4581-98B8-556C693948E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C1-4581-98B8-556C693948EE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C1-4581-98B8-556C693948E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6C1-4581-98B8-556C693948EE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6C1-4581-98B8-556C693948EE}"/>
              </c:ext>
            </c:extLst>
          </c:dPt>
          <c:dPt>
            <c:idx val="10"/>
            <c:invertIfNegative val="0"/>
            <c:bubble3D val="0"/>
            <c:spPr>
              <a:solidFill>
                <a:srgbClr val="66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6C1-4581-98B8-556C693948EE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6C1-4581-98B8-556C693948EE}"/>
              </c:ext>
            </c:extLst>
          </c:dPt>
          <c:dPt>
            <c:idx val="1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6C1-4581-98B8-556C693948EE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6C1-4581-98B8-556C693948EE}"/>
              </c:ext>
            </c:extLst>
          </c:dPt>
          <c:dPt>
            <c:idx val="14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6C1-4581-98B8-556C693948EE}"/>
              </c:ext>
            </c:extLst>
          </c:dPt>
          <c:dPt>
            <c:idx val="15"/>
            <c:invertIfNegative val="0"/>
            <c:bubble3D val="0"/>
            <c:spPr>
              <a:solidFill>
                <a:srgbClr val="66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6C1-4581-98B8-556C693948EE}"/>
              </c:ext>
            </c:extLst>
          </c:dPt>
          <c:dPt>
            <c:idx val="16"/>
            <c:invertIfNegative val="0"/>
            <c:bubble3D val="0"/>
            <c:spPr>
              <a:solidFill>
                <a:srgbClr val="CC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6C1-4581-98B8-556C693948EE}"/>
              </c:ext>
            </c:extLst>
          </c:dPt>
          <c:dPt>
            <c:idx val="1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6C1-4581-98B8-556C693948E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18 – 29 rokov</c:v>
                </c:pt>
                <c:pt idx="1">
                  <c:v>30 – 39 rokov</c:v>
                </c:pt>
                <c:pt idx="2">
                  <c:v>40 - 49 rokov</c:v>
                </c:pt>
                <c:pt idx="3">
                  <c:v>50 - 59 rokov</c:v>
                </c:pt>
                <c:pt idx="4">
                  <c:v>60 a viac rokov</c:v>
                </c:pt>
              </c:strCache>
            </c:strRef>
          </c:cat>
          <c:val>
            <c:numRef>
              <c:f>Hárok1!$B$2:$B$6</c:f>
              <c:numCache>
                <c:formatCode>###0</c:formatCode>
                <c:ptCount val="5"/>
                <c:pt idx="0">
                  <c:v>15.0625</c:v>
                </c:pt>
                <c:pt idx="1">
                  <c:v>20.4375</c:v>
                </c:pt>
                <c:pt idx="2">
                  <c:v>19.125</c:v>
                </c:pt>
                <c:pt idx="3">
                  <c:v>16.5625</c:v>
                </c:pt>
                <c:pt idx="4">
                  <c:v>28.812500000000004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6C1-4581-98B8-556C69394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72667232"/>
        <c:axId val="203024520"/>
      </c:barChart>
      <c:catAx>
        <c:axId val="572667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203024520"/>
        <c:crosses val="autoZero"/>
        <c:auto val="1"/>
        <c:lblAlgn val="ctr"/>
        <c:lblOffset val="100"/>
        <c:noMultiLvlLbl val="0"/>
      </c:catAx>
      <c:valAx>
        <c:axId val="203024520"/>
        <c:scaling>
          <c:orientation val="minMax"/>
          <c:max val="6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726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6143998876823E-2"/>
          <c:y val="6.2197582619938491E-2"/>
          <c:w val="0.40744276234330495"/>
          <c:h val="0.78081140018913053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0082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E-40EA-A4DB-6655C0B29530}"/>
              </c:ext>
            </c:extLst>
          </c:dPt>
          <c:dPt>
            <c:idx val="1"/>
            <c:bubble3D val="0"/>
            <c:spPr>
              <a:solidFill>
                <a:srgbClr val="5DFF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E-40EA-A4DB-6655C0B29530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E-40EA-A4DB-6655C0B29530}"/>
              </c:ext>
            </c:extLst>
          </c:dPt>
          <c:dPt>
            <c:idx val="3"/>
            <c:bubble3D val="0"/>
            <c:spPr>
              <a:solidFill>
                <a:srgbClr val="4C70D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8E-40EA-A4DB-6655C0B2953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8E-40EA-A4DB-6655C0B29530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8E-40EA-A4DB-6655C0B29530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8E-40EA-A4DB-6655C0B29530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8E-40EA-A4DB-6655C0B29530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88E-40EA-A4DB-6655C0B29530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88E-40EA-A4DB-6655C0B29530}"/>
              </c:ext>
            </c:extLst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88E-40EA-A4DB-6655C0B29530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88E-40EA-A4DB-6655C0B29530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88E-40EA-A4DB-6655C0B2953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88E-40EA-A4DB-6655C0B2953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88E-40EA-A4DB-6655C0B29530}"/>
              </c:ext>
            </c:extLst>
          </c:dPt>
          <c:dPt>
            <c:idx val="1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88E-40EA-A4DB-6655C0B29530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88E-40EA-A4DB-6655C0B29530}"/>
              </c:ext>
            </c:extLst>
          </c:dPt>
          <c:dPt>
            <c:idx val="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88E-40EA-A4DB-6655C0B29530}"/>
              </c:ext>
            </c:extLst>
          </c:dPt>
          <c:dPt>
            <c:idx val="1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88E-40EA-A4DB-6655C0B2953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8E-40EA-A4DB-6655C0B2953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8E-40EA-A4DB-6655C0B295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E-40EA-A4DB-6655C0B29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Hárok1!$A$2:$A$7</c:f>
              <c:strCache>
                <c:ptCount val="6"/>
                <c:pt idx="0">
                  <c:v>Veľmi dobrý vplyv</c:v>
                </c:pt>
                <c:pt idx="1">
                  <c:v>Skôr dobrý vplyv</c:v>
                </c:pt>
                <c:pt idx="2">
                  <c:v>Rovnako dobrý aj zlý vplyv</c:v>
                </c:pt>
                <c:pt idx="3">
                  <c:v>Skôr zlý vplyv</c:v>
                </c:pt>
                <c:pt idx="4">
                  <c:v>Veľmi zlý vplyv</c:v>
                </c:pt>
                <c:pt idx="5">
                  <c:v>Neviem to posúdiť</c:v>
                </c:pt>
              </c:strCache>
            </c:strRef>
          </c:cat>
          <c:val>
            <c:numRef>
              <c:f>Hárok1!$B$2:$B$7</c:f>
              <c:numCache>
                <c:formatCode>0</c:formatCode>
                <c:ptCount val="6"/>
                <c:pt idx="0">
                  <c:v>36.765957446808514</c:v>
                </c:pt>
                <c:pt idx="1">
                  <c:v>44.085106382978722</c:v>
                </c:pt>
                <c:pt idx="2">
                  <c:v>15.063829787234043</c:v>
                </c:pt>
                <c:pt idx="3">
                  <c:v>0.93617021276595747</c:v>
                </c:pt>
                <c:pt idx="4">
                  <c:v>0.1702127659574468</c:v>
                </c:pt>
                <c:pt idx="5">
                  <c:v>2.9787234042553195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288E-40EA-A4DB-6655C0B295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84137749744972"/>
          <c:y val="0.11601474220727068"/>
          <c:w val="0.28836840943502301"/>
          <c:h val="0.79906930689542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794858198175103E-2"/>
          <c:y val="2.25337373268998E-2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6.597497178558287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2-4448-848C-43A72E7664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10.500127822221106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2-4448-848C-43A72E7664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18.390811764632542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2-4448-848C-43A72E7664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18.036027160663199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42-4448-848C-43A72E76642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10.843065488623814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42-4448-848C-43A72E76642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EFE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18.055356374587692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42-4448-848C-43A72E76642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6.8200949002051354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42-4448-848C-43A72E76642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4.5373770880227449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42-4448-848C-43A72E76642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42-4448-848C-43A72E76642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3.6775388298966809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42-4448-848C-43A72E76642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42-4448-848C-43A72E766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1.527631423066611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F42-4448-848C-43A72E766427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42-4448-848C-43A72E766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1.014471969522194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42-4448-848C-43A72E7664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5478520"/>
        <c:axId val="565478912"/>
      </c:barChart>
      <c:catAx>
        <c:axId val="5654785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65478912"/>
        <c:crosses val="autoZero"/>
        <c:auto val="1"/>
        <c:lblAlgn val="ctr"/>
        <c:lblOffset val="100"/>
        <c:noMultiLvlLbl val="0"/>
      </c:catAx>
      <c:valAx>
        <c:axId val="565478912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65478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794858198175103E-2"/>
          <c:y val="2.25337373268998E-2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12.625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18.625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11.625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EFEFE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16.625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5.8125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4.9375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2.0625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5478520"/>
        <c:axId val="565478912"/>
      </c:barChart>
      <c:catAx>
        <c:axId val="5654785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65478912"/>
        <c:crosses val="autoZero"/>
        <c:auto val="1"/>
        <c:lblAlgn val="ctr"/>
        <c:lblOffset val="100"/>
        <c:noMultiLvlLbl val="0"/>
      </c:catAx>
      <c:valAx>
        <c:axId val="565478912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65478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794858198175103E-2"/>
          <c:y val="2.25337373268998E-2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EFEFE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D-4BA5-AB72-9F54DE107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5479696"/>
        <c:axId val="565480088"/>
      </c:barChart>
      <c:catAx>
        <c:axId val="5654796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65480088"/>
        <c:crosses val="autoZero"/>
        <c:auto val="1"/>
        <c:lblAlgn val="ctr"/>
        <c:lblOffset val="100"/>
        <c:noMultiLvlLbl val="0"/>
      </c:catAx>
      <c:valAx>
        <c:axId val="565480088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6547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794858198175103E-2"/>
          <c:y val="2.25337373268998E-2"/>
          <c:w val="0.8848812375431990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6C973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6.125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9-4E40-B10E-D9397BCA8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89-4E40-B10E-D9397BCA89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>
                <a:alpha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20.125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89-4E40-B10E-D9397BCA89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15.125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89-4E40-B10E-D9397BCA89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8.6875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89-4E40-B10E-D9397BCA892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EFE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Sheet1!$G$2</c:f>
              <c:numCache>
                <c:formatCode>0</c:formatCode>
                <c:ptCount val="1"/>
                <c:pt idx="0">
                  <c:v>14.4375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89-4E40-B10E-D9397BCA892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0000">
                <a:alpha val="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Sheet1!$H$2</c:f>
              <c:numCache>
                <c:formatCode>0</c:formatCode>
                <c:ptCount val="1"/>
                <c:pt idx="0">
                  <c:v>6.625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89-4E40-B10E-D9397BCA892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Sheet1!$I$2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89-4E40-B10E-D9397BCA892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89-4E40-B10E-D9397BCA892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Sheet1!$J$2</c:f>
              <c:numCache>
                <c:formatCode>0</c:formatCode>
                <c:ptCount val="1"/>
                <c:pt idx="0">
                  <c:v>5.125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89-4E40-B10E-D9397BCA892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89-4E40-B10E-D9397BCA8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Sheet1!$K$2</c:f>
              <c:numCache>
                <c:formatCode>0</c:formatCode>
                <c:ptCount val="1"/>
                <c:pt idx="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89-4E40-B10E-D9397BCA892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89-4E40-B10E-D9397BCA8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0</c:formatCode>
                <c:ptCount val="1"/>
              </c:numCache>
            </c:numRef>
          </c:cat>
          <c:val>
            <c:numRef>
              <c:f>Sheet1!$L$2</c:f>
              <c:numCache>
                <c:formatCode>0</c:formatCode>
                <c:ptCount val="1"/>
                <c:pt idx="0">
                  <c:v>0.87500000000000011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89-4E40-B10E-D9397BCA89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5478520"/>
        <c:axId val="565478912"/>
      </c:barChart>
      <c:catAx>
        <c:axId val="5654785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65478912"/>
        <c:crosses val="autoZero"/>
        <c:auto val="1"/>
        <c:lblAlgn val="ctr"/>
        <c:lblOffset val="100"/>
        <c:noMultiLvlLbl val="0"/>
      </c:catAx>
      <c:valAx>
        <c:axId val="565478912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565478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1244155627798E-2"/>
          <c:y val="0.1428088769735536"/>
          <c:w val="0.56598629331822459"/>
          <c:h val="0.71787801236703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vôbec nešportujem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D37-4C6A-9194-A43064675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Hárok1!$B$2</c:f>
              <c:numCache>
                <c:formatCode>0</c:formatCode>
                <c:ptCount val="1"/>
                <c:pt idx="0">
                  <c:v>56.682352941176461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7-4C6A-9194-A43064675353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menej ako 1 hodinu</c:v>
                </c:pt>
              </c:strCache>
            </c:strRef>
          </c:tx>
          <c:spPr>
            <a:solidFill>
              <a:srgbClr val="FFB2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Hárok1!$C$2</c:f>
              <c:numCache>
                <c:formatCode>0</c:formatCode>
                <c:ptCount val="1"/>
                <c:pt idx="0">
                  <c:v>59.999999999999986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7-4C6A-9194-A43064675353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aspoň 1 hodinu</c:v>
                </c:pt>
              </c:strCache>
            </c:strRef>
          </c:tx>
          <c:spPr>
            <a:solidFill>
              <a:srgbClr val="E0F5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Hárok1!$D$2</c:f>
              <c:numCache>
                <c:formatCode>0</c:formatCode>
                <c:ptCount val="1"/>
                <c:pt idx="0">
                  <c:v>63.43065693430659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7-4C6A-9194-A43064675353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viac ako 1 hodinu, ale menej ako 2,5 hodiny</c:v>
                </c:pt>
              </c:strCache>
            </c:strRef>
          </c:tx>
          <c:spPr>
            <a:solidFill>
              <a:srgbClr val="89DB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Hárok1!$E$2</c:f>
              <c:numCache>
                <c:formatCode>0</c:formatCode>
                <c:ptCount val="1"/>
                <c:pt idx="0">
                  <c:v>64.29203539823007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37-4C6A-9194-A43064675353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2,5 až 5 hodín</c:v>
                </c:pt>
              </c:strCache>
            </c:strRef>
          </c:tx>
          <c:spPr>
            <a:solidFill>
              <a:srgbClr val="33C0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Hárok1!$F$2</c:f>
              <c:numCache>
                <c:formatCode>0</c:formatCode>
                <c:ptCount val="1"/>
                <c:pt idx="0">
                  <c:v>66.680851063829792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37-4C6A-9194-A43064675353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viac ako 5 hodín</c:v>
                </c:pt>
              </c:strCache>
            </c:strRef>
          </c:tx>
          <c:spPr>
            <a:solidFill>
              <a:srgbClr val="008E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Stastie</c:v>
                </c:pt>
              </c:strCache>
            </c:strRef>
          </c:cat>
          <c:val>
            <c:numRef>
              <c:f>Hárok1!$G$2</c:f>
              <c:numCache>
                <c:formatCode>0</c:formatCode>
                <c:ptCount val="1"/>
                <c:pt idx="0">
                  <c:v>68.639053254437869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37-4C6A-9194-A430646753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523007"/>
        <c:axId val="407519679"/>
      </c:barChart>
      <c:catAx>
        <c:axId val="4075230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7519679"/>
        <c:crosses val="autoZero"/>
        <c:auto val="1"/>
        <c:lblAlgn val="ctr"/>
        <c:lblOffset val="100"/>
        <c:noMultiLvlLbl val="0"/>
      </c:catAx>
      <c:valAx>
        <c:axId val="407519679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075230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4221890790082847"/>
          <c:y val="0.42089298466351549"/>
          <c:w val="0.35654090701668395"/>
          <c:h val="0.4535571407729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176653952095"/>
          <c:y val="5.1596378689385471E-2"/>
          <c:w val="0.55668034798277488"/>
          <c:h val="0.84592459466304559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A-41BA-AAC0-9A391905AC4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A-41BA-AAC0-9A391905AC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0</c:formatCode>
                <c:ptCount val="2"/>
                <c:pt idx="0">
                  <c:v>13.25</c:v>
                </c:pt>
                <c:pt idx="1">
                  <c:v>86.75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A-41BA-AAC0-9A391905A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176653952095"/>
          <c:y val="5.1596378689385471E-2"/>
          <c:w val="0.55668034798277488"/>
          <c:h val="0.84592459466304559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8-4628-ABA6-E721B27E7DD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8-4628-ABA6-E721B27E7D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0</c:formatCode>
                <c:ptCount val="2"/>
                <c:pt idx="0">
                  <c:v>33.625</c:v>
                </c:pt>
                <c:pt idx="1">
                  <c:v>66.375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8-4628-ABA6-E721B27E7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1079379093758"/>
          <c:y val="5.6617506936685401E-2"/>
          <c:w val="0.55668034798277488"/>
          <c:h val="0.84592459466304559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4-4BF7-AC8B-24D5DF58212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4-4BF7-AC8B-24D5DF5821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0</c:formatCode>
                <c:ptCount val="2"/>
                <c:pt idx="0">
                  <c:v>11.9375</c:v>
                </c:pt>
                <c:pt idx="1">
                  <c:v>88.0625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4-4BF7-AC8B-24D5DF582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19745683121336E-2"/>
          <c:y val="0"/>
          <c:w val="0.9610802543168786"/>
          <c:h val="0.978904133798075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áno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B-4388-870A-63E8B2E916A2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B-4388-870A-63E8B2E916A2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D-4579-ACEE-4FB655E5ECC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D-4579-ACEE-4FB655E5ECC1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0-4023-B3AD-BBC8D63B7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Hárok1!$A$2:$A$20</c:f>
              <c:numCache>
                <c:formatCode>General</c:formatCode>
                <c:ptCount val="19"/>
              </c:numCache>
            </c:numRef>
          </c:cat>
          <c:val>
            <c:numRef>
              <c:f>Hárok1!$B$2:$B$20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0-546C-4CD6-90E9-14B129062491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Hárok1!$A$2:$A$20</c:f>
              <c:numCache>
                <c:formatCode>General</c:formatCode>
                <c:ptCount val="19"/>
              </c:numCache>
            </c:numRef>
          </c:cat>
          <c:val>
            <c:numRef>
              <c:f>Hárok1!$C$2:$C$20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A-5D30-4023-B3AD-BBC8D63B7E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20"/>
        <c:axId val="547641656"/>
        <c:axId val="547642048"/>
      </c:barChart>
      <c:catAx>
        <c:axId val="547641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547642048"/>
        <c:crosses val="autoZero"/>
        <c:auto val="1"/>
        <c:lblAlgn val="ctr"/>
        <c:lblOffset val="100"/>
        <c:noMultiLvlLbl val="0"/>
      </c:catAx>
      <c:valAx>
        <c:axId val="547642048"/>
        <c:scaling>
          <c:orientation val="minMax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54764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501277425710662"/>
          <c:y val="3.2643219008589245E-3"/>
          <c:w val="0.69008535366715251"/>
          <c:h val="0.88127586491112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341552133599"/>
          <c:y val="2.8207059724684815E-2"/>
          <c:w val="0.66758093586292189"/>
          <c:h val="0.9659328281593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medián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2E-4921-A6AA-4AD10E6AF4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2E-4921-A6AA-4AD10E6AF4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2E-4921-A6AA-4AD10E6AF4F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2E-4921-A6AA-4AD10E6AF4F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2E-4921-A6AA-4AD10E6AF4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Hárok1!$A$2:$A$12</c:f>
              <c:strCache>
                <c:ptCount val="11"/>
                <c:pt idx="0">
                  <c:v>Pozeranie TV</c:v>
                </c:pt>
                <c:pt idx="1">
                  <c:v>Aktivity s rodinou a s detmi</c:v>
                </c:pt>
                <c:pt idx="2">
                  <c:v>Sociálne siete – pozeranie, komunikácia  (nie pracovne)</c:v>
                </c:pt>
                <c:pt idx="3">
                  <c:v>Iné činnosti na počítači nebo na internete,  napr. hranie hier, vzdelávanie sa...</c:v>
                </c:pt>
                <c:pt idx="4">
                  <c:v>Stretávanie sa so známymi</c:v>
                </c:pt>
                <c:pt idx="5">
                  <c:v>Práca v záhrade</c:v>
                </c:pt>
                <c:pt idx="6">
                  <c:v>Nakupovanie</c:v>
                </c:pt>
                <c:pt idx="7">
                  <c:v>Prechádzky - aj so psom</c:v>
                </c:pt>
                <c:pt idx="8">
                  <c:v>Tvorivé koníčky (maľovanie, šitie, hudba...)</c:v>
                </c:pt>
                <c:pt idx="9">
                  <c:v>Športovanie</c:v>
                </c:pt>
                <c:pt idx="10">
                  <c:v>Čítanie (knihy, noviny, časopisy)</c:v>
                </c:pt>
              </c:strCache>
            </c:strRef>
          </c:cat>
          <c:val>
            <c:numRef>
              <c:f>Hárok1!$B$2:$B$12</c:f>
              <c:numCache>
                <c:formatCode>0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2E-4921-A6AA-4AD10E6AF4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20"/>
        <c:axId val="207128976"/>
        <c:axId val="207129368"/>
      </c:barChart>
      <c:catAx>
        <c:axId val="207128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07129368"/>
        <c:crosses val="autoZero"/>
        <c:auto val="1"/>
        <c:lblAlgn val="ctr"/>
        <c:lblOffset val="100"/>
        <c:noMultiLvlLbl val="0"/>
      </c:catAx>
      <c:valAx>
        <c:axId val="207129368"/>
        <c:scaling>
          <c:orientation val="minMax"/>
          <c:max val="80"/>
        </c:scaling>
        <c:delete val="1"/>
        <c:axPos val="t"/>
        <c:numFmt formatCode="0" sourceLinked="1"/>
        <c:majorTickMark val="out"/>
        <c:minorTickMark val="none"/>
        <c:tickLblPos val="nextTo"/>
        <c:crossAx val="20712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79650662567373"/>
          <c:y val="5.1596227501994767E-2"/>
          <c:w val="0.52479875245495855"/>
          <c:h val="0.8268229842321253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fajkový tabak alebo dutníky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A-41BA-AAC0-9A391905AC4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A-41BA-AAC0-9A391905AC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0</c:formatCode>
                <c:ptCount val="2"/>
                <c:pt idx="0">
                  <c:v>7.2499999999999991</c:v>
                </c:pt>
                <c:pt idx="1">
                  <c:v>92.75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A-41BA-AAC0-9A391905A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176653952095"/>
          <c:y val="5.1596378689385471E-2"/>
          <c:w val="0.55668034798277488"/>
          <c:h val="0.84592459466304559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8-4628-ABA6-E721B27E7DD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8-4628-ABA6-E721B27E7D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0</c:formatCode>
                <c:ptCount val="2"/>
                <c:pt idx="0">
                  <c:v>3.1875</c:v>
                </c:pt>
                <c:pt idx="1">
                  <c:v>96.8125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8-4628-ABA6-E721B27E7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84918549094558"/>
          <c:y val="0.10158575016989101"/>
          <c:w val="0.64015081450905442"/>
          <c:h val="0.82449102812175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D9-4E08-8C73-134935C6C4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5-4E10-A163-0EF4CE4188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B5-4E10-A163-0EF4CE4188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4D9-4E08-8C73-134935C6C4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B5-4E10-A163-0EF4CE4188C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9-4E08-8C73-134935C6C43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064-4E61-A1E5-683A24DEB74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49C-4FCC-82EB-297624920B6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Hárok1!$A$2:$A$7</c:f>
              <c:strCache>
                <c:ptCount val="6"/>
                <c:pt idx="0">
                  <c:v>1 až 3 nápoje</c:v>
                </c:pt>
                <c:pt idx="1">
                  <c:v>Nepijem alkohol</c:v>
                </c:pt>
                <c:pt idx="2">
                  <c:v>Menej než jeden nápoj</c:v>
                </c:pt>
                <c:pt idx="3">
                  <c:v>4 až 7 nápojov</c:v>
                </c:pt>
                <c:pt idx="4">
                  <c:v>Viac než 10 nápojov</c:v>
                </c:pt>
                <c:pt idx="5">
                  <c:v>8 až 10 nápojov</c:v>
                </c:pt>
              </c:strCache>
            </c:strRef>
          </c:cat>
          <c:val>
            <c:numRef>
              <c:f>Hárok1!$B$2:$B$7</c:f>
              <c:numCache>
                <c:formatCode>###0</c:formatCode>
                <c:ptCount val="6"/>
                <c:pt idx="0">
                  <c:v>25</c:v>
                </c:pt>
                <c:pt idx="1">
                  <c:v>19.8125</c:v>
                </c:pt>
                <c:pt idx="2">
                  <c:v>17.5625</c:v>
                </c:pt>
                <c:pt idx="3">
                  <c:v>15.687499999999998</c:v>
                </c:pt>
                <c:pt idx="4">
                  <c:v>13.6875</c:v>
                </c:pt>
                <c:pt idx="5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9-4E08-8C73-134935C6C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21"/>
        <c:axId val="1331449056"/>
        <c:axId val="1331454880"/>
      </c:barChart>
      <c:valAx>
        <c:axId val="1331454880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1331449056"/>
        <c:crosses val="autoZero"/>
        <c:crossBetween val="between"/>
      </c:valAx>
      <c:catAx>
        <c:axId val="133144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133145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sk-SK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84918549094558"/>
          <c:y val="0.10158575016989101"/>
          <c:w val="0.64015081450905442"/>
          <c:h val="0.82449102812175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D9-4E08-8C73-134935C6C4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5-4E10-A163-0EF4CE4188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B5-4E10-A163-0EF4CE4188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4D9-4E08-8C73-134935C6C4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B5-4E10-A163-0EF4CE4188C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9-4E08-8C73-134935C6C43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064-4E61-A1E5-683A24DEB74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49C-4FCC-82EB-297624920B6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2 - 3 šálky</c:v>
                </c:pt>
                <c:pt idx="1">
                  <c:v>1 šálku</c:v>
                </c:pt>
                <c:pt idx="2">
                  <c:v>Nepijem kávu</c:v>
                </c:pt>
                <c:pt idx="3">
                  <c:v>4 – 5 šálok</c:v>
                </c:pt>
                <c:pt idx="4">
                  <c:v>6 a viac šálok</c:v>
                </c:pt>
              </c:strCache>
            </c:strRef>
          </c:cat>
          <c:val>
            <c:numRef>
              <c:f>Hárok1!$B$2:$B$6</c:f>
              <c:numCache>
                <c:formatCode>0</c:formatCode>
                <c:ptCount val="5"/>
                <c:pt idx="0">
                  <c:v>52.1875</c:v>
                </c:pt>
                <c:pt idx="1">
                  <c:v>25.8125</c:v>
                </c:pt>
                <c:pt idx="2">
                  <c:v>15.562500000000002</c:v>
                </c:pt>
                <c:pt idx="3">
                  <c:v>5.3125</c:v>
                </c:pt>
                <c:pt idx="4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9-4E08-8C73-134935C6C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21"/>
        <c:axId val="1331449056"/>
        <c:axId val="1331454880"/>
      </c:barChart>
      <c:valAx>
        <c:axId val="133145488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331449056"/>
        <c:crosses val="autoZero"/>
        <c:crossBetween val="between"/>
      </c:valAx>
      <c:catAx>
        <c:axId val="133144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133145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sk-SK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973111563222141E-2"/>
          <c:y val="0.21478264211861475"/>
          <c:w val="0.92788976487543429"/>
          <c:h val="0.780791996293027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Hárok1!$A$1</c:f>
              <c:strCache>
                <c:ptCount val="1"/>
                <c:pt idx="0">
                  <c:v>Jem všetko, čo mi chutí - nesledujem zloženie či kalorickú hodnotu a nedržím žiadne diéty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679-4E86-B15C-44803353D4BC}"/>
              </c:ext>
            </c:extLst>
          </c:dPt>
          <c:dLbls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FD-4A31-9323-ED4A3E509BF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###0.0</c:formatCode>
                <c:ptCount val="1"/>
                <c:pt idx="0">
                  <c:v>50.875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1-470F-87E5-6BDD72DEC93A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Mám obdobia, keď jem všetko a obdobia, keď držím diétu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 w="25400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FD-4A31-9323-ED4A3E509BF3}"/>
                </c:ext>
              </c:extLst>
            </c:dLbl>
            <c:numFmt formatCode="#,##0" sourceLinked="0"/>
            <c:spPr>
              <a:noFill/>
              <a:ln w="2540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Hárok1!$B$2</c:f>
              <c:numCache>
                <c:formatCode>###0.0</c:formatCode>
                <c:ptCount val="1"/>
                <c:pt idx="0">
                  <c:v>14.5625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1-470F-87E5-6BDD72DEC93A}"/>
            </c:ext>
          </c:extLst>
        </c:ser>
        <c:ser>
          <c:idx val="3"/>
          <c:order val="2"/>
          <c:tx>
            <c:strRef>
              <c:f>Hárok1!$C$1</c:f>
              <c:strCache>
                <c:ptCount val="1"/>
                <c:pt idx="0">
                  <c:v>Väčšinou sa stravujem zdravo, ale často robím výnimky</c:v>
                </c:pt>
              </c:strCache>
            </c:strRef>
          </c:tx>
          <c:spPr>
            <a:solidFill>
              <a:srgbClr val="FFFFFF">
                <a:lumMod val="75000"/>
                <a:alpha val="50000"/>
              </a:srgbClr>
            </a:solidFill>
            <a:ln w="25400">
              <a:noFill/>
            </a:ln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Hárok1!$C$2</c:f>
              <c:numCache>
                <c:formatCode>###0.0</c:formatCode>
                <c:ptCount val="1"/>
                <c:pt idx="0">
                  <c:v>23.875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1-470F-87E5-6BDD72DEC93A}"/>
            </c:ext>
          </c:extLst>
        </c:ser>
        <c:ser>
          <c:idx val="0"/>
          <c:order val="3"/>
          <c:tx>
            <c:strRef>
              <c:f>Hárok1!$D$1</c:f>
              <c:strCache>
                <c:ptCount val="1"/>
                <c:pt idx="0">
                  <c:v>Veľmi dbám na zdravé stravovanie, pozorne sledujem zloženie potravín či ich kalorickú hodnotu, ale nevyhýbam sa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6D-4416-B6D5-546090DEB775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6D-4416-B6D5-546090DEB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Hárok1!$D$2</c:f>
              <c:numCache>
                <c:formatCode>###0.0</c:formatCode>
                <c:ptCount val="1"/>
                <c:pt idx="0">
                  <c:v>8.1875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D-4416-B6D5-546090DEB775}"/>
            </c:ext>
          </c:extLst>
        </c:ser>
        <c:ser>
          <c:idx val="4"/>
          <c:order val="4"/>
          <c:tx>
            <c:strRef>
              <c:f>Hárok1!$E$1</c:f>
              <c:strCache>
                <c:ptCount val="1"/>
                <c:pt idx="0">
                  <c:v>Dodržujem pravidlá špeciálneho druhu stravovania (vegetarián, vegán, raw strava, paleo diéta...)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Hárok1!$E$2</c:f>
              <c:numCache>
                <c:formatCode>###0.0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D-4416-B6D5-546090DEB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526487304"/>
        <c:axId val="526486912"/>
      </c:barChart>
      <c:catAx>
        <c:axId val="526487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6486912"/>
        <c:crosses val="autoZero"/>
        <c:auto val="1"/>
        <c:lblAlgn val="ctr"/>
        <c:lblOffset val="100"/>
        <c:tickLblSkip val="1"/>
        <c:noMultiLvlLbl val="0"/>
      </c:catAx>
      <c:valAx>
        <c:axId val="526486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low"/>
        <c:crossAx val="52648730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636815258925127E-2"/>
          <c:y val="2.4683295413050199E-2"/>
          <c:w val="0.92788976487543429"/>
          <c:h val="0.69399526057929184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Hárok1!$A$1</c:f>
              <c:strCache>
                <c:ptCount val="1"/>
                <c:pt idx="0">
                  <c:v>Jem všetko, čo mi chutí - nesledujem zloženie či kalorickú hodnotu a nedržím žiadne diéty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58-41E6-BFC6-759EEDB90CA9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E91-470F-87E5-6BDD72DEC93A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Mám obdobia, keď jem všetko a obdobia, keď držím diétu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D-4416-B6D5-546090DEB775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Hárok1!$B$2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E91-470F-87E5-6BDD72DEC93A}"/>
            </c:ext>
          </c:extLst>
        </c:ser>
        <c:ser>
          <c:idx val="3"/>
          <c:order val="2"/>
          <c:tx>
            <c:strRef>
              <c:f>Hárok1!$C$1</c:f>
              <c:strCache>
                <c:ptCount val="1"/>
                <c:pt idx="0">
                  <c:v>Väčšinou sa stravujem zdravo, ale často robím výnimky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Hárok1!$C$2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E91-470F-87E5-6BDD72DEC93A}"/>
            </c:ext>
          </c:extLst>
        </c:ser>
        <c:ser>
          <c:idx val="0"/>
          <c:order val="3"/>
          <c:tx>
            <c:strRef>
              <c:f>Hárok1!$D$1</c:f>
              <c:strCache>
                <c:ptCount val="1"/>
                <c:pt idx="0">
                  <c:v>Veľmi dbám na zdravé stravovanie, pozorne sledujem zloženie potravín či ich kalorickú hodnotu, ale nevyhýbam sa mäsu či iným druhom potravín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6D-4416-B6D5-546090DEB775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6D-4416-B6D5-546090DEB77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B6D-4416-B6D5-546090DEB775}"/>
            </c:ext>
          </c:extLst>
        </c:ser>
        <c:ser>
          <c:idx val="4"/>
          <c:order val="4"/>
          <c:tx>
            <c:strRef>
              <c:f>Hárok1!$E$1</c:f>
              <c:strCache>
                <c:ptCount val="1"/>
                <c:pt idx="0">
                  <c:v>Dodržujem pravidlá špeciálneho druhu stravovania (vegetarián, vegán, raw strava, paleo diéta...)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Hárok1!$E$2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B6D-4416-B6D5-546090DEB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26485344"/>
        <c:axId val="526484952"/>
      </c:barChart>
      <c:catAx>
        <c:axId val="52648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6484952"/>
        <c:crosses val="autoZero"/>
        <c:auto val="1"/>
        <c:lblAlgn val="ctr"/>
        <c:lblOffset val="100"/>
        <c:tickLblSkip val="1"/>
        <c:noMultiLvlLbl val="0"/>
      </c:catAx>
      <c:valAx>
        <c:axId val="526484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low"/>
        <c:crossAx val="526485344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5563981755575942E-2"/>
          <c:y val="2.0150330420640387E-4"/>
          <c:w val="0.78964433970179948"/>
          <c:h val="0.88843001965942403"/>
        </c:manualLayout>
      </c:layout>
      <c:overlay val="0"/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973111563222141E-2"/>
          <c:y val="0"/>
          <c:w val="0.92788976487543429"/>
          <c:h val="0.780791996293027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Hárok1!$A$1</c:f>
              <c:strCache>
                <c:ptCount val="1"/>
                <c:pt idx="0">
                  <c:v>Jem všetko, čo mi chutí - nesledujem zloženie či kalorickú hodnotu a nedržím žiadne diéty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679-4E86-B15C-44803353D4BC}"/>
              </c:ext>
            </c:extLst>
          </c:dPt>
          <c:dLbls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AE-4B4E-A59A-B033318CC750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###0.0</c:formatCode>
                <c:ptCount val="1"/>
                <c:pt idx="0">
                  <c:v>49.25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1-470F-87E5-6BDD72DEC93A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Mám obdobia, keď jem všetko a obdobia, keď držím diétu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 w="25400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EAE-4B4E-A59A-B033318CC750}"/>
                </c:ext>
              </c:extLst>
            </c:dLbl>
            <c:numFmt formatCode="#,##0" sourceLinked="0"/>
            <c:spPr>
              <a:noFill/>
              <a:ln w="2540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Hárok1!$B$2</c:f>
              <c:numCache>
                <c:formatCode>###0.0</c:formatCode>
                <c:ptCount val="1"/>
                <c:pt idx="0">
                  <c:v>17.4375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1-470F-87E5-6BDD72DEC93A}"/>
            </c:ext>
          </c:extLst>
        </c:ser>
        <c:ser>
          <c:idx val="3"/>
          <c:order val="2"/>
          <c:tx>
            <c:strRef>
              <c:f>Hárok1!$C$1</c:f>
              <c:strCache>
                <c:ptCount val="1"/>
                <c:pt idx="0">
                  <c:v>Väčšinou sa stravujem zdravo, ale často robím výnimky</c:v>
                </c:pt>
              </c:strCache>
            </c:strRef>
          </c:tx>
          <c:spPr>
            <a:solidFill>
              <a:srgbClr val="FFFFFF">
                <a:lumMod val="75000"/>
                <a:alpha val="50000"/>
              </a:srgbClr>
            </a:solidFill>
            <a:ln w="25400">
              <a:noFill/>
            </a:ln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Hárok1!$C$2</c:f>
              <c:numCache>
                <c:formatCode>###0.0</c:formatCode>
                <c:ptCount val="1"/>
                <c:pt idx="0">
                  <c:v>26.5625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1-470F-87E5-6BDD72DEC93A}"/>
            </c:ext>
          </c:extLst>
        </c:ser>
        <c:ser>
          <c:idx val="0"/>
          <c:order val="3"/>
          <c:tx>
            <c:strRef>
              <c:f>Hárok1!$D$1</c:f>
              <c:strCache>
                <c:ptCount val="1"/>
                <c:pt idx="0">
                  <c:v>Veľmi dbám na zdravé stravovanie, pozorne sledujem zloženie potravín či ich kalorickú hodnotu, ale nevyhýbam sa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6D-4416-B6D5-546090DEB775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6D-4416-B6D5-546090DEB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Hárok1!$D$2</c:f>
              <c:numCache>
                <c:formatCode>###0.0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D-4416-B6D5-546090DEB775}"/>
            </c:ext>
          </c:extLst>
        </c:ser>
        <c:ser>
          <c:idx val="4"/>
          <c:order val="4"/>
          <c:tx>
            <c:strRef>
              <c:f>Hárok1!$E$1</c:f>
              <c:strCache>
                <c:ptCount val="1"/>
                <c:pt idx="0">
                  <c:v>Dodržujem pravidlá špeciálneho druhu stravovania (vegetarián, vegán, raw strava, paleo diéta...)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Hárok1!$E$2</c:f>
              <c:numCache>
                <c:formatCode>###0.0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D-4416-B6D5-546090DEB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526484168"/>
        <c:axId val="526483776"/>
      </c:barChart>
      <c:catAx>
        <c:axId val="526484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6483776"/>
        <c:crosses val="autoZero"/>
        <c:auto val="1"/>
        <c:lblAlgn val="ctr"/>
        <c:lblOffset val="100"/>
        <c:tickLblSkip val="1"/>
        <c:noMultiLvlLbl val="0"/>
      </c:catAx>
      <c:valAx>
        <c:axId val="5264837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low"/>
        <c:crossAx val="526484168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973111563222141E-2"/>
          <c:y val="0.25383403159472651"/>
          <c:w val="0.92788976487543429"/>
          <c:h val="0.722214705769304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Hárok1!$A$1</c:f>
              <c:strCache>
                <c:ptCount val="1"/>
                <c:pt idx="0">
                  <c:v>Jem všetko, čo mi chutí - nesledujem zloženie či kalorickú hodnotu a nedržím žiadne diéty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73-4D91-B6A5-E6F38F63FADF}"/>
              </c:ext>
            </c:extLst>
          </c:dPt>
          <c:dLbls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73-4D91-B6A5-E6F38F63FADF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0</c:formatCode>
                <c:ptCount val="1"/>
                <c:pt idx="0">
                  <c:v>48.214541804101586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3-4D91-B6A5-E6F38F63FADF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Mám obdobia, keď jem všetko a obdobia, keď držím diétu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 w="25400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73-4D91-B6A5-E6F38F63FADF}"/>
                </c:ext>
              </c:extLst>
            </c:dLbl>
            <c:numFmt formatCode="#,##0" sourceLinked="0"/>
            <c:spPr>
              <a:noFill/>
              <a:ln w="2540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Hárok1!$B$2</c:f>
              <c:numCache>
                <c:formatCode>0</c:formatCode>
                <c:ptCount val="1"/>
                <c:pt idx="0">
                  <c:v>18.041638867931567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73-4D91-B6A5-E6F38F63FADF}"/>
            </c:ext>
          </c:extLst>
        </c:ser>
        <c:ser>
          <c:idx val="3"/>
          <c:order val="2"/>
          <c:tx>
            <c:strRef>
              <c:f>Hárok1!$C$1</c:f>
              <c:strCache>
                <c:ptCount val="1"/>
                <c:pt idx="0">
                  <c:v>Väčšinou sa stravujem zdravo, ale často robím výnimky</c:v>
                </c:pt>
              </c:strCache>
            </c:strRef>
          </c:tx>
          <c:spPr>
            <a:solidFill>
              <a:srgbClr val="FFFFFF">
                <a:lumMod val="75000"/>
                <a:alpha val="50000"/>
              </a:srgbClr>
            </a:solidFill>
            <a:ln w="25400">
              <a:noFill/>
            </a:ln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Hárok1!$C$2</c:f>
              <c:numCache>
                <c:formatCode>0</c:formatCode>
                <c:ptCount val="1"/>
                <c:pt idx="0">
                  <c:v>25.745889424425865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73-4D91-B6A5-E6F38F63FADF}"/>
            </c:ext>
          </c:extLst>
        </c:ser>
        <c:ser>
          <c:idx val="0"/>
          <c:order val="3"/>
          <c:tx>
            <c:strRef>
              <c:f>Hárok1!$D$1</c:f>
              <c:strCache>
                <c:ptCount val="1"/>
                <c:pt idx="0">
                  <c:v>Veľmi dbám na zdravé stravovanie, pozorne sledujem zloženie potravín či ich kalorickú hodnotu, ale nevyhýbam sa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B73-4D91-B6A5-E6F38F63FADF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B73-4D91-B6A5-E6F38F63FA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Hárok1!$D$2</c:f>
              <c:numCache>
                <c:formatCode>0</c:formatCode>
                <c:ptCount val="1"/>
                <c:pt idx="0">
                  <c:v>5.8922926318283535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73-4D91-B6A5-E6F38F63FADF}"/>
            </c:ext>
          </c:extLst>
        </c:ser>
        <c:ser>
          <c:idx val="4"/>
          <c:order val="4"/>
          <c:tx>
            <c:strRef>
              <c:f>Hárok1!$E$1</c:f>
              <c:strCache>
                <c:ptCount val="1"/>
                <c:pt idx="0">
                  <c:v>Dodržujem pravidlá špeciálneho druhu stravovania (vegetarián, vegán, raw strava, paleo diéta...)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Hárok1!$E$2</c:f>
              <c:numCache>
                <c:formatCode>0</c:formatCode>
                <c:ptCount val="1"/>
                <c:pt idx="0">
                  <c:v>2.1056372717126299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73-4D91-B6A5-E6F38F63FA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526487304"/>
        <c:axId val="526486912"/>
      </c:barChart>
      <c:catAx>
        <c:axId val="526487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6486912"/>
        <c:crosses val="autoZero"/>
        <c:auto val="1"/>
        <c:lblAlgn val="ctr"/>
        <c:lblOffset val="100"/>
        <c:tickLblSkip val="1"/>
        <c:noMultiLvlLbl val="0"/>
      </c:catAx>
      <c:valAx>
        <c:axId val="526486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low"/>
        <c:crossAx val="52648730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973111563222141E-2"/>
          <c:y val="0.19525694738055888"/>
          <c:w val="0.92788976487543429"/>
          <c:h val="0.780791996293027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Hárok1!$A$1</c:f>
              <c:strCache>
                <c:ptCount val="1"/>
                <c:pt idx="0">
                  <c:v>Jem všetko, čo mi chutí - nesledujem zloženie či kalorickú hodnotu a nedržím žiadne diéty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90B-4451-8C1C-D9A0F8D4E51D}"/>
              </c:ext>
            </c:extLst>
          </c:dPt>
          <c:dLbls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0B-4451-8C1C-D9A0F8D4E51D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0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0B-4451-8C1C-D9A0F8D4E51D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Mám obdobia, keď jem všetko a obdobia, keď držím diétu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 w="25400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0B-4451-8C1C-D9A0F8D4E51D}"/>
                </c:ext>
              </c:extLst>
            </c:dLbl>
            <c:numFmt formatCode="#,##0" sourceLinked="0"/>
            <c:spPr>
              <a:noFill/>
              <a:ln w="2540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Hárok1!$B$2</c:f>
              <c:numCache>
                <c:formatCode>0</c:formatCode>
                <c:ptCount val="1"/>
                <c:pt idx="0">
                  <c:v>13.5625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0B-4451-8C1C-D9A0F8D4E51D}"/>
            </c:ext>
          </c:extLst>
        </c:ser>
        <c:ser>
          <c:idx val="3"/>
          <c:order val="2"/>
          <c:tx>
            <c:strRef>
              <c:f>Hárok1!$C$1</c:f>
              <c:strCache>
                <c:ptCount val="1"/>
                <c:pt idx="0">
                  <c:v>Väčšinou sa stravujem zdravo, ale často robím výnimky</c:v>
                </c:pt>
              </c:strCache>
            </c:strRef>
          </c:tx>
          <c:spPr>
            <a:solidFill>
              <a:srgbClr val="FFFFFF">
                <a:lumMod val="75000"/>
                <a:alpha val="50000"/>
              </a:srgbClr>
            </a:solidFill>
            <a:ln w="25400">
              <a:noFill/>
            </a:ln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Hárok1!$C$2</c:f>
              <c:numCache>
                <c:formatCode>0</c:formatCode>
                <c:ptCount val="1"/>
                <c:pt idx="0">
                  <c:v>24.25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0B-4451-8C1C-D9A0F8D4E51D}"/>
            </c:ext>
          </c:extLst>
        </c:ser>
        <c:ser>
          <c:idx val="0"/>
          <c:order val="3"/>
          <c:tx>
            <c:strRef>
              <c:f>Hárok1!$D$1</c:f>
              <c:strCache>
                <c:ptCount val="1"/>
                <c:pt idx="0">
                  <c:v>Veľmi dbám na zdravé stravovanie, pozorne sledujem zloženie potravín či ich kalorickú hodnotu, ale nevyhýbam sa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90B-4451-8C1C-D9A0F8D4E51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90B-4451-8C1C-D9A0F8D4E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Hárok1!$D$2</c:f>
              <c:numCache>
                <c:formatCode>0</c:formatCode>
                <c:ptCount val="1"/>
                <c:pt idx="0">
                  <c:v>8.125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0B-4451-8C1C-D9A0F8D4E51D}"/>
            </c:ext>
          </c:extLst>
        </c:ser>
        <c:ser>
          <c:idx val="4"/>
          <c:order val="4"/>
          <c:tx>
            <c:strRef>
              <c:f>Hárok1!$E$1</c:f>
              <c:strCache>
                <c:ptCount val="1"/>
                <c:pt idx="0">
                  <c:v>Dodržujem pravidlá špeciálneho druhu stravovania (vegetarián, vegán, raw strava, paleo diéta...)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Hárok1!$E$2</c:f>
              <c:numCache>
                <c:formatCode>0</c:formatCode>
                <c:ptCount val="1"/>
                <c:pt idx="0">
                  <c:v>3.8125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0B-4451-8C1C-D9A0F8D4E51D}"/>
            </c:ext>
          </c:extLst>
        </c:ser>
        <c:ser>
          <c:idx val="5"/>
          <c:order val="5"/>
          <c:tx>
            <c:strRef>
              <c:f>Hárok1!$F$1</c:f>
              <c:strCache>
                <c:ptCount val="1"/>
                <c:pt idx="0">
                  <c:v>Iné: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Hárok1!$F$2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0B-4451-8C1C-D9A0F8D4E5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526487304"/>
        <c:axId val="526486912"/>
      </c:barChart>
      <c:catAx>
        <c:axId val="526487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6486912"/>
        <c:crosses val="autoZero"/>
        <c:auto val="1"/>
        <c:lblAlgn val="ctr"/>
        <c:lblOffset val="100"/>
        <c:tickLblSkip val="1"/>
        <c:noMultiLvlLbl val="0"/>
      </c:catAx>
      <c:valAx>
        <c:axId val="526486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low"/>
        <c:crossAx val="52648730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81274026835501"/>
          <c:y val="2.3118323687424266E-2"/>
          <c:w val="0.53418725973164494"/>
          <c:h val="0.97127821460556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80-442C-99C3-A8D485F9A8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0-442C-99C3-A8D485F9A83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0-442C-99C3-A8D485F9A83E}"/>
              </c:ext>
            </c:extLst>
          </c:dPt>
          <c:dPt>
            <c:idx val="3"/>
            <c:invertIfNegative val="0"/>
            <c:bubble3D val="0"/>
            <c:spPr>
              <a:solidFill>
                <a:srgbClr val="FADE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80-442C-99C3-A8D485F9A83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80-442C-99C3-A8D485F9A83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80-442C-99C3-A8D485F9A83E}"/>
              </c:ext>
            </c:extLst>
          </c:dPt>
          <c:dPt>
            <c:idx val="6"/>
            <c:invertIfNegative val="0"/>
            <c:bubble3D val="0"/>
            <c:spPr>
              <a:solidFill>
                <a:srgbClr val="5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80-442C-99C3-A8D485F9A8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80-442C-99C3-A8D485F9A83E}"/>
              </c:ext>
            </c:extLst>
          </c:dPt>
          <c:dPt>
            <c:idx val="9"/>
            <c:invertIfNegative val="0"/>
            <c:bubble3D val="0"/>
            <c:spPr>
              <a:solidFill>
                <a:srgbClr val="B2DE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80-442C-99C3-A8D485F9A83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80-442C-99C3-A8D485F9A8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Sledujem stránky a účty na sociálnych sieťach, 
ktoré sa venujú zdravému stravovaniu a zdravému životnému štýlu.</c:v>
                </c:pt>
                <c:pt idx="1">
                  <c:v>Cvičím a športujem podľa videí alebo kurzov na internete.</c:v>
                </c:pt>
                <c:pt idx="2">
                  <c:v>Používam mobilnú aplikáciu, podľa ktorej športujem alebo cvičím, 
prípadne ktorá mi meria športový výkon.</c:v>
                </c:pt>
                <c:pt idx="3">
                  <c:v>Používam mobilnú aplikáciu, ktorá mi pomáha pri duševnom pohodlí (meditácie, osobný rozvoj atď.).</c:v>
                </c:pt>
                <c:pt idx="4">
                  <c:v>Nič z uvedeného.</c:v>
                </c:pt>
              </c:strCache>
            </c:strRef>
          </c:cat>
          <c:val>
            <c:numRef>
              <c:f>Hárok1!$B$2:$B$6</c:f>
              <c:numCache>
                <c:formatCode>###0.0</c:formatCode>
                <c:ptCount val="5"/>
                <c:pt idx="0">
                  <c:v>25.687500000000004</c:v>
                </c:pt>
                <c:pt idx="1">
                  <c:v>17.4375</c:v>
                </c:pt>
                <c:pt idx="2">
                  <c:v>15.5</c:v>
                </c:pt>
                <c:pt idx="3">
                  <c:v>8.9375</c:v>
                </c:pt>
                <c:pt idx="4">
                  <c:v>51.625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680-442C-99C3-A8D485F9A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21"/>
        <c:axId val="1331449056"/>
        <c:axId val="1331454880"/>
      </c:barChart>
      <c:valAx>
        <c:axId val="1331454880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1331449056"/>
        <c:crosses val="autoZero"/>
        <c:crossBetween val="between"/>
      </c:valAx>
      <c:catAx>
        <c:axId val="133144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133145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12968667638502"/>
          <c:y val="3.406706961401533E-2"/>
          <c:w val="0.48823903638515187"/>
          <c:h val="0.9659328281593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356-4550-8B1A-F2CBEACBD20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90E-4742-BBFD-8A89721A46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56-4550-8B1A-F2CBEACBD20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0E-4742-BBFD-8A89721A46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B-4388-870A-63E8B2E916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B-4388-870A-63E8B2E916A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356-4550-8B1A-F2CBEACBD20B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D-4579-ACEE-4FB655E5ECC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D-4579-ACEE-4FB655E5ECC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0-4023-B3AD-BBC8D63B7EBB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CD-4579-ACEE-4FB655E5E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Hárok1!$A$2:$A$12</c:f>
              <c:strCache>
                <c:ptCount val="11"/>
                <c:pt idx="0">
                  <c:v>Pozeranie TV</c:v>
                </c:pt>
                <c:pt idx="1">
                  <c:v>Aktivity s rodinou a s deťmi</c:v>
                </c:pt>
                <c:pt idx="2">
                  <c:v>Sociálne siete – pozeranie, komunikácia</c:v>
                </c:pt>
                <c:pt idx="3">
                  <c:v>Iné činnosti na PC alebo online, napr. hry, vzdelávanie sa...</c:v>
                </c:pt>
                <c:pt idx="4">
                  <c:v>Stretávanie sa so známymi</c:v>
                </c:pt>
                <c:pt idx="5">
                  <c:v>Práca v záhrade</c:v>
                </c:pt>
                <c:pt idx="6">
                  <c:v>Nakupovanie</c:v>
                </c:pt>
                <c:pt idx="7">
                  <c:v>Prechádzky - aj so psom</c:v>
                </c:pt>
                <c:pt idx="8">
                  <c:v>Tvorivé koníčky (maľovanie, šitie, hudba...)</c:v>
                </c:pt>
                <c:pt idx="9">
                  <c:v>Športovanie</c:v>
                </c:pt>
                <c:pt idx="10">
                  <c:v>Čítanie (knihy, noviny, časopisy)</c:v>
                </c:pt>
              </c:strCache>
            </c:strRef>
          </c:cat>
          <c:val>
            <c:numRef>
              <c:f>Hárok1!$B$2:$B$12</c:f>
              <c:numCache>
                <c:formatCode>0.0</c:formatCode>
                <c:ptCount val="11"/>
                <c:pt idx="0">
                  <c:v>10.83</c:v>
                </c:pt>
                <c:pt idx="1">
                  <c:v>10.8025</c:v>
                </c:pt>
                <c:pt idx="2">
                  <c:v>8.1231249999999999</c:v>
                </c:pt>
                <c:pt idx="3">
                  <c:v>7.0774999999999997</c:v>
                </c:pt>
                <c:pt idx="4">
                  <c:v>4.0237499999999997</c:v>
                </c:pt>
                <c:pt idx="5">
                  <c:v>3.4275000000000002</c:v>
                </c:pt>
                <c:pt idx="6">
                  <c:v>3.3187500000000001</c:v>
                </c:pt>
                <c:pt idx="7">
                  <c:v>3.18</c:v>
                </c:pt>
                <c:pt idx="8">
                  <c:v>3.0162499999999999</c:v>
                </c:pt>
                <c:pt idx="9">
                  <c:v>2.9037500000000001</c:v>
                </c:pt>
                <c:pt idx="10">
                  <c:v>2.899375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C-4CD6-90E9-14B1290624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20"/>
        <c:axId val="207128976"/>
        <c:axId val="207129368"/>
      </c:barChart>
      <c:catAx>
        <c:axId val="20712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207129368"/>
        <c:crosses val="autoZero"/>
        <c:auto val="1"/>
        <c:lblAlgn val="ctr"/>
        <c:lblOffset val="100"/>
        <c:noMultiLvlLbl val="0"/>
      </c:catAx>
      <c:valAx>
        <c:axId val="207129368"/>
        <c:scaling>
          <c:orientation val="minMax"/>
          <c:max val="80"/>
        </c:scaling>
        <c:delete val="1"/>
        <c:axPos val="t"/>
        <c:numFmt formatCode="0.0" sourceLinked="1"/>
        <c:majorTickMark val="out"/>
        <c:minorTickMark val="none"/>
        <c:tickLblPos val="nextTo"/>
        <c:crossAx val="20712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77531056600075"/>
          <c:y val="1.738450256660963E-2"/>
          <c:w val="0.65822468943399925"/>
          <c:h val="0.9659328281593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B-4388-870A-63E8B2E916A2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B-4388-870A-63E8B2E916A2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D-4579-ACEE-4FB655E5ECC1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D-4579-ACEE-4FB655E5ECC1}"/>
              </c:ext>
            </c:extLst>
          </c:dPt>
          <c:dPt>
            <c:idx val="15"/>
            <c:invertIfNegative val="0"/>
            <c:bubble3D val="0"/>
            <c:spPr>
              <a:solidFill>
                <a:srgbClr val="282463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017-4688-852A-0488582A66F0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0-4023-B3AD-BBC8D63B7EB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 (chôdza s turistickými paličkami)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Aerobic, zumba alebo iné kolektívne cvičenie pri hudbe</c:v>
                </c:pt>
                <c:pt idx="13">
                  <c:v>Zjazdové lyžovanie, snowboard</c:v>
                </c:pt>
                <c:pt idx="14">
                  <c:v>In-line korčuľovanie, skateboard, jazda na kolobežke</c:v>
                </c:pt>
                <c:pt idx="15">
                  <c:v>Iná športová aktivita</c:v>
                </c:pt>
                <c:pt idx="16">
                  <c:v>Korčuľovanie na ľade</c:v>
                </c:pt>
                <c:pt idx="17">
                  <c:v>Volejbal, plážový volejbal</c:v>
                </c:pt>
                <c:pt idx="18">
                  <c:v>Tenis</c:v>
                </c:pt>
                <c:pt idx="19">
                  <c:v>Basketbal</c:v>
                </c:pt>
                <c:pt idx="20">
                  <c:v>Beh na lyžiach</c:v>
                </c:pt>
                <c:pt idx="21">
                  <c:v>Bojové umenia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Hárok1!$B$2:$B$26</c:f>
              <c:numCache>
                <c:formatCode>###0</c:formatCode>
                <c:ptCount val="25"/>
                <c:pt idx="0">
                  <c:v>51.0625</c:v>
                </c:pt>
                <c:pt idx="1">
                  <c:v>46.4375</c:v>
                </c:pt>
                <c:pt idx="2">
                  <c:v>41.25</c:v>
                </c:pt>
                <c:pt idx="3">
                  <c:v>31.6875</c:v>
                </c:pt>
                <c:pt idx="4">
                  <c:v>24.9375</c:v>
                </c:pt>
                <c:pt idx="5">
                  <c:v>24.5625</c:v>
                </c:pt>
                <c:pt idx="6">
                  <c:v>19.5</c:v>
                </c:pt>
                <c:pt idx="7">
                  <c:v>12.937499999999998</c:v>
                </c:pt>
                <c:pt idx="8">
                  <c:v>12.4375</c:v>
                </c:pt>
                <c:pt idx="9">
                  <c:v>11.5625</c:v>
                </c:pt>
                <c:pt idx="10">
                  <c:v>10.8125</c:v>
                </c:pt>
                <c:pt idx="11">
                  <c:v>10.125</c:v>
                </c:pt>
                <c:pt idx="12">
                  <c:v>8.5</c:v>
                </c:pt>
                <c:pt idx="13">
                  <c:v>8.375</c:v>
                </c:pt>
                <c:pt idx="14">
                  <c:v>8.375</c:v>
                </c:pt>
                <c:pt idx="15">
                  <c:v>7.8125</c:v>
                </c:pt>
                <c:pt idx="16">
                  <c:v>7.6875</c:v>
                </c:pt>
                <c:pt idx="17">
                  <c:v>5.9375</c:v>
                </c:pt>
                <c:pt idx="18">
                  <c:v>5.6875</c:v>
                </c:pt>
                <c:pt idx="19">
                  <c:v>4.125</c:v>
                </c:pt>
                <c:pt idx="20">
                  <c:v>3.875</c:v>
                </c:pt>
                <c:pt idx="21">
                  <c:v>3.8125</c:v>
                </c:pt>
                <c:pt idx="22">
                  <c:v>3.5624999999999996</c:v>
                </c:pt>
                <c:pt idx="23">
                  <c:v>2.875</c:v>
                </c:pt>
                <c:pt idx="24">
                  <c:v>2.1875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C-4CD6-90E9-14B1290624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20"/>
        <c:axId val="207128976"/>
        <c:axId val="207129368"/>
      </c:barChart>
      <c:catAx>
        <c:axId val="20712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207129368"/>
        <c:crosses val="autoZero"/>
        <c:auto val="1"/>
        <c:lblAlgn val="ctr"/>
        <c:lblOffset val="100"/>
        <c:noMultiLvlLbl val="0"/>
      </c:catAx>
      <c:valAx>
        <c:axId val="207129368"/>
        <c:scaling>
          <c:orientation val="minMax"/>
          <c:max val="80"/>
        </c:scaling>
        <c:delete val="1"/>
        <c:axPos val="t"/>
        <c:numFmt formatCode="###0" sourceLinked="1"/>
        <c:majorTickMark val="out"/>
        <c:minorTickMark val="none"/>
        <c:tickLblPos val="nextTo"/>
        <c:crossAx val="20712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562387349277178"/>
          <c:y val="1.6000152146594681E-2"/>
          <c:w val="0.58552387705091369"/>
          <c:h val="0.8732269000920773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Hárok1!$B$1</c:f>
              <c:strCache>
                <c:ptCount val="1"/>
                <c:pt idx="0">
                  <c:v>denne alebo takmer denne</c:v>
                </c:pt>
              </c:strCache>
            </c:strRef>
          </c:tx>
          <c:spPr>
            <a:solidFill>
              <a:srgbClr val="6C973F">
                <a:lumMod val="75000"/>
              </a:srgbClr>
            </a:solidFill>
            <a:ln w="25400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D-4931-87CA-0F7D9AF243C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6D-4931-87CA-0F7D9AF243C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6D-4931-87CA-0F7D9AF243C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6D-4931-87CA-0F7D9AF243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6D-4931-87CA-0F7D9AF243C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36D-4931-87CA-0F7D9AF243C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36D-4931-87CA-0F7D9AF243C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36D-4931-87CA-0F7D9AF243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In-line korčuľovanie, skateboard, kolobežka</c:v>
                </c:pt>
                <c:pt idx="13">
                  <c:v>Aerobic, zumba, iné kolektívne cvičenie pri hudbe</c:v>
                </c:pt>
                <c:pt idx="14">
                  <c:v>Iná športová aktivita</c:v>
                </c:pt>
                <c:pt idx="15">
                  <c:v>Volejbal, plážový volejbal</c:v>
                </c:pt>
                <c:pt idx="16">
                  <c:v>Tenis</c:v>
                </c:pt>
                <c:pt idx="17">
                  <c:v>Korčuľovanie na ľade</c:v>
                </c:pt>
                <c:pt idx="18">
                  <c:v>Zjazdové lyžovanie, snowboard</c:v>
                </c:pt>
                <c:pt idx="19">
                  <c:v>Basketbal</c:v>
                </c:pt>
                <c:pt idx="20">
                  <c:v>Bojové umenia</c:v>
                </c:pt>
                <c:pt idx="21">
                  <c:v>Florbal</c:v>
                </c:pt>
                <c:pt idx="22">
                  <c:v>Beh na lyžiach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Hárok1!$B$2:$B$26</c:f>
              <c:numCache>
                <c:formatCode>###0</c:formatCode>
                <c:ptCount val="25"/>
                <c:pt idx="0">
                  <c:v>12.3125</c:v>
                </c:pt>
                <c:pt idx="1">
                  <c:v>3.125</c:v>
                </c:pt>
                <c:pt idx="2">
                  <c:v>8.875</c:v>
                </c:pt>
                <c:pt idx="3">
                  <c:v>2.75</c:v>
                </c:pt>
                <c:pt idx="4">
                  <c:v>3.6249999999999996</c:v>
                </c:pt>
                <c:pt idx="5">
                  <c:v>4.1875</c:v>
                </c:pt>
                <c:pt idx="6">
                  <c:v>1.6875</c:v>
                </c:pt>
                <c:pt idx="7">
                  <c:v>0.8125</c:v>
                </c:pt>
                <c:pt idx="8">
                  <c:v>1.9375</c:v>
                </c:pt>
                <c:pt idx="9">
                  <c:v>0.375</c:v>
                </c:pt>
                <c:pt idx="10">
                  <c:v>0.625</c:v>
                </c:pt>
                <c:pt idx="11">
                  <c:v>1.625</c:v>
                </c:pt>
                <c:pt idx="12">
                  <c:v>0.43750000000000006</c:v>
                </c:pt>
                <c:pt idx="13">
                  <c:v>0.75</c:v>
                </c:pt>
                <c:pt idx="14">
                  <c:v>1.25</c:v>
                </c:pt>
                <c:pt idx="15">
                  <c:v>0.125</c:v>
                </c:pt>
                <c:pt idx="16">
                  <c:v>0.5</c:v>
                </c:pt>
                <c:pt idx="17">
                  <c:v>0.3125</c:v>
                </c:pt>
                <c:pt idx="18">
                  <c:v>0.5</c:v>
                </c:pt>
                <c:pt idx="19">
                  <c:v>0.5625</c:v>
                </c:pt>
                <c:pt idx="20">
                  <c:v>0.43750000000000006</c:v>
                </c:pt>
                <c:pt idx="21">
                  <c:v>0.5625</c:v>
                </c:pt>
                <c:pt idx="22">
                  <c:v>0.375</c:v>
                </c:pt>
                <c:pt idx="23">
                  <c:v>6.25E-2</c:v>
                </c:pt>
                <c:pt idx="24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F-408B-8423-8079ACC1DC33}"/>
            </c:ext>
          </c:extLst>
        </c:ser>
        <c:ser>
          <c:idx val="2"/>
          <c:order val="1"/>
          <c:tx>
            <c:strRef>
              <c:f>Hárok1!$C$1</c:f>
              <c:strCache>
                <c:ptCount val="1"/>
                <c:pt idx="0">
                  <c:v>nie denne, ale  viac ako 3x do týždňa</c:v>
                </c:pt>
              </c:strCache>
            </c:strRef>
          </c:tx>
          <c:spPr>
            <a:solidFill>
              <a:srgbClr val="6C973F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In-line korčuľovanie, skateboard, kolobežka</c:v>
                </c:pt>
                <c:pt idx="13">
                  <c:v>Aerobic, zumba, iné kolektívne cvičenie pri hudbe</c:v>
                </c:pt>
                <c:pt idx="14">
                  <c:v>Iná športová aktivita</c:v>
                </c:pt>
                <c:pt idx="15">
                  <c:v>Volejbal, plážový volejbal</c:v>
                </c:pt>
                <c:pt idx="16">
                  <c:v>Tenis</c:v>
                </c:pt>
                <c:pt idx="17">
                  <c:v>Korčuľovanie na ľade</c:v>
                </c:pt>
                <c:pt idx="18">
                  <c:v>Zjazdové lyžovanie, snowboard</c:v>
                </c:pt>
                <c:pt idx="19">
                  <c:v>Basketbal</c:v>
                </c:pt>
                <c:pt idx="20">
                  <c:v>Bojové umenia</c:v>
                </c:pt>
                <c:pt idx="21">
                  <c:v>Florbal</c:v>
                </c:pt>
                <c:pt idx="22">
                  <c:v>Beh na lyžiach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Hárok1!$C$2:$C$26</c:f>
              <c:numCache>
                <c:formatCode>###0</c:formatCode>
                <c:ptCount val="25"/>
                <c:pt idx="0">
                  <c:v>10.0625</c:v>
                </c:pt>
                <c:pt idx="1">
                  <c:v>4.875</c:v>
                </c:pt>
                <c:pt idx="2">
                  <c:v>7.75</c:v>
                </c:pt>
                <c:pt idx="3">
                  <c:v>4.25</c:v>
                </c:pt>
                <c:pt idx="4">
                  <c:v>3.6875</c:v>
                </c:pt>
                <c:pt idx="5">
                  <c:v>4.8125</c:v>
                </c:pt>
                <c:pt idx="6">
                  <c:v>2.3125</c:v>
                </c:pt>
                <c:pt idx="7">
                  <c:v>1.1875</c:v>
                </c:pt>
                <c:pt idx="8">
                  <c:v>1.8124999999999998</c:v>
                </c:pt>
                <c:pt idx="9">
                  <c:v>1.125</c:v>
                </c:pt>
                <c:pt idx="10">
                  <c:v>1</c:v>
                </c:pt>
                <c:pt idx="11">
                  <c:v>1.9375</c:v>
                </c:pt>
                <c:pt idx="12">
                  <c:v>1.8124999999999998</c:v>
                </c:pt>
                <c:pt idx="13">
                  <c:v>1.3125</c:v>
                </c:pt>
                <c:pt idx="14">
                  <c:v>1.0625</c:v>
                </c:pt>
                <c:pt idx="15">
                  <c:v>1.0625</c:v>
                </c:pt>
                <c:pt idx="16">
                  <c:v>0.75</c:v>
                </c:pt>
                <c:pt idx="17">
                  <c:v>0.9375</c:v>
                </c:pt>
                <c:pt idx="18">
                  <c:v>0.5625</c:v>
                </c:pt>
                <c:pt idx="19">
                  <c:v>0.6875</c:v>
                </c:pt>
                <c:pt idx="20">
                  <c:v>0.6875</c:v>
                </c:pt>
                <c:pt idx="21">
                  <c:v>0.75</c:v>
                </c:pt>
                <c:pt idx="22">
                  <c:v>0.5625</c:v>
                </c:pt>
                <c:pt idx="23">
                  <c:v>0.5</c:v>
                </c:pt>
                <c:pt idx="24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F-408B-8423-8079ACC1DC33}"/>
            </c:ext>
          </c:extLst>
        </c:ser>
        <c:ser>
          <c:idx val="3"/>
          <c:order val="2"/>
          <c:tx>
            <c:strRef>
              <c:f>Hárok1!$D$1</c:f>
              <c:strCache>
                <c:ptCount val="1"/>
                <c:pt idx="0">
                  <c:v>3x do týždňa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  <a:ln w="25400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D-4931-87CA-0F7D9AF243C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6D-4931-87CA-0F7D9AF243C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6D-4931-87CA-0F7D9AF243C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6D-4931-87CA-0F7D9AF243C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6D-4931-87CA-0F7D9AF243C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6D-4931-87CA-0F7D9AF243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6D-4931-87CA-0F7D9AF243C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36D-4931-87CA-0F7D9AF243C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36D-4931-87CA-0F7D9AF243C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36D-4931-87CA-0F7D9AF243C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36D-4931-87CA-0F7D9AF243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In-line korčuľovanie, skateboard, kolobežka</c:v>
                </c:pt>
                <c:pt idx="13">
                  <c:v>Aerobic, zumba, iné kolektívne cvičenie pri hudbe</c:v>
                </c:pt>
                <c:pt idx="14">
                  <c:v>Iná športová aktivita</c:v>
                </c:pt>
                <c:pt idx="15">
                  <c:v>Volejbal, plážový volejbal</c:v>
                </c:pt>
                <c:pt idx="16">
                  <c:v>Tenis</c:v>
                </c:pt>
                <c:pt idx="17">
                  <c:v>Korčuľovanie na ľade</c:v>
                </c:pt>
                <c:pt idx="18">
                  <c:v>Zjazdové lyžovanie, snowboard</c:v>
                </c:pt>
                <c:pt idx="19">
                  <c:v>Basketbal</c:v>
                </c:pt>
                <c:pt idx="20">
                  <c:v>Bojové umenia</c:v>
                </c:pt>
                <c:pt idx="21">
                  <c:v>Florbal</c:v>
                </c:pt>
                <c:pt idx="22">
                  <c:v>Beh na lyžiach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Hárok1!$D$2:$D$26</c:f>
              <c:numCache>
                <c:formatCode>###0</c:formatCode>
                <c:ptCount val="25"/>
                <c:pt idx="0">
                  <c:v>7.0000000000000009</c:v>
                </c:pt>
                <c:pt idx="1">
                  <c:v>3.4375000000000004</c:v>
                </c:pt>
                <c:pt idx="2">
                  <c:v>4.5625</c:v>
                </c:pt>
                <c:pt idx="3">
                  <c:v>2.375</c:v>
                </c:pt>
                <c:pt idx="4">
                  <c:v>3.0625</c:v>
                </c:pt>
                <c:pt idx="5">
                  <c:v>3.3125</c:v>
                </c:pt>
                <c:pt idx="6">
                  <c:v>1.0625</c:v>
                </c:pt>
                <c:pt idx="7">
                  <c:v>1.3125</c:v>
                </c:pt>
                <c:pt idx="8">
                  <c:v>1.7500000000000002</c:v>
                </c:pt>
                <c:pt idx="9">
                  <c:v>0.43750000000000006</c:v>
                </c:pt>
                <c:pt idx="10">
                  <c:v>1.0625</c:v>
                </c:pt>
                <c:pt idx="11">
                  <c:v>0.6875</c:v>
                </c:pt>
                <c:pt idx="12">
                  <c:v>0.375</c:v>
                </c:pt>
                <c:pt idx="13">
                  <c:v>0.5625</c:v>
                </c:pt>
                <c:pt idx="14">
                  <c:v>0.75</c:v>
                </c:pt>
                <c:pt idx="15">
                  <c:v>0.43750000000000006</c:v>
                </c:pt>
                <c:pt idx="16">
                  <c:v>0.3125</c:v>
                </c:pt>
                <c:pt idx="17">
                  <c:v>0.5625</c:v>
                </c:pt>
                <c:pt idx="18">
                  <c:v>0.1875</c:v>
                </c:pt>
                <c:pt idx="19">
                  <c:v>0.3125</c:v>
                </c:pt>
                <c:pt idx="20">
                  <c:v>0.43750000000000006</c:v>
                </c:pt>
                <c:pt idx="21">
                  <c:v>0.3125</c:v>
                </c:pt>
                <c:pt idx="22">
                  <c:v>0.1875</c:v>
                </c:pt>
                <c:pt idx="23">
                  <c:v>0.25</c:v>
                </c:pt>
                <c:pt idx="2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F-408B-8423-8079ACC1DC33}"/>
            </c:ext>
          </c:extLst>
        </c:ser>
        <c:ser>
          <c:idx val="4"/>
          <c:order val="3"/>
          <c:tx>
            <c:strRef>
              <c:f>Hárok1!$E$1</c:f>
              <c:strCache>
                <c:ptCount val="1"/>
                <c:pt idx="0">
                  <c:v>2x do týždňa</c:v>
                </c:pt>
              </c:strCache>
            </c:strRef>
          </c:tx>
          <c:spPr>
            <a:solidFill>
              <a:srgbClr val="6C973F">
                <a:alpha val="60000"/>
              </a:srgbClr>
            </a:solidFill>
            <a:ln w="25400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D-4931-87CA-0F7D9AF243C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6D-4931-87CA-0F7D9AF243C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6D-4931-87CA-0F7D9AF243C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6D-4931-87CA-0F7D9AF243C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36D-4931-87CA-0F7D9AF243C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36D-4931-87CA-0F7D9AF243C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36D-4931-87CA-0F7D9AF243C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In-line korčuľovanie, skateboard, kolobežka</c:v>
                </c:pt>
                <c:pt idx="13">
                  <c:v>Aerobic, zumba, iné kolektívne cvičenie pri hudbe</c:v>
                </c:pt>
                <c:pt idx="14">
                  <c:v>Iná športová aktivita</c:v>
                </c:pt>
                <c:pt idx="15">
                  <c:v>Volejbal, plážový volejbal</c:v>
                </c:pt>
                <c:pt idx="16">
                  <c:v>Tenis</c:v>
                </c:pt>
                <c:pt idx="17">
                  <c:v>Korčuľovanie na ľade</c:v>
                </c:pt>
                <c:pt idx="18">
                  <c:v>Zjazdové lyžovanie, snowboard</c:v>
                </c:pt>
                <c:pt idx="19">
                  <c:v>Basketbal</c:v>
                </c:pt>
                <c:pt idx="20">
                  <c:v>Bojové umenia</c:v>
                </c:pt>
                <c:pt idx="21">
                  <c:v>Florbal</c:v>
                </c:pt>
                <c:pt idx="22">
                  <c:v>Beh na lyžiach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Hárok1!$E$2:$E$26</c:f>
              <c:numCache>
                <c:formatCode>###0</c:formatCode>
                <c:ptCount val="25"/>
                <c:pt idx="0">
                  <c:v>7.0000000000000009</c:v>
                </c:pt>
                <c:pt idx="1">
                  <c:v>3.8125</c:v>
                </c:pt>
                <c:pt idx="2">
                  <c:v>5.5</c:v>
                </c:pt>
                <c:pt idx="3">
                  <c:v>3.3125</c:v>
                </c:pt>
                <c:pt idx="4">
                  <c:v>4.375</c:v>
                </c:pt>
                <c:pt idx="5">
                  <c:v>3.5624999999999996</c:v>
                </c:pt>
                <c:pt idx="6">
                  <c:v>2.1875</c:v>
                </c:pt>
                <c:pt idx="7">
                  <c:v>1.6875</c:v>
                </c:pt>
                <c:pt idx="8">
                  <c:v>1.7500000000000002</c:v>
                </c:pt>
                <c:pt idx="9">
                  <c:v>0.375</c:v>
                </c:pt>
                <c:pt idx="10">
                  <c:v>1.5</c:v>
                </c:pt>
                <c:pt idx="11">
                  <c:v>1.625</c:v>
                </c:pt>
                <c:pt idx="12">
                  <c:v>1.0625</c:v>
                </c:pt>
                <c:pt idx="13">
                  <c:v>1.5</c:v>
                </c:pt>
                <c:pt idx="14">
                  <c:v>0.8125</c:v>
                </c:pt>
                <c:pt idx="15">
                  <c:v>0.6875</c:v>
                </c:pt>
                <c:pt idx="16">
                  <c:v>0.87500000000000011</c:v>
                </c:pt>
                <c:pt idx="17">
                  <c:v>0.3125</c:v>
                </c:pt>
                <c:pt idx="18">
                  <c:v>0.375</c:v>
                </c:pt>
                <c:pt idx="19">
                  <c:v>0.87500000000000011</c:v>
                </c:pt>
                <c:pt idx="20">
                  <c:v>0.625</c:v>
                </c:pt>
                <c:pt idx="21">
                  <c:v>0.43750000000000006</c:v>
                </c:pt>
                <c:pt idx="22">
                  <c:v>0.1875</c:v>
                </c:pt>
                <c:pt idx="23">
                  <c:v>0.1875</c:v>
                </c:pt>
                <c:pt idx="24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F-408B-8423-8079ACC1DC33}"/>
            </c:ext>
          </c:extLst>
        </c:ser>
        <c:ser>
          <c:idx val="0"/>
          <c:order val="4"/>
          <c:tx>
            <c:strRef>
              <c:f>Hárok1!$F$1</c:f>
              <c:strCache>
                <c:ptCount val="1"/>
                <c:pt idx="0">
                  <c:v>1x do týždňa</c:v>
                </c:pt>
              </c:strCache>
            </c:strRef>
          </c:tx>
          <c:spPr>
            <a:solidFill>
              <a:srgbClr val="6C973F">
                <a:alpha val="40000"/>
              </a:srgbClr>
            </a:solidFill>
          </c:spPr>
          <c:invertIfNegative val="0"/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6D-4931-87CA-0F7D9AF243C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36D-4931-87CA-0F7D9AF243C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36D-4931-87CA-0F7D9AF243C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36D-4931-87CA-0F7D9AF243C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In-line korčuľovanie, skateboard, kolobežka</c:v>
                </c:pt>
                <c:pt idx="13">
                  <c:v>Aerobic, zumba, iné kolektívne cvičenie pri hudbe</c:v>
                </c:pt>
                <c:pt idx="14">
                  <c:v>Iná športová aktivita</c:v>
                </c:pt>
                <c:pt idx="15">
                  <c:v>Volejbal, plážový volejbal</c:v>
                </c:pt>
                <c:pt idx="16">
                  <c:v>Tenis</c:v>
                </c:pt>
                <c:pt idx="17">
                  <c:v>Korčuľovanie na ľade</c:v>
                </c:pt>
                <c:pt idx="18">
                  <c:v>Zjazdové lyžovanie, snowboard</c:v>
                </c:pt>
                <c:pt idx="19">
                  <c:v>Basketbal</c:v>
                </c:pt>
                <c:pt idx="20">
                  <c:v>Bojové umenia</c:v>
                </c:pt>
                <c:pt idx="21">
                  <c:v>Florbal</c:v>
                </c:pt>
                <c:pt idx="22">
                  <c:v>Beh na lyžiach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Hárok1!$F$2:$F$26</c:f>
              <c:numCache>
                <c:formatCode>###0</c:formatCode>
                <c:ptCount val="25"/>
                <c:pt idx="0">
                  <c:v>7.0000000000000009</c:v>
                </c:pt>
                <c:pt idx="1">
                  <c:v>10.3125</c:v>
                </c:pt>
                <c:pt idx="2">
                  <c:v>7.0000000000000009</c:v>
                </c:pt>
                <c:pt idx="3">
                  <c:v>7.0624999999999991</c:v>
                </c:pt>
                <c:pt idx="4">
                  <c:v>3.5000000000000004</c:v>
                </c:pt>
                <c:pt idx="5">
                  <c:v>3.4375000000000004</c:v>
                </c:pt>
                <c:pt idx="6">
                  <c:v>3.5000000000000004</c:v>
                </c:pt>
                <c:pt idx="7">
                  <c:v>2.1875</c:v>
                </c:pt>
                <c:pt idx="8">
                  <c:v>1.8124999999999998</c:v>
                </c:pt>
                <c:pt idx="9">
                  <c:v>1.125</c:v>
                </c:pt>
                <c:pt idx="10">
                  <c:v>2.5625</c:v>
                </c:pt>
                <c:pt idx="11">
                  <c:v>2.125</c:v>
                </c:pt>
                <c:pt idx="12">
                  <c:v>1.5625</c:v>
                </c:pt>
                <c:pt idx="13">
                  <c:v>2.125</c:v>
                </c:pt>
                <c:pt idx="14">
                  <c:v>1.25</c:v>
                </c:pt>
                <c:pt idx="15">
                  <c:v>1</c:v>
                </c:pt>
                <c:pt idx="16">
                  <c:v>1</c:v>
                </c:pt>
                <c:pt idx="17">
                  <c:v>0.75</c:v>
                </c:pt>
                <c:pt idx="18">
                  <c:v>0.75</c:v>
                </c:pt>
                <c:pt idx="19">
                  <c:v>0.43750000000000006</c:v>
                </c:pt>
                <c:pt idx="20">
                  <c:v>0.625</c:v>
                </c:pt>
                <c:pt idx="21">
                  <c:v>0.5</c:v>
                </c:pt>
                <c:pt idx="22">
                  <c:v>0.25</c:v>
                </c:pt>
                <c:pt idx="23">
                  <c:v>0.25</c:v>
                </c:pt>
                <c:pt idx="24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0D6-460A-9548-D2FEA2AC71CC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menej ako raz za týždeň, ale aspoň raz za mesiac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36D-4931-87CA-0F7D9AF243C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In-line korčuľovanie, skateboard, kolobežka</c:v>
                </c:pt>
                <c:pt idx="13">
                  <c:v>Aerobic, zumba, iné kolektívne cvičenie pri hudbe</c:v>
                </c:pt>
                <c:pt idx="14">
                  <c:v>Iná športová aktivita</c:v>
                </c:pt>
                <c:pt idx="15">
                  <c:v>Volejbal, plážový volejbal</c:v>
                </c:pt>
                <c:pt idx="16">
                  <c:v>Tenis</c:v>
                </c:pt>
                <c:pt idx="17">
                  <c:v>Korčuľovanie na ľade</c:v>
                </c:pt>
                <c:pt idx="18">
                  <c:v>Zjazdové lyžovanie, snowboard</c:v>
                </c:pt>
                <c:pt idx="19">
                  <c:v>Basketbal</c:v>
                </c:pt>
                <c:pt idx="20">
                  <c:v>Bojové umenia</c:v>
                </c:pt>
                <c:pt idx="21">
                  <c:v>Florbal</c:v>
                </c:pt>
                <c:pt idx="22">
                  <c:v>Beh na lyžiach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Hárok1!$G$2:$G$26</c:f>
              <c:numCache>
                <c:formatCode>###0</c:formatCode>
                <c:ptCount val="25"/>
                <c:pt idx="0">
                  <c:v>5.1875</c:v>
                </c:pt>
                <c:pt idx="1">
                  <c:v>13.375</c:v>
                </c:pt>
                <c:pt idx="2">
                  <c:v>5.625</c:v>
                </c:pt>
                <c:pt idx="3">
                  <c:v>6.9375000000000009</c:v>
                </c:pt>
                <c:pt idx="4">
                  <c:v>3.8125</c:v>
                </c:pt>
                <c:pt idx="5">
                  <c:v>3</c:v>
                </c:pt>
                <c:pt idx="6">
                  <c:v>4.375</c:v>
                </c:pt>
                <c:pt idx="7">
                  <c:v>2.6875</c:v>
                </c:pt>
                <c:pt idx="8">
                  <c:v>2</c:v>
                </c:pt>
                <c:pt idx="9">
                  <c:v>2.1875</c:v>
                </c:pt>
                <c:pt idx="10">
                  <c:v>2.5625</c:v>
                </c:pt>
                <c:pt idx="11">
                  <c:v>1.375</c:v>
                </c:pt>
                <c:pt idx="12">
                  <c:v>1.5625</c:v>
                </c:pt>
                <c:pt idx="13">
                  <c:v>1</c:v>
                </c:pt>
                <c:pt idx="14">
                  <c:v>0.87500000000000011</c:v>
                </c:pt>
                <c:pt idx="15">
                  <c:v>1.25</c:v>
                </c:pt>
                <c:pt idx="16">
                  <c:v>1.1875</c:v>
                </c:pt>
                <c:pt idx="17">
                  <c:v>0.8125</c:v>
                </c:pt>
                <c:pt idx="18">
                  <c:v>1.0625</c:v>
                </c:pt>
                <c:pt idx="19">
                  <c:v>0.6875</c:v>
                </c:pt>
                <c:pt idx="20">
                  <c:v>0.5625</c:v>
                </c:pt>
                <c:pt idx="21">
                  <c:v>0.5625</c:v>
                </c:pt>
                <c:pt idx="22">
                  <c:v>0.75</c:v>
                </c:pt>
                <c:pt idx="23">
                  <c:v>0.5625</c:v>
                </c:pt>
                <c:pt idx="2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0D6-460A-9548-D2FEA2AC71CC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menej ako raz za mesiac</c:v>
                </c:pt>
              </c:strCache>
            </c:strRef>
          </c:tx>
          <c:spPr>
            <a:solidFill>
              <a:srgbClr val="6C973F">
                <a:alpha val="10000"/>
              </a:srgbClr>
            </a:solidFill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D-4931-87CA-0F7D9AF243C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6D-4931-87CA-0F7D9AF243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6D-4931-87CA-0F7D9AF243C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6D-4931-87CA-0F7D9AF243C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Beh</c:v>
                </c:pt>
                <c:pt idx="5">
                  <c:v>Fitness/posilňovanie</c:v>
                </c:pt>
                <c:pt idx="6">
                  <c:v>Tanec</c:v>
                </c:pt>
                <c:pt idx="7">
                  <c:v>Bedminton</c:v>
                </c:pt>
                <c:pt idx="8">
                  <c:v>Nordic Walking</c:v>
                </c:pt>
                <c:pt idx="9">
                  <c:v>Bowling a kuželky</c:v>
                </c:pt>
                <c:pt idx="10">
                  <c:v>Futbal</c:v>
                </c:pt>
                <c:pt idx="11">
                  <c:v>Joga</c:v>
                </c:pt>
                <c:pt idx="12">
                  <c:v>In-line korčuľovanie, skateboard, kolobežka</c:v>
                </c:pt>
                <c:pt idx="13">
                  <c:v>Aerobic, zumba, iné kolektívne cvičenie pri hudbe</c:v>
                </c:pt>
                <c:pt idx="14">
                  <c:v>Iná športová aktivita</c:v>
                </c:pt>
                <c:pt idx="15">
                  <c:v>Volejbal, plážový volejbal</c:v>
                </c:pt>
                <c:pt idx="16">
                  <c:v>Tenis</c:v>
                </c:pt>
                <c:pt idx="17">
                  <c:v>Korčuľovanie na ľade</c:v>
                </c:pt>
                <c:pt idx="18">
                  <c:v>Zjazdové lyžovanie, snowboard</c:v>
                </c:pt>
                <c:pt idx="19">
                  <c:v>Basketbal</c:v>
                </c:pt>
                <c:pt idx="20">
                  <c:v>Bojové umenia</c:v>
                </c:pt>
                <c:pt idx="21">
                  <c:v>Florbal</c:v>
                </c:pt>
                <c:pt idx="22">
                  <c:v>Beh na lyžiach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Hárok1!$H$2:$H$26</c:f>
              <c:numCache>
                <c:formatCode>###0</c:formatCode>
                <c:ptCount val="25"/>
                <c:pt idx="0">
                  <c:v>2</c:v>
                </c:pt>
                <c:pt idx="1">
                  <c:v>7.2499999999999991</c:v>
                </c:pt>
                <c:pt idx="2">
                  <c:v>1.7500000000000002</c:v>
                </c:pt>
                <c:pt idx="3">
                  <c:v>4.6875</c:v>
                </c:pt>
                <c:pt idx="4">
                  <c:v>2.5</c:v>
                </c:pt>
                <c:pt idx="5">
                  <c:v>1.9375</c:v>
                </c:pt>
                <c:pt idx="6">
                  <c:v>3.4375000000000004</c:v>
                </c:pt>
                <c:pt idx="7">
                  <c:v>2.5</c:v>
                </c:pt>
                <c:pt idx="8">
                  <c:v>1</c:v>
                </c:pt>
                <c:pt idx="9">
                  <c:v>5.3125</c:v>
                </c:pt>
                <c:pt idx="10">
                  <c:v>1.375</c:v>
                </c:pt>
                <c:pt idx="11">
                  <c:v>0.43750000000000006</c:v>
                </c:pt>
                <c:pt idx="12">
                  <c:v>1.25</c:v>
                </c:pt>
                <c:pt idx="13">
                  <c:v>0.6875</c:v>
                </c:pt>
                <c:pt idx="14">
                  <c:v>0.87500000000000011</c:v>
                </c:pt>
                <c:pt idx="15">
                  <c:v>1.25</c:v>
                </c:pt>
                <c:pt idx="16">
                  <c:v>0.87500000000000011</c:v>
                </c:pt>
                <c:pt idx="17">
                  <c:v>1.7500000000000002</c:v>
                </c:pt>
                <c:pt idx="18">
                  <c:v>1.6875</c:v>
                </c:pt>
                <c:pt idx="19">
                  <c:v>0.43750000000000006</c:v>
                </c:pt>
                <c:pt idx="20">
                  <c:v>0.3125</c:v>
                </c:pt>
                <c:pt idx="21">
                  <c:v>0.375</c:v>
                </c:pt>
                <c:pt idx="22">
                  <c:v>0.5625</c:v>
                </c:pt>
                <c:pt idx="23">
                  <c:v>0.87500000000000011</c:v>
                </c:pt>
                <c:pt idx="24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0D6-460A-9548-D2FEA2AC71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86852752"/>
        <c:axId val="486853144"/>
      </c:barChart>
      <c:catAx>
        <c:axId val="486852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k-SK"/>
          </a:p>
        </c:txPr>
        <c:crossAx val="486853144"/>
        <c:crosses val="autoZero"/>
        <c:auto val="1"/>
        <c:lblAlgn val="ctr"/>
        <c:lblOffset val="100"/>
        <c:noMultiLvlLbl val="0"/>
      </c:catAx>
      <c:valAx>
        <c:axId val="486853144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low"/>
        <c:crossAx val="486852752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696242031641594E-2"/>
          <c:y val="0.8806266430217462"/>
          <c:w val="0.94923607730851822"/>
          <c:h val="6.1644902373269514E-2"/>
        </c:manualLayout>
      </c:layout>
      <c:overlay val="0"/>
      <c:txPr>
        <a:bodyPr/>
        <a:lstStyle/>
        <a:p>
          <a:pPr>
            <a:defRPr sz="1000"/>
          </a:pPr>
          <a:endParaRPr lang="sk-SK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66554024487699"/>
          <c:y val="3.159474197811471E-2"/>
          <c:w val="0.55962084924950994"/>
          <c:h val="0.8613626009373920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Hárok1!$B$1</c:f>
              <c:strCache>
                <c:ptCount val="1"/>
                <c:pt idx="0">
                  <c:v>denne alebo takmer denne</c:v>
                </c:pt>
              </c:strCache>
            </c:strRef>
          </c:tx>
          <c:spPr>
            <a:solidFill>
              <a:srgbClr val="6C973F">
                <a:lumMod val="75000"/>
              </a:srgbClr>
            </a:solidFill>
            <a:ln w="25400">
              <a:noFill/>
            </a:ln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A45-4092-8291-435F3A5F47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45-4092-8291-435F3A5F47B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45-4092-8291-435F3A5F47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5-4092-8291-435F3A5F47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45-4092-8291-435F3A5F47B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A45-4092-8291-435F3A5F4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Fitness/posilňovanie</c:v>
                </c:pt>
                <c:pt idx="5">
                  <c:v>Beh</c:v>
                </c:pt>
                <c:pt idx="6">
                  <c:v>Tanec</c:v>
                </c:pt>
                <c:pt idx="7">
                  <c:v>Nordic Walking</c:v>
                </c:pt>
                <c:pt idx="8">
                  <c:v>Bowling a kuželky</c:v>
                </c:pt>
                <c:pt idx="9">
                  <c:v>Joga</c:v>
                </c:pt>
                <c:pt idx="10">
                  <c:v>Futbal</c:v>
                </c:pt>
                <c:pt idx="11">
                  <c:v>Zjazdové lyžovanie, snowboard</c:v>
                </c:pt>
                <c:pt idx="12">
                  <c:v>Aerobic, zumba, iné kolektívne cvičenie pri hudbe</c:v>
                </c:pt>
                <c:pt idx="13">
                  <c:v>Korčuľovanie na ľade</c:v>
                </c:pt>
                <c:pt idx="14">
                  <c:v>Bedminton</c:v>
                </c:pt>
                <c:pt idx="15">
                  <c:v>Iná športová aktivita</c:v>
                </c:pt>
                <c:pt idx="16">
                  <c:v>In-line korčuľovanie, skateboard, kolobežka</c:v>
                </c:pt>
                <c:pt idx="17">
                  <c:v>Volejbal, plážový volejbal</c:v>
                </c:pt>
                <c:pt idx="18">
                  <c:v>Beh na lyžiach</c:v>
                </c:pt>
                <c:pt idx="19">
                  <c:v>Tenis</c:v>
                </c:pt>
                <c:pt idx="20">
                  <c:v>Bojové umenia</c:v>
                </c:pt>
                <c:pt idx="21">
                  <c:v>Basketbal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Hárok1!$B$2:$B$26</c:f>
              <c:numCache>
                <c:formatCode>###0</c:formatCode>
                <c:ptCount val="25"/>
                <c:pt idx="0">
                  <c:v>12.3125</c:v>
                </c:pt>
                <c:pt idx="1">
                  <c:v>1.8124999999999998</c:v>
                </c:pt>
                <c:pt idx="2">
                  <c:v>3.625</c:v>
                </c:pt>
                <c:pt idx="3">
                  <c:v>1.875</c:v>
                </c:pt>
                <c:pt idx="4">
                  <c:v>3.6875</c:v>
                </c:pt>
                <c:pt idx="5">
                  <c:v>2.75</c:v>
                </c:pt>
                <c:pt idx="6">
                  <c:v>1.5</c:v>
                </c:pt>
                <c:pt idx="7">
                  <c:v>1.375</c:v>
                </c:pt>
                <c:pt idx="8">
                  <c:v>0.4375</c:v>
                </c:pt>
                <c:pt idx="9">
                  <c:v>1.875</c:v>
                </c:pt>
                <c:pt idx="10">
                  <c:v>0.5625</c:v>
                </c:pt>
                <c:pt idx="11">
                  <c:v>0.375</c:v>
                </c:pt>
                <c:pt idx="12">
                  <c:v>0.625</c:v>
                </c:pt>
                <c:pt idx="13">
                  <c:v>0.375</c:v>
                </c:pt>
                <c:pt idx="14">
                  <c:v>0.6875</c:v>
                </c:pt>
                <c:pt idx="15">
                  <c:v>1.25</c:v>
                </c:pt>
                <c:pt idx="16">
                  <c:v>0.4375</c:v>
                </c:pt>
                <c:pt idx="17">
                  <c:v>0.625</c:v>
                </c:pt>
                <c:pt idx="18">
                  <c:v>0.4375</c:v>
                </c:pt>
                <c:pt idx="19">
                  <c:v>0.1875</c:v>
                </c:pt>
                <c:pt idx="20">
                  <c:v>0.6875</c:v>
                </c:pt>
                <c:pt idx="21">
                  <c:v>0.625</c:v>
                </c:pt>
                <c:pt idx="22">
                  <c:v>0.625</c:v>
                </c:pt>
                <c:pt idx="23">
                  <c:v>0.625</c:v>
                </c:pt>
                <c:pt idx="24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F-408B-8423-8079ACC1DC33}"/>
            </c:ext>
          </c:extLst>
        </c:ser>
        <c:ser>
          <c:idx val="2"/>
          <c:order val="1"/>
          <c:tx>
            <c:strRef>
              <c:f>Hárok1!$C$1</c:f>
              <c:strCache>
                <c:ptCount val="1"/>
                <c:pt idx="0">
                  <c:v>nie denne, ale  viac ako 3x do týždňa</c:v>
                </c:pt>
              </c:strCache>
            </c:strRef>
          </c:tx>
          <c:spPr>
            <a:solidFill>
              <a:srgbClr val="6C973F"/>
            </a:solidFill>
            <a:ln w="25400">
              <a:noFill/>
            </a:ln>
          </c:spPr>
          <c:invertIfNegative val="0"/>
          <c:dLbls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45-4092-8291-435F3A5F47B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45-4092-8291-435F3A5F47B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45-4092-8291-435F3A5F4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Fitness/posilňovanie</c:v>
                </c:pt>
                <c:pt idx="5">
                  <c:v>Beh</c:v>
                </c:pt>
                <c:pt idx="6">
                  <c:v>Tanec</c:v>
                </c:pt>
                <c:pt idx="7">
                  <c:v>Nordic Walking</c:v>
                </c:pt>
                <c:pt idx="8">
                  <c:v>Bowling a kuželky</c:v>
                </c:pt>
                <c:pt idx="9">
                  <c:v>Joga</c:v>
                </c:pt>
                <c:pt idx="10">
                  <c:v>Futbal</c:v>
                </c:pt>
                <c:pt idx="11">
                  <c:v>Zjazdové lyžovanie, snowboard</c:v>
                </c:pt>
                <c:pt idx="12">
                  <c:v>Aerobic, zumba, iné kolektívne cvičenie pri hudbe</c:v>
                </c:pt>
                <c:pt idx="13">
                  <c:v>Korčuľovanie na ľade</c:v>
                </c:pt>
                <c:pt idx="14">
                  <c:v>Bedminton</c:v>
                </c:pt>
                <c:pt idx="15">
                  <c:v>Iná športová aktivita</c:v>
                </c:pt>
                <c:pt idx="16">
                  <c:v>In-line korčuľovanie, skateboard, kolobežka</c:v>
                </c:pt>
                <c:pt idx="17">
                  <c:v>Volejbal, plážový volejbal</c:v>
                </c:pt>
                <c:pt idx="18">
                  <c:v>Beh na lyžiach</c:v>
                </c:pt>
                <c:pt idx="19">
                  <c:v>Tenis</c:v>
                </c:pt>
                <c:pt idx="20">
                  <c:v>Bojové umenia</c:v>
                </c:pt>
                <c:pt idx="21">
                  <c:v>Basketbal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Hárok1!$C$2:$C$26</c:f>
              <c:numCache>
                <c:formatCode>###0</c:formatCode>
                <c:ptCount val="25"/>
                <c:pt idx="0">
                  <c:v>8.1875</c:v>
                </c:pt>
                <c:pt idx="1">
                  <c:v>3.625</c:v>
                </c:pt>
                <c:pt idx="2">
                  <c:v>4.625</c:v>
                </c:pt>
                <c:pt idx="3">
                  <c:v>2.3125</c:v>
                </c:pt>
                <c:pt idx="4">
                  <c:v>3.875</c:v>
                </c:pt>
                <c:pt idx="5">
                  <c:v>2.5625</c:v>
                </c:pt>
                <c:pt idx="6">
                  <c:v>2.375</c:v>
                </c:pt>
                <c:pt idx="7">
                  <c:v>1.25</c:v>
                </c:pt>
                <c:pt idx="8">
                  <c:v>0.6875</c:v>
                </c:pt>
                <c:pt idx="9">
                  <c:v>1.4375</c:v>
                </c:pt>
                <c:pt idx="10">
                  <c:v>0.6875</c:v>
                </c:pt>
                <c:pt idx="11">
                  <c:v>0.6875</c:v>
                </c:pt>
                <c:pt idx="12">
                  <c:v>1.5</c:v>
                </c:pt>
                <c:pt idx="13">
                  <c:v>0.9375</c:v>
                </c:pt>
                <c:pt idx="14">
                  <c:v>1</c:v>
                </c:pt>
                <c:pt idx="15">
                  <c:v>0.875</c:v>
                </c:pt>
                <c:pt idx="16">
                  <c:v>0.6875</c:v>
                </c:pt>
                <c:pt idx="17">
                  <c:v>0.8125</c:v>
                </c:pt>
                <c:pt idx="18">
                  <c:v>0.25</c:v>
                </c:pt>
                <c:pt idx="19">
                  <c:v>0.75</c:v>
                </c:pt>
                <c:pt idx="20">
                  <c:v>0.5</c:v>
                </c:pt>
                <c:pt idx="21">
                  <c:v>0.875</c:v>
                </c:pt>
                <c:pt idx="22">
                  <c:v>0.25</c:v>
                </c:pt>
                <c:pt idx="23">
                  <c:v>0.375</c:v>
                </c:pt>
                <c:pt idx="24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F-408B-8423-8079ACC1DC33}"/>
            </c:ext>
          </c:extLst>
        </c:ser>
        <c:ser>
          <c:idx val="3"/>
          <c:order val="2"/>
          <c:tx>
            <c:strRef>
              <c:f>Hárok1!$D$1</c:f>
              <c:strCache>
                <c:ptCount val="1"/>
                <c:pt idx="0">
                  <c:v>3x do týždňa</c:v>
                </c:pt>
              </c:strCache>
            </c:strRef>
          </c:tx>
          <c:spPr>
            <a:solidFill>
              <a:srgbClr val="6C973F">
                <a:alpha val="80000"/>
              </a:srgbClr>
            </a:solidFill>
            <a:ln w="25400">
              <a:noFill/>
            </a:ln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A45-4092-8291-435F3A5F47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45-4092-8291-435F3A5F47B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45-4092-8291-435F3A5F47B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A45-4092-8291-435F3A5F47B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45-4092-8291-435F3A5F47B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45-4092-8291-435F3A5F47B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45-4092-8291-435F3A5F4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Fitness/posilňovanie</c:v>
                </c:pt>
                <c:pt idx="5">
                  <c:v>Beh</c:v>
                </c:pt>
                <c:pt idx="6">
                  <c:v>Tanec</c:v>
                </c:pt>
                <c:pt idx="7">
                  <c:v>Nordic Walking</c:v>
                </c:pt>
                <c:pt idx="8">
                  <c:v>Bowling a kuželky</c:v>
                </c:pt>
                <c:pt idx="9">
                  <c:v>Joga</c:v>
                </c:pt>
                <c:pt idx="10">
                  <c:v>Futbal</c:v>
                </c:pt>
                <c:pt idx="11">
                  <c:v>Zjazdové lyžovanie, snowboard</c:v>
                </c:pt>
                <c:pt idx="12">
                  <c:v>Aerobic, zumba, iné kolektívne cvičenie pri hudbe</c:v>
                </c:pt>
                <c:pt idx="13">
                  <c:v>Korčuľovanie na ľade</c:v>
                </c:pt>
                <c:pt idx="14">
                  <c:v>Bedminton</c:v>
                </c:pt>
                <c:pt idx="15">
                  <c:v>Iná športová aktivita</c:v>
                </c:pt>
                <c:pt idx="16">
                  <c:v>In-line korčuľovanie, skateboard, kolobežka</c:v>
                </c:pt>
                <c:pt idx="17">
                  <c:v>Volejbal, plážový volejbal</c:v>
                </c:pt>
                <c:pt idx="18">
                  <c:v>Beh na lyžiach</c:v>
                </c:pt>
                <c:pt idx="19">
                  <c:v>Tenis</c:v>
                </c:pt>
                <c:pt idx="20">
                  <c:v>Bojové umenia</c:v>
                </c:pt>
                <c:pt idx="21">
                  <c:v>Basketbal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Hárok1!$D$2:$D$26</c:f>
              <c:numCache>
                <c:formatCode>###0</c:formatCode>
                <c:ptCount val="25"/>
                <c:pt idx="0">
                  <c:v>7.1249999999999991</c:v>
                </c:pt>
                <c:pt idx="1">
                  <c:v>2.5625</c:v>
                </c:pt>
                <c:pt idx="2">
                  <c:v>1.7500000000000002</c:v>
                </c:pt>
                <c:pt idx="3">
                  <c:v>1.125</c:v>
                </c:pt>
                <c:pt idx="4">
                  <c:v>3.5624999999999996</c:v>
                </c:pt>
                <c:pt idx="5">
                  <c:v>2.25</c:v>
                </c:pt>
                <c:pt idx="6">
                  <c:v>1.3125</c:v>
                </c:pt>
                <c:pt idx="7">
                  <c:v>1.3125</c:v>
                </c:pt>
                <c:pt idx="8">
                  <c:v>0.4375</c:v>
                </c:pt>
                <c:pt idx="9">
                  <c:v>1.625</c:v>
                </c:pt>
                <c:pt idx="10">
                  <c:v>0.875</c:v>
                </c:pt>
                <c:pt idx="11">
                  <c:v>0.625</c:v>
                </c:pt>
                <c:pt idx="12">
                  <c:v>0.625</c:v>
                </c:pt>
                <c:pt idx="13">
                  <c:v>0.5625</c:v>
                </c:pt>
                <c:pt idx="14">
                  <c:v>0.6875</c:v>
                </c:pt>
                <c:pt idx="15">
                  <c:v>0.875</c:v>
                </c:pt>
                <c:pt idx="16">
                  <c:v>0.25</c:v>
                </c:pt>
                <c:pt idx="17">
                  <c:v>0.3125</c:v>
                </c:pt>
                <c:pt idx="18">
                  <c:v>0.5</c:v>
                </c:pt>
                <c:pt idx="19">
                  <c:v>0.1875</c:v>
                </c:pt>
                <c:pt idx="20">
                  <c:v>0.5</c:v>
                </c:pt>
                <c:pt idx="21">
                  <c:v>0.5</c:v>
                </c:pt>
                <c:pt idx="22">
                  <c:v>0.25</c:v>
                </c:pt>
                <c:pt idx="23">
                  <c:v>0.375</c:v>
                </c:pt>
                <c:pt idx="2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F-408B-8423-8079ACC1DC33}"/>
            </c:ext>
          </c:extLst>
        </c:ser>
        <c:ser>
          <c:idx val="4"/>
          <c:order val="3"/>
          <c:tx>
            <c:strRef>
              <c:f>Hárok1!$E$1</c:f>
              <c:strCache>
                <c:ptCount val="1"/>
                <c:pt idx="0">
                  <c:v>2x do týždňa</c:v>
                </c:pt>
              </c:strCache>
            </c:strRef>
          </c:tx>
          <c:spPr>
            <a:solidFill>
              <a:srgbClr val="6C973F">
                <a:alpha val="60000"/>
              </a:srgbClr>
            </a:solidFill>
            <a:ln w="25400">
              <a:noFill/>
            </a:ln>
          </c:spPr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45-4092-8291-435F3A5F47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45-4092-8291-435F3A5F47B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45-4092-8291-435F3A5F47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45-4092-8291-435F3A5F47B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A45-4092-8291-435F3A5F47B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45-4092-8291-435F3A5F47B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45-4092-8291-435F3A5F47B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Fitness/posilňovanie</c:v>
                </c:pt>
                <c:pt idx="5">
                  <c:v>Beh</c:v>
                </c:pt>
                <c:pt idx="6">
                  <c:v>Tanec</c:v>
                </c:pt>
                <c:pt idx="7">
                  <c:v>Nordic Walking</c:v>
                </c:pt>
                <c:pt idx="8">
                  <c:v>Bowling a kuželky</c:v>
                </c:pt>
                <c:pt idx="9">
                  <c:v>Joga</c:v>
                </c:pt>
                <c:pt idx="10">
                  <c:v>Futbal</c:v>
                </c:pt>
                <c:pt idx="11">
                  <c:v>Zjazdové lyžovanie, snowboard</c:v>
                </c:pt>
                <c:pt idx="12">
                  <c:v>Aerobic, zumba, iné kolektívne cvičenie pri hudbe</c:v>
                </c:pt>
                <c:pt idx="13">
                  <c:v>Korčuľovanie na ľade</c:v>
                </c:pt>
                <c:pt idx="14">
                  <c:v>Bedminton</c:v>
                </c:pt>
                <c:pt idx="15">
                  <c:v>Iná športová aktivita</c:v>
                </c:pt>
                <c:pt idx="16">
                  <c:v>In-line korčuľovanie, skateboard, kolobežka</c:v>
                </c:pt>
                <c:pt idx="17">
                  <c:v>Volejbal, plážový volejbal</c:v>
                </c:pt>
                <c:pt idx="18">
                  <c:v>Beh na lyžiach</c:v>
                </c:pt>
                <c:pt idx="19">
                  <c:v>Tenis</c:v>
                </c:pt>
                <c:pt idx="20">
                  <c:v>Bojové umenia</c:v>
                </c:pt>
                <c:pt idx="21">
                  <c:v>Basketbal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Hárok1!$E$2:$E$26</c:f>
              <c:numCache>
                <c:formatCode>###0</c:formatCode>
                <c:ptCount val="25"/>
                <c:pt idx="0">
                  <c:v>8</c:v>
                </c:pt>
                <c:pt idx="1">
                  <c:v>2.375</c:v>
                </c:pt>
                <c:pt idx="2">
                  <c:v>2.4375</c:v>
                </c:pt>
                <c:pt idx="3">
                  <c:v>2.125</c:v>
                </c:pt>
                <c:pt idx="4">
                  <c:v>3.875</c:v>
                </c:pt>
                <c:pt idx="5">
                  <c:v>3.3125</c:v>
                </c:pt>
                <c:pt idx="6">
                  <c:v>1.6875</c:v>
                </c:pt>
                <c:pt idx="7">
                  <c:v>1.875</c:v>
                </c:pt>
                <c:pt idx="8">
                  <c:v>0.6875</c:v>
                </c:pt>
                <c:pt idx="9">
                  <c:v>1.625</c:v>
                </c:pt>
                <c:pt idx="10">
                  <c:v>1.125</c:v>
                </c:pt>
                <c:pt idx="11">
                  <c:v>0.6875</c:v>
                </c:pt>
                <c:pt idx="12">
                  <c:v>1.3125</c:v>
                </c:pt>
                <c:pt idx="13">
                  <c:v>0.75</c:v>
                </c:pt>
                <c:pt idx="14">
                  <c:v>0.1875</c:v>
                </c:pt>
                <c:pt idx="15">
                  <c:v>0.625</c:v>
                </c:pt>
                <c:pt idx="16">
                  <c:v>0.375</c:v>
                </c:pt>
                <c:pt idx="17">
                  <c:v>0.25</c:v>
                </c:pt>
                <c:pt idx="18">
                  <c:v>0.375</c:v>
                </c:pt>
                <c:pt idx="19">
                  <c:v>0.5</c:v>
                </c:pt>
                <c:pt idx="20">
                  <c:v>0.5625</c:v>
                </c:pt>
                <c:pt idx="21">
                  <c:v>0.3125</c:v>
                </c:pt>
                <c:pt idx="22">
                  <c:v>0.4375</c:v>
                </c:pt>
                <c:pt idx="23">
                  <c:v>0.125</c:v>
                </c:pt>
                <c:pt idx="24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F-408B-8423-8079ACC1DC33}"/>
            </c:ext>
          </c:extLst>
        </c:ser>
        <c:ser>
          <c:idx val="0"/>
          <c:order val="4"/>
          <c:tx>
            <c:strRef>
              <c:f>Hárok1!$F$1</c:f>
              <c:strCache>
                <c:ptCount val="1"/>
                <c:pt idx="0">
                  <c:v>1x do týždňa</c:v>
                </c:pt>
              </c:strCache>
            </c:strRef>
          </c:tx>
          <c:spPr>
            <a:solidFill>
              <a:srgbClr val="6C973F">
                <a:alpha val="40000"/>
              </a:srgbClr>
            </a:solidFill>
          </c:spPr>
          <c:invertIfNegative val="0"/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45-4092-8291-435F3A5F47B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45-4092-8291-435F3A5F47B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45-4092-8291-435F3A5F47B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Fitness/posilňovanie</c:v>
                </c:pt>
                <c:pt idx="5">
                  <c:v>Beh</c:v>
                </c:pt>
                <c:pt idx="6">
                  <c:v>Tanec</c:v>
                </c:pt>
                <c:pt idx="7">
                  <c:v>Nordic Walking</c:v>
                </c:pt>
                <c:pt idx="8">
                  <c:v>Bowling a kuželky</c:v>
                </c:pt>
                <c:pt idx="9">
                  <c:v>Joga</c:v>
                </c:pt>
                <c:pt idx="10">
                  <c:v>Futbal</c:v>
                </c:pt>
                <c:pt idx="11">
                  <c:v>Zjazdové lyžovanie, snowboard</c:v>
                </c:pt>
                <c:pt idx="12">
                  <c:v>Aerobic, zumba, iné kolektívne cvičenie pri hudbe</c:v>
                </c:pt>
                <c:pt idx="13">
                  <c:v>Korčuľovanie na ľade</c:v>
                </c:pt>
                <c:pt idx="14">
                  <c:v>Bedminton</c:v>
                </c:pt>
                <c:pt idx="15">
                  <c:v>Iná športová aktivita</c:v>
                </c:pt>
                <c:pt idx="16">
                  <c:v>In-line korčuľovanie, skateboard, kolobežka</c:v>
                </c:pt>
                <c:pt idx="17">
                  <c:v>Volejbal, plážový volejbal</c:v>
                </c:pt>
                <c:pt idx="18">
                  <c:v>Beh na lyžiach</c:v>
                </c:pt>
                <c:pt idx="19">
                  <c:v>Tenis</c:v>
                </c:pt>
                <c:pt idx="20">
                  <c:v>Bojové umenia</c:v>
                </c:pt>
                <c:pt idx="21">
                  <c:v>Basketbal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Hárok1!$F$2:$F$26</c:f>
              <c:numCache>
                <c:formatCode>###0</c:formatCode>
                <c:ptCount val="25"/>
                <c:pt idx="0">
                  <c:v>6.8125000000000009</c:v>
                </c:pt>
                <c:pt idx="1">
                  <c:v>7.4375</c:v>
                </c:pt>
                <c:pt idx="2">
                  <c:v>3.6249999999999996</c:v>
                </c:pt>
                <c:pt idx="3">
                  <c:v>5.5</c:v>
                </c:pt>
                <c:pt idx="4">
                  <c:v>3.6875</c:v>
                </c:pt>
                <c:pt idx="5">
                  <c:v>3.8125</c:v>
                </c:pt>
                <c:pt idx="6">
                  <c:v>3.3125</c:v>
                </c:pt>
                <c:pt idx="7">
                  <c:v>2</c:v>
                </c:pt>
                <c:pt idx="8">
                  <c:v>1.125</c:v>
                </c:pt>
                <c:pt idx="9">
                  <c:v>2</c:v>
                </c:pt>
                <c:pt idx="10">
                  <c:v>2.25</c:v>
                </c:pt>
                <c:pt idx="11">
                  <c:v>1.3125</c:v>
                </c:pt>
                <c:pt idx="12">
                  <c:v>2</c:v>
                </c:pt>
                <c:pt idx="13">
                  <c:v>1.6875</c:v>
                </c:pt>
                <c:pt idx="14">
                  <c:v>1.25</c:v>
                </c:pt>
                <c:pt idx="15">
                  <c:v>1.3125</c:v>
                </c:pt>
                <c:pt idx="16">
                  <c:v>0.625</c:v>
                </c:pt>
                <c:pt idx="17">
                  <c:v>0.75</c:v>
                </c:pt>
                <c:pt idx="18">
                  <c:v>1</c:v>
                </c:pt>
                <c:pt idx="19">
                  <c:v>0.375</c:v>
                </c:pt>
                <c:pt idx="20">
                  <c:v>0.5</c:v>
                </c:pt>
                <c:pt idx="21">
                  <c:v>0.625</c:v>
                </c:pt>
                <c:pt idx="22">
                  <c:v>0.75</c:v>
                </c:pt>
                <c:pt idx="23">
                  <c:v>0.25</c:v>
                </c:pt>
                <c:pt idx="24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849-4B13-BFDD-633910BB0458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menej ako raz za týždeň, ale aspoň raz za mesiac</c:v>
                </c:pt>
              </c:strCache>
            </c:strRef>
          </c:tx>
          <c:spPr>
            <a:solidFill>
              <a:srgbClr val="6C973F">
                <a:alpha val="20000"/>
              </a:srgbClr>
            </a:solidFill>
          </c:spPr>
          <c:invertIfNegative val="0"/>
          <c:dLbls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45-4092-8291-435F3A5F47B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45-4092-8291-435F3A5F47B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45-4092-8291-435F3A5F47B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45-4092-8291-435F3A5F47B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Fitness/posilňovanie</c:v>
                </c:pt>
                <c:pt idx="5">
                  <c:v>Beh</c:v>
                </c:pt>
                <c:pt idx="6">
                  <c:v>Tanec</c:v>
                </c:pt>
                <c:pt idx="7">
                  <c:v>Nordic Walking</c:v>
                </c:pt>
                <c:pt idx="8">
                  <c:v>Bowling a kuželky</c:v>
                </c:pt>
                <c:pt idx="9">
                  <c:v>Joga</c:v>
                </c:pt>
                <c:pt idx="10">
                  <c:v>Futbal</c:v>
                </c:pt>
                <c:pt idx="11">
                  <c:v>Zjazdové lyžovanie, snowboard</c:v>
                </c:pt>
                <c:pt idx="12">
                  <c:v>Aerobic, zumba, iné kolektívne cvičenie pri hudbe</c:v>
                </c:pt>
                <c:pt idx="13">
                  <c:v>Korčuľovanie na ľade</c:v>
                </c:pt>
                <c:pt idx="14">
                  <c:v>Bedminton</c:v>
                </c:pt>
                <c:pt idx="15">
                  <c:v>Iná športová aktivita</c:v>
                </c:pt>
                <c:pt idx="16">
                  <c:v>In-line korčuľovanie, skateboard, kolobežka</c:v>
                </c:pt>
                <c:pt idx="17">
                  <c:v>Volejbal, plážový volejbal</c:v>
                </c:pt>
                <c:pt idx="18">
                  <c:v>Beh na lyžiach</c:v>
                </c:pt>
                <c:pt idx="19">
                  <c:v>Tenis</c:v>
                </c:pt>
                <c:pt idx="20">
                  <c:v>Bojové umenia</c:v>
                </c:pt>
                <c:pt idx="21">
                  <c:v>Basketbal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Hárok1!$G$2:$G$26</c:f>
              <c:numCache>
                <c:formatCode>###0</c:formatCode>
                <c:ptCount val="25"/>
                <c:pt idx="0">
                  <c:v>4.9375</c:v>
                </c:pt>
                <c:pt idx="1">
                  <c:v>1.8125</c:v>
                </c:pt>
                <c:pt idx="2">
                  <c:v>5.875</c:v>
                </c:pt>
                <c:pt idx="3">
                  <c:v>5.75</c:v>
                </c:pt>
                <c:pt idx="4">
                  <c:v>2.75</c:v>
                </c:pt>
                <c:pt idx="5">
                  <c:v>3.125</c:v>
                </c:pt>
                <c:pt idx="6">
                  <c:v>3.9375</c:v>
                </c:pt>
                <c:pt idx="7">
                  <c:v>1.7500000000000002</c:v>
                </c:pt>
                <c:pt idx="8">
                  <c:v>2.5625</c:v>
                </c:pt>
                <c:pt idx="9">
                  <c:v>1.3125</c:v>
                </c:pt>
                <c:pt idx="10">
                  <c:v>1.625</c:v>
                </c:pt>
                <c:pt idx="11">
                  <c:v>2.75</c:v>
                </c:pt>
                <c:pt idx="12">
                  <c:v>0.625</c:v>
                </c:pt>
                <c:pt idx="13">
                  <c:v>1.9375</c:v>
                </c:pt>
                <c:pt idx="14">
                  <c:v>1.5</c:v>
                </c:pt>
                <c:pt idx="15">
                  <c:v>0.6875</c:v>
                </c:pt>
                <c:pt idx="16">
                  <c:v>0.75</c:v>
                </c:pt>
                <c:pt idx="17">
                  <c:v>0.4375</c:v>
                </c:pt>
                <c:pt idx="18">
                  <c:v>0.8125</c:v>
                </c:pt>
                <c:pt idx="19">
                  <c:v>0.875</c:v>
                </c:pt>
                <c:pt idx="20">
                  <c:v>0.5</c:v>
                </c:pt>
                <c:pt idx="21">
                  <c:v>0.625</c:v>
                </c:pt>
                <c:pt idx="22">
                  <c:v>0.25</c:v>
                </c:pt>
                <c:pt idx="23">
                  <c:v>0.125</c:v>
                </c:pt>
                <c:pt idx="2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849-4B13-BFDD-633910BB0458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menej ako raz za mesiac</c:v>
                </c:pt>
              </c:strCache>
            </c:strRef>
          </c:tx>
          <c:spPr>
            <a:solidFill>
              <a:srgbClr val="6C973F">
                <a:alpha val="10000"/>
              </a:srgbClr>
            </a:solidFill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A45-4092-8291-435F3A5F47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45-4092-8291-435F3A5F47B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45-4092-8291-435F3A5F47B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45-4092-8291-435F3A5F47B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45-4092-8291-435F3A5F47B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45-4092-8291-435F3A5F47B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45-4092-8291-435F3A5F47B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Hárok1!$A$2:$A$26</c:f>
              <c:strCache>
                <c:ptCount val="25"/>
                <c:pt idx="0">
                  <c:v>Cvičenie doma</c:v>
                </c:pt>
                <c:pt idx="1">
                  <c:v>Turistika, horská turistika</c:v>
                </c:pt>
                <c:pt idx="2">
                  <c:v>Bicyklovanie/cykloturistika</c:v>
                </c:pt>
                <c:pt idx="3">
                  <c:v>Plávanie</c:v>
                </c:pt>
                <c:pt idx="4">
                  <c:v>Fitness/posilňovanie</c:v>
                </c:pt>
                <c:pt idx="5">
                  <c:v>Beh</c:v>
                </c:pt>
                <c:pt idx="6">
                  <c:v>Tanec</c:v>
                </c:pt>
                <c:pt idx="7">
                  <c:v>Nordic Walking</c:v>
                </c:pt>
                <c:pt idx="8">
                  <c:v>Bowling a kuželky</c:v>
                </c:pt>
                <c:pt idx="9">
                  <c:v>Joga</c:v>
                </c:pt>
                <c:pt idx="10">
                  <c:v>Futbal</c:v>
                </c:pt>
                <c:pt idx="11">
                  <c:v>Zjazdové lyžovanie, snowboard</c:v>
                </c:pt>
                <c:pt idx="12">
                  <c:v>Aerobic, zumba, iné kolektívne cvičenie pri hudbe</c:v>
                </c:pt>
                <c:pt idx="13">
                  <c:v>Korčuľovanie na ľade</c:v>
                </c:pt>
                <c:pt idx="14">
                  <c:v>Bedminton</c:v>
                </c:pt>
                <c:pt idx="15">
                  <c:v>Iná športová aktivita</c:v>
                </c:pt>
                <c:pt idx="16">
                  <c:v>In-line korčuľovanie, skateboard, kolobežka</c:v>
                </c:pt>
                <c:pt idx="17">
                  <c:v>Volejbal, plážový volejbal</c:v>
                </c:pt>
                <c:pt idx="18">
                  <c:v>Beh na lyžiach</c:v>
                </c:pt>
                <c:pt idx="19">
                  <c:v>Tenis</c:v>
                </c:pt>
                <c:pt idx="20">
                  <c:v>Bojové umenia</c:v>
                </c:pt>
                <c:pt idx="21">
                  <c:v>Basketbal</c:v>
                </c:pt>
                <c:pt idx="22">
                  <c:v>Florbal</c:v>
                </c:pt>
                <c:pt idx="23">
                  <c:v>Vodáctvo</c:v>
                </c:pt>
                <c:pt idx="24">
                  <c:v>Golf</c:v>
                </c:pt>
              </c:strCache>
            </c:strRef>
          </c:cat>
          <c:val>
            <c:numRef>
              <c:f>Hárok1!$H$2:$H$26</c:f>
              <c:numCache>
                <c:formatCode>###0</c:formatCode>
                <c:ptCount val="25"/>
                <c:pt idx="0">
                  <c:v>3.25</c:v>
                </c:pt>
                <c:pt idx="1">
                  <c:v>12.625</c:v>
                </c:pt>
                <c:pt idx="2">
                  <c:v>6.1875</c:v>
                </c:pt>
                <c:pt idx="3">
                  <c:v>7.1249999999999991</c:v>
                </c:pt>
                <c:pt idx="4">
                  <c:v>2.125</c:v>
                </c:pt>
                <c:pt idx="5">
                  <c:v>2.875</c:v>
                </c:pt>
                <c:pt idx="6">
                  <c:v>4</c:v>
                </c:pt>
                <c:pt idx="7">
                  <c:v>2.625</c:v>
                </c:pt>
                <c:pt idx="8">
                  <c:v>4.875</c:v>
                </c:pt>
                <c:pt idx="9">
                  <c:v>0.4375</c:v>
                </c:pt>
                <c:pt idx="10">
                  <c:v>1.625</c:v>
                </c:pt>
                <c:pt idx="11">
                  <c:v>1.875</c:v>
                </c:pt>
                <c:pt idx="12">
                  <c:v>0.8125</c:v>
                </c:pt>
                <c:pt idx="13">
                  <c:v>1.25</c:v>
                </c:pt>
                <c:pt idx="14">
                  <c:v>1.7500000000000002</c:v>
                </c:pt>
                <c:pt idx="15">
                  <c:v>0.6875</c:v>
                </c:pt>
                <c:pt idx="16">
                  <c:v>1.375</c:v>
                </c:pt>
                <c:pt idx="17">
                  <c:v>1.1875</c:v>
                </c:pt>
                <c:pt idx="18">
                  <c:v>0.375</c:v>
                </c:pt>
                <c:pt idx="19">
                  <c:v>0.8125</c:v>
                </c:pt>
                <c:pt idx="20">
                  <c:v>0.375</c:v>
                </c:pt>
                <c:pt idx="21">
                  <c:v>0.375</c:v>
                </c:pt>
                <c:pt idx="22">
                  <c:v>0.4375</c:v>
                </c:pt>
                <c:pt idx="23">
                  <c:v>0.25</c:v>
                </c:pt>
                <c:pt idx="24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849-4B13-BFDD-633910BB04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7127408"/>
        <c:axId val="207126232"/>
      </c:barChart>
      <c:catAx>
        <c:axId val="2071274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07126232"/>
        <c:crosses val="autoZero"/>
        <c:auto val="1"/>
        <c:lblAlgn val="ctr"/>
        <c:lblOffset val="100"/>
        <c:noMultiLvlLbl val="0"/>
      </c:catAx>
      <c:valAx>
        <c:axId val="207126232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low"/>
        <c:crossAx val="207127408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5115268723898637E-2"/>
          <c:y val="0.89651507609778724"/>
          <c:w val="0.92717642973387848"/>
          <c:h val="6.9741928446171456E-2"/>
        </c:manualLayout>
      </c:layout>
      <c:overlay val="0"/>
      <c:txPr>
        <a:bodyPr/>
        <a:lstStyle/>
        <a:p>
          <a:pPr>
            <a:defRPr sz="1000"/>
          </a:pPr>
          <a:endParaRPr lang="sk-SK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77531056600075"/>
          <c:y val="1.738450256660963E-2"/>
          <c:w val="0.65822468943399925"/>
          <c:h val="0.9659328281593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AA4-4C39-9751-2DC64E03355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B-4388-870A-63E8B2E916A2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B-4388-870A-63E8B2E916A2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D-4579-ACEE-4FB655E5ECC1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D-4579-ACEE-4FB655E5ECC1}"/>
              </c:ext>
            </c:extLst>
          </c:dPt>
          <c:dPt>
            <c:idx val="15"/>
            <c:invertIfNegative val="0"/>
            <c:bubble3D val="0"/>
            <c:spPr>
              <a:solidFill>
                <a:srgbClr val="2825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017-4688-852A-0488582A66F0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0-4023-B3AD-BBC8D63B7EB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Hárok1!$A$2:$A$27</c:f>
              <c:strCache>
                <c:ptCount val="26"/>
                <c:pt idx="0">
                  <c:v>Žiadnu</c:v>
                </c:pt>
                <c:pt idx="1">
                  <c:v>Korčuľovanie na ľade</c:v>
                </c:pt>
                <c:pt idx="2">
                  <c:v>Joga</c:v>
                </c:pt>
                <c:pt idx="3">
                  <c:v>Nordic Walking</c:v>
                </c:pt>
                <c:pt idx="4">
                  <c:v>Plávanie</c:v>
                </c:pt>
                <c:pt idx="5">
                  <c:v>Beh na lyžiach</c:v>
                </c:pt>
                <c:pt idx="6">
                  <c:v>Fitness/posilňovanie</c:v>
                </c:pt>
                <c:pt idx="7">
                  <c:v>Cvičenie doma</c:v>
                </c:pt>
                <c:pt idx="8">
                  <c:v>Turistika, horská turistika</c:v>
                </c:pt>
                <c:pt idx="9">
                  <c:v>Zjazdové lyžovanie, snowboard</c:v>
                </c:pt>
                <c:pt idx="10">
                  <c:v>Bowling a kuželky</c:v>
                </c:pt>
                <c:pt idx="11">
                  <c:v>Tenis</c:v>
                </c:pt>
                <c:pt idx="12">
                  <c:v>Beh</c:v>
                </c:pt>
                <c:pt idx="13">
                  <c:v>Aerobic, zumba, iné kolektívne cvičenie pri hudbe</c:v>
                </c:pt>
                <c:pt idx="14">
                  <c:v>Tanec</c:v>
                </c:pt>
                <c:pt idx="15">
                  <c:v>Bedminton</c:v>
                </c:pt>
                <c:pt idx="16">
                  <c:v>Bicyklovanie/cykloturistika</c:v>
                </c:pt>
                <c:pt idx="17">
                  <c:v>Bojové umenia</c:v>
                </c:pt>
                <c:pt idx="18">
                  <c:v>Golf</c:v>
                </c:pt>
                <c:pt idx="19">
                  <c:v>Iná športová aktivita</c:v>
                </c:pt>
                <c:pt idx="20">
                  <c:v>Futbal</c:v>
                </c:pt>
                <c:pt idx="21">
                  <c:v>In-line korčuľovanie, skateboard, kolobežka</c:v>
                </c:pt>
                <c:pt idx="22">
                  <c:v>Vodáctvo</c:v>
                </c:pt>
                <c:pt idx="23">
                  <c:v>Basketbal</c:v>
                </c:pt>
                <c:pt idx="24">
                  <c:v>Florbal</c:v>
                </c:pt>
                <c:pt idx="25">
                  <c:v>Volejbal, plážový volejbal</c:v>
                </c:pt>
              </c:strCache>
            </c:strRef>
          </c:cat>
          <c:val>
            <c:numRef>
              <c:f>Hárok1!$B$2:$B$27</c:f>
              <c:numCache>
                <c:formatCode>0.0</c:formatCode>
                <c:ptCount val="26"/>
                <c:pt idx="0">
                  <c:v>31.0625</c:v>
                </c:pt>
                <c:pt idx="1">
                  <c:v>5.25</c:v>
                </c:pt>
                <c:pt idx="2">
                  <c:v>5.125</c:v>
                </c:pt>
                <c:pt idx="3">
                  <c:v>4.9375</c:v>
                </c:pt>
                <c:pt idx="4">
                  <c:v>4.75</c:v>
                </c:pt>
                <c:pt idx="5">
                  <c:v>4.25</c:v>
                </c:pt>
                <c:pt idx="6">
                  <c:v>3.75</c:v>
                </c:pt>
                <c:pt idx="7">
                  <c:v>3.5624999999999996</c:v>
                </c:pt>
                <c:pt idx="8">
                  <c:v>3.4375000000000004</c:v>
                </c:pt>
                <c:pt idx="9">
                  <c:v>3.125</c:v>
                </c:pt>
                <c:pt idx="10">
                  <c:v>3</c:v>
                </c:pt>
                <c:pt idx="11">
                  <c:v>2.875</c:v>
                </c:pt>
                <c:pt idx="12">
                  <c:v>2.75</c:v>
                </c:pt>
                <c:pt idx="13">
                  <c:v>2.75</c:v>
                </c:pt>
                <c:pt idx="14">
                  <c:v>2.6875</c:v>
                </c:pt>
                <c:pt idx="15">
                  <c:v>2.3125</c:v>
                </c:pt>
                <c:pt idx="16">
                  <c:v>2.125</c:v>
                </c:pt>
                <c:pt idx="17">
                  <c:v>2.125</c:v>
                </c:pt>
                <c:pt idx="18">
                  <c:v>1.8124999999999998</c:v>
                </c:pt>
                <c:pt idx="19">
                  <c:v>1.625</c:v>
                </c:pt>
                <c:pt idx="20">
                  <c:v>1.3125</c:v>
                </c:pt>
                <c:pt idx="21">
                  <c:v>1.3125</c:v>
                </c:pt>
                <c:pt idx="22">
                  <c:v>1.3125</c:v>
                </c:pt>
                <c:pt idx="23">
                  <c:v>1.1875</c:v>
                </c:pt>
                <c:pt idx="24">
                  <c:v>1.125</c:v>
                </c:pt>
                <c:pt idx="25">
                  <c:v>1.0625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C-4CD6-90E9-14B1290624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20"/>
        <c:axId val="207128976"/>
        <c:axId val="207129368"/>
      </c:barChart>
      <c:catAx>
        <c:axId val="20712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207129368"/>
        <c:crosses val="autoZero"/>
        <c:auto val="1"/>
        <c:lblAlgn val="ctr"/>
        <c:lblOffset val="100"/>
        <c:noMultiLvlLbl val="0"/>
      </c:catAx>
      <c:valAx>
        <c:axId val="207129368"/>
        <c:scaling>
          <c:orientation val="minMax"/>
          <c:max val="80"/>
        </c:scaling>
        <c:delete val="1"/>
        <c:axPos val="t"/>
        <c:numFmt formatCode="0.0" sourceLinked="1"/>
        <c:majorTickMark val="out"/>
        <c:minorTickMark val="none"/>
        <c:tickLblPos val="nextTo"/>
        <c:crossAx val="20712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091227924055666E-2"/>
          <c:y val="1.6880705113909759E-2"/>
          <c:w val="0.9462355524143605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= úplne zlý</c:v>
                </c:pt>
              </c:strCache>
            </c:strRef>
          </c:tx>
          <c:spPr>
            <a:solidFill>
              <a:srgbClr val="28256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###0</c:formatCode>
                <c:ptCount val="1"/>
                <c:pt idx="0">
                  <c:v>6.5625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82564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###0</c:formatCode>
                <c:ptCount val="1"/>
                <c:pt idx="0">
                  <c:v>4.3125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282564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###0</c:formatCode>
                <c:ptCount val="1"/>
                <c:pt idx="0">
                  <c:v>4.5625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282564"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###0</c:formatCode>
                <c:ptCount val="1"/>
                <c:pt idx="0">
                  <c:v>8.875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282564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###0</c:formatCode>
                <c:ptCount val="1"/>
                <c:pt idx="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FF">
                <a:lumMod val="95000"/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###0</c:formatCode>
                <c:ptCount val="1"/>
                <c:pt idx="0">
                  <c:v>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00000">
                <a:alpha val="4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###0</c:formatCode>
                <c:ptCount val="1"/>
                <c:pt idx="0">
                  <c:v>6.125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00000">
                <a:alpha val="5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###0</c:formatCode>
                <c:ptCount val="1"/>
                <c:pt idx="0">
                  <c:v>7.875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C00000">
                <a:alpha val="6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###0</c:formatCode>
                <c:ptCount val="1"/>
                <c:pt idx="0">
                  <c:v>10.375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C00000">
                <a:alpha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###0</c:formatCode>
                <c:ptCount val="1"/>
                <c:pt idx="0">
                  <c:v>10.5625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10 = nanajvýš dobrý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Sheet1!$L$2</c:f>
              <c:numCache>
                <c:formatCode>###0</c:formatCode>
                <c:ptCount val="1"/>
                <c:pt idx="0">
                  <c:v>24.75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26532728"/>
        <c:axId val="426533120"/>
      </c:barChart>
      <c:catAx>
        <c:axId val="426532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sk-SK"/>
          </a:p>
        </c:txPr>
        <c:crossAx val="426533120"/>
        <c:crosses val="autoZero"/>
        <c:auto val="1"/>
        <c:lblAlgn val="ctr"/>
        <c:lblOffset val="100"/>
        <c:noMultiLvlLbl val="0"/>
      </c:catAx>
      <c:valAx>
        <c:axId val="42653312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426532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0813396573347379E-2"/>
          <c:y val="0.12154143292030167"/>
          <c:w val="0.98543564519373184"/>
          <c:h val="0.13357116372194094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1261603236883"/>
          <c:y val="0.15266679370348538"/>
          <c:w val="0.40744276234330495"/>
          <c:h val="0.78081140018913053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90-4FBB-B33C-406A288524F1}"/>
              </c:ext>
            </c:extLst>
          </c:dPt>
          <c:dPt>
            <c:idx val="1"/>
            <c:bubble3D val="0"/>
            <c:spPr>
              <a:solidFill>
                <a:srgbClr val="F4B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90-4FBB-B33C-406A288524F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90-4FBB-B33C-406A288524F1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90-4FBB-B33C-406A288524F1}"/>
              </c:ext>
            </c:extLst>
          </c:dPt>
          <c:dPt>
            <c:idx val="4"/>
            <c:bubble3D val="0"/>
            <c:spPr>
              <a:solidFill>
                <a:srgbClr val="402F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90-4FBB-B33C-406A288524F1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90-4FBB-B33C-406A288524F1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90-4FBB-B33C-406A288524F1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90-4FBB-B33C-406A288524F1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190-4FBB-B33C-406A288524F1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190-4FBB-B33C-406A288524F1}"/>
              </c:ext>
            </c:extLst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190-4FBB-B33C-406A288524F1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190-4FBB-B33C-406A288524F1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190-4FBB-B33C-406A288524F1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190-4FBB-B33C-406A288524F1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190-4FBB-B33C-406A288524F1}"/>
              </c:ext>
            </c:extLst>
          </c:dPt>
          <c:dPt>
            <c:idx val="1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190-4FBB-B33C-406A288524F1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190-4FBB-B33C-406A288524F1}"/>
              </c:ext>
            </c:extLst>
          </c:dPt>
          <c:dPt>
            <c:idx val="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190-4FBB-B33C-406A288524F1}"/>
              </c:ext>
            </c:extLst>
          </c:dPt>
          <c:dPt>
            <c:idx val="1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190-4FBB-B33C-406A288524F1}"/>
              </c:ext>
            </c:extLst>
          </c:dPt>
          <c:dLbls>
            <c:dLbl>
              <c:idx val="0"/>
              <c:layout>
                <c:manualLayout>
                  <c:x val="-0.12272692557859041"/>
                  <c:y val="0.133269117408733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0-4FBB-B33C-406A288524F1}"/>
                </c:ext>
              </c:extLst>
            </c:dLbl>
            <c:dLbl>
              <c:idx val="1"/>
              <c:layout>
                <c:manualLayout>
                  <c:x val="1.9472063592116728E-2"/>
                  <c:y val="-0.21280522228178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0-4FBB-B33C-406A288524F1}"/>
                </c:ext>
              </c:extLst>
            </c:dLbl>
            <c:dLbl>
              <c:idx val="2"/>
              <c:layout>
                <c:manualLayout>
                  <c:x val="0.11152127739238252"/>
                  <c:y val="9.07206504878748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37840040928475E-2"/>
                      <c:h val="7.0218185423291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190-4FBB-B33C-406A288524F1}"/>
                </c:ext>
              </c:extLst>
            </c:dLbl>
            <c:dLbl>
              <c:idx val="3"/>
              <c:layout>
                <c:manualLayout>
                  <c:x val="3.0664015307889956E-2"/>
                  <c:y val="0.102525168427670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80583109363785E-2"/>
                      <c:h val="9.5862191171416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90-4FBB-B33C-406A288524F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90-4FBB-B33C-406A288524F1}"/>
                </c:ext>
              </c:extLst>
            </c:dLbl>
            <c:dLbl>
              <c:idx val="10"/>
              <c:layout>
                <c:manualLayout>
                  <c:x val="-1.1910506765670466E-2"/>
                  <c:y val="1.2127436569127639E-2"/>
                </c:manualLayout>
              </c:layout>
              <c:tx>
                <c:rich>
                  <a:bodyPr/>
                  <a:lstStyle/>
                  <a:p>
                    <a:fld id="{23F0D942-7798-431A-8A5A-EB0C3E64B0E3}" type="VALUE">
                      <a:rPr lang="en-US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55481547820109E-2"/>
                      <c:h val="7.38501605313932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190-4FBB-B33C-406A288524F1}"/>
                </c:ext>
              </c:extLst>
            </c:dLbl>
            <c:dLbl>
              <c:idx val="11"/>
              <c:layout>
                <c:manualLayout>
                  <c:x val="5.9411158023993466E-2"/>
                  <c:y val="-0.111238532110091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90-4FBB-B33C-406A288524F1}"/>
                </c:ext>
              </c:extLst>
            </c:dLbl>
            <c:dLbl>
              <c:idx val="12"/>
              <c:layout>
                <c:manualLayout>
                  <c:x val="9.6837464515038635E-2"/>
                  <c:y val="4.5399688851266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190-4FBB-B33C-406A288524F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Hárok1!$A$2:$A$4</c:f>
              <c:strCache>
                <c:ptCount val="3"/>
                <c:pt idx="0">
                  <c:v>má dosť pohybu</c:v>
                </c:pt>
                <c:pt idx="1">
                  <c:v>nemá dosť pohybu</c:v>
                </c:pt>
                <c:pt idx="2">
                  <c:v>neviem posúdiť</c:v>
                </c:pt>
              </c:strCache>
            </c:strRef>
          </c:cat>
          <c:val>
            <c:numRef>
              <c:f>Hárok1!$B$2:$B$4</c:f>
              <c:numCache>
                <c:formatCode>###0.0</c:formatCode>
                <c:ptCount val="3"/>
                <c:pt idx="0">
                  <c:v>45.07462686567164</c:v>
                </c:pt>
                <c:pt idx="1">
                  <c:v>34.328358208955223</c:v>
                </c:pt>
                <c:pt idx="2">
                  <c:v>20.597014925373134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190-4FBB-B33C-406A28852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008142989217858E-2"/>
          <c:y val="6.2468277897196355E-2"/>
          <c:w val="0.37308308552379044"/>
          <c:h val="0.93753172210280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6143998876823E-2"/>
          <c:y val="6.2197582619938491E-2"/>
          <c:w val="0.40744276234330495"/>
          <c:h val="0.78081140018913053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0082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E-40EA-A4DB-6655C0B29530}"/>
              </c:ext>
            </c:extLst>
          </c:dPt>
          <c:dPt>
            <c:idx val="1"/>
            <c:bubble3D val="0"/>
            <c:spPr>
              <a:solidFill>
                <a:srgbClr val="5DFF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E-40EA-A4DB-6655C0B2953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E-40EA-A4DB-6655C0B29530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8E-40EA-A4DB-6655C0B29530}"/>
              </c:ext>
            </c:extLst>
          </c:dPt>
          <c:dPt>
            <c:idx val="4"/>
            <c:bubble3D val="0"/>
            <c:spPr>
              <a:solidFill>
                <a:srgbClr val="402F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8E-40EA-A4DB-6655C0B2953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8E-40EA-A4DB-6655C0B29530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8E-40EA-A4DB-6655C0B29530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8E-40EA-A4DB-6655C0B29530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88E-40EA-A4DB-6655C0B29530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88E-40EA-A4DB-6655C0B29530}"/>
              </c:ext>
            </c:extLst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88E-40EA-A4DB-6655C0B29530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88E-40EA-A4DB-6655C0B29530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88E-40EA-A4DB-6655C0B2953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88E-40EA-A4DB-6655C0B2953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88E-40EA-A4DB-6655C0B29530}"/>
              </c:ext>
            </c:extLst>
          </c:dPt>
          <c:dPt>
            <c:idx val="1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88E-40EA-A4DB-6655C0B29530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88E-40EA-A4DB-6655C0B29530}"/>
              </c:ext>
            </c:extLst>
          </c:dPt>
          <c:dPt>
            <c:idx val="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88E-40EA-A4DB-6655C0B29530}"/>
              </c:ext>
            </c:extLst>
          </c:dPt>
          <c:dPt>
            <c:idx val="1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88E-40EA-A4DB-6655C0B29530}"/>
              </c:ext>
            </c:extLst>
          </c:dPt>
          <c:dLbls>
            <c:dLbl>
              <c:idx val="0"/>
              <c:layout>
                <c:manualLayout>
                  <c:x val="-0.12272692557859041"/>
                  <c:y val="0.133269117408733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E-40EA-A4DB-6655C0B29530}"/>
                </c:ext>
              </c:extLst>
            </c:dLbl>
            <c:dLbl>
              <c:idx val="1"/>
              <c:layout>
                <c:manualLayout>
                  <c:x val="1.9472063592116728E-2"/>
                  <c:y val="-0.21280522228178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E-40EA-A4DB-6655C0B29530}"/>
                </c:ext>
              </c:extLst>
            </c:dLbl>
            <c:dLbl>
              <c:idx val="2"/>
              <c:layout>
                <c:manualLayout>
                  <c:x val="0.11152127739238252"/>
                  <c:y val="9.07206504878748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37840040928475E-2"/>
                      <c:h val="7.0218185423291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88E-40EA-A4DB-6655C0B29530}"/>
                </c:ext>
              </c:extLst>
            </c:dLbl>
            <c:dLbl>
              <c:idx val="3"/>
              <c:layout>
                <c:manualLayout>
                  <c:x val="3.0664015307889956E-2"/>
                  <c:y val="0.102525168427670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80583109363785E-2"/>
                      <c:h val="9.5862191171416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88E-40EA-A4DB-6655C0B295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E-40EA-A4DB-6655C0B29530}"/>
                </c:ext>
              </c:extLst>
            </c:dLbl>
            <c:dLbl>
              <c:idx val="10"/>
              <c:layout>
                <c:manualLayout>
                  <c:x val="-1.1910506765670466E-2"/>
                  <c:y val="1.2127436569127639E-2"/>
                </c:manualLayout>
              </c:layout>
              <c:tx>
                <c:rich>
                  <a:bodyPr/>
                  <a:lstStyle/>
                  <a:p>
                    <a:fld id="{23F0D942-7798-431A-8A5A-EB0C3E64B0E3}" type="VALUE">
                      <a:rPr lang="en-US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55481547820109E-2"/>
                      <c:h val="7.38501605313932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88E-40EA-A4DB-6655C0B29530}"/>
                </c:ext>
              </c:extLst>
            </c:dLbl>
            <c:dLbl>
              <c:idx val="11"/>
              <c:layout>
                <c:manualLayout>
                  <c:x val="5.9411158023993466E-2"/>
                  <c:y val="-0.111238532110091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8E-40EA-A4DB-6655C0B29530}"/>
                </c:ext>
              </c:extLst>
            </c:dLbl>
            <c:dLbl>
              <c:idx val="12"/>
              <c:layout>
                <c:manualLayout>
                  <c:x val="9.6837464515038635E-2"/>
                  <c:y val="4.5399688851266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88E-40EA-A4DB-6655C0B295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Hárok1!$A$2:$A$4</c:f>
              <c:strCache>
                <c:ptCount val="3"/>
                <c:pt idx="0">
                  <c:v>dostatočne</c:v>
                </c:pt>
                <c:pt idx="1">
                  <c:v>nedostatočne</c:v>
                </c:pt>
                <c:pt idx="2">
                  <c:v>neviem posúdiť</c:v>
                </c:pt>
              </c:strCache>
            </c:strRef>
          </c:cat>
          <c:val>
            <c:numRef>
              <c:f>Hárok1!$B$2:$B$4</c:f>
              <c:numCache>
                <c:formatCode>###0.0</c:formatCode>
                <c:ptCount val="3"/>
                <c:pt idx="0">
                  <c:v>42.68656716417911</c:v>
                </c:pt>
                <c:pt idx="1">
                  <c:v>28.059701492537314</c:v>
                </c:pt>
                <c:pt idx="2">
                  <c:v>29.253731343283583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288E-40EA-A4DB-6655C0B29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84137749744972"/>
          <c:y val="0.11601474220727068"/>
          <c:w val="0.19215034957201516"/>
          <c:h val="0.68032846734827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091227924055666E-2"/>
          <c:y val="1.6880705113909759E-2"/>
          <c:w val="0.9462355524143605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= najslabší prístup k pohybu</c:v>
                </c:pt>
              </c:strCache>
            </c:strRef>
          </c:tx>
          <c:spPr>
            <a:solidFill>
              <a:srgbClr val="28256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###0.0</c:formatCode>
                <c:ptCount val="1"/>
                <c:pt idx="0">
                  <c:v>3.2835820895522385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82564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###0.0</c:formatCode>
                <c:ptCount val="1"/>
                <c:pt idx="0">
                  <c:v>3.5820895522388061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282564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###0.0</c:formatCode>
                <c:ptCount val="1"/>
                <c:pt idx="0">
                  <c:v>5.0746268656716413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282564"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###0.0</c:formatCode>
                <c:ptCount val="1"/>
                <c:pt idx="0">
                  <c:v>11.940298507462686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282564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###0.0</c:formatCode>
                <c:ptCount val="1"/>
                <c:pt idx="0">
                  <c:v>6.567164179104477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FF">
                <a:lumMod val="95000"/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###0.0</c:formatCode>
                <c:ptCount val="1"/>
                <c:pt idx="0">
                  <c:v>23.283582089552237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00000">
                <a:alpha val="4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###0.0</c:formatCode>
                <c:ptCount val="1"/>
                <c:pt idx="0">
                  <c:v>10.44776119402985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00000">
                <a:alpha val="5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###0.0</c:formatCode>
                <c:ptCount val="1"/>
                <c:pt idx="0">
                  <c:v>12.53731343283582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C00000">
                <a:alpha val="6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###0.0</c:formatCode>
                <c:ptCount val="1"/>
                <c:pt idx="0">
                  <c:v>8.3582089552238816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C00000">
                <a:alpha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###0.0</c:formatCode>
                <c:ptCount val="1"/>
                <c:pt idx="0">
                  <c:v>6.2686567164179099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10 = najlepší prístup k pohybu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Sheet1!$L$2</c:f>
              <c:numCache>
                <c:formatCode>###0.0</c:formatCode>
                <c:ptCount val="1"/>
                <c:pt idx="0">
                  <c:v>8.6567164179104488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26532728"/>
        <c:axId val="426533120"/>
      </c:barChart>
      <c:catAx>
        <c:axId val="426532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sk-SK"/>
          </a:p>
        </c:txPr>
        <c:crossAx val="426533120"/>
        <c:crosses val="autoZero"/>
        <c:auto val="1"/>
        <c:lblAlgn val="ctr"/>
        <c:lblOffset val="100"/>
        <c:noMultiLvlLbl val="0"/>
      </c:catAx>
      <c:valAx>
        <c:axId val="42653312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426532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0813396573347379E-2"/>
          <c:y val="0.12154143292030167"/>
          <c:w val="0.98543564519373184"/>
          <c:h val="0.13357116372194094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908977227410747"/>
          <c:y val="0.14135814231804203"/>
          <c:w val="0.40744276234330495"/>
          <c:h val="0.78081140018913053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E-40EA-A4DB-6655C0B29530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E-40EA-A4DB-6655C0B2953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E-40EA-A4DB-6655C0B29530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8E-40EA-A4DB-6655C0B29530}"/>
              </c:ext>
            </c:extLst>
          </c:dPt>
          <c:dPt>
            <c:idx val="4"/>
            <c:bubble3D val="0"/>
            <c:spPr>
              <a:solidFill>
                <a:srgbClr val="402F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8E-40EA-A4DB-6655C0B2953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8E-40EA-A4DB-6655C0B29530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8E-40EA-A4DB-6655C0B29530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8E-40EA-A4DB-6655C0B29530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88E-40EA-A4DB-6655C0B29530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88E-40EA-A4DB-6655C0B29530}"/>
              </c:ext>
            </c:extLst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88E-40EA-A4DB-6655C0B29530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88E-40EA-A4DB-6655C0B29530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88E-40EA-A4DB-6655C0B2953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88E-40EA-A4DB-6655C0B2953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88E-40EA-A4DB-6655C0B29530}"/>
              </c:ext>
            </c:extLst>
          </c:dPt>
          <c:dPt>
            <c:idx val="1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88E-40EA-A4DB-6655C0B29530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88E-40EA-A4DB-6655C0B29530}"/>
              </c:ext>
            </c:extLst>
          </c:dPt>
          <c:dPt>
            <c:idx val="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88E-40EA-A4DB-6655C0B29530}"/>
              </c:ext>
            </c:extLst>
          </c:dPt>
          <c:dPt>
            <c:idx val="1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88E-40EA-A4DB-6655C0B29530}"/>
              </c:ext>
            </c:extLst>
          </c:dPt>
          <c:dLbls>
            <c:dLbl>
              <c:idx val="0"/>
              <c:layout>
                <c:manualLayout>
                  <c:x val="-6.7007152746765289E-2"/>
                  <c:y val="0.1445777687941771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E-40EA-A4DB-6655C0B29530}"/>
                </c:ext>
              </c:extLst>
            </c:dLbl>
            <c:dLbl>
              <c:idx val="1"/>
              <c:layout>
                <c:manualLayout>
                  <c:x val="1.9472063592116728E-2"/>
                  <c:y val="-0.2128052222817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E-40EA-A4DB-6655C0B29530}"/>
                </c:ext>
              </c:extLst>
            </c:dLbl>
            <c:dLbl>
              <c:idx val="2"/>
              <c:layout>
                <c:manualLayout>
                  <c:x val="0.11152127739238252"/>
                  <c:y val="9.072065048787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37840040928475E-2"/>
                      <c:h val="7.0218185423291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88E-40EA-A4DB-6655C0B29530}"/>
                </c:ext>
              </c:extLst>
            </c:dLbl>
            <c:dLbl>
              <c:idx val="3"/>
              <c:layout>
                <c:manualLayout>
                  <c:x val="3.0664015307889956E-2"/>
                  <c:y val="0.102525168427670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80583109363785E-2"/>
                      <c:h val="9.5862191171416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88E-40EA-A4DB-6655C0B295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E-40EA-A4DB-6655C0B29530}"/>
                </c:ext>
              </c:extLst>
            </c:dLbl>
            <c:dLbl>
              <c:idx val="10"/>
              <c:layout>
                <c:manualLayout>
                  <c:x val="-1.1910506765670466E-2"/>
                  <c:y val="1.2127436569127639E-2"/>
                </c:manualLayout>
              </c:layout>
              <c:tx>
                <c:rich>
                  <a:bodyPr/>
                  <a:lstStyle/>
                  <a:p>
                    <a:fld id="{23F0D942-7798-431A-8A5A-EB0C3E64B0E3}" type="VALUE">
                      <a:rPr lang="en-US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55481547820109E-2"/>
                      <c:h val="7.38501605313932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88E-40EA-A4DB-6655C0B29530}"/>
                </c:ext>
              </c:extLst>
            </c:dLbl>
            <c:dLbl>
              <c:idx val="11"/>
              <c:layout>
                <c:manualLayout>
                  <c:x val="5.9411158023993466E-2"/>
                  <c:y val="-0.111238532110091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8E-40EA-A4DB-6655C0B29530}"/>
                </c:ext>
              </c:extLst>
            </c:dLbl>
            <c:dLbl>
              <c:idx val="12"/>
              <c:layout>
                <c:manualLayout>
                  <c:x val="9.6837464515038635E-2"/>
                  <c:y val="4.5399688851266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88E-40EA-A4DB-6655C0B295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22.1</c:v>
                </c:pt>
                <c:pt idx="1">
                  <c:v>77.900000000000006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288E-40EA-A4DB-6655C0B29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2246356788985758"/>
          <c:y val="0.20982000544952337"/>
          <c:w val="0.10321205228121691"/>
          <c:h val="0.60015012902547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724435573463364"/>
          <c:y val="0"/>
          <c:w val="0.40275564426536642"/>
          <c:h val="0.9693622850239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Stĺpec2</c:v>
                </c:pt>
              </c:strCache>
            </c:strRef>
          </c:tx>
          <c:spPr>
            <a:solidFill>
              <a:srgbClr val="941651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A740-4BC7-A084-26A060C4709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A740-4BC7-A084-26A060C47096}"/>
              </c:ext>
            </c:extLst>
          </c:dPt>
          <c:dPt>
            <c:idx val="2"/>
            <c:invertIfNegative val="0"/>
            <c:bubble3D val="0"/>
            <c:spPr>
              <a:solidFill>
                <a:srgbClr val="E13377"/>
              </a:solidFill>
            </c:spPr>
            <c:extLst>
              <c:ext xmlns:c16="http://schemas.microsoft.com/office/drawing/2014/chart" uri="{C3380CC4-5D6E-409C-BE32-E72D297353CC}">
                <c16:uniqueId val="{00000005-A740-4BC7-A084-26A060C47096}"/>
              </c:ext>
            </c:extLst>
          </c:dPt>
          <c:dPt>
            <c:idx val="3"/>
            <c:invertIfNegative val="0"/>
            <c:bubble3D val="0"/>
            <c:spPr>
              <a:solidFill>
                <a:srgbClr val="EFCE03"/>
              </a:solidFill>
            </c:spPr>
            <c:extLst>
              <c:ext xmlns:c16="http://schemas.microsoft.com/office/drawing/2014/chart" uri="{C3380CC4-5D6E-409C-BE32-E72D297353CC}">
                <c16:uniqueId val="{00000006-A740-4BC7-A084-26A060C47096}"/>
              </c:ext>
            </c:extLst>
          </c:dPt>
          <c:dPt>
            <c:idx val="4"/>
            <c:invertIfNegative val="0"/>
            <c:bubble3D val="0"/>
            <c:spPr>
              <a:solidFill>
                <a:srgbClr val="282463"/>
              </a:solidFill>
            </c:spPr>
            <c:extLst>
              <c:ext xmlns:c16="http://schemas.microsoft.com/office/drawing/2014/chart" uri="{C3380CC4-5D6E-409C-BE32-E72D297353CC}">
                <c16:uniqueId val="{00000007-A740-4BC7-A084-26A060C47096}"/>
              </c:ext>
            </c:extLst>
          </c:dPt>
          <c:dPt>
            <c:idx val="5"/>
            <c:invertIfNegative val="0"/>
            <c:bubble3D val="0"/>
            <c:spPr>
              <a:solidFill>
                <a:srgbClr val="6C973F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A740-4BC7-A084-26A060C47096}"/>
              </c:ext>
            </c:extLst>
          </c:dPt>
          <c:dPt>
            <c:idx val="6"/>
            <c:invertIfNegative val="0"/>
            <c:bubble3D val="0"/>
            <c:spPr>
              <a:solidFill>
                <a:srgbClr val="941651"/>
              </a:solidFill>
            </c:spPr>
            <c:extLst>
              <c:ext xmlns:c16="http://schemas.microsoft.com/office/drawing/2014/chart" uri="{C3380CC4-5D6E-409C-BE32-E72D297353CC}">
                <c16:uniqueId val="{00000009-A740-4BC7-A084-26A060C4709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A-A740-4BC7-A084-26A060C47096}"/>
              </c:ext>
            </c:extLst>
          </c:dPt>
          <c:dPt>
            <c:idx val="8"/>
            <c:invertIfNegative val="0"/>
            <c:bubble3D val="0"/>
            <c:spPr>
              <a:solidFill>
                <a:srgbClr val="28256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A740-4BC7-A084-26A060C47096}"/>
              </c:ext>
            </c:extLst>
          </c:dPt>
          <c:dPt>
            <c:idx val="9"/>
            <c:invertIfNegative val="0"/>
            <c:bubble3D val="0"/>
            <c:spPr>
              <a:solidFill>
                <a:srgbClr val="6C973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C-A740-4BC7-A084-26A060C47096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740-4BC7-A084-26A060C4709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740-4BC7-A084-26A060C4709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740-4BC7-A084-26A060C47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predmet telesná a športová výchova</c:v>
                </c:pt>
                <c:pt idx="1">
                  <c:v>športové krúžky na škole</c:v>
                </c:pt>
                <c:pt idx="2">
                  <c:v>zdravé stravovanie na škole</c:v>
                </c:pt>
                <c:pt idx="3">
                  <c:v>športovanie v športových kluboch</c:v>
                </c:pt>
                <c:pt idx="4">
                  <c:v>školské športové kurzy (lyžiarsky, plavecký, a pod.)</c:v>
                </c:pt>
                <c:pt idx="5">
                  <c:v>dochádzanie do školy vlastnými silami (bicykel, kolobežka, peši)</c:v>
                </c:pt>
                <c:pt idx="6">
                  <c:v>školské športové súťaže</c:v>
                </c:pt>
                <c:pt idx="7">
                  <c:v>pohybové aktivity v školskej družine</c:v>
                </c:pt>
                <c:pt idx="8">
                  <c:v>pohyb na školských prestávkach</c:v>
                </c:pt>
                <c:pt idx="9">
                  <c:v>testovanie pohybových predpokladov žiakov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51.9</c:v>
                </c:pt>
                <c:pt idx="1">
                  <c:v>41.5</c:v>
                </c:pt>
                <c:pt idx="2">
                  <c:v>35.5</c:v>
                </c:pt>
                <c:pt idx="3">
                  <c:v>29.9</c:v>
                </c:pt>
                <c:pt idx="4">
                  <c:v>29</c:v>
                </c:pt>
                <c:pt idx="5">
                  <c:v>28.7</c:v>
                </c:pt>
                <c:pt idx="6">
                  <c:v>26</c:v>
                </c:pt>
                <c:pt idx="7">
                  <c:v>24.2</c:v>
                </c:pt>
                <c:pt idx="8">
                  <c:v>22.7</c:v>
                </c:pt>
                <c:pt idx="9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40-4BC7-A084-26A060C470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26532728"/>
        <c:axId val="426533120"/>
      </c:barChart>
      <c:catAx>
        <c:axId val="426532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sk-SK"/>
          </a:p>
        </c:txPr>
        <c:crossAx val="426533120"/>
        <c:crosses val="autoZero"/>
        <c:auto val="1"/>
        <c:lblAlgn val="ctr"/>
        <c:lblOffset val="100"/>
        <c:noMultiLvlLbl val="0"/>
      </c:catAx>
      <c:valAx>
        <c:axId val="426533120"/>
        <c:scaling>
          <c:orientation val="minMax"/>
          <c:max val="7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426532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079399241300959E-2"/>
          <c:y val="5.4691402683754498E-2"/>
          <c:w val="0.92788976487543429"/>
          <c:h val="0.780791996293027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Hárok1!$A$2</c:f>
              <c:strCache>
                <c:ptCount val="1"/>
                <c:pt idx="0">
                  <c:v>9.5</c:v>
                </c:pt>
              </c:strCache>
            </c:strRef>
          </c:tx>
          <c:spPr>
            <a:solidFill>
              <a:srgbClr val="FEFFFF">
                <a:lumMod val="25000"/>
              </a:srgb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824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3FA-40C1-B33F-DEA03D002A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FA-40C1-B33F-DEA03D002A05}"/>
                </c:ext>
              </c:extLst>
            </c:dLbl>
            <c:dLbl>
              <c:idx val="10"/>
              <c:numFmt formatCode="#,##0.0" sourceLinked="0"/>
              <c:spPr>
                <a:solidFill>
                  <a:srgbClr val="6C973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3FA-40C1-B33F-DEA03D002A05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Hárok1!$A$2</c:f>
              <c:numCache>
                <c:formatCode>0.0</c:formatCode>
                <c:ptCount val="1"/>
                <c:pt idx="0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A-40C1-B33F-DEA03D002A05}"/>
            </c:ext>
          </c:extLst>
        </c:ser>
        <c:ser>
          <c:idx val="0"/>
          <c:order val="1"/>
          <c:tx>
            <c:strRef>
              <c:f>Hárok1!$B$2</c:f>
              <c:strCache>
                <c:ptCount val="1"/>
                <c:pt idx="0">
                  <c:v>10.8</c:v>
                </c:pt>
              </c:strCache>
            </c:strRef>
          </c:tx>
          <c:spPr>
            <a:solidFill>
              <a:srgbClr val="282564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82564">
                  <a:lumMod val="40000"/>
                  <a:lumOff val="60000"/>
                </a:srgb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3FA-40C1-B33F-DEA03D002A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Hárok1!$B$2</c:f>
              <c:numCache>
                <c:formatCode>0.0</c:formatCode>
                <c:ptCount val="1"/>
                <c:pt idx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FA-40C1-B33F-DEA03D002A05}"/>
            </c:ext>
          </c:extLst>
        </c:ser>
        <c:ser>
          <c:idx val="5"/>
          <c:order val="2"/>
          <c:tx>
            <c:strRef>
              <c:f>Hárok1!$C$2</c:f>
              <c:strCache>
                <c:ptCount val="1"/>
                <c:pt idx="0">
                  <c:v>147.7</c:v>
                </c:pt>
              </c:strCache>
            </c:strRef>
          </c:tx>
          <c:spPr>
            <a:solidFill>
              <a:srgbClr val="E1337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Hárok1!$C$2</c:f>
              <c:numCache>
                <c:formatCode>0.0</c:formatCode>
                <c:ptCount val="1"/>
                <c:pt idx="0">
                  <c:v>147.69999999999999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FA-40C1-B33F-DEA03D002A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7240"/>
        <c:axId val="426527632"/>
      </c:barChart>
      <c:catAx>
        <c:axId val="426527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6527632"/>
        <c:crosses val="autoZero"/>
        <c:auto val="1"/>
        <c:lblAlgn val="ctr"/>
        <c:lblOffset val="100"/>
        <c:tickLblSkip val="1"/>
        <c:noMultiLvlLbl val="0"/>
      </c:catAx>
      <c:valAx>
        <c:axId val="4265276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2652724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07625534973893"/>
          <c:y val="2.8186884920449455E-2"/>
          <c:w val="0.64617285709233863"/>
          <c:h val="0.96936228502391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= úplne zlé</c:v>
                </c:pt>
              </c:strCache>
            </c:strRef>
          </c:tx>
          <c:spPr>
            <a:solidFill>
              <a:srgbClr val="941651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2.6865671641791042</c:v>
                </c:pt>
                <c:pt idx="1">
                  <c:v>3.2835820895522385</c:v>
                </c:pt>
                <c:pt idx="2">
                  <c:v>3.2835820895522385</c:v>
                </c:pt>
                <c:pt idx="3">
                  <c:v>3.2835820895522385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63C-B59C-559D32F52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E13377">
                <a:lumMod val="75000"/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5.6716417910447765</c:v>
                </c:pt>
                <c:pt idx="1">
                  <c:v>5.3731343283582085</c:v>
                </c:pt>
                <c:pt idx="2">
                  <c:v>5.6716417910447765</c:v>
                </c:pt>
                <c:pt idx="3">
                  <c:v>6.2686567164179099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9-463C-B59C-559D32F52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41651">
                <a:lumMod val="60000"/>
                <a:lumOff val="40000"/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8.6567164179104488</c:v>
                </c:pt>
                <c:pt idx="1">
                  <c:v>10.149253731343283</c:v>
                </c:pt>
                <c:pt idx="2">
                  <c:v>10.149253731343283</c:v>
                </c:pt>
                <c:pt idx="3">
                  <c:v>8.6567164179104488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9-463C-B59C-559D32F52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13377">
                <a:lumMod val="40000"/>
                <a:lumOff val="60000"/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6.8656716417910451</c:v>
                </c:pt>
                <c:pt idx="1">
                  <c:v>7.4626865671641784</c:v>
                </c:pt>
                <c:pt idx="2">
                  <c:v>7.4626865671641784</c:v>
                </c:pt>
                <c:pt idx="3">
                  <c:v>7.1641791044776122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9-463C-B59C-559D32F529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13377">
                <a:lumMod val="20000"/>
                <a:lumOff val="80000"/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4.7761194029850751</c:v>
                </c:pt>
                <c:pt idx="1">
                  <c:v>5.3731343283582085</c:v>
                </c:pt>
                <c:pt idx="2">
                  <c:v>6.2686567164179099</c:v>
                </c:pt>
                <c:pt idx="3">
                  <c:v>5.9701492537313428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9-463C-B59C-559D32F529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9AADA">
                <a:lumMod val="40000"/>
                <a:lumOff val="60000"/>
                <a:alpha val="1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22.686567164179106</c:v>
                </c:pt>
                <c:pt idx="1">
                  <c:v>21.194029850746269</c:v>
                </c:pt>
                <c:pt idx="2">
                  <c:v>21.791044776119403</c:v>
                </c:pt>
                <c:pt idx="3">
                  <c:v>22.686567164179106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9-463C-B59C-559D32F529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6C973F">
                <a:lumMod val="75000"/>
                <a:alpha val="4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8.6567164179104488</c:v>
                </c:pt>
                <c:pt idx="1">
                  <c:v>9.8507462686567173</c:v>
                </c:pt>
                <c:pt idx="2">
                  <c:v>7.1641791044776122</c:v>
                </c:pt>
                <c:pt idx="3">
                  <c:v>11.343283582089553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9-463C-B59C-559D32F5296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6C973F">
                <a:lumMod val="75000"/>
                <a:alpha val="5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Sheet1!$I$2:$I$5</c:f>
              <c:numCache>
                <c:formatCode>0</c:formatCode>
                <c:ptCount val="4"/>
                <c:pt idx="0">
                  <c:v>10.44776119402985</c:v>
                </c:pt>
                <c:pt idx="1">
                  <c:v>9.2537313432835813</c:v>
                </c:pt>
                <c:pt idx="2">
                  <c:v>10.746268656716417</c:v>
                </c:pt>
                <c:pt idx="3">
                  <c:v>8.6567164179104488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9-463C-B59C-559D32F5296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6C973F">
                <a:lumMod val="75000"/>
                <a:alpha val="6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Sheet1!$J$2:$J$5</c:f>
              <c:numCache>
                <c:formatCode>0</c:formatCode>
                <c:ptCount val="4"/>
                <c:pt idx="0">
                  <c:v>10.149253731343283</c:v>
                </c:pt>
                <c:pt idx="1">
                  <c:v>10.149253731343283</c:v>
                </c:pt>
                <c:pt idx="2">
                  <c:v>8.3582089552238816</c:v>
                </c:pt>
                <c:pt idx="3">
                  <c:v>8.0597014925373127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9-463C-B59C-559D32F5296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C973F">
                <a:lumMod val="75000"/>
                <a:alpha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Sheet1!$K$2:$K$5</c:f>
              <c:numCache>
                <c:formatCode>0</c:formatCode>
                <c:ptCount val="4"/>
                <c:pt idx="0">
                  <c:v>8.3582089552238816</c:v>
                </c:pt>
                <c:pt idx="1">
                  <c:v>8.3582089552238816</c:v>
                </c:pt>
                <c:pt idx="2">
                  <c:v>8.9552238805970141</c:v>
                </c:pt>
                <c:pt idx="3">
                  <c:v>6.567164179104477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C56-B5A6-BFF7F051604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10 = mimoriadne dobré</c:v>
                </c:pt>
              </c:strCache>
            </c:strRef>
          </c:tx>
          <c:spPr>
            <a:solidFill>
              <a:srgbClr val="6C973F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Aktivita detí – zapojenie do pohybových činností</c:v>
                </c:pt>
                <c:pt idx="1">
                  <c:v>Motivácia ku vzťahu k pohybu a športovaniu</c:v>
                </c:pt>
                <c:pt idx="2">
                  <c:v>Zlepšovanie výkonnosti a zdravia detí</c:v>
                </c:pt>
                <c:pt idx="3">
                  <c:v> Zaujímavosť</c:v>
                </c:pt>
              </c:strCache>
            </c:strRef>
          </c:cat>
          <c:val>
            <c:numRef>
              <c:f>Sheet1!$L$2:$L$5</c:f>
              <c:numCache>
                <c:formatCode>0</c:formatCode>
                <c:ptCount val="4"/>
                <c:pt idx="0">
                  <c:v>11.044776119402986</c:v>
                </c:pt>
                <c:pt idx="1">
                  <c:v>9.5522388059701502</c:v>
                </c:pt>
                <c:pt idx="2">
                  <c:v>10.149253731343283</c:v>
                </c:pt>
                <c:pt idx="3">
                  <c:v>11.343283582089553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9-4C56-B5A6-BFF7F0516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26532728"/>
        <c:axId val="426533120"/>
      </c:barChart>
      <c:catAx>
        <c:axId val="426532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sk-SK"/>
          </a:p>
        </c:txPr>
        <c:crossAx val="426533120"/>
        <c:crosses val="autoZero"/>
        <c:auto val="1"/>
        <c:lblAlgn val="ctr"/>
        <c:lblOffset val="100"/>
        <c:noMultiLvlLbl val="0"/>
      </c:catAx>
      <c:valAx>
        <c:axId val="42653312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426532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9837484827550825"/>
          <c:y val="1.4132724758174613E-2"/>
          <c:w val="0.67904147476455001"/>
          <c:h val="5.72544500277980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sk-SK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7245169394189"/>
          <c:y val="0.10743218816171193"/>
          <c:w val="0.40744276234330495"/>
          <c:h val="0.78081140018913053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E-40EA-A4DB-6655C0B29530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E-40EA-A4DB-6655C0B2953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E-40EA-A4DB-6655C0B29530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8E-40EA-A4DB-6655C0B29530}"/>
              </c:ext>
            </c:extLst>
          </c:dPt>
          <c:dPt>
            <c:idx val="4"/>
            <c:bubble3D val="0"/>
            <c:spPr>
              <a:solidFill>
                <a:srgbClr val="402F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8E-40EA-A4DB-6655C0B2953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8E-40EA-A4DB-6655C0B29530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8E-40EA-A4DB-6655C0B29530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8E-40EA-A4DB-6655C0B29530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88E-40EA-A4DB-6655C0B29530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88E-40EA-A4DB-6655C0B29530}"/>
              </c:ext>
            </c:extLst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88E-40EA-A4DB-6655C0B29530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88E-40EA-A4DB-6655C0B29530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88E-40EA-A4DB-6655C0B2953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88E-40EA-A4DB-6655C0B2953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88E-40EA-A4DB-6655C0B29530}"/>
              </c:ext>
            </c:extLst>
          </c:dPt>
          <c:dPt>
            <c:idx val="1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88E-40EA-A4DB-6655C0B29530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88E-40EA-A4DB-6655C0B29530}"/>
              </c:ext>
            </c:extLst>
          </c:dPt>
          <c:dPt>
            <c:idx val="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88E-40EA-A4DB-6655C0B29530}"/>
              </c:ext>
            </c:extLst>
          </c:dPt>
          <c:dPt>
            <c:idx val="1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88E-40EA-A4DB-6655C0B29530}"/>
              </c:ext>
            </c:extLst>
          </c:dPt>
          <c:dLbls>
            <c:dLbl>
              <c:idx val="0"/>
              <c:layout>
                <c:manualLayout>
                  <c:x val="-6.7007152746765289E-2"/>
                  <c:y val="0.1445777687941771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E-40EA-A4DB-6655C0B29530}"/>
                </c:ext>
              </c:extLst>
            </c:dLbl>
            <c:dLbl>
              <c:idx val="1"/>
              <c:layout>
                <c:manualLayout>
                  <c:x val="4.3182617585690322E-2"/>
                  <c:y val="-0.221286710820865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E-40EA-A4DB-6655C0B29530}"/>
                </c:ext>
              </c:extLst>
            </c:dLbl>
            <c:dLbl>
              <c:idx val="2"/>
              <c:layout>
                <c:manualLayout>
                  <c:x val="0.11152127739238252"/>
                  <c:y val="9.072065048787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37840040928475E-2"/>
                      <c:h val="7.0218185423291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88E-40EA-A4DB-6655C0B29530}"/>
                </c:ext>
              </c:extLst>
            </c:dLbl>
            <c:dLbl>
              <c:idx val="3"/>
              <c:layout>
                <c:manualLayout>
                  <c:x val="3.0664015307889956E-2"/>
                  <c:y val="0.102525168427670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80583109363785E-2"/>
                      <c:h val="9.5862191171416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88E-40EA-A4DB-6655C0B295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E-40EA-A4DB-6655C0B29530}"/>
                </c:ext>
              </c:extLst>
            </c:dLbl>
            <c:dLbl>
              <c:idx val="10"/>
              <c:layout>
                <c:manualLayout>
                  <c:x val="-1.1910506765670466E-2"/>
                  <c:y val="1.2127436569127639E-2"/>
                </c:manualLayout>
              </c:layout>
              <c:tx>
                <c:rich>
                  <a:bodyPr/>
                  <a:lstStyle/>
                  <a:p>
                    <a:fld id="{23F0D942-7798-431A-8A5A-EB0C3E64B0E3}" type="VALUE">
                      <a:rPr lang="en-US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55481547820109E-2"/>
                      <c:h val="7.38501605313932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88E-40EA-A4DB-6655C0B29530}"/>
                </c:ext>
              </c:extLst>
            </c:dLbl>
            <c:dLbl>
              <c:idx val="11"/>
              <c:layout>
                <c:manualLayout>
                  <c:x val="5.9411158023993466E-2"/>
                  <c:y val="-0.111238532110091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8E-40EA-A4DB-6655C0B29530}"/>
                </c:ext>
              </c:extLst>
            </c:dLbl>
            <c:dLbl>
              <c:idx val="12"/>
              <c:layout>
                <c:manualLayout>
                  <c:x val="9.6837464515038635E-2"/>
                  <c:y val="4.5399688851266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88E-40EA-A4DB-6655C0B295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Hárok1!$B$2:$B$3</c:f>
              <c:numCache>
                <c:formatCode>###0.0</c:formatCode>
                <c:ptCount val="2"/>
                <c:pt idx="0">
                  <c:v>31.940298507462689</c:v>
                </c:pt>
                <c:pt idx="1">
                  <c:v>68.059701492537314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288E-40EA-A4DB-6655C0B29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39955461493306"/>
          <c:y val="0.23458595198364432"/>
          <c:w val="0.12568965980765698"/>
          <c:h val="0.49124781618365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01910134916493"/>
          <c:y val="0.12763485018340998"/>
          <c:w val="0.32837908620344741"/>
          <c:h val="0.74923244479159201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aktivita v %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00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F-4510-BF92-CF5B2D7C799A}"/>
              </c:ext>
            </c:extLst>
          </c:dPt>
          <c:dPt>
            <c:idx val="1"/>
            <c:bubble3D val="0"/>
            <c:spPr>
              <a:solidFill>
                <a:srgbClr val="2825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F-4510-BF92-CF5B2D7C799A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F-4510-BF92-CF5B2D7C799A}"/>
              </c:ext>
            </c:extLst>
          </c:dPt>
          <c:dPt>
            <c:idx val="3"/>
            <c:bubble3D val="0"/>
            <c:spPr>
              <a:solidFill>
                <a:srgbClr val="86FA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F-4510-BF92-CF5B2D7C799A}"/>
              </c:ext>
            </c:extLst>
          </c:dPt>
          <c:dPt>
            <c:idx val="4"/>
            <c:bubble3D val="0"/>
            <c:spPr>
              <a:solidFill>
                <a:srgbClr val="402F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F-4510-BF92-CF5B2D7C799A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1F-4510-BF92-CF5B2D7C799A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91F-4510-BF92-CF5B2D7C799A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91F-4510-BF92-CF5B2D7C799A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91F-4510-BF92-CF5B2D7C799A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91F-4510-BF92-CF5B2D7C799A}"/>
              </c:ext>
            </c:extLst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91F-4510-BF92-CF5B2D7C799A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91F-4510-BF92-CF5B2D7C799A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91F-4510-BF92-CF5B2D7C799A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91F-4510-BF92-CF5B2D7C799A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91F-4510-BF92-CF5B2D7C799A}"/>
              </c:ext>
            </c:extLst>
          </c:dPt>
          <c:dPt>
            <c:idx val="1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91F-4510-BF92-CF5B2D7C799A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91F-4510-BF92-CF5B2D7C799A}"/>
              </c:ext>
            </c:extLst>
          </c:dPt>
          <c:dPt>
            <c:idx val="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91F-4510-BF92-CF5B2D7C799A}"/>
              </c:ext>
            </c:extLst>
          </c:dPt>
          <c:dPt>
            <c:idx val="1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91F-4510-BF92-CF5B2D7C79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91F-4510-BF92-CF5B2D7C799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91F-4510-BF92-CF5B2D7C799A}"/>
                </c:ext>
              </c:extLst>
            </c:dLbl>
            <c:dLbl>
              <c:idx val="2"/>
              <c:layout>
                <c:manualLayout>
                  <c:x val="-3.4624381147915176E-2"/>
                  <c:y val="4.26607072346044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F-4510-BF92-CF5B2D7C79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712B5C9-1EB2-48F3-BA75-6B055800332E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91F-4510-BF92-CF5B2D7C799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91F-4510-BF92-CF5B2D7C799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1F-4510-BF92-CF5B2D7C7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Hárok1!$A$2:$A$12</c:f>
              <c:strCache>
                <c:ptCount val="11"/>
                <c:pt idx="0">
                  <c:v>Športovanie</c:v>
                </c:pt>
                <c:pt idx="1">
                  <c:v>Prechádzky - aj so psom</c:v>
                </c:pt>
                <c:pt idx="2">
                  <c:v>Práca v záhrade</c:v>
                </c:pt>
                <c:pt idx="3">
                  <c:v>Aktivity s rodinou a s deťmi</c:v>
                </c:pt>
                <c:pt idx="4">
                  <c:v>Stretávanie sa so známymi</c:v>
                </c:pt>
                <c:pt idx="5">
                  <c:v>Nakupovanie</c:v>
                </c:pt>
                <c:pt idx="6">
                  <c:v>Pozeranie TV</c:v>
                </c:pt>
                <c:pt idx="7">
                  <c:v>Sociálne siete – pozeranie, komunikácia</c:v>
                </c:pt>
                <c:pt idx="8">
                  <c:v>Iné činnosti na počítači alebo na internete (hranie hier, vzdelávanie sa...)</c:v>
                </c:pt>
                <c:pt idx="9">
                  <c:v>Tvorivé koníčky (maľovanie, šitie, hudba...)</c:v>
                </c:pt>
                <c:pt idx="10">
                  <c:v>Čítanie (knihy, noviny, časopisy)</c:v>
                </c:pt>
              </c:strCache>
            </c:strRef>
          </c:cat>
          <c:val>
            <c:numRef>
              <c:f>Hárok1!$B$2:$B$12</c:f>
              <c:numCache>
                <c:formatCode>0.0</c:formatCode>
                <c:ptCount val="11"/>
                <c:pt idx="0">
                  <c:v>4.8718594018707257</c:v>
                </c:pt>
                <c:pt idx="1">
                  <c:v>5.3353466717000124</c:v>
                </c:pt>
                <c:pt idx="2">
                  <c:v>5.7505977098276073</c:v>
                </c:pt>
                <c:pt idx="3">
                  <c:v>18.124239755043831</c:v>
                </c:pt>
                <c:pt idx="4">
                  <c:v>6.7509752107713599</c:v>
                </c:pt>
                <c:pt idx="5">
                  <c:v>5.5681389203473008</c:v>
                </c:pt>
                <c:pt idx="6">
                  <c:v>18.170378759280229</c:v>
                </c:pt>
                <c:pt idx="7">
                  <c:v>13.628832683192819</c:v>
                </c:pt>
                <c:pt idx="8">
                  <c:v>11.874501908476992</c:v>
                </c:pt>
                <c:pt idx="9">
                  <c:v>5.0606098737469063</c:v>
                </c:pt>
                <c:pt idx="10">
                  <c:v>4.8645191057422084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91F-4510-BF92-CF5B2D7C79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84595165918895"/>
          <c:y val="0"/>
          <c:w val="0.3300183396850605"/>
          <c:h val="0.90729034976822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3856558191013"/>
          <c:y val="0.23969679848017886"/>
          <c:w val="0.32150201238153597"/>
          <c:h val="0.76030320151982111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aktivita v % za celý týždeň tj. 168 hodín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3-4742-B45C-00C34A2F8F12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3-4742-B45C-00C34A2F8F12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B3-4742-B45C-00C34A2F8F12}"/>
              </c:ext>
            </c:extLst>
          </c:dPt>
          <c:dPt>
            <c:idx val="3"/>
            <c:bubble3D val="0"/>
            <c:spPr>
              <a:solidFill>
                <a:srgbClr val="86FA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B3-4742-B45C-00C34A2F8F12}"/>
              </c:ext>
            </c:extLst>
          </c:dPt>
          <c:dPt>
            <c:idx val="4"/>
            <c:bubble3D val="0"/>
            <c:spPr>
              <a:solidFill>
                <a:srgbClr val="402F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B3-4742-B45C-00C34A2F8F12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B3-4742-B45C-00C34A2F8F12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B3-4742-B45C-00C34A2F8F12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B3-4742-B45C-00C34A2F8F12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6B3-4742-B45C-00C34A2F8F12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6B3-4742-B45C-00C34A2F8F12}"/>
              </c:ext>
            </c:extLst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6B3-4742-B45C-00C34A2F8F12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6B3-4742-B45C-00C34A2F8F12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6B3-4742-B45C-00C34A2F8F12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6B3-4742-B45C-00C34A2F8F12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6B3-4742-B45C-00C34A2F8F12}"/>
              </c:ext>
            </c:extLst>
          </c:dPt>
          <c:dPt>
            <c:idx val="1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6B3-4742-B45C-00C34A2F8F12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6B3-4742-B45C-00C34A2F8F12}"/>
              </c:ext>
            </c:extLst>
          </c:dPt>
          <c:dPt>
            <c:idx val="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6B3-4742-B45C-00C34A2F8F12}"/>
              </c:ext>
            </c:extLst>
          </c:dPt>
          <c:dPt>
            <c:idx val="1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6B3-4742-B45C-00C34A2F8F1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6B3-4742-B45C-00C34A2F8F1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B3-4742-B45C-00C34A2F8F1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6B3-4742-B45C-00C34A2F8F12}"/>
                </c:ext>
              </c:extLst>
            </c:dLbl>
            <c:dLbl>
              <c:idx val="5"/>
              <c:layout>
                <c:manualLayout>
                  <c:x val="-2.909525159437314E-2"/>
                  <c:y val="4.3450602640339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B3-4742-B45C-00C34A2F8F12}"/>
                </c:ext>
              </c:extLst>
            </c:dLbl>
            <c:dLbl>
              <c:idx val="9"/>
              <c:layout>
                <c:manualLayout>
                  <c:x val="-2.7007416360127254E-2"/>
                  <c:y val="-2.95783096110264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B3-4742-B45C-00C34A2F8F12}"/>
                </c:ext>
              </c:extLst>
            </c:dLbl>
            <c:dLbl>
              <c:idx val="10"/>
              <c:layout>
                <c:manualLayout>
                  <c:x val="-2.7905561506222171E-2"/>
                  <c:y val="-3.97297140592142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B3-4742-B45C-00C34A2F8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Hárok1!$A$2:$A$13</c:f>
              <c:strCache>
                <c:ptCount val="12"/>
                <c:pt idx="0">
                  <c:v>Športovanie</c:v>
                </c:pt>
                <c:pt idx="1">
                  <c:v>Prechádzky - aj so psom</c:v>
                </c:pt>
                <c:pt idx="2">
                  <c:v>Práca v záhrade</c:v>
                </c:pt>
                <c:pt idx="3">
                  <c:v>Aktivity s rodinou a s deťmi</c:v>
                </c:pt>
                <c:pt idx="4">
                  <c:v>Stretávanie sa so známymi</c:v>
                </c:pt>
                <c:pt idx="5">
                  <c:v>Nakupovanie</c:v>
                </c:pt>
                <c:pt idx="6">
                  <c:v>Pozeranie TV</c:v>
                </c:pt>
                <c:pt idx="7">
                  <c:v>Sociálne siete – pozeranie, komunikácia</c:v>
                </c:pt>
                <c:pt idx="8">
                  <c:v>Iné činnosti na počítači alebo na internete (hranie hier, vzdelávanie sa...)</c:v>
                </c:pt>
                <c:pt idx="9">
                  <c:v>Tvorivé koníčky (maľovanie, šitie, hudba...)</c:v>
                </c:pt>
                <c:pt idx="10">
                  <c:v>Čítanie (knihy, noviny, časopisy)</c:v>
                </c:pt>
                <c:pt idx="11">
                  <c:v>Ostatné činnosti a spánok</c:v>
                </c:pt>
              </c:strCache>
            </c:strRef>
          </c:cat>
          <c:val>
            <c:numRef>
              <c:f>Hárok1!$B$2:$B$13</c:f>
              <c:numCache>
                <c:formatCode>0.0</c:formatCode>
                <c:ptCount val="12"/>
                <c:pt idx="0">
                  <c:v>1.7284226190476191</c:v>
                </c:pt>
                <c:pt idx="1">
                  <c:v>1.892857142857143</c:v>
                </c:pt>
                <c:pt idx="2">
                  <c:v>2.0401785714285716</c:v>
                </c:pt>
                <c:pt idx="3">
                  <c:v>6.4300595238095237</c:v>
                </c:pt>
                <c:pt idx="4">
                  <c:v>2.3950892857142856</c:v>
                </c:pt>
                <c:pt idx="5">
                  <c:v>1.9754464285714284</c:v>
                </c:pt>
                <c:pt idx="6">
                  <c:v>6.4464285714285712</c:v>
                </c:pt>
                <c:pt idx="7">
                  <c:v>4.8351934523809526</c:v>
                </c:pt>
                <c:pt idx="8">
                  <c:v>4.2127976190476186</c:v>
                </c:pt>
                <c:pt idx="9">
                  <c:v>1.7953869047619049</c:v>
                </c:pt>
                <c:pt idx="10">
                  <c:v>1.7258184523809523</c:v>
                </c:pt>
                <c:pt idx="11">
                  <c:v>64.523809523809533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B6B3-4742-B45C-00C34A2F8F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74330804630094"/>
          <c:y val="7.4413232192072382E-2"/>
          <c:w val="0.35437402287885139"/>
          <c:h val="0.92558676780792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1609657482807"/>
          <c:y val="0.34084044478102399"/>
          <c:w val="0.74499915521516225"/>
          <c:h val="0.351051803817328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Pozeranie TV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Hárok1!$B$2:$B$3</c:f>
              <c:numCache>
                <c:formatCode>0</c:formatCode>
                <c:ptCount val="2"/>
                <c:pt idx="0">
                  <c:v>11.029986962190369</c:v>
                </c:pt>
                <c:pt idx="1">
                  <c:v>10.645858343337325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DB7-9C75-6CB128DFFBA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Aktivity s rodinou a s deťmi</c:v>
                </c:pt>
              </c:strCache>
            </c:strRef>
          </c:tx>
          <c:spPr>
            <a:solidFill>
              <a:srgbClr val="86FA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Hárok1!$C$2:$C$3</c:f>
              <c:numCache>
                <c:formatCode>0</c:formatCode>
                <c:ptCount val="2"/>
                <c:pt idx="0">
                  <c:v>9.3285528031290781</c:v>
                </c:pt>
                <c:pt idx="1">
                  <c:v>12.159663865546236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D-44EE-8505-CBFC6855532E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Sociálne siete – pozeranie, komunikácia</c:v>
                </c:pt>
              </c:strCache>
            </c:strRef>
          </c:tx>
          <c:spPr>
            <a:solidFill>
              <a:srgbClr val="FFAD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Hárok1!$D$2:$D$3</c:f>
              <c:numCache>
                <c:formatCode>0</c:formatCode>
                <c:ptCount val="2"/>
                <c:pt idx="0">
                  <c:v>8.272490221642764</c:v>
                </c:pt>
                <c:pt idx="1">
                  <c:v>7.9855942376950662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D-44EE-8505-CBFC6855532E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Iné činnosti na PC alebo online (hry, vzdelávanie...)</c:v>
                </c:pt>
              </c:strCache>
            </c:strRef>
          </c:tx>
          <c:spPr>
            <a:solidFill>
              <a:srgbClr val="F3AD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Hárok1!$E$2:$E$3</c:f>
              <c:numCache>
                <c:formatCode>0</c:formatCode>
                <c:ptCount val="2"/>
                <c:pt idx="0">
                  <c:v>8.449804432855279</c:v>
                </c:pt>
                <c:pt idx="1">
                  <c:v>5.8139255702280899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D-44EE-8505-CBFC6855532E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Stretávanie sa so známymi</c:v>
                </c:pt>
              </c:strCache>
            </c:strRef>
          </c:tx>
          <c:spPr>
            <a:solidFill>
              <a:srgbClr val="402F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Hárok1!$F$2:$F$3</c:f>
              <c:numCache>
                <c:formatCode>0</c:formatCode>
                <c:ptCount val="2"/>
                <c:pt idx="0">
                  <c:v>4.048239895697523</c:v>
                </c:pt>
                <c:pt idx="1">
                  <c:v>4.0012004801920753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D-44EE-8505-CBFC6855532E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Práca v záhrade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Hárok1!$G$2:$G$3</c:f>
              <c:numCache>
                <c:formatCode>0</c:formatCode>
                <c:ptCount val="2"/>
                <c:pt idx="0">
                  <c:v>3.4732724902216447</c:v>
                </c:pt>
                <c:pt idx="1">
                  <c:v>3.385354141656661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1D-44EE-8505-CBFC6855532E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Nakupovanie</c:v>
                </c:pt>
              </c:strCache>
            </c:strRef>
          </c:tx>
          <c:spPr>
            <a:solidFill>
              <a:srgbClr val="E13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Hárok1!$H$2:$H$3</c:f>
              <c:numCache>
                <c:formatCode>0</c:formatCode>
                <c:ptCount val="2"/>
                <c:pt idx="0">
                  <c:v>3.2320730117340259</c:v>
                </c:pt>
                <c:pt idx="1">
                  <c:v>3.3985594237695094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7-44A0-B839-ECD1DBBE660D}"/>
            </c:ext>
          </c:extLst>
        </c:ser>
        <c:ser>
          <c:idx val="7"/>
          <c:order val="7"/>
          <c:tx>
            <c:strRef>
              <c:f>Hárok1!$I$1</c:f>
              <c:strCache>
                <c:ptCount val="1"/>
                <c:pt idx="0">
                  <c:v>Prechádzky - aj so psom</c:v>
                </c:pt>
              </c:strCache>
            </c:strRef>
          </c:tx>
          <c:spPr>
            <a:solidFill>
              <a:srgbClr val="28256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196174575709395E-3"/>
                  <c:y val="-2.6215579597545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690829102662462E-2"/>
                      <c:h val="4.5631277062467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Hárok1!$I$2:$I$3</c:f>
              <c:numCache>
                <c:formatCode>0</c:formatCode>
                <c:ptCount val="2"/>
                <c:pt idx="0">
                  <c:v>2.9465449804432842</c:v>
                </c:pt>
                <c:pt idx="1">
                  <c:v>3.3949579831932759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7-44A0-B839-ECD1DBBE660D}"/>
            </c:ext>
          </c:extLst>
        </c:ser>
        <c:ser>
          <c:idx val="8"/>
          <c:order val="8"/>
          <c:tx>
            <c:strRef>
              <c:f>Hárok1!$J$1</c:f>
              <c:strCache>
                <c:ptCount val="1"/>
                <c:pt idx="0">
                  <c:v>Tvorivé koníčky
(maľovanie, šitie, hudba...)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836492301394463E-16"/>
                  <c:y val="-2.6208352270650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Hárok1!$J$2:$J$3</c:f>
              <c:numCache>
                <c:formatCode>0</c:formatCode>
                <c:ptCount val="2"/>
                <c:pt idx="0">
                  <c:v>2.7548891786179883</c:v>
                </c:pt>
                <c:pt idx="1">
                  <c:v>3.2569027611044397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7-44A0-B839-ECD1DBBE660D}"/>
            </c:ext>
          </c:extLst>
        </c:ser>
        <c:ser>
          <c:idx val="9"/>
          <c:order val="9"/>
          <c:tx>
            <c:strRef>
              <c:f>Hárok1!$K$1</c:f>
              <c:strCache>
                <c:ptCount val="1"/>
                <c:pt idx="0">
                  <c:v>Športovanie</c:v>
                </c:pt>
              </c:strCache>
            </c:strRef>
          </c:tx>
          <c:spPr>
            <a:solidFill>
              <a:srgbClr val="00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97733122207894E-3"/>
                  <c:y val="-2.6222806924439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37-44A0-B839-ECD1DBBE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Hárok1!$K$2:$K$3</c:f>
              <c:numCache>
                <c:formatCode>0</c:formatCode>
                <c:ptCount val="2"/>
                <c:pt idx="0">
                  <c:v>3.5267275097783575</c:v>
                </c:pt>
                <c:pt idx="1">
                  <c:v>2.3301320528211269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7-44A0-B839-ECD1DBBE660D}"/>
            </c:ext>
          </c:extLst>
        </c:ser>
        <c:ser>
          <c:idx val="10"/>
          <c:order val="10"/>
          <c:tx>
            <c:strRef>
              <c:f>Hárok1!$L$1</c:f>
              <c:strCache>
                <c:ptCount val="1"/>
                <c:pt idx="0">
                  <c:v>Čítanie (knihy, noviny, časopisy)</c:v>
                </c:pt>
              </c:strCache>
            </c:strRef>
          </c:tx>
          <c:spPr>
            <a:solidFill>
              <a:srgbClr val="FDE7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Hárok1!$L$2:$L$3</c:f>
              <c:numCache>
                <c:formatCode>0</c:formatCode>
                <c:ptCount val="2"/>
                <c:pt idx="0">
                  <c:v>2.3676662320730082</c:v>
                </c:pt>
                <c:pt idx="1">
                  <c:v>3.3889555822328963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9-408A-9DF8-9A4BC4F3B8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26529200"/>
        <c:axId val="426529592"/>
      </c:barChart>
      <c:catAx>
        <c:axId val="42652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sk-SK"/>
          </a:p>
        </c:txPr>
        <c:crossAx val="426529592"/>
        <c:crosses val="autoZero"/>
        <c:auto val="1"/>
        <c:lblAlgn val="ctr"/>
        <c:lblOffset val="100"/>
        <c:noMultiLvlLbl val="0"/>
      </c:catAx>
      <c:valAx>
        <c:axId val="4265295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42652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13496880765365"/>
          <c:y val="0"/>
          <c:w val="0.22111820946950453"/>
          <c:h val="0.95963911876063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image" Target="../media/image15.jpeg"/></Relationships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0.48384</cdr:x>
      <cdr:y>0.15325</cdr:y>
    </cdr:from>
    <cdr:to>
      <cdr:x>0.67868</cdr:x>
      <cdr:y>0.21079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EDEFA936-838E-4900-B040-9355C7685CC7}"/>
            </a:ext>
          </a:extLst>
        </cdr:cNvPr>
        <cdr:cNvSpPr/>
      </cdr:nvSpPr>
      <cdr:spPr>
        <a:xfrm xmlns:a="http://schemas.openxmlformats.org/drawingml/2006/main">
          <a:off x="5758911" y="819769"/>
          <a:ext cx="231905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400" b="1" dirty="0">
              <a:solidFill>
                <a:srgbClr val="777E7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Aktívny pohyb</a:t>
          </a:r>
        </a:p>
      </cdr:txBody>
    </cdr:sp>
  </cdr:relSizeAnchor>
  <cdr:relSizeAnchor xmlns:cdr="http://schemas.openxmlformats.org/drawingml/2006/chartDrawing">
    <cdr:from>
      <cdr:x>0.58574</cdr:x>
      <cdr:y>0.2094</cdr:y>
    </cdr:from>
    <cdr:to>
      <cdr:x>0.71169</cdr:x>
      <cdr:y>0.3433</cdr:y>
    </cdr:to>
    <cdr:cxnSp macro="">
      <cdr:nvCxnSpPr>
        <cdr:cNvPr id="4" name="Rovná spojovacia šípka 3">
          <a:extLst xmlns:a="http://schemas.openxmlformats.org/drawingml/2006/main">
            <a:ext uri="{FF2B5EF4-FFF2-40B4-BE49-F238E27FC236}">
              <a16:creationId xmlns:a16="http://schemas.microsoft.com/office/drawing/2014/main" id="{427F227F-A586-BB7F-5B33-23EFACE4711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971778" y="1120140"/>
          <a:ext cx="1499122" cy="7162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77E7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0.58574</cdr:x>
      <cdr:y>0.2094</cdr:y>
    </cdr:from>
    <cdr:to>
      <cdr:x>0.65361</cdr:x>
      <cdr:y>0.35613</cdr:y>
    </cdr:to>
    <cdr:cxnSp macro="">
      <cdr:nvCxnSpPr>
        <cdr:cNvPr id="5" name="Rovná spojovacia šípka 4">
          <a:extLst xmlns:a="http://schemas.openxmlformats.org/drawingml/2006/main">
            <a:ext uri="{FF2B5EF4-FFF2-40B4-BE49-F238E27FC236}">
              <a16:creationId xmlns:a16="http://schemas.microsoft.com/office/drawing/2014/main" id="{427F227F-A586-BB7F-5B33-23EFACE4711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971778" y="1120140"/>
          <a:ext cx="807720" cy="7848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77E7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0.30982</cdr:x>
      <cdr:y>0.2094</cdr:y>
    </cdr:from>
    <cdr:to>
      <cdr:x>0.58574</cdr:x>
      <cdr:y>0.349</cdr:y>
    </cdr:to>
    <cdr:cxnSp macro="">
      <cdr:nvCxnSpPr>
        <cdr:cNvPr id="10" name="Rovná spojovacia šípka 9">
          <a:extLst xmlns:a="http://schemas.openxmlformats.org/drawingml/2006/main">
            <a:ext uri="{FF2B5EF4-FFF2-40B4-BE49-F238E27FC236}">
              <a16:creationId xmlns:a16="http://schemas.microsoft.com/office/drawing/2014/main" id="{312E5BCE-3A1A-1EEA-D11C-BF5E6632902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3687558" y="1120140"/>
          <a:ext cx="3284220" cy="7467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77E7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0.8472</cdr:x>
      <cdr:y>0.03015</cdr:y>
    </cdr:from>
    <cdr:to>
      <cdr:x>0.95957</cdr:x>
      <cdr:y>0.10194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178A5390-2525-123D-1673-C037E88CF2BC}"/>
            </a:ext>
          </a:extLst>
        </cdr:cNvPr>
        <cdr:cNvSpPr txBox="1"/>
      </cdr:nvSpPr>
      <cdr:spPr>
        <a:xfrm xmlns:a="http://schemas.openxmlformats.org/drawingml/2006/main">
          <a:off x="10329013" y="151720"/>
          <a:ext cx="1370091" cy="361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0.8472</cdr:x>
      <cdr:y>0.03015</cdr:y>
    </cdr:from>
    <cdr:to>
      <cdr:x>0.95957</cdr:x>
      <cdr:y>0.10194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178A5390-2525-123D-1673-C037E88CF2BC}"/>
            </a:ext>
          </a:extLst>
        </cdr:cNvPr>
        <cdr:cNvSpPr txBox="1"/>
      </cdr:nvSpPr>
      <cdr:spPr>
        <a:xfrm xmlns:a="http://schemas.openxmlformats.org/drawingml/2006/main">
          <a:off x="10329013" y="151720"/>
          <a:ext cx="1370091" cy="361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0.55426</cdr:x>
      <cdr:y>0.38452</cdr:y>
    </cdr:from>
    <cdr:to>
      <cdr:x>0.75073</cdr:x>
      <cdr:y>0.84278</cdr:y>
    </cdr:to>
    <cdr:grpSp>
      <cdr:nvGrpSpPr>
        <cdr:cNvPr id="2" name="Skupina 1">
          <a:extLst xmlns:a="http://schemas.openxmlformats.org/drawingml/2006/main">
            <a:ext uri="{FF2B5EF4-FFF2-40B4-BE49-F238E27FC236}">
              <a16:creationId xmlns:a16="http://schemas.microsoft.com/office/drawing/2014/main" id="{14521303-4E0F-929A-11A7-01109AEE8653}"/>
            </a:ext>
          </a:extLst>
        </cdr:cNvPr>
        <cdr:cNvGrpSpPr/>
      </cdr:nvGrpSpPr>
      <cdr:grpSpPr>
        <a:xfrm xmlns:a="http://schemas.openxmlformats.org/drawingml/2006/main">
          <a:off x="5460451" y="2115684"/>
          <a:ext cx="1935580" cy="2521413"/>
          <a:chOff x="9100014" y="1337650"/>
          <a:chExt cx="1935562" cy="2521375"/>
        </a:xfrm>
      </cdr:grpSpPr>
      <cdr:pic>
        <cdr:nvPicPr>
          <cdr:cNvPr id="3" name="Picture 2" descr="VÃ½sledok vyhÄ¾adÃ¡vania obrÃ¡zkov pre dopyt Fitness/ posilÅovanie">
            <a:extLst xmlns:a="http://schemas.openxmlformats.org/drawingml/2006/main">
              <a:ext uri="{FF2B5EF4-FFF2-40B4-BE49-F238E27FC236}">
                <a16:creationId xmlns:a16="http://schemas.microsoft.com/office/drawing/2014/main" id="{F31CC2F1-DD18-73F6-A460-39EDEEC2383F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 rot="900000">
            <a:off x="9182089" y="1337650"/>
            <a:ext cx="1853487" cy="1038628"/>
          </a:xfrm>
          <a:prstGeom xmlns:a="http://schemas.openxmlformats.org/drawingml/2006/main" prst="round2DiagRect">
            <a:avLst>
              <a:gd name="adj1" fmla="val 16667"/>
              <a:gd name="adj2" fmla="val 0"/>
            </a:avLst>
          </a:prstGeom>
          <a:ln xmlns:a="http://schemas.openxmlformats.org/drawingml/2006/main" w="88900" cap="sq">
            <a:solidFill>
              <a:srgbClr val="FFFFFF"/>
            </a:solidFill>
            <a:miter lim="800000"/>
          </a:ln>
          <a:effectLst xmlns:a="http://schemas.openxmlformats.org/drawingml/2006/main">
            <a:outerShdw blurRad="254000" algn="tl" rotWithShape="0">
              <a:srgbClr val="000000">
                <a:alpha val="43000"/>
              </a:srgbClr>
            </a:outerShdw>
          </a:effectLst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pic>
      <cdr:pic>
        <cdr:nvPicPr>
          <cdr:cNvPr id="4" name="Obrázok 3">
            <a:extLst xmlns:a="http://schemas.openxmlformats.org/drawingml/2006/main">
              <a:ext uri="{FF2B5EF4-FFF2-40B4-BE49-F238E27FC236}">
                <a16:creationId xmlns:a16="http://schemas.microsoft.com/office/drawing/2014/main" id="{D08F5B45-469F-4144-A62C-F1B5EEDE54E6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 rot="20773599">
            <a:off x="9100014" y="2596444"/>
            <a:ext cx="1890091" cy="1262581"/>
          </a:xfrm>
          <a:prstGeom xmlns:a="http://schemas.openxmlformats.org/drawingml/2006/main" prst="round2DiagRect">
            <a:avLst>
              <a:gd name="adj1" fmla="val 16667"/>
              <a:gd name="adj2" fmla="val 0"/>
            </a:avLst>
          </a:prstGeom>
          <a:ln xmlns:a="http://schemas.openxmlformats.org/drawingml/2006/main" w="88900" cap="sq">
            <a:solidFill>
              <a:srgbClr val="FFFFFF"/>
            </a:solidFill>
            <a:miter lim="800000"/>
          </a:ln>
          <a:effectLst xmlns:a="http://schemas.openxmlformats.org/drawingml/2006/main">
            <a:outerShdw blurRad="254000" algn="tl" rotWithShape="0">
              <a:srgbClr val="000000">
                <a:alpha val="43000"/>
              </a:srgbClr>
            </a:outerShdw>
          </a:effectLst>
        </cdr:spPr>
      </cdr:pic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0.45232</cdr:x>
      <cdr:y>0.94028</cdr:y>
    </cdr:from>
    <cdr:to>
      <cdr:x>0.68021</cdr:x>
      <cdr:y>0.98998</cdr:y>
    </cdr:to>
    <cdr:sp macro="" textlink="">
      <cdr:nvSpPr>
        <cdr:cNvPr id="3" name="BlokTextu 12">
          <a:extLst xmlns:a="http://schemas.openxmlformats.org/drawingml/2006/main">
            <a:ext uri="{FF2B5EF4-FFF2-40B4-BE49-F238E27FC236}">
              <a16:creationId xmlns:a16="http://schemas.microsoft.com/office/drawing/2014/main" id="{63F0FFBC-5D03-174C-9424-4C8523148833}"/>
            </a:ext>
          </a:extLst>
        </cdr:cNvPr>
        <cdr:cNvSpPr txBox="1"/>
      </cdr:nvSpPr>
      <cdr:spPr>
        <a:xfrm xmlns:a="http://schemas.openxmlformats.org/drawingml/2006/main">
          <a:off x="5345814" y="5240718"/>
          <a:ext cx="26933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* </a:t>
          </a:r>
          <a:r>
            <a:rPr lang="en-US" sz="1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%</a:t>
          </a:r>
          <a:r>
            <a:rPr lang="sk-SK" sz="1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tých, ktorí robia daný šport</a:t>
          </a:r>
          <a:r>
            <a:rPr lang="en-US" sz="1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v lete</a:t>
          </a:r>
          <a:endParaRPr lang="sk-SK" sz="1200" dirty="0">
            <a:solidFill>
              <a:schemeClr val="tx2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0.02055</cdr:x>
      <cdr:y>0.94922</cdr:y>
    </cdr:from>
    <cdr:to>
      <cdr:x>0.66754</cdr:x>
      <cdr:y>1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93943188-387A-2D81-1206-4395CE1487A5}"/>
            </a:ext>
          </a:extLst>
        </cdr:cNvPr>
        <cdr:cNvSpPr/>
      </cdr:nvSpPr>
      <cdr:spPr>
        <a:xfrm xmlns:a="http://schemas.openxmlformats.org/drawingml/2006/main">
          <a:off x="249111" y="5177496"/>
          <a:ext cx="7843707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200" i="1" dirty="0">
              <a:solidFill>
                <a:srgbClr val="00206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* </a:t>
          </a:r>
          <a:r>
            <a:rPr lang="en-US" sz="1200" i="1" dirty="0">
              <a:solidFill>
                <a:srgbClr val="00206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Dopytovali sme sa len</a:t>
          </a:r>
          <a:r>
            <a:rPr lang="sk-SK" sz="1200" i="1" dirty="0">
              <a:solidFill>
                <a:srgbClr val="00206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 </a:t>
          </a:r>
          <a:r>
            <a:rPr lang="en-US" sz="1200" i="1" dirty="0">
              <a:solidFill>
                <a:srgbClr val="00206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tých </a:t>
          </a:r>
          <a:r>
            <a:rPr lang="sk-SK" sz="1200" i="1" dirty="0">
              <a:solidFill>
                <a:srgbClr val="00206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respondentov, ktorí</a:t>
          </a:r>
          <a:r>
            <a:rPr lang="en-US" sz="1200" i="1" dirty="0">
              <a:solidFill>
                <a:srgbClr val="00206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 danú aktivitu vykonávajú</a:t>
          </a:r>
          <a:r>
            <a:rPr lang="sk-SK" sz="1200" i="1" dirty="0">
              <a:solidFill>
                <a:srgbClr val="00206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rPr>
            <a:t>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0.55426</cdr:x>
      <cdr:y>0.38452</cdr:y>
    </cdr:from>
    <cdr:to>
      <cdr:x>0.75073</cdr:x>
      <cdr:y>0.84278</cdr:y>
    </cdr:to>
    <cdr:grpSp>
      <cdr:nvGrpSpPr>
        <cdr:cNvPr id="2" name="Skupina 1">
          <a:extLst xmlns:a="http://schemas.openxmlformats.org/drawingml/2006/main">
            <a:ext uri="{FF2B5EF4-FFF2-40B4-BE49-F238E27FC236}">
              <a16:creationId xmlns:a16="http://schemas.microsoft.com/office/drawing/2014/main" id="{14521303-4E0F-929A-11A7-01109AEE8653}"/>
            </a:ext>
          </a:extLst>
        </cdr:cNvPr>
        <cdr:cNvGrpSpPr/>
      </cdr:nvGrpSpPr>
      <cdr:grpSpPr>
        <a:xfrm xmlns:a="http://schemas.openxmlformats.org/drawingml/2006/main">
          <a:off x="5460451" y="2115684"/>
          <a:ext cx="1935580" cy="2521413"/>
          <a:chOff x="9100014" y="1337650"/>
          <a:chExt cx="1935562" cy="2521375"/>
        </a:xfrm>
      </cdr:grpSpPr>
      <cdr:pic>
        <cdr:nvPicPr>
          <cdr:cNvPr id="3" name="Picture 2" descr="VÃ½sledok vyhÄ¾adÃ¡vania obrÃ¡zkov pre dopyt Fitness/ posilÅovanie">
            <a:extLst xmlns:a="http://schemas.openxmlformats.org/drawingml/2006/main">
              <a:ext uri="{FF2B5EF4-FFF2-40B4-BE49-F238E27FC236}">
                <a16:creationId xmlns:a16="http://schemas.microsoft.com/office/drawing/2014/main" id="{F31CC2F1-DD18-73F6-A460-39EDEEC2383F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 rot="900000">
            <a:off x="9182089" y="1337650"/>
            <a:ext cx="1853487" cy="1038628"/>
          </a:xfrm>
          <a:prstGeom xmlns:a="http://schemas.openxmlformats.org/drawingml/2006/main" prst="round2DiagRect">
            <a:avLst>
              <a:gd name="adj1" fmla="val 16667"/>
              <a:gd name="adj2" fmla="val 0"/>
            </a:avLst>
          </a:prstGeom>
          <a:ln xmlns:a="http://schemas.openxmlformats.org/drawingml/2006/main" w="88900" cap="sq">
            <a:solidFill>
              <a:srgbClr val="FFFFFF"/>
            </a:solidFill>
            <a:miter lim="800000"/>
          </a:ln>
          <a:effectLst xmlns:a="http://schemas.openxmlformats.org/drawingml/2006/main">
            <a:outerShdw blurRad="254000" algn="tl" rotWithShape="0">
              <a:srgbClr val="000000">
                <a:alpha val="43000"/>
              </a:srgbClr>
            </a:outerShdw>
          </a:effectLst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pic>
      <cdr:pic>
        <cdr:nvPicPr>
          <cdr:cNvPr id="4" name="Obrázok 3">
            <a:extLst xmlns:a="http://schemas.openxmlformats.org/drawingml/2006/main">
              <a:ext uri="{FF2B5EF4-FFF2-40B4-BE49-F238E27FC236}">
                <a16:creationId xmlns:a16="http://schemas.microsoft.com/office/drawing/2014/main" id="{D08F5B45-469F-4144-A62C-F1B5EEDE54E6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 rot="20773599">
            <a:off x="9100014" y="2596444"/>
            <a:ext cx="1890091" cy="1262581"/>
          </a:xfrm>
          <a:prstGeom xmlns:a="http://schemas.openxmlformats.org/drawingml/2006/main" prst="round2DiagRect">
            <a:avLst>
              <a:gd name="adj1" fmla="val 16667"/>
              <a:gd name="adj2" fmla="val 0"/>
            </a:avLst>
          </a:prstGeom>
          <a:ln xmlns:a="http://schemas.openxmlformats.org/drawingml/2006/main" w="88900" cap="sq">
            <a:solidFill>
              <a:srgbClr val="FFFFFF"/>
            </a:solidFill>
            <a:miter lim="800000"/>
          </a:ln>
          <a:effectLst xmlns:a="http://schemas.openxmlformats.org/drawingml/2006/main">
            <a:outerShdw blurRad="254000" algn="tl" rotWithShape="0">
              <a:srgbClr val="000000">
                <a:alpha val="43000"/>
              </a:srgbClr>
            </a:outerShdw>
          </a:effectLst>
        </cdr:spPr>
      </cdr:pic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0.66327</cdr:x>
      <cdr:y>0.86347</cdr:y>
    </cdr:from>
    <cdr:to>
      <cdr:x>0.80287</cdr:x>
      <cdr:y>0.96622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CC132374-623D-E6FA-AF41-00118E44030A}"/>
            </a:ext>
          </a:extLst>
        </cdr:cNvPr>
        <cdr:cNvSpPr txBox="1"/>
      </cdr:nvSpPr>
      <cdr:spPr>
        <a:xfrm xmlns:a="http://schemas.openxmlformats.org/drawingml/2006/main">
          <a:off x="6737201" y="3879656"/>
          <a:ext cx="141798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7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59</a:t>
          </a:r>
          <a:r>
            <a:rPr lang="sk-SK" sz="27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,</a:t>
          </a:r>
          <a:r>
            <a:rPr lang="en-US" sz="27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7</a:t>
          </a:r>
          <a:r>
            <a:rPr lang="sk-SK" sz="27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% </a:t>
          </a:r>
        </a:p>
      </cdr:txBody>
    </cdr:sp>
  </cdr:relSizeAnchor>
  <cdr:relSizeAnchor xmlns:cdr="http://schemas.openxmlformats.org/drawingml/2006/chartDrawing">
    <cdr:from>
      <cdr:x>0.09092</cdr:x>
      <cdr:y>0.8787</cdr:y>
    </cdr:from>
    <cdr:to>
      <cdr:x>0.23052</cdr:x>
      <cdr:y>0.98145</cdr:y>
    </cdr:to>
    <cdr:sp macro="" textlink="">
      <cdr:nvSpPr>
        <cdr:cNvPr id="3" name="BlokTextu 1">
          <a:extLst xmlns:a="http://schemas.openxmlformats.org/drawingml/2006/main">
            <a:ext uri="{FF2B5EF4-FFF2-40B4-BE49-F238E27FC236}">
              <a16:creationId xmlns:a16="http://schemas.microsoft.com/office/drawing/2014/main" id="{E9142AAA-5882-DA79-2045-C0E65F35E4F1}"/>
            </a:ext>
          </a:extLst>
        </cdr:cNvPr>
        <cdr:cNvSpPr txBox="1"/>
      </cdr:nvSpPr>
      <cdr:spPr>
        <a:xfrm xmlns:a="http://schemas.openxmlformats.org/drawingml/2006/main">
          <a:off x="923484" y="3948086"/>
          <a:ext cx="141798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27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30,</a:t>
          </a:r>
          <a:r>
            <a:rPr lang="en-US" sz="27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6</a:t>
          </a:r>
          <a:r>
            <a:rPr lang="sk-SK" sz="27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%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0.66327</cdr:x>
      <cdr:y>0.86347</cdr:y>
    </cdr:from>
    <cdr:to>
      <cdr:x>0.80287</cdr:x>
      <cdr:y>0.96622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CC132374-623D-E6FA-AF41-00118E44030A}"/>
            </a:ext>
          </a:extLst>
        </cdr:cNvPr>
        <cdr:cNvSpPr txBox="1"/>
      </cdr:nvSpPr>
      <cdr:spPr>
        <a:xfrm xmlns:a="http://schemas.openxmlformats.org/drawingml/2006/main">
          <a:off x="6737201" y="3879656"/>
          <a:ext cx="141798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k-SK" sz="27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46,3% </a:t>
          </a:r>
        </a:p>
      </cdr:txBody>
    </cdr:sp>
  </cdr:relSizeAnchor>
  <cdr:relSizeAnchor xmlns:cdr="http://schemas.openxmlformats.org/drawingml/2006/chartDrawing">
    <cdr:from>
      <cdr:x>0.09092</cdr:x>
      <cdr:y>0.8787</cdr:y>
    </cdr:from>
    <cdr:to>
      <cdr:x>0.23052</cdr:x>
      <cdr:y>0.98145</cdr:y>
    </cdr:to>
    <cdr:sp macro="" textlink="">
      <cdr:nvSpPr>
        <cdr:cNvPr id="3" name="BlokTextu 1">
          <a:extLst xmlns:a="http://schemas.openxmlformats.org/drawingml/2006/main">
            <a:ext uri="{FF2B5EF4-FFF2-40B4-BE49-F238E27FC236}">
              <a16:creationId xmlns:a16="http://schemas.microsoft.com/office/drawing/2014/main" id="{E9142AAA-5882-DA79-2045-C0E65F35E4F1}"/>
            </a:ext>
          </a:extLst>
        </cdr:cNvPr>
        <cdr:cNvSpPr txBox="1"/>
      </cdr:nvSpPr>
      <cdr:spPr>
        <a:xfrm xmlns:a="http://schemas.openxmlformats.org/drawingml/2006/main">
          <a:off x="923484" y="3948086"/>
          <a:ext cx="141798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27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30,4%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k-SK" alt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CE43EC-7C81-4655-83EE-03B6B69C312F}" type="datetimeFigureOut">
              <a:rPr lang="en-US" altLang="sk-SK"/>
              <a:pPr/>
              <a:t>29-Dec-23</a:t>
            </a:fld>
            <a:endParaRPr lang="en-US" altLang="sk-S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k-SK" alt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187EB6-FB56-4E8B-9D68-28ACC74C133F}" type="slidenum">
              <a:rPr lang="en-US" altLang="sk-SK"/>
              <a:pPr/>
              <a:t>‹#›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30345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87EB6-FB56-4E8B-9D68-28ACC74C133F}" type="slidenum">
              <a:rPr lang="en-US" altLang="sk-SK" smtClean="0"/>
              <a:pPr/>
              <a:t>40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88423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87EB6-FB56-4E8B-9D68-28ACC74C133F}" type="slidenum">
              <a:rPr lang="en-US" altLang="sk-SK" smtClean="0"/>
              <a:pPr/>
              <a:t>41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164972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8936" y="2367310"/>
            <a:ext cx="6968283" cy="2126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1" i="0" baseline="0"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r>
              <a:rPr lang="en-US" dirty="0" err="1"/>
              <a:t>Názov</a:t>
            </a:r>
            <a:r>
              <a:rPr lang="en-US" dirty="0"/>
              <a:t> </a:t>
            </a:r>
            <a:r>
              <a:rPr lang="en-US" dirty="0" err="1"/>
              <a:t>projektu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85747" y="5936899"/>
            <a:ext cx="4270809" cy="442912"/>
          </a:xfrm>
          <a:prstGeom prst="rect">
            <a:avLst/>
          </a:prstGeom>
          <a:ln w="9525">
            <a:noFill/>
          </a:ln>
        </p:spPr>
        <p:txBody>
          <a:bodyPr anchor="b"/>
          <a:lstStyle>
            <a:lvl1pPr marL="0" indent="0" algn="l">
              <a:buNone/>
              <a:defRPr sz="2400" b="1" i="0" baseline="0"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Typ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58936" y="5936898"/>
            <a:ext cx="2131128" cy="442912"/>
          </a:xfrm>
          <a:prstGeom prst="rect">
            <a:avLst/>
          </a:prstGeom>
          <a:ln w="9525">
            <a:noFill/>
          </a:ln>
        </p:spPr>
        <p:txBody>
          <a:bodyPr anchor="b"/>
          <a:lstStyle>
            <a:lvl1pPr marL="0" indent="0">
              <a:buNone/>
              <a:defRPr sz="2400" b="1" i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 err="1"/>
              <a:t>Dátum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84" y="259812"/>
            <a:ext cx="10164581" cy="950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pic>
        <p:nvPicPr>
          <p:cNvPr id="10" name="Picture 9" descr="logo_sip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" y="337343"/>
            <a:ext cx="8366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 i="0"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fld id="{29B64B11-2D09-4A47-9F50-8AA254B58D45}" type="slidenum">
              <a:rPr lang="en-US" altLang="sk-SK" smtClean="0"/>
              <a:pPr/>
              <a:t>‹#›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171914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84" y="259812"/>
            <a:ext cx="10164581" cy="950400"/>
          </a:xfrm>
        </p:spPr>
        <p:txBody>
          <a:bodyPr/>
          <a:lstStyle>
            <a:lvl1pPr>
              <a:defRPr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1600" b="0" i="0">
                <a:latin typeface="Lato Light" charset="0"/>
                <a:ea typeface="Lato Light" charset="0"/>
                <a:cs typeface="Lato Light" charset="0"/>
              </a:defRPr>
            </a:lvl1pPr>
            <a:lvl2pPr>
              <a:lnSpc>
                <a:spcPct val="120000"/>
              </a:lnSpc>
              <a:defRPr sz="1600" b="0" i="0">
                <a:latin typeface="Lato Light" charset="0"/>
                <a:ea typeface="Lato Light" charset="0"/>
                <a:cs typeface="Lato Light" charset="0"/>
              </a:defRPr>
            </a:lvl2pPr>
            <a:lvl3pPr>
              <a:lnSpc>
                <a:spcPct val="120000"/>
              </a:lnSpc>
              <a:defRPr sz="1600" b="0" i="0">
                <a:latin typeface="Lato Light" charset="0"/>
                <a:ea typeface="Lato Light" charset="0"/>
                <a:cs typeface="Lato Light" charset="0"/>
              </a:defRPr>
            </a:lvl3pPr>
            <a:lvl4pPr>
              <a:lnSpc>
                <a:spcPct val="120000"/>
              </a:lnSpc>
              <a:defRPr sz="1600" b="0" i="0">
                <a:latin typeface="Lato Light" charset="0"/>
                <a:ea typeface="Lato Light" charset="0"/>
                <a:cs typeface="Lato Light" charset="0"/>
              </a:defRPr>
            </a:lvl4pPr>
            <a:lvl5pPr>
              <a:lnSpc>
                <a:spcPct val="120000"/>
              </a:lnSpc>
              <a:defRPr sz="1600" b="0" i="0"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pic>
        <p:nvPicPr>
          <p:cNvPr id="10" name="Picture 9" descr="logo_sip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" y="337343"/>
            <a:ext cx="8366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 i="0"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fld id="{29B64B11-2D09-4A47-9F50-8AA254B58D45}" type="slidenum">
              <a:rPr lang="en-US" altLang="sk-SK" smtClean="0"/>
              <a:pPr/>
              <a:t>‹#›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18740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without s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84" y="259812"/>
            <a:ext cx="10164581" cy="950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pic>
        <p:nvPicPr>
          <p:cNvPr id="10" name="Picture 9" descr="logo_sip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" y="337343"/>
            <a:ext cx="8366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 i="0"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fld id="{29B64B11-2D09-4A47-9F50-8AA254B58D45}" type="slidenum">
              <a:rPr lang="en-US" altLang="sk-SK" smtClean="0"/>
              <a:pPr/>
              <a:t>‹#›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46345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84" y="259812"/>
            <a:ext cx="10164582" cy="950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pic>
        <p:nvPicPr>
          <p:cNvPr id="10" name="Picture 9" descr="logo_sip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2" y="337343"/>
            <a:ext cx="659022" cy="62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 i="0"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fld id="{29B64B11-2D09-4A47-9F50-8AA254B58D45}" type="slidenum">
              <a:rPr lang="en-US" altLang="sk-SK" smtClean="0"/>
              <a:pPr/>
              <a:t>‹#›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17255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506" y="1944687"/>
            <a:ext cx="9068944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506" y="4904257"/>
            <a:ext cx="9068944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pic>
        <p:nvPicPr>
          <p:cNvPr id="4" name="Picture 8" descr="logo_vyse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228600"/>
            <a:ext cx="1863725" cy="6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3"/>
          <p:cNvSpPr>
            <a:spLocks noChangeArrowheads="1"/>
          </p:cNvSpPr>
          <p:nvPr userDrawn="1"/>
        </p:nvSpPr>
        <p:spPr bwMode="auto">
          <a:xfrm rot="21427264">
            <a:off x="2106741" y="4153179"/>
            <a:ext cx="7692140" cy="1002021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4481" y="1406756"/>
            <a:ext cx="9068944" cy="240755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9" name="Freeform 13"/>
          <p:cNvSpPr>
            <a:spLocks noChangeArrowheads="1"/>
          </p:cNvSpPr>
          <p:nvPr userDrawn="1"/>
        </p:nvSpPr>
        <p:spPr bwMode="auto">
          <a:xfrm>
            <a:off x="1345679" y="4319644"/>
            <a:ext cx="9462230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pic>
        <p:nvPicPr>
          <p:cNvPr id="11" name="Picture 10" descr="logo_sip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" y="337343"/>
            <a:ext cx="8366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55" y="3088918"/>
            <a:ext cx="278912" cy="92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92" y="2845966"/>
            <a:ext cx="929704" cy="50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471" y="2762294"/>
            <a:ext cx="1561902" cy="66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649" y="2762294"/>
            <a:ext cx="1561902" cy="6693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9720943" y="228600"/>
            <a:ext cx="2318657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877" y="3066828"/>
            <a:ext cx="278912" cy="9297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50" y="4462972"/>
            <a:ext cx="1279607" cy="18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023497" y="5436380"/>
            <a:ext cx="2089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>
                <a:latin typeface="Lato" charset="0"/>
                <a:ea typeface="Lato" charset="0"/>
                <a:cs typeface="Lato" charset="0"/>
              </a:rPr>
              <a:t>Actly</a:t>
            </a:r>
            <a:r>
              <a:rPr lang="en-US" b="1" i="0" dirty="0">
                <a:latin typeface="Lato" charset="0"/>
                <a:ea typeface="Lato" charset="0"/>
                <a:cs typeface="Lato" charset="0"/>
              </a:rPr>
              <a:t> s.r.o.</a:t>
            </a:r>
          </a:p>
          <a:p>
            <a:r>
              <a:rPr lang="en-US" b="0" i="0" dirty="0" err="1">
                <a:latin typeface="Lato" charset="0"/>
                <a:ea typeface="Lato" charset="0"/>
                <a:cs typeface="Lato" charset="0"/>
              </a:rPr>
              <a:t>Šulekova</a:t>
            </a:r>
            <a:r>
              <a:rPr lang="en-US" b="0" i="0" dirty="0">
                <a:latin typeface="Lato" charset="0"/>
                <a:ea typeface="Lato" charset="0"/>
                <a:cs typeface="Lato" charset="0"/>
              </a:rPr>
              <a:t> 70</a:t>
            </a:r>
          </a:p>
          <a:p>
            <a:r>
              <a:rPr lang="en-US" b="0" i="0" baseline="0" dirty="0">
                <a:latin typeface="Lato" charset="0"/>
                <a:ea typeface="Lato" charset="0"/>
                <a:cs typeface="Lato" charset="0"/>
              </a:rPr>
              <a:t>811 03 Bratislava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791515" y="5836490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baseline="0" dirty="0">
                <a:latin typeface="Lato" charset="0"/>
                <a:ea typeface="Lato" charset="0"/>
                <a:cs typeface="Lato" charset="0"/>
              </a:rPr>
              <a:t>actly.sk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44482" y="5249367"/>
            <a:ext cx="0" cy="111034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394035" y="5249367"/>
            <a:ext cx="0" cy="111034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7885" y="259812"/>
            <a:ext cx="8485682" cy="95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7885" y="1450868"/>
            <a:ext cx="9576000" cy="4949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3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29" r:id="rId3"/>
    <p:sldLayoutId id="2147483727" r:id="rId4"/>
    <p:sldLayoutId id="2147483730" r:id="rId5"/>
    <p:sldLayoutId id="2147483719" r:id="rId6"/>
    <p:sldLayoutId id="2147483720" r:id="rId7"/>
    <p:sldLayoutId id="2147483721" r:id="rId8"/>
    <p:sldLayoutId id="214748373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Lato Heavy" charset="0"/>
          <a:ea typeface="Lato Heavy" charset="0"/>
          <a:cs typeface="Lato Heavy" charset="0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Tx/>
        <a:buBlip>
          <a:blip r:embed="rId11"/>
        </a:buBlip>
        <a:defRPr sz="20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Tx/>
        <a:buBlip>
          <a:blip r:embed="rId11"/>
        </a:buBlip>
        <a:defRPr sz="18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Tx/>
        <a:buBlip>
          <a:blip r:embed="rId11"/>
        </a:buBlip>
        <a:defRPr sz="18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3pPr>
      <a:lvl4pPr marL="1714500" indent="-3429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Tx/>
        <a:buBlip>
          <a:blip r:embed="rId11"/>
        </a:buBlip>
        <a:defRPr sz="18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4pPr>
      <a:lvl5pPr marL="2171700" indent="-3429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Tx/>
        <a:buBlip>
          <a:blip r:embed="rId11"/>
        </a:buBlip>
        <a:defRPr sz="18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chart" Target="../charts/chart36.xml"/><Relationship Id="rId7" Type="http://schemas.openxmlformats.org/officeDocument/2006/relationships/chart" Target="../charts/chart4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6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6927" y="2731168"/>
            <a:ext cx="8532079" cy="1675416"/>
          </a:xfrm>
        </p:spPr>
        <p:txBody>
          <a:bodyPr>
            <a:normAutofit/>
          </a:bodyPr>
          <a:lstStyle/>
          <a:p>
            <a:br>
              <a:rPr lang="sk-SK" sz="4800" dirty="0"/>
            </a:br>
            <a:r>
              <a:rPr lang="sk-SK" sz="3900" dirty="0"/>
              <a:t>Slováci v pohybe </a:t>
            </a:r>
            <a:r>
              <a:rPr lang="sk-SK" sz="3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 rok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950" y="4930140"/>
            <a:ext cx="8432034" cy="8115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k-SK" b="0" i="0" u="none" strike="noStrike" baseline="0" dirty="0">
                <a:latin typeface="Lato" panose="020F0502020204030203" pitchFamily="34" charset="0"/>
              </a:rPr>
              <a:t>Štúdia o voľnom čase, športovaní </a:t>
            </a:r>
            <a:endParaRPr lang="sk-SK" b="0" dirty="0">
              <a:latin typeface="Lato" panose="020F050202020403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k-SK" b="0" i="0" u="none" strike="noStrike" baseline="0" dirty="0">
                <a:latin typeface="Lato" panose="020F0502020204030203" pitchFamily="34" charset="0"/>
              </a:rPr>
              <a:t>a iných aspektoch zdravého životného štýlu</a:t>
            </a:r>
            <a:endParaRPr lang="en-US" b="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4AD904E-A6C6-4540-ACB2-00F68AADF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61" y="228462"/>
            <a:ext cx="1945446" cy="288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8169D37F-4F35-4657-8F91-783DADCFA64B}"/>
              </a:ext>
            </a:extLst>
          </p:cNvPr>
          <p:cNvCxnSpPr/>
          <p:nvPr/>
        </p:nvCxnSpPr>
        <p:spPr>
          <a:xfrm>
            <a:off x="3089430" y="0"/>
            <a:ext cx="0" cy="68580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46EBF57C-DDE4-452E-A002-0792C8709B3A}"/>
              </a:ext>
            </a:extLst>
          </p:cNvPr>
          <p:cNvCxnSpPr>
            <a:cxnSpLocks/>
          </p:cNvCxnSpPr>
          <p:nvPr/>
        </p:nvCxnSpPr>
        <p:spPr>
          <a:xfrm flipH="1">
            <a:off x="1" y="3374858"/>
            <a:ext cx="12191999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>
            <a:extLst>
              <a:ext uri="{FF2B5EF4-FFF2-40B4-BE49-F238E27FC236}">
                <a16:creationId xmlns:a16="http://schemas.microsoft.com/office/drawing/2014/main" id="{1D5C9561-C9B8-4352-8751-47CA35906763}"/>
              </a:ext>
            </a:extLst>
          </p:cNvPr>
          <p:cNvSpPr txBox="1"/>
          <p:nvPr/>
        </p:nvSpPr>
        <p:spPr>
          <a:xfrm>
            <a:off x="647361" y="5060103"/>
            <a:ext cx="210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rgbClr val="064D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SEKCIA ŠPORTU</a:t>
            </a: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747DA1B2-944C-4F4A-9FB3-F372B6A2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0" y="3935458"/>
            <a:ext cx="2526622" cy="861947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7510FE1-2B6A-419F-A04D-43957A17FBFB}"/>
              </a:ext>
            </a:extLst>
          </p:cNvPr>
          <p:cNvGrpSpPr/>
          <p:nvPr/>
        </p:nvGrpSpPr>
        <p:grpSpPr>
          <a:xfrm>
            <a:off x="660104" y="5012393"/>
            <a:ext cx="1403734" cy="45719"/>
            <a:chOff x="778417" y="4415589"/>
            <a:chExt cx="1308060" cy="0"/>
          </a:xfrm>
        </p:grpSpPr>
        <p:cxnSp>
          <p:nvCxnSpPr>
            <p:cNvPr id="12" name="Rovná spojnica 11">
              <a:extLst>
                <a:ext uri="{FF2B5EF4-FFF2-40B4-BE49-F238E27FC236}">
                  <a16:creationId xmlns:a16="http://schemas.microsoft.com/office/drawing/2014/main" id="{0475B259-E956-4D0D-9A87-B4FD107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778417" y="4415589"/>
              <a:ext cx="43602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>
              <a:extLst>
                <a:ext uri="{FF2B5EF4-FFF2-40B4-BE49-F238E27FC236}">
                  <a16:creationId xmlns:a16="http://schemas.microsoft.com/office/drawing/2014/main" id="{520B31E6-DD24-4FA4-A38A-AC0BC162759F}"/>
                </a:ext>
              </a:extLst>
            </p:cNvPr>
            <p:cNvCxnSpPr>
              <a:cxnSpLocks/>
            </p:cNvCxnSpPr>
            <p:nvPr/>
          </p:nvCxnSpPr>
          <p:spPr>
            <a:xfrm>
              <a:off x="1214437" y="4415589"/>
              <a:ext cx="436020" cy="0"/>
            </a:xfrm>
            <a:prstGeom prst="line">
              <a:avLst/>
            </a:prstGeom>
            <a:ln w="19050">
              <a:solidFill>
                <a:srgbClr val="3366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>
              <a:extLst>
                <a:ext uri="{FF2B5EF4-FFF2-40B4-BE49-F238E27FC236}">
                  <a16:creationId xmlns:a16="http://schemas.microsoft.com/office/drawing/2014/main" id="{8508E33F-F2E3-4EEB-B6E6-8B04B0B78B16}"/>
                </a:ext>
              </a:extLst>
            </p:cNvPr>
            <p:cNvCxnSpPr>
              <a:cxnSpLocks/>
            </p:cNvCxnSpPr>
            <p:nvPr/>
          </p:nvCxnSpPr>
          <p:spPr>
            <a:xfrm>
              <a:off x="1650457" y="4415589"/>
              <a:ext cx="436020" cy="0"/>
            </a:xfrm>
            <a:prstGeom prst="line">
              <a:avLst/>
            </a:prstGeom>
            <a:ln w="19050">
              <a:solidFill>
                <a:srgbClr val="EB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96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81" y="1574396"/>
            <a:ext cx="9068944" cy="2407557"/>
          </a:xfrm>
        </p:spPr>
        <p:txBody>
          <a:bodyPr>
            <a:normAutofit fontScale="90000"/>
          </a:bodyPr>
          <a:lstStyle/>
          <a:p>
            <a:r>
              <a:rPr lang="sk-SK" dirty="0"/>
              <a:t>Pozícia aktívneho pohybu </a:t>
            </a:r>
            <a:br>
              <a:rPr lang="sk-SK" dirty="0"/>
            </a:br>
            <a:r>
              <a:rPr lang="sk-SK" dirty="0"/>
              <a:t>v každodennom živote </a:t>
            </a:r>
            <a:br>
              <a:rPr lang="sk-SK" dirty="0"/>
            </a:br>
            <a:r>
              <a:rPr lang="sk-SK" dirty="0"/>
              <a:t>v súvislosti s demografickými ukazovateľmi</a:t>
            </a:r>
          </a:p>
        </p:txBody>
      </p:sp>
    </p:spTree>
    <p:extLst>
      <p:ext uri="{BB962C8B-B14F-4D97-AF65-F5344CB8AC3E}">
        <p14:creationId xmlns:p14="http://schemas.microsoft.com/office/powerpoint/2010/main" val="411981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11</a:t>
            </a:fld>
            <a:endParaRPr lang="en-US" altLang="sk-SK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838438908"/>
              </p:ext>
            </p:extLst>
          </p:nvPr>
        </p:nvGraphicFramePr>
        <p:xfrm>
          <a:off x="53862" y="1397352"/>
          <a:ext cx="11902439" cy="534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1572166" y="2247899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POHLAVIE</a:t>
            </a:r>
          </a:p>
        </p:txBody>
      </p: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56621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94C96143-5E0E-4B1A-BDF2-F8C303731A06}"/>
              </a:ext>
            </a:extLst>
          </p:cNvPr>
          <p:cNvSpPr/>
          <p:nvPr/>
        </p:nvSpPr>
        <p:spPr>
          <a:xfrm>
            <a:off x="1635514" y="1398462"/>
            <a:ext cx="218843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hodín za týždeň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87C4EAB-99DA-B42E-66C4-7FDC8A58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312291"/>
            <a:ext cx="10699914" cy="645696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9A6933E-37F5-11E5-7355-0EE9E0C0D84B}"/>
              </a:ext>
            </a:extLst>
          </p:cNvPr>
          <p:cNvSpPr txBox="1"/>
          <p:nvPr/>
        </p:nvSpPr>
        <p:spPr>
          <a:xfrm>
            <a:off x="-8493" y="644286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priemer v hodinách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427F227F-A586-BB7F-5B33-23EFACE4711D}"/>
              </a:ext>
            </a:extLst>
          </p:cNvPr>
          <p:cNvCxnSpPr>
            <a:cxnSpLocks/>
          </p:cNvCxnSpPr>
          <p:nvPr/>
        </p:nvCxnSpPr>
        <p:spPr>
          <a:xfrm>
            <a:off x="7025640" y="2514600"/>
            <a:ext cx="0" cy="784860"/>
          </a:xfrm>
          <a:prstGeom prst="straightConnector1">
            <a:avLst/>
          </a:prstGeom>
          <a:ln>
            <a:solidFill>
              <a:srgbClr val="777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0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12</a:t>
            </a:fld>
            <a:endParaRPr lang="en-US" altLang="sk-SK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230617270"/>
              </p:ext>
            </p:extLst>
          </p:nvPr>
        </p:nvGraphicFramePr>
        <p:xfrm>
          <a:off x="53862" y="1291118"/>
          <a:ext cx="11902439" cy="534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560786" y="1661159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VEK</a:t>
            </a:r>
          </a:p>
        </p:txBody>
      </p: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56621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94C96143-5E0E-4B1A-BDF2-F8C303731A06}"/>
              </a:ext>
            </a:extLst>
          </p:cNvPr>
          <p:cNvSpPr/>
          <p:nvPr/>
        </p:nvSpPr>
        <p:spPr>
          <a:xfrm>
            <a:off x="1635514" y="1116522"/>
            <a:ext cx="218843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hodín za týždeň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87C4EAB-99DA-B42E-66C4-7FDC8A58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312291"/>
            <a:ext cx="10699914" cy="645696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9A6933E-37F5-11E5-7355-0EE9E0C0D84B}"/>
              </a:ext>
            </a:extLst>
          </p:cNvPr>
          <p:cNvSpPr txBox="1"/>
          <p:nvPr/>
        </p:nvSpPr>
        <p:spPr>
          <a:xfrm>
            <a:off x="-8493" y="644286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priemer v hodinách</a:t>
            </a:r>
          </a:p>
        </p:txBody>
      </p:sp>
    </p:spTree>
    <p:extLst>
      <p:ext uri="{BB962C8B-B14F-4D97-AF65-F5344CB8AC3E}">
        <p14:creationId xmlns:p14="http://schemas.microsoft.com/office/powerpoint/2010/main" val="278381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13</a:t>
            </a:fld>
            <a:endParaRPr lang="en-US" altLang="sk-SK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27E8FAB-1B6E-4A26-A36D-09FD50E5EC35}"/>
              </a:ext>
            </a:extLst>
          </p:cNvPr>
          <p:cNvGrpSpPr/>
          <p:nvPr/>
        </p:nvGrpSpPr>
        <p:grpSpPr>
          <a:xfrm>
            <a:off x="300861" y="1335452"/>
            <a:ext cx="11761728" cy="5522548"/>
            <a:chOff x="142837" y="1843800"/>
            <a:chExt cx="11761728" cy="4853190"/>
          </a:xfrm>
        </p:grpSpPr>
        <p:graphicFrame>
          <p:nvGraphicFramePr>
            <p:cNvPr id="8" name="Graf 7"/>
            <p:cNvGraphicFramePr/>
            <p:nvPr>
              <p:extLst>
                <p:ext uri="{D42A27DB-BD31-4B8C-83A1-F6EECF244321}">
                  <p14:modId xmlns:p14="http://schemas.microsoft.com/office/powerpoint/2010/main" val="142126801"/>
                </p:ext>
              </p:extLst>
            </p:nvPr>
          </p:nvGraphicFramePr>
          <p:xfrm>
            <a:off x="142837" y="1874059"/>
            <a:ext cx="11761728" cy="4822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BlokTextu 10"/>
            <p:cNvSpPr txBox="1"/>
            <p:nvPr/>
          </p:nvSpPr>
          <p:spPr>
            <a:xfrm>
              <a:off x="1624942" y="1843800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i="1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KRAJ</a:t>
              </a:r>
            </a:p>
          </p:txBody>
        </p:sp>
      </p:grp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52811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94C96143-5E0E-4B1A-BDF2-F8C303731A06}"/>
              </a:ext>
            </a:extLst>
          </p:cNvPr>
          <p:cNvSpPr/>
          <p:nvPr/>
        </p:nvSpPr>
        <p:spPr>
          <a:xfrm>
            <a:off x="1866786" y="997741"/>
            <a:ext cx="218843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hodín za týždeň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138D8DC-2D77-BD09-B3EE-DFCEE279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223604"/>
            <a:ext cx="10699914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008F1B5-ADFB-E7FF-FF0A-8F5C4B03732B}"/>
              </a:ext>
            </a:extLst>
          </p:cNvPr>
          <p:cNvSpPr txBox="1"/>
          <p:nvPr/>
        </p:nvSpPr>
        <p:spPr>
          <a:xfrm>
            <a:off x="-8493" y="640476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priemer v hodinách</a:t>
            </a:r>
          </a:p>
        </p:txBody>
      </p:sp>
    </p:spTree>
    <p:extLst>
      <p:ext uri="{BB962C8B-B14F-4D97-AF65-F5344CB8AC3E}">
        <p14:creationId xmlns:p14="http://schemas.microsoft.com/office/powerpoint/2010/main" val="270452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14</a:t>
            </a:fld>
            <a:endParaRPr lang="en-US" altLang="sk-SK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716338093"/>
              </p:ext>
            </p:extLst>
          </p:nvPr>
        </p:nvGraphicFramePr>
        <p:xfrm>
          <a:off x="307559" y="1413632"/>
          <a:ext cx="11761728" cy="548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54335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94C96143-5E0E-4B1A-BDF2-F8C303731A06}"/>
              </a:ext>
            </a:extLst>
          </p:cNvPr>
          <p:cNvSpPr/>
          <p:nvPr/>
        </p:nvSpPr>
        <p:spPr>
          <a:xfrm>
            <a:off x="1874406" y="1317781"/>
            <a:ext cx="218843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hodín za týždeň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5AD704C-5E2C-42EF-94F6-9AC5D37F961A}"/>
              </a:ext>
            </a:extLst>
          </p:cNvPr>
          <p:cNvSpPr txBox="1"/>
          <p:nvPr/>
        </p:nvSpPr>
        <p:spPr>
          <a:xfrm>
            <a:off x="1763426" y="1894326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VEĽKOSŤ SÍDLA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138D8DC-2D77-BD09-B3EE-DFCEE279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223604"/>
            <a:ext cx="10699914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008F1B5-ADFB-E7FF-FF0A-8F5C4B03732B}"/>
              </a:ext>
            </a:extLst>
          </p:cNvPr>
          <p:cNvSpPr txBox="1"/>
          <p:nvPr/>
        </p:nvSpPr>
        <p:spPr>
          <a:xfrm>
            <a:off x="-8493" y="640476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priemer v hodinách</a:t>
            </a:r>
          </a:p>
        </p:txBody>
      </p:sp>
    </p:spTree>
    <p:extLst>
      <p:ext uri="{BB962C8B-B14F-4D97-AF65-F5344CB8AC3E}">
        <p14:creationId xmlns:p14="http://schemas.microsoft.com/office/powerpoint/2010/main" val="159415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EBB40A78-61BF-4472-994C-DD8AE1C7F8FB}"/>
              </a:ext>
            </a:extLst>
          </p:cNvPr>
          <p:cNvGraphicFramePr/>
          <p:nvPr/>
        </p:nvGraphicFramePr>
        <p:xfrm>
          <a:off x="2642058" y="2273960"/>
          <a:ext cx="5176717" cy="436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6505478A-FE51-407D-91DC-204360AE055D}"/>
              </a:ext>
            </a:extLst>
          </p:cNvPr>
          <p:cNvGraphicFramePr/>
          <p:nvPr/>
        </p:nvGraphicFramePr>
        <p:xfrm>
          <a:off x="6522411" y="2257593"/>
          <a:ext cx="5176717" cy="434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8A277BEE-7D08-4F24-A571-7B102BF831F6}"/>
              </a:ext>
            </a:extLst>
          </p:cNvPr>
          <p:cNvGrpSpPr/>
          <p:nvPr/>
        </p:nvGrpSpPr>
        <p:grpSpPr>
          <a:xfrm>
            <a:off x="3891696" y="1893947"/>
            <a:ext cx="3634740" cy="316191"/>
            <a:chOff x="3841434" y="6109120"/>
            <a:chExt cx="3797329" cy="316191"/>
          </a:xfrm>
        </p:grpSpPr>
        <p:sp>
          <p:nvSpPr>
            <p:cNvPr id="22" name="Obdĺžnik 21">
              <a:extLst>
                <a:ext uri="{FF2B5EF4-FFF2-40B4-BE49-F238E27FC236}">
                  <a16:creationId xmlns:a16="http://schemas.microsoft.com/office/drawing/2014/main" id="{8408C83A-BB1D-4DA0-8DC2-CD9DEF8E9F43}"/>
                </a:ext>
              </a:extLst>
            </p:cNvPr>
            <p:cNvSpPr/>
            <p:nvPr/>
          </p:nvSpPr>
          <p:spPr>
            <a:xfrm>
              <a:off x="3908359" y="6109120"/>
              <a:ext cx="35264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k-SK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+ prechádzky + práca v záhrade</a:t>
              </a:r>
            </a:p>
          </p:txBody>
        </p: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79C6C562-F755-4B9A-B1AA-D92B36DE5683}"/>
                </a:ext>
              </a:extLst>
            </p:cNvPr>
            <p:cNvGrpSpPr/>
            <p:nvPr/>
          </p:nvGrpSpPr>
          <p:grpSpPr>
            <a:xfrm>
              <a:off x="3841434" y="6116589"/>
              <a:ext cx="3797329" cy="308722"/>
              <a:chOff x="1110396" y="6121428"/>
              <a:chExt cx="2293985" cy="308722"/>
            </a:xfrm>
          </p:grpSpPr>
          <p:sp>
            <p:nvSpPr>
              <p:cNvPr id="25" name="Obdĺžnik 24">
                <a:extLst>
                  <a:ext uri="{FF2B5EF4-FFF2-40B4-BE49-F238E27FC236}">
                    <a16:creationId xmlns:a16="http://schemas.microsoft.com/office/drawing/2014/main" id="{8C876AB8-AB86-46C6-810A-E67E52D15F9D}"/>
                  </a:ext>
                </a:extLst>
              </p:cNvPr>
              <p:cNvSpPr/>
              <p:nvPr/>
            </p:nvSpPr>
            <p:spPr>
              <a:xfrm>
                <a:off x="1111348" y="6122373"/>
                <a:ext cx="204233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sk-SK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26" name="Šípka: päťuholník 25">
                <a:extLst>
                  <a:ext uri="{FF2B5EF4-FFF2-40B4-BE49-F238E27FC236}">
                    <a16:creationId xmlns:a16="http://schemas.microsoft.com/office/drawing/2014/main" id="{1F14333C-2549-451F-8029-540D92F6BEAD}"/>
                  </a:ext>
                </a:extLst>
              </p:cNvPr>
              <p:cNvSpPr/>
              <p:nvPr/>
            </p:nvSpPr>
            <p:spPr>
              <a:xfrm>
                <a:off x="1110396" y="6121428"/>
                <a:ext cx="2293985" cy="307777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85CA19D-FC0F-461E-8817-85088F23D3F0}"/>
              </a:ext>
            </a:extLst>
          </p:cNvPr>
          <p:cNvGrpSpPr/>
          <p:nvPr/>
        </p:nvGrpSpPr>
        <p:grpSpPr>
          <a:xfrm>
            <a:off x="1216902" y="1890739"/>
            <a:ext cx="2188431" cy="308722"/>
            <a:chOff x="1110396" y="6121428"/>
            <a:chExt cx="2293985" cy="308722"/>
          </a:xfrm>
        </p:grpSpPr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3A1AC608-6604-417B-A4B3-00FA6E6C9538}"/>
                </a:ext>
              </a:extLst>
            </p:cNvPr>
            <p:cNvSpPr/>
            <p:nvPr/>
          </p:nvSpPr>
          <p:spPr>
            <a:xfrm>
              <a:off x="1111348" y="6122373"/>
              <a:ext cx="2042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k-SK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športovanie</a:t>
              </a:r>
            </a:p>
          </p:txBody>
        </p:sp>
        <p:sp>
          <p:nvSpPr>
            <p:cNvPr id="6" name="Šípka: päťuholník 5">
              <a:extLst>
                <a:ext uri="{FF2B5EF4-FFF2-40B4-BE49-F238E27FC236}">
                  <a16:creationId xmlns:a16="http://schemas.microsoft.com/office/drawing/2014/main" id="{D4C80D29-EC7D-4358-ABA3-7E6341B79C03}"/>
                </a:ext>
              </a:extLst>
            </p:cNvPr>
            <p:cNvSpPr/>
            <p:nvPr/>
          </p:nvSpPr>
          <p:spPr>
            <a:xfrm>
              <a:off x="1110396" y="6121428"/>
              <a:ext cx="2293985" cy="307777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15</a:t>
            </a:fld>
            <a:endParaRPr lang="en-US" altLang="sk-SK" dirty="0"/>
          </a:p>
        </p:txBody>
      </p:sp>
      <p:graphicFrame>
        <p:nvGraphicFramePr>
          <p:cNvPr id="8" name="Graf 7"/>
          <p:cNvGraphicFramePr/>
          <p:nvPr/>
        </p:nvGraphicFramePr>
        <p:xfrm>
          <a:off x="1111347" y="2204904"/>
          <a:ext cx="3981140" cy="434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283215" y="2578957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POHLAVIE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83215" y="3844752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VEK</a:t>
            </a:r>
          </a:p>
        </p:txBody>
      </p: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6E6F1302-CAD8-435F-9341-4AD46401BC6B}"/>
              </a:ext>
            </a:extLst>
          </p:cNvPr>
          <p:cNvSpPr/>
          <p:nvPr/>
        </p:nvSpPr>
        <p:spPr>
          <a:xfrm>
            <a:off x="433138" y="1247734"/>
            <a:ext cx="218843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hodín za týždeň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CCBA5C0-D637-EF49-281B-66F16219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193124"/>
            <a:ext cx="10699914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036C71D-33E3-4AEF-9C80-8E55FA021435}"/>
              </a:ext>
            </a:extLst>
          </p:cNvPr>
          <p:cNvSpPr txBox="1"/>
          <p:nvPr/>
        </p:nvSpPr>
        <p:spPr>
          <a:xfrm>
            <a:off x="-8493" y="636666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priemer v hodinách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037572C-A871-AD46-B7C2-02E1C6E6CC0C}"/>
              </a:ext>
            </a:extLst>
          </p:cNvPr>
          <p:cNvSpPr/>
          <p:nvPr/>
        </p:nvSpPr>
        <p:spPr>
          <a:xfrm>
            <a:off x="8012799" y="1886880"/>
            <a:ext cx="3277542" cy="314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 aktivity s rodinou a s deťmi</a:t>
            </a:r>
            <a:endParaRPr lang="sk-SK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5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EBB40A78-61BF-4472-994C-DD8AE1C7F8FB}"/>
              </a:ext>
            </a:extLst>
          </p:cNvPr>
          <p:cNvGraphicFramePr/>
          <p:nvPr/>
        </p:nvGraphicFramePr>
        <p:xfrm>
          <a:off x="2565858" y="2327298"/>
          <a:ext cx="5176717" cy="476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6505478A-FE51-407D-91DC-204360AE055D}"/>
              </a:ext>
            </a:extLst>
          </p:cNvPr>
          <p:cNvGraphicFramePr/>
          <p:nvPr/>
        </p:nvGraphicFramePr>
        <p:xfrm>
          <a:off x="6324291" y="2310933"/>
          <a:ext cx="5176717" cy="47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F85CA19D-FC0F-461E-8817-85088F23D3F0}"/>
              </a:ext>
            </a:extLst>
          </p:cNvPr>
          <p:cNvGrpSpPr/>
          <p:nvPr/>
        </p:nvGrpSpPr>
        <p:grpSpPr>
          <a:xfrm>
            <a:off x="1216902" y="1890739"/>
            <a:ext cx="2188431" cy="308722"/>
            <a:chOff x="1110396" y="6121428"/>
            <a:chExt cx="2293985" cy="308722"/>
          </a:xfrm>
        </p:grpSpPr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3A1AC608-6604-417B-A4B3-00FA6E6C9538}"/>
                </a:ext>
              </a:extLst>
            </p:cNvPr>
            <p:cNvSpPr/>
            <p:nvPr/>
          </p:nvSpPr>
          <p:spPr>
            <a:xfrm>
              <a:off x="1111348" y="6122373"/>
              <a:ext cx="20423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k-SK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športovanie</a:t>
              </a:r>
            </a:p>
          </p:txBody>
        </p:sp>
        <p:sp>
          <p:nvSpPr>
            <p:cNvPr id="6" name="Šípka: päťuholník 5">
              <a:extLst>
                <a:ext uri="{FF2B5EF4-FFF2-40B4-BE49-F238E27FC236}">
                  <a16:creationId xmlns:a16="http://schemas.microsoft.com/office/drawing/2014/main" id="{D4C80D29-EC7D-4358-ABA3-7E6341B79C03}"/>
                </a:ext>
              </a:extLst>
            </p:cNvPr>
            <p:cNvSpPr/>
            <p:nvPr/>
          </p:nvSpPr>
          <p:spPr>
            <a:xfrm>
              <a:off x="1110396" y="6121428"/>
              <a:ext cx="2293985" cy="307777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16</a:t>
            </a:fld>
            <a:endParaRPr lang="en-US" altLang="sk-SK" dirty="0"/>
          </a:p>
        </p:txBody>
      </p:sp>
      <p:graphicFrame>
        <p:nvGraphicFramePr>
          <p:cNvPr id="8" name="Graf 7"/>
          <p:cNvGraphicFramePr/>
          <p:nvPr/>
        </p:nvGraphicFramePr>
        <p:xfrm>
          <a:off x="1111347" y="2258246"/>
          <a:ext cx="3981140" cy="47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6E6F1302-CAD8-435F-9341-4AD46401BC6B}"/>
              </a:ext>
            </a:extLst>
          </p:cNvPr>
          <p:cNvSpPr/>
          <p:nvPr/>
        </p:nvSpPr>
        <p:spPr>
          <a:xfrm>
            <a:off x="433138" y="1255354"/>
            <a:ext cx="218843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hodín za týždeň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CCBA5C0-D637-EF49-281B-66F16219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223604"/>
            <a:ext cx="10699914" cy="873676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036C71D-33E3-4AEF-9C80-8E55FA021435}"/>
              </a:ext>
            </a:extLst>
          </p:cNvPr>
          <p:cNvSpPr txBox="1"/>
          <p:nvPr/>
        </p:nvSpPr>
        <p:spPr>
          <a:xfrm>
            <a:off x="-8493" y="636666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priemer v hodinách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037572C-A871-AD46-B7C2-02E1C6E6CC0C}"/>
              </a:ext>
            </a:extLst>
          </p:cNvPr>
          <p:cNvSpPr/>
          <p:nvPr/>
        </p:nvSpPr>
        <p:spPr>
          <a:xfrm>
            <a:off x="8012799" y="1886880"/>
            <a:ext cx="3277542" cy="314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 aktivity s rodinou a s deťmi</a:t>
            </a:r>
            <a:endParaRPr lang="sk-SK" sz="1400" dirty="0">
              <a:solidFill>
                <a:schemeClr val="tx1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B35985C-E0ED-B025-C6BE-06DAD7E244F7}"/>
              </a:ext>
            </a:extLst>
          </p:cNvPr>
          <p:cNvSpPr txBox="1"/>
          <p:nvPr/>
        </p:nvSpPr>
        <p:spPr>
          <a:xfrm>
            <a:off x="303006" y="254569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KRAJ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2160037-8C6A-FD3F-C4EE-8CF7F837D840}"/>
              </a:ext>
            </a:extLst>
          </p:cNvPr>
          <p:cNvSpPr txBox="1"/>
          <p:nvPr/>
        </p:nvSpPr>
        <p:spPr>
          <a:xfrm>
            <a:off x="271926" y="512848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VEĽKOSŤ SÍDLA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B819A4A-0E30-1DD1-2944-B4F3FE14A77C}"/>
              </a:ext>
            </a:extLst>
          </p:cNvPr>
          <p:cNvGrpSpPr/>
          <p:nvPr/>
        </p:nvGrpSpPr>
        <p:grpSpPr>
          <a:xfrm>
            <a:off x="3891696" y="1893947"/>
            <a:ext cx="3634740" cy="316191"/>
            <a:chOff x="3841434" y="6109120"/>
            <a:chExt cx="3797329" cy="316191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8B03E0B-91D3-EB6D-96E6-A4616336992D}"/>
                </a:ext>
              </a:extLst>
            </p:cNvPr>
            <p:cNvSpPr/>
            <p:nvPr/>
          </p:nvSpPr>
          <p:spPr>
            <a:xfrm>
              <a:off x="3908359" y="6109120"/>
              <a:ext cx="35264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k-SK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+ prechádzky + práca v záhrade</a:t>
              </a:r>
            </a:p>
          </p:txBody>
        </p: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74EFEF9E-778B-9FA3-4930-9A9D7A32F397}"/>
                </a:ext>
              </a:extLst>
            </p:cNvPr>
            <p:cNvGrpSpPr/>
            <p:nvPr/>
          </p:nvGrpSpPr>
          <p:grpSpPr>
            <a:xfrm>
              <a:off x="3841434" y="6116589"/>
              <a:ext cx="3797329" cy="308722"/>
              <a:chOff x="1110396" y="6121428"/>
              <a:chExt cx="2293985" cy="308722"/>
            </a:xfrm>
          </p:grpSpPr>
          <p:sp>
            <p:nvSpPr>
              <p:cNvPr id="23" name="Obdĺžnik 22">
                <a:extLst>
                  <a:ext uri="{FF2B5EF4-FFF2-40B4-BE49-F238E27FC236}">
                    <a16:creationId xmlns:a16="http://schemas.microsoft.com/office/drawing/2014/main" id="{4CD62A94-E4B6-7812-C57B-3004020F4678}"/>
                  </a:ext>
                </a:extLst>
              </p:cNvPr>
              <p:cNvSpPr/>
              <p:nvPr/>
            </p:nvSpPr>
            <p:spPr>
              <a:xfrm>
                <a:off x="1111348" y="6122373"/>
                <a:ext cx="204233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sk-SK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27" name="Šípka: päťuholník 26">
                <a:extLst>
                  <a:ext uri="{FF2B5EF4-FFF2-40B4-BE49-F238E27FC236}">
                    <a16:creationId xmlns:a16="http://schemas.microsoft.com/office/drawing/2014/main" id="{46CE3C49-726D-928E-47A3-ACB6F786E6E9}"/>
                  </a:ext>
                </a:extLst>
              </p:cNvPr>
              <p:cNvSpPr/>
              <p:nvPr/>
            </p:nvSpPr>
            <p:spPr>
              <a:xfrm>
                <a:off x="1110396" y="6121428"/>
                <a:ext cx="2293985" cy="307777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612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/>
              <a:t>Frekvencia športovania</a:t>
            </a:r>
            <a:endParaRPr lang="sk-SK" b="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2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81" y="1574396"/>
            <a:ext cx="9068944" cy="2407557"/>
          </a:xfrm>
        </p:spPr>
        <p:txBody>
          <a:bodyPr>
            <a:normAutofit/>
          </a:bodyPr>
          <a:lstStyle/>
          <a:p>
            <a:r>
              <a:rPr lang="sk-SK" dirty="0"/>
              <a:t>Frekvencia športovania dospelej populácie SR</a:t>
            </a:r>
          </a:p>
        </p:txBody>
      </p:sp>
    </p:spTree>
    <p:extLst>
      <p:ext uri="{BB962C8B-B14F-4D97-AF65-F5344CB8AC3E}">
        <p14:creationId xmlns:p14="http://schemas.microsoft.com/office/powerpoint/2010/main" val="159091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519625"/>
              </p:ext>
            </p:extLst>
          </p:nvPr>
        </p:nvGraphicFramePr>
        <p:xfrm>
          <a:off x="826455" y="2412346"/>
          <a:ext cx="10399117" cy="219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týždenne zvyknete športovať </a:t>
            </a:r>
            <a:b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venovať sa pohybovým aktivitám?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19</a:t>
            </a:fld>
            <a:endParaRPr lang="en-US" altLang="sk-SK" dirty="0"/>
          </a:p>
        </p:txBody>
      </p:sp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-152956" y="2140062"/>
          <a:ext cx="11635422" cy="42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ravá zložená zátvorka 10">
            <a:extLst>
              <a:ext uri="{FF2B5EF4-FFF2-40B4-BE49-F238E27FC236}">
                <a16:creationId xmlns:a16="http://schemas.microsoft.com/office/drawing/2014/main" id="{2FD84394-6903-456E-8530-0C9801819248}"/>
              </a:ext>
            </a:extLst>
          </p:cNvPr>
          <p:cNvSpPr/>
          <p:nvPr/>
        </p:nvSpPr>
        <p:spPr>
          <a:xfrm rot="5400000">
            <a:off x="3259138" y="1898246"/>
            <a:ext cx="332411" cy="418307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3D93F28-82F0-4A98-853B-839BC70BC6FA}"/>
              </a:ext>
            </a:extLst>
          </p:cNvPr>
          <p:cNvSpPr txBox="1"/>
          <p:nvPr/>
        </p:nvSpPr>
        <p:spPr>
          <a:xfrm>
            <a:off x="2267368" y="4192867"/>
            <a:ext cx="2090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sk-SK" sz="32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sk-SK" sz="32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 športuje menej ako hodinu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1067108" y="1569585"/>
            <a:ext cx="21499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Čas trávený športovaním</a:t>
            </a:r>
            <a:endParaRPr lang="sk-SK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avá zložená zátvorka 16">
            <a:extLst>
              <a:ext uri="{FF2B5EF4-FFF2-40B4-BE49-F238E27FC236}">
                <a16:creationId xmlns:a16="http://schemas.microsoft.com/office/drawing/2014/main" id="{2FD84394-6903-456E-8530-0C9801819248}"/>
              </a:ext>
            </a:extLst>
          </p:cNvPr>
          <p:cNvSpPr/>
          <p:nvPr/>
        </p:nvSpPr>
        <p:spPr>
          <a:xfrm rot="5400000">
            <a:off x="9605890" y="2790509"/>
            <a:ext cx="323641" cy="2407316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3D93F28-82F0-4A98-853B-839BC70BC6FA}"/>
              </a:ext>
            </a:extLst>
          </p:cNvPr>
          <p:cNvSpPr txBox="1"/>
          <p:nvPr/>
        </p:nvSpPr>
        <p:spPr>
          <a:xfrm>
            <a:off x="8747760" y="4194989"/>
            <a:ext cx="2090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sk-SK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US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sk-SK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3200" dirty="0">
              <a:solidFill>
                <a:srgbClr val="00B05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sk-SK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športuje aspoň </a:t>
            </a:r>
            <a:br>
              <a:rPr lang="sk-SK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32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2,5 hodiny</a:t>
            </a:r>
          </a:p>
        </p:txBody>
      </p: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rgbClr val="F1C17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0" r="12179"/>
          <a:stretch/>
        </p:blipFill>
        <p:spPr>
          <a:xfrm>
            <a:off x="4402859" y="4571559"/>
            <a:ext cx="4283114" cy="1591972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0" y="640306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76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0" dirty="0"/>
              <a:t>Metodika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024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81" y="1574396"/>
            <a:ext cx="9068944" cy="2407557"/>
          </a:xfrm>
        </p:spPr>
        <p:txBody>
          <a:bodyPr>
            <a:normAutofit/>
          </a:bodyPr>
          <a:lstStyle/>
          <a:p>
            <a:r>
              <a:rPr lang="sk-SK" dirty="0"/>
              <a:t>Frekvencia športovania</a:t>
            </a:r>
            <a:br>
              <a:rPr lang="sk-SK" dirty="0"/>
            </a:br>
            <a:r>
              <a:rPr lang="sk-SK" dirty="0"/>
              <a:t>v súvislosti s demografickými ukazovateľmi</a:t>
            </a:r>
          </a:p>
        </p:txBody>
      </p:sp>
    </p:spTree>
    <p:extLst>
      <p:ext uri="{BB962C8B-B14F-4D97-AF65-F5344CB8AC3E}">
        <p14:creationId xmlns:p14="http://schemas.microsoft.com/office/powerpoint/2010/main" val="123535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5147" y="278862"/>
            <a:ext cx="10455016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týždenne zvyknete športovať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venovať sa pohybovým aktivitám?</a:t>
            </a:r>
            <a:endParaRPr lang="sk-SK" sz="2400" dirty="0">
              <a:solidFill>
                <a:schemeClr val="tx2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21</a:t>
            </a:fld>
            <a:endParaRPr lang="en-US" altLang="sk-SK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432336079"/>
              </p:ext>
            </p:extLst>
          </p:nvPr>
        </p:nvGraphicFramePr>
        <p:xfrm>
          <a:off x="769937" y="1297505"/>
          <a:ext cx="10823575" cy="520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2197743" y="2063095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POHLAVIE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197743" y="3345125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VEK</a:t>
            </a:r>
          </a:p>
        </p:txBody>
      </p: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3006C4D-E27E-2B9F-1856-18DBCF3A8139}"/>
              </a:ext>
            </a:extLst>
          </p:cNvPr>
          <p:cNvSpPr txBox="1"/>
          <p:nvPr/>
        </p:nvSpPr>
        <p:spPr>
          <a:xfrm>
            <a:off x="0" y="640306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7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22</a:t>
            </a:fld>
            <a:endParaRPr lang="en-US" altLang="sk-SK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061152465"/>
              </p:ext>
            </p:extLst>
          </p:nvPr>
        </p:nvGraphicFramePr>
        <p:xfrm>
          <a:off x="769939" y="1319918"/>
          <a:ext cx="11095484" cy="522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2225841" y="162705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KRAJ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2225841" y="4713689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VEĽKOSŤ SÍDLA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EA1034D-33A1-E336-72AF-A4E28CF0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47" y="278862"/>
            <a:ext cx="10455016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týždenne zvyknete športovať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venovať sa pohybovým aktivitám?</a:t>
            </a:r>
            <a:endParaRPr lang="sk-SK" sz="2400" dirty="0">
              <a:solidFill>
                <a:schemeClr val="tx2"/>
              </a:solidFill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7DF0CD8-74EC-795C-4E38-02E519DA33A5}"/>
              </a:ext>
            </a:extLst>
          </p:cNvPr>
          <p:cNvSpPr txBox="1"/>
          <p:nvPr/>
        </p:nvSpPr>
        <p:spPr>
          <a:xfrm>
            <a:off x="0" y="640306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740D1970-7558-0C7F-D993-A050708A6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65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2306" y="1944687"/>
            <a:ext cx="9684894" cy="2852737"/>
          </a:xfrm>
        </p:spPr>
        <p:txBody>
          <a:bodyPr/>
          <a:lstStyle/>
          <a:p>
            <a:r>
              <a:rPr lang="sk-SK" b="0" dirty="0"/>
              <a:t>Motivácie a bariéry pre športovanie</a:t>
            </a:r>
          </a:p>
        </p:txBody>
      </p:sp>
    </p:spTree>
    <p:extLst>
      <p:ext uri="{BB962C8B-B14F-4D97-AF65-F5344CB8AC3E}">
        <p14:creationId xmlns:p14="http://schemas.microsoft.com/office/powerpoint/2010/main" val="69522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Predpoklady a drivery  </a:t>
            </a:r>
            <a:br>
              <a:rPr lang="sk-SK" dirty="0"/>
            </a:br>
            <a:r>
              <a:rPr lang="sk-SK" dirty="0"/>
              <a:t>pre pravidelné športovanie</a:t>
            </a:r>
          </a:p>
        </p:txBody>
      </p:sp>
    </p:spTree>
    <p:extLst>
      <p:ext uri="{BB962C8B-B14F-4D97-AF65-F5344CB8AC3E}">
        <p14:creationId xmlns:p14="http://schemas.microsoft.com/office/powerpoint/2010/main" val="4173516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76" y="267508"/>
            <a:ext cx="10119668" cy="950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Nakoľko sú pre </a:t>
            </a:r>
            <a:r>
              <a:rPr lang="en-US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ás nasledovné dôvody dôležité na to,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aby ste pravidelne športovali?</a:t>
            </a:r>
            <a:endParaRPr lang="sk-SK" sz="2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25</a:t>
            </a:fld>
            <a:endParaRPr lang="en-US" altLang="sk-SK" dirty="0"/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1338129539"/>
              </p:ext>
            </p:extLst>
          </p:nvPr>
        </p:nvGraphicFramePr>
        <p:xfrm>
          <a:off x="189958" y="1529952"/>
          <a:ext cx="10937800" cy="449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38398" y="5990679"/>
            <a:ext cx="1888844" cy="276999"/>
            <a:chOff x="9098178" y="6019845"/>
            <a:chExt cx="1274278" cy="276999"/>
          </a:xfrm>
        </p:grpSpPr>
        <p:sp>
          <p:nvSpPr>
            <p:cNvPr id="15" name="TextBox 14"/>
            <p:cNvSpPr txBox="1"/>
            <p:nvPr/>
          </p:nvSpPr>
          <p:spPr>
            <a:xfrm>
              <a:off x="9121238" y="6019845"/>
              <a:ext cx="1251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nanajvýš dôležitý dôvod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98178" y="6100276"/>
              <a:ext cx="97147" cy="14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63478" y="5998164"/>
            <a:ext cx="1854663" cy="276999"/>
            <a:chOff x="2997263" y="6043324"/>
            <a:chExt cx="2253687" cy="261430"/>
          </a:xfrm>
        </p:grpSpPr>
        <p:sp>
          <p:nvSpPr>
            <p:cNvPr id="23" name="Rectangle 9"/>
            <p:cNvSpPr/>
            <p:nvPr/>
          </p:nvSpPr>
          <p:spPr>
            <a:xfrm>
              <a:off x="5075969" y="6114317"/>
              <a:ext cx="174981" cy="1359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15"/>
            <p:cNvSpPr txBox="1"/>
            <p:nvPr/>
          </p:nvSpPr>
          <p:spPr>
            <a:xfrm>
              <a:off x="2997263" y="6043324"/>
              <a:ext cx="2180993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úplne nedôležitý dôvod</a:t>
              </a:r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21441"/>
              </p:ext>
            </p:extLst>
          </p:nvPr>
        </p:nvGraphicFramePr>
        <p:xfrm>
          <a:off x="10808314" y="1225529"/>
          <a:ext cx="896006" cy="4687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37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Index 0-100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453073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099701"/>
                  </a:ext>
                </a:extLst>
              </a:tr>
              <a:tr h="336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316164"/>
                  </a:ext>
                </a:extLst>
              </a:tr>
            </a:tbl>
          </a:graphicData>
        </a:graphic>
      </p:graphicFrame>
      <p:sp>
        <p:nvSpPr>
          <p:cNvPr id="19" name="BlokTextu 18">
            <a:extLst>
              <a:ext uri="{FF2B5EF4-FFF2-40B4-BE49-F238E27FC236}">
                <a16:creationId xmlns:a16="http://schemas.microsoft.com/office/drawing/2014/main" id="{B7BCAF2F-C09E-46CE-8C7A-D64DCD6C3C14}"/>
              </a:ext>
            </a:extLst>
          </p:cNvPr>
          <p:cNvSpPr txBox="1"/>
          <p:nvPr/>
        </p:nvSpPr>
        <p:spPr>
          <a:xfrm>
            <a:off x="0" y="6303812"/>
            <a:ext cx="284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904 (tí, ktorí športujú aspoň 1 hod)  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68824E2-8884-136A-B8A3-87A5A1E599B6}"/>
              </a:ext>
            </a:extLst>
          </p:cNvPr>
          <p:cNvSpPr txBox="1"/>
          <p:nvPr/>
        </p:nvSpPr>
        <p:spPr>
          <a:xfrm>
            <a:off x="325902" y="1350891"/>
            <a:ext cx="294307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Tí, ktorí športujú aspoň hodinu týždenne</a:t>
            </a:r>
          </a:p>
        </p:txBody>
      </p:sp>
    </p:spTree>
    <p:extLst>
      <p:ext uri="{BB962C8B-B14F-4D97-AF65-F5344CB8AC3E}">
        <p14:creationId xmlns:p14="http://schemas.microsoft.com/office/powerpoint/2010/main" val="16021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Bariéry </a:t>
            </a:r>
            <a:br>
              <a:rPr lang="sk-SK" dirty="0"/>
            </a:br>
            <a:r>
              <a:rPr lang="sk-SK" dirty="0"/>
              <a:t>pre pravidelné športovanie</a:t>
            </a:r>
          </a:p>
        </p:txBody>
      </p:sp>
    </p:spTree>
    <p:extLst>
      <p:ext uri="{BB962C8B-B14F-4D97-AF65-F5344CB8AC3E}">
        <p14:creationId xmlns:p14="http://schemas.microsoft.com/office/powerpoint/2010/main" val="410686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76" y="267508"/>
            <a:ext cx="10119668" cy="950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Nakoľko sú pre </a:t>
            </a:r>
            <a:r>
              <a:rPr lang="en-US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ás nasledovné dôvody významné pre to,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že sa nevenujete športovaniu viac?</a:t>
            </a:r>
            <a:endParaRPr lang="sk-SK" sz="2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27</a:t>
            </a:fld>
            <a:endParaRPr lang="en-US" altLang="sk-SK" dirty="0"/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622629932"/>
              </p:ext>
            </p:extLst>
          </p:nvPr>
        </p:nvGraphicFramePr>
        <p:xfrm>
          <a:off x="0" y="1568052"/>
          <a:ext cx="11127758" cy="449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38398" y="6028779"/>
            <a:ext cx="1888844" cy="276999"/>
            <a:chOff x="9098178" y="6019845"/>
            <a:chExt cx="1274278" cy="276999"/>
          </a:xfrm>
        </p:grpSpPr>
        <p:sp>
          <p:nvSpPr>
            <p:cNvPr id="15" name="TextBox 14"/>
            <p:cNvSpPr txBox="1"/>
            <p:nvPr/>
          </p:nvSpPr>
          <p:spPr>
            <a:xfrm>
              <a:off x="9121238" y="6019845"/>
              <a:ext cx="1251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nanajvýš dôležitý dôvod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98178" y="6100276"/>
              <a:ext cx="97147" cy="14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63478" y="6036264"/>
            <a:ext cx="1854663" cy="276999"/>
            <a:chOff x="2997263" y="6043324"/>
            <a:chExt cx="2253687" cy="261430"/>
          </a:xfrm>
        </p:grpSpPr>
        <p:sp>
          <p:nvSpPr>
            <p:cNvPr id="23" name="Rectangle 9"/>
            <p:cNvSpPr/>
            <p:nvPr/>
          </p:nvSpPr>
          <p:spPr>
            <a:xfrm>
              <a:off x="5075969" y="6114317"/>
              <a:ext cx="174981" cy="1359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15"/>
            <p:cNvSpPr txBox="1"/>
            <p:nvPr/>
          </p:nvSpPr>
          <p:spPr>
            <a:xfrm>
              <a:off x="2997263" y="6043324"/>
              <a:ext cx="2180993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úplne nedôležitý dôvod</a:t>
              </a:r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92730"/>
              </p:ext>
            </p:extLst>
          </p:nvPr>
        </p:nvGraphicFramePr>
        <p:xfrm>
          <a:off x="10808314" y="1187428"/>
          <a:ext cx="896006" cy="4733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7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Index 0-100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453073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6C45AD7F-639B-A403-DC42-F5D4C733D812}"/>
              </a:ext>
            </a:extLst>
          </p:cNvPr>
          <p:cNvSpPr txBox="1"/>
          <p:nvPr/>
        </p:nvSpPr>
        <p:spPr>
          <a:xfrm>
            <a:off x="368898" y="1375882"/>
            <a:ext cx="366075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Tí, ktorí športujú menej ako 1 hod.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2AC5AB5-D606-C6EE-9A2B-024A1A10E3FF}"/>
              </a:ext>
            </a:extLst>
          </p:cNvPr>
          <p:cNvSpPr txBox="1"/>
          <p:nvPr/>
        </p:nvSpPr>
        <p:spPr>
          <a:xfrm>
            <a:off x="-1" y="6291879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696 (tí, ktorí športujú menej ako 1 hod.) 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</p:spTree>
    <p:extLst>
      <p:ext uri="{BB962C8B-B14F-4D97-AF65-F5344CB8AC3E}">
        <p14:creationId xmlns:p14="http://schemas.microsoft.com/office/powerpoint/2010/main" val="256821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8506" y="1944687"/>
            <a:ext cx="9570594" cy="2852737"/>
          </a:xfrm>
        </p:spPr>
        <p:txBody>
          <a:bodyPr/>
          <a:lstStyle/>
          <a:p>
            <a:r>
              <a:rPr lang="sk-SK" b="0" dirty="0"/>
              <a:t>Súvislosti zdravého životného štýlu</a:t>
            </a:r>
          </a:p>
        </p:txBody>
      </p:sp>
    </p:spTree>
    <p:extLst>
      <p:ext uri="{BB962C8B-B14F-4D97-AF65-F5344CB8AC3E}">
        <p14:creationId xmlns:p14="http://schemas.microsoft.com/office/powerpoint/2010/main" val="2432541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Vplyv športu </a:t>
            </a:r>
            <a:br>
              <a:rPr lang="sk-SK" dirty="0"/>
            </a:br>
            <a:r>
              <a:rPr lang="sk-SK" dirty="0"/>
              <a:t>na subjektívny pocit zdravia</a:t>
            </a:r>
          </a:p>
        </p:txBody>
      </p:sp>
    </p:spTree>
    <p:extLst>
      <p:ext uri="{BB962C8B-B14F-4D97-AF65-F5344CB8AC3E}">
        <p14:creationId xmlns:p14="http://schemas.microsoft.com/office/powerpoint/2010/main" val="126940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5496761" y="3521651"/>
            <a:ext cx="2584866" cy="2589589"/>
            <a:chOff x="5961346" y="3734315"/>
            <a:chExt cx="2685943" cy="2690850"/>
          </a:xfrm>
        </p:grpSpPr>
        <p:sp>
          <p:nvSpPr>
            <p:cNvPr id="53" name="Oval 14"/>
            <p:cNvSpPr/>
            <p:nvPr/>
          </p:nvSpPr>
          <p:spPr>
            <a:xfrm>
              <a:off x="5961346" y="3734315"/>
              <a:ext cx="2685943" cy="2690850"/>
            </a:xfrm>
            <a:prstGeom prst="ellipse">
              <a:avLst/>
            </a:prstGeom>
            <a:solidFill>
              <a:srgbClr val="FF0066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6183566" y="4762514"/>
              <a:ext cx="2160974" cy="79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December 2023</a:t>
              </a:r>
              <a:endParaRPr lang="sk-SK" sz="3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</a:t>
            </a:fld>
            <a:endParaRPr lang="en-US" altLang="sk-SK" dirty="0"/>
          </a:p>
        </p:txBody>
      </p:sp>
      <p:sp>
        <p:nvSpPr>
          <p:cNvPr id="20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090012" y="591982"/>
            <a:ext cx="3802793" cy="3803782"/>
            <a:chOff x="656488" y="1653414"/>
            <a:chExt cx="3341770" cy="3342640"/>
          </a:xfrm>
        </p:grpSpPr>
        <p:sp>
          <p:nvSpPr>
            <p:cNvPr id="17" name="Oval 16"/>
            <p:cNvSpPr/>
            <p:nvPr/>
          </p:nvSpPr>
          <p:spPr>
            <a:xfrm>
              <a:off x="656488" y="1653414"/>
              <a:ext cx="3341770" cy="334264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3728" y="2406932"/>
              <a:ext cx="2408820" cy="11224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k-SK" sz="83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1 600</a:t>
              </a:r>
              <a:endParaRPr lang="en-US" sz="83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89531" y="3661614"/>
              <a:ext cx="2063585" cy="297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k-SK" sz="2200" b="1" cap="all" spc="27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respondentov</a:t>
              </a:r>
              <a:endParaRPr lang="en-US" sz="2200" b="1" spc="27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7561943" y="1577402"/>
            <a:ext cx="3610338" cy="3611279"/>
            <a:chOff x="7103047" y="982425"/>
            <a:chExt cx="3610338" cy="3611279"/>
          </a:xfrm>
        </p:grpSpPr>
        <p:sp>
          <p:nvSpPr>
            <p:cNvPr id="43" name="Oval 14"/>
            <p:cNvSpPr/>
            <p:nvPr/>
          </p:nvSpPr>
          <p:spPr>
            <a:xfrm>
              <a:off x="7103047" y="982425"/>
              <a:ext cx="3610338" cy="3611279"/>
            </a:xfrm>
            <a:prstGeom prst="ellipse">
              <a:avLst/>
            </a:prstGeom>
            <a:solidFill>
              <a:srgbClr val="0070C0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6" name="TextBox 43"/>
            <p:cNvSpPr txBox="1"/>
            <p:nvPr/>
          </p:nvSpPr>
          <p:spPr>
            <a:xfrm>
              <a:off x="7508491" y="1768671"/>
              <a:ext cx="2866169" cy="22159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REPREZENTATIVITA</a:t>
              </a:r>
            </a:p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PODĽA:</a:t>
              </a:r>
            </a:p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pohlavia</a:t>
              </a:r>
            </a:p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veku</a:t>
              </a:r>
            </a:p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regiónu</a:t>
              </a:r>
            </a:p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veľkosti sídla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759593" y="578161"/>
            <a:ext cx="3115102" cy="3115913"/>
            <a:chOff x="3979137" y="1161169"/>
            <a:chExt cx="3115102" cy="3115913"/>
          </a:xfrm>
          <a:solidFill>
            <a:srgbClr val="FFC000"/>
          </a:solidFill>
        </p:grpSpPr>
        <p:sp>
          <p:nvSpPr>
            <p:cNvPr id="24" name="Oval 17"/>
            <p:cNvSpPr/>
            <p:nvPr/>
          </p:nvSpPr>
          <p:spPr>
            <a:xfrm>
              <a:off x="3979137" y="1161169"/>
              <a:ext cx="3115102" cy="3115913"/>
            </a:xfrm>
            <a:prstGeom prst="ellipse">
              <a:avLst/>
            </a:prstGeom>
            <a:grpFill/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" name="BlokTextu 3"/>
            <p:cNvSpPr txBox="1"/>
            <p:nvPr/>
          </p:nvSpPr>
          <p:spPr>
            <a:xfrm>
              <a:off x="4368771" y="2020372"/>
              <a:ext cx="2313700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technika zberu dát:</a:t>
              </a:r>
            </a:p>
            <a:p>
              <a:pPr algn="ctr"/>
              <a:r>
                <a:rPr lang="sk-SK" sz="4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CAWI</a:t>
              </a:r>
            </a:p>
            <a:p>
              <a:pPr algn="ctr"/>
              <a:r>
                <a:rPr lang="sk-SK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(on-line interview)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606475" y="3429117"/>
            <a:ext cx="3005127" cy="3010617"/>
            <a:chOff x="2614705" y="3544317"/>
            <a:chExt cx="2685943" cy="2690850"/>
          </a:xfrm>
          <a:solidFill>
            <a:srgbClr val="33CC33"/>
          </a:solidFill>
        </p:grpSpPr>
        <p:sp>
          <p:nvSpPr>
            <p:cNvPr id="35" name="Oval 14"/>
            <p:cNvSpPr/>
            <p:nvPr/>
          </p:nvSpPr>
          <p:spPr>
            <a:xfrm>
              <a:off x="2614705" y="3544317"/>
              <a:ext cx="2685943" cy="2690850"/>
            </a:xfrm>
            <a:prstGeom prst="ellipse">
              <a:avLst/>
            </a:prstGeom>
            <a:grpFill/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6" name="BlokTextu 35"/>
            <p:cNvSpPr txBox="1"/>
            <p:nvPr/>
          </p:nvSpPr>
          <p:spPr>
            <a:xfrm>
              <a:off x="2851167" y="4157299"/>
              <a:ext cx="216097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CIEĽOVÁ SKUPINA</a:t>
              </a:r>
            </a:p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populácia SR </a:t>
              </a:r>
            </a:p>
            <a:p>
              <a:pPr algn="ctr"/>
              <a:r>
                <a:rPr lang="sk-SK" sz="2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18+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5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7">
            <a:extLst>
              <a:ext uri="{FF2B5EF4-FFF2-40B4-BE49-F238E27FC236}">
                <a16:creationId xmlns:a16="http://schemas.microsoft.com/office/drawing/2014/main" id="{EADE00AB-4057-7855-DE16-4E780C35657E}"/>
              </a:ext>
            </a:extLst>
          </p:cNvPr>
          <p:cNvGraphicFramePr/>
          <p:nvPr/>
        </p:nvGraphicFramePr>
        <p:xfrm>
          <a:off x="370275" y="2974913"/>
          <a:ext cx="10937800" cy="123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5168" y="154941"/>
            <a:ext cx="10760846" cy="950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Ako by ste na základe toho, ako sa cítite, zhodnotili váš zdravotný stav?</a:t>
            </a:r>
            <a:endParaRPr lang="sk-SK" sz="2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30</a:t>
            </a:fld>
            <a:endParaRPr lang="en-US" altLang="sk-SK" dirty="0"/>
          </a:p>
        </p:txBody>
      </p:sp>
      <p:graphicFrame>
        <p:nvGraphicFramePr>
          <p:cNvPr id="4" name="Chart 57"/>
          <p:cNvGraphicFramePr/>
          <p:nvPr/>
        </p:nvGraphicFramePr>
        <p:xfrm>
          <a:off x="415817" y="2022599"/>
          <a:ext cx="10937800" cy="131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57"/>
          <p:cNvGraphicFramePr/>
          <p:nvPr/>
        </p:nvGraphicFramePr>
        <p:xfrm>
          <a:off x="284133" y="4760056"/>
          <a:ext cx="10937800" cy="117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Tabuľka 22"/>
          <p:cNvGraphicFramePr>
            <a:graphicFrameLocks noGrp="1"/>
          </p:cNvGraphicFramePr>
          <p:nvPr/>
        </p:nvGraphicFramePr>
        <p:xfrm>
          <a:off x="11048972" y="1133915"/>
          <a:ext cx="923880" cy="451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654">
                <a:tc>
                  <a:txBody>
                    <a:bodyPr/>
                    <a:lstStyle/>
                    <a:p>
                      <a:pPr algn="ctr" fontAlgn="ctr"/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Index zdravia</a:t>
                      </a:r>
                      <a:r>
                        <a:rPr lang="sk-SK" sz="12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(0-100)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423">
                <a:tc>
                  <a:txBody>
                    <a:bodyPr/>
                    <a:lstStyle/>
                    <a:p>
                      <a:pPr algn="ctr" fontAlgn="ctr"/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40618"/>
                  </a:ext>
                </a:extLst>
              </a:tr>
              <a:tr h="77269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63</a:t>
                      </a:r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1322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6" name="Group 4"/>
          <p:cNvGrpSpPr/>
          <p:nvPr/>
        </p:nvGrpSpPr>
        <p:grpSpPr>
          <a:xfrm>
            <a:off x="8956402" y="1816710"/>
            <a:ext cx="2350804" cy="276999"/>
            <a:chOff x="2898467" y="6042618"/>
            <a:chExt cx="2856566" cy="261430"/>
          </a:xfrm>
        </p:grpSpPr>
        <p:sp>
          <p:nvSpPr>
            <p:cNvPr id="27" name="Rectangle 9"/>
            <p:cNvSpPr/>
            <p:nvPr/>
          </p:nvSpPr>
          <p:spPr>
            <a:xfrm>
              <a:off x="5075969" y="6114317"/>
              <a:ext cx="174981" cy="1359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2898467" y="6042618"/>
              <a:ext cx="2856566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veľmi zlý zdravotný stav</a:t>
              </a:r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3"/>
          <p:cNvGrpSpPr/>
          <p:nvPr/>
        </p:nvGrpSpPr>
        <p:grpSpPr>
          <a:xfrm>
            <a:off x="1226444" y="1818559"/>
            <a:ext cx="2023515" cy="276999"/>
            <a:chOff x="9098177" y="6019845"/>
            <a:chExt cx="1365131" cy="276999"/>
          </a:xfrm>
        </p:grpSpPr>
        <p:sp>
          <p:nvSpPr>
            <p:cNvPr id="30" name="TextBox 14"/>
            <p:cNvSpPr txBox="1"/>
            <p:nvPr/>
          </p:nvSpPr>
          <p:spPr>
            <a:xfrm>
              <a:off x="9098177" y="6019845"/>
              <a:ext cx="1365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vynikajúci zdravotný stav</a:t>
              </a:r>
            </a:p>
          </p:txBody>
        </p:sp>
        <p:sp>
          <p:nvSpPr>
            <p:cNvPr id="31" name="Rectangle 12"/>
            <p:cNvSpPr/>
            <p:nvPr/>
          </p:nvSpPr>
          <p:spPr>
            <a:xfrm>
              <a:off x="9098178" y="6100276"/>
              <a:ext cx="97147" cy="144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" name="BlokTextu 20">
            <a:extLst>
              <a:ext uri="{FF2B5EF4-FFF2-40B4-BE49-F238E27FC236}">
                <a16:creationId xmlns:a16="http://schemas.microsoft.com/office/drawing/2014/main" id="{60353CAD-8E8E-4EB7-8FB6-24632A1A6884}"/>
              </a:ext>
            </a:extLst>
          </p:cNvPr>
          <p:cNvSpPr txBox="1"/>
          <p:nvPr/>
        </p:nvSpPr>
        <p:spPr>
          <a:xfrm>
            <a:off x="332517" y="5204287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8F808B80-D5DE-45B5-A2EE-5918A627E232}"/>
              </a:ext>
            </a:extLst>
          </p:cNvPr>
          <p:cNvSpPr txBox="1"/>
          <p:nvPr/>
        </p:nvSpPr>
        <p:spPr>
          <a:xfrm>
            <a:off x="332517" y="421434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B8399628-3378-412D-AD90-3EFEFB63A8FF}"/>
              </a:ext>
            </a:extLst>
          </p:cNvPr>
          <p:cNvSpPr txBox="1"/>
          <p:nvPr/>
        </p:nvSpPr>
        <p:spPr>
          <a:xfrm>
            <a:off x="332517" y="333464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0B11256E-B3B2-40D8-AB9A-8337C8E30276}"/>
              </a:ext>
            </a:extLst>
          </p:cNvPr>
          <p:cNvSpPr txBox="1"/>
          <p:nvPr/>
        </p:nvSpPr>
        <p:spPr>
          <a:xfrm>
            <a:off x="0" y="642461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  <a:endParaRPr lang="en-US" sz="10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  <p:graphicFrame>
        <p:nvGraphicFramePr>
          <p:cNvPr id="36" name="Chart 57">
            <a:extLst>
              <a:ext uri="{FF2B5EF4-FFF2-40B4-BE49-F238E27FC236}">
                <a16:creationId xmlns:a16="http://schemas.microsoft.com/office/drawing/2014/main" id="{9A05D0E3-DFEB-4DC9-9A02-F252DF478570}"/>
              </a:ext>
            </a:extLst>
          </p:cNvPr>
          <p:cNvGraphicFramePr/>
          <p:nvPr/>
        </p:nvGraphicFramePr>
        <p:xfrm>
          <a:off x="-44648" y="3875606"/>
          <a:ext cx="10937800" cy="124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Obdĺžnik 21"/>
          <p:cNvSpPr/>
          <p:nvPr/>
        </p:nvSpPr>
        <p:spPr>
          <a:xfrm>
            <a:off x="165986" y="3268980"/>
            <a:ext cx="11860028" cy="286545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3DB3A6F4-8982-496A-A7ED-1AE69FFC4C9F}"/>
              </a:ext>
            </a:extLst>
          </p:cNvPr>
          <p:cNvSpPr txBox="1"/>
          <p:nvPr/>
        </p:nvSpPr>
        <p:spPr>
          <a:xfrm>
            <a:off x="332517" y="1257473"/>
            <a:ext cx="8634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Zdravie</a:t>
            </a:r>
            <a:endParaRPr lang="sk-SK" sz="12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07DE6CE-7073-FF6A-DCFA-82CFBFB2A9A2}"/>
              </a:ext>
            </a:extLst>
          </p:cNvPr>
          <p:cNvSpPr txBox="1"/>
          <p:nvPr/>
        </p:nvSpPr>
        <p:spPr>
          <a:xfrm>
            <a:off x="334844" y="2538396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2023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28AD45B8-33DE-3BA2-8710-9DD2ABBC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059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608B-1BFB-4E23-BF57-0EA6E4F9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51" y="240347"/>
            <a:ext cx="10059989" cy="9504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Index </a:t>
            </a: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zdravia v súvislosti s množstvom času venovanému športu</a:t>
            </a:r>
            <a:endParaRPr lang="sk-SK" sz="2400" b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31</a:t>
            </a:fld>
            <a:endParaRPr lang="en-US" altLang="sk-SK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D50B00F-E8BC-425C-A13F-C1057580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37A20C2-6777-2F2A-E42C-FA61DE21B8E5}"/>
              </a:ext>
            </a:extLst>
          </p:cNvPr>
          <p:cNvSpPr txBox="1"/>
          <p:nvPr/>
        </p:nvSpPr>
        <p:spPr>
          <a:xfrm>
            <a:off x="15239" y="6341700"/>
            <a:ext cx="139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Index zdravia (0-100)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4A42D7A-2E42-340C-10EA-32C6F49868D4}"/>
              </a:ext>
            </a:extLst>
          </p:cNvPr>
          <p:cNvGraphicFramePr/>
          <p:nvPr/>
        </p:nvGraphicFramePr>
        <p:xfrm>
          <a:off x="231511" y="1603233"/>
          <a:ext cx="10240407" cy="455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B061AF18-F368-E1ED-4FE6-E846875A2186}"/>
              </a:ext>
            </a:extLst>
          </p:cNvPr>
          <p:cNvSpPr txBox="1"/>
          <p:nvPr/>
        </p:nvSpPr>
        <p:spPr>
          <a:xfrm>
            <a:off x="387115" y="1603233"/>
            <a:ext cx="13944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Šport / </a:t>
            </a:r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Zdravie</a:t>
            </a:r>
            <a:endParaRPr lang="sk-SK" sz="12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7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608B-1BFB-4E23-BF57-0EA6E4F9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51" y="240347"/>
            <a:ext cx="10059989" cy="950400"/>
          </a:xfrm>
        </p:spPr>
        <p:txBody>
          <a:bodyPr>
            <a:no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Povedali by ste, že má šport na </a:t>
            </a:r>
            <a:r>
              <a:rPr lang="en-US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áš zdravotný stav:</a:t>
            </a:r>
            <a:endParaRPr lang="sk-SK" sz="2400" b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32</a:t>
            </a:fld>
            <a:endParaRPr lang="en-US" altLang="sk-SK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D50B00F-E8BC-425C-A13F-C1057580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124346D-FE36-F7D1-80F8-DE30A6ACA551}"/>
              </a:ext>
            </a:extLst>
          </p:cNvPr>
          <p:cNvGraphicFramePr>
            <a:graphicFrameLocks/>
          </p:cNvGraphicFramePr>
          <p:nvPr/>
        </p:nvGraphicFramePr>
        <p:xfrm>
          <a:off x="350520" y="1297427"/>
          <a:ext cx="11597640" cy="506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D37A20C2-6777-2F2A-E42C-FA61DE21B8E5}"/>
              </a:ext>
            </a:extLst>
          </p:cNvPr>
          <p:cNvSpPr txBox="1"/>
          <p:nvPr/>
        </p:nvSpPr>
        <p:spPr>
          <a:xfrm>
            <a:off x="15239" y="6390274"/>
            <a:ext cx="108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</p:spTree>
    <p:extLst>
      <p:ext uri="{BB962C8B-B14F-4D97-AF65-F5344CB8AC3E}">
        <p14:creationId xmlns:p14="http://schemas.microsoft.com/office/powerpoint/2010/main" val="966714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Šťastie</a:t>
            </a:r>
          </a:p>
        </p:txBody>
      </p:sp>
    </p:spTree>
    <p:extLst>
      <p:ext uri="{BB962C8B-B14F-4D97-AF65-F5344CB8AC3E}">
        <p14:creationId xmlns:p14="http://schemas.microsoft.com/office/powerpoint/2010/main" val="500466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ľka 28">
            <a:extLst>
              <a:ext uri="{FF2B5EF4-FFF2-40B4-BE49-F238E27FC236}">
                <a16:creationId xmlns:a16="http://schemas.microsoft.com/office/drawing/2014/main" id="{917C45E3-8C66-48B3-8104-BC083F90C773}"/>
              </a:ext>
            </a:extLst>
          </p:cNvPr>
          <p:cNvGraphicFramePr>
            <a:graphicFrameLocks noGrp="1"/>
          </p:cNvGraphicFramePr>
          <p:nvPr/>
        </p:nvGraphicFramePr>
        <p:xfrm>
          <a:off x="11064872" y="1210217"/>
          <a:ext cx="923880" cy="470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0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Index šťastia</a:t>
                      </a:r>
                      <a:r>
                        <a:rPr lang="sk-SK" sz="12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(0-100)</a:t>
                      </a:r>
                      <a:endParaRPr lang="sk-SK" sz="1200" b="1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</a:p>
                    <a:p>
                      <a:pPr algn="ctr" fontAlgn="ctr"/>
                      <a:endParaRPr lang="sk-SK" sz="12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40618"/>
                  </a:ext>
                </a:extLst>
              </a:tr>
              <a:tr h="1022959">
                <a:tc>
                  <a:txBody>
                    <a:bodyPr/>
                    <a:lstStyle/>
                    <a:p>
                      <a:pPr algn="ctr" fontAlgn="ctr"/>
                      <a:endParaRPr lang="sk-SK" sz="180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 fontAlgn="ctr"/>
                      <a:r>
                        <a:rPr lang="sk-SK" sz="180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</a:t>
                      </a:r>
                      <a:endParaRPr lang="sk-SK" sz="18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10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Chart 57">
            <a:extLst>
              <a:ext uri="{FF2B5EF4-FFF2-40B4-BE49-F238E27FC236}">
                <a16:creationId xmlns:a16="http://schemas.microsoft.com/office/drawing/2014/main" id="{749AC34F-5D9F-4EA1-B164-BBD8FCBE44A3}"/>
              </a:ext>
            </a:extLst>
          </p:cNvPr>
          <p:cNvGraphicFramePr/>
          <p:nvPr/>
        </p:nvGraphicFramePr>
        <p:xfrm>
          <a:off x="376518" y="2941319"/>
          <a:ext cx="10937800" cy="126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7884" y="259812"/>
            <a:ext cx="9560035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Keď sa zamyslíte nad vašou súčasnou osobnou situáciou,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povedali by ste, že ste skôr šťastný/á alebo skôr nešťastný/á?</a:t>
            </a:r>
            <a:endParaRPr lang="sk-SK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34</a:t>
            </a:fld>
            <a:endParaRPr lang="en-US" altLang="sk-SK" dirty="0"/>
          </a:p>
        </p:txBody>
      </p:sp>
      <p:graphicFrame>
        <p:nvGraphicFramePr>
          <p:cNvPr id="4" name="Chart 57"/>
          <p:cNvGraphicFramePr/>
          <p:nvPr/>
        </p:nvGraphicFramePr>
        <p:xfrm>
          <a:off x="376518" y="3887882"/>
          <a:ext cx="10937800" cy="124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D79B692A-6688-4AC4-A958-09A6A3BD4C10}"/>
              </a:ext>
            </a:extLst>
          </p:cNvPr>
          <p:cNvSpPr txBox="1"/>
          <p:nvPr/>
        </p:nvSpPr>
        <p:spPr>
          <a:xfrm>
            <a:off x="364256" y="1359393"/>
            <a:ext cx="81136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Šťastie</a:t>
            </a:r>
            <a:endParaRPr lang="sk-SK" sz="12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16" name="Chart 57"/>
          <p:cNvGraphicFramePr/>
          <p:nvPr/>
        </p:nvGraphicFramePr>
        <p:xfrm>
          <a:off x="376518" y="4809764"/>
          <a:ext cx="10937800" cy="123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0" y="641830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9381606" y="1820861"/>
            <a:ext cx="1992783" cy="276999"/>
            <a:chOff x="3237427" y="5878169"/>
            <a:chExt cx="2421519" cy="261430"/>
          </a:xfrm>
        </p:grpSpPr>
        <p:sp>
          <p:nvSpPr>
            <p:cNvPr id="20" name="Rectangle 9"/>
            <p:cNvSpPr/>
            <p:nvPr/>
          </p:nvSpPr>
          <p:spPr>
            <a:xfrm>
              <a:off x="4999324" y="5940931"/>
              <a:ext cx="174981" cy="1359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3237427" y="5878169"/>
              <a:ext cx="2421519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úplne nešťastný/á</a:t>
              </a:r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3"/>
          <p:cNvGrpSpPr/>
          <p:nvPr/>
        </p:nvGrpSpPr>
        <p:grpSpPr>
          <a:xfrm>
            <a:off x="1317884" y="1820861"/>
            <a:ext cx="1374038" cy="307776"/>
            <a:chOff x="8415644" y="6554093"/>
            <a:chExt cx="926972" cy="276999"/>
          </a:xfrm>
        </p:grpSpPr>
        <p:sp>
          <p:nvSpPr>
            <p:cNvPr id="24" name="TextBox 14"/>
            <p:cNvSpPr txBox="1"/>
            <p:nvPr/>
          </p:nvSpPr>
          <p:spPr>
            <a:xfrm>
              <a:off x="8415644" y="6554093"/>
              <a:ext cx="926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úplne šťastný/á</a:t>
              </a:r>
            </a:p>
          </p:txBody>
        </p:sp>
        <p:sp>
          <p:nvSpPr>
            <p:cNvPr id="25" name="Rectangle 12"/>
            <p:cNvSpPr/>
            <p:nvPr/>
          </p:nvSpPr>
          <p:spPr>
            <a:xfrm>
              <a:off x="8415644" y="6641609"/>
              <a:ext cx="97147" cy="144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8" name="BlokTextu 27">
            <a:extLst>
              <a:ext uri="{FF2B5EF4-FFF2-40B4-BE49-F238E27FC236}">
                <a16:creationId xmlns:a16="http://schemas.microsoft.com/office/drawing/2014/main" id="{C0FBDB32-5ACF-40F1-9935-17C54B49E112}"/>
              </a:ext>
            </a:extLst>
          </p:cNvPr>
          <p:cNvSpPr txBox="1"/>
          <p:nvPr/>
        </p:nvSpPr>
        <p:spPr>
          <a:xfrm>
            <a:off x="487668" y="5225414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2C891B76-174D-4B7D-AA76-7C97622D0C19}"/>
              </a:ext>
            </a:extLst>
          </p:cNvPr>
          <p:cNvSpPr txBox="1"/>
          <p:nvPr/>
        </p:nvSpPr>
        <p:spPr>
          <a:xfrm>
            <a:off x="487669" y="430572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9F72F8EB-4B11-4B77-9093-EBDB8DA9B01B}"/>
              </a:ext>
            </a:extLst>
          </p:cNvPr>
          <p:cNvSpPr txBox="1"/>
          <p:nvPr/>
        </p:nvSpPr>
        <p:spPr>
          <a:xfrm>
            <a:off x="516465" y="3319654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9EE42704-5BC7-45FE-BD35-BE833EEF9605}"/>
              </a:ext>
            </a:extLst>
          </p:cNvPr>
          <p:cNvSpPr/>
          <p:nvPr/>
        </p:nvSpPr>
        <p:spPr>
          <a:xfrm>
            <a:off x="165986" y="3253395"/>
            <a:ext cx="11860028" cy="28674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aphicFrame>
        <p:nvGraphicFramePr>
          <p:cNvPr id="5" name="Chart 57">
            <a:extLst>
              <a:ext uri="{FF2B5EF4-FFF2-40B4-BE49-F238E27FC236}">
                <a16:creationId xmlns:a16="http://schemas.microsoft.com/office/drawing/2014/main" id="{D3DF6388-969F-40B0-F2FB-730952D2167E}"/>
              </a:ext>
            </a:extLst>
          </p:cNvPr>
          <p:cNvGraphicFramePr/>
          <p:nvPr/>
        </p:nvGraphicFramePr>
        <p:xfrm>
          <a:off x="376535" y="2018060"/>
          <a:ext cx="10937800" cy="121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66E52989-7672-20A8-A270-00C01C9A6182}"/>
              </a:ext>
            </a:extLst>
          </p:cNvPr>
          <p:cNvSpPr txBox="1"/>
          <p:nvPr/>
        </p:nvSpPr>
        <p:spPr>
          <a:xfrm>
            <a:off x="548087" y="2479852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746157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608B-1BFB-4E23-BF57-0EA6E4F9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51" y="240347"/>
            <a:ext cx="10059989" cy="9504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Index </a:t>
            </a: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šťastia v súvislosti s množstvom času venovanému športu</a:t>
            </a:r>
            <a:endParaRPr lang="sk-SK" sz="2400" b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35</a:t>
            </a:fld>
            <a:endParaRPr lang="en-US" alt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37A20C2-6777-2F2A-E42C-FA61DE21B8E5}"/>
              </a:ext>
            </a:extLst>
          </p:cNvPr>
          <p:cNvSpPr txBox="1"/>
          <p:nvPr/>
        </p:nvSpPr>
        <p:spPr>
          <a:xfrm>
            <a:off x="15239" y="6341700"/>
            <a:ext cx="139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Index šťastia (0-100)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4A42D7A-2E42-340C-10EA-32C6F4986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427733"/>
              </p:ext>
            </p:extLst>
          </p:nvPr>
        </p:nvGraphicFramePr>
        <p:xfrm>
          <a:off x="685799" y="1661695"/>
          <a:ext cx="10240407" cy="455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B061AF18-F368-E1ED-4FE6-E846875A2186}"/>
              </a:ext>
            </a:extLst>
          </p:cNvPr>
          <p:cNvSpPr txBox="1"/>
          <p:nvPr/>
        </p:nvSpPr>
        <p:spPr>
          <a:xfrm>
            <a:off x="387115" y="1603233"/>
            <a:ext cx="13944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Šport / </a:t>
            </a:r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Šťastie</a:t>
            </a:r>
            <a:endParaRPr lang="sk-SK" sz="12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27C11CE6-51A0-93C2-C8FE-84DB6601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298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Fajčenie</a:t>
            </a:r>
          </a:p>
        </p:txBody>
      </p:sp>
    </p:spTree>
    <p:extLst>
      <p:ext uri="{BB962C8B-B14F-4D97-AF65-F5344CB8AC3E}">
        <p14:creationId xmlns:p14="http://schemas.microsoft.com/office/powerpoint/2010/main" val="1125590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9C6B382-AE4F-D776-0C83-3029F1A1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38" y="478773"/>
            <a:ext cx="9618878" cy="64062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3110" y="226084"/>
            <a:ext cx="9756370" cy="950400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Používate aspoň niekedy tieto nikotínové produkty?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37</a:t>
            </a:fld>
            <a:endParaRPr lang="en-US" altLang="sk-SK" dirty="0"/>
          </a:p>
        </p:txBody>
      </p:sp>
      <p:sp>
        <p:nvSpPr>
          <p:cNvPr id="4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18" name="Graf 17"/>
          <p:cNvGraphicFramePr/>
          <p:nvPr/>
        </p:nvGraphicFramePr>
        <p:xfrm>
          <a:off x="4036537" y="1303935"/>
          <a:ext cx="4290374" cy="252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Obdĺžnik 19"/>
          <p:cNvSpPr/>
          <p:nvPr/>
        </p:nvSpPr>
        <p:spPr>
          <a:xfrm>
            <a:off x="5197505" y="2304520"/>
            <a:ext cx="1829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Elektronická cigareta</a:t>
            </a:r>
          </a:p>
        </p:txBody>
      </p:sp>
      <p:graphicFrame>
        <p:nvGraphicFramePr>
          <p:cNvPr id="21" name="Graf 20"/>
          <p:cNvGraphicFramePr/>
          <p:nvPr/>
        </p:nvGraphicFramePr>
        <p:xfrm>
          <a:off x="7214642" y="1289966"/>
          <a:ext cx="4290374" cy="252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dĺžnik 21"/>
          <p:cNvSpPr/>
          <p:nvPr/>
        </p:nvSpPr>
        <p:spPr>
          <a:xfrm>
            <a:off x="8614295" y="2284262"/>
            <a:ext cx="1212580" cy="222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Klasické cigarety</a:t>
            </a:r>
          </a:p>
        </p:txBody>
      </p:sp>
      <p:graphicFrame>
        <p:nvGraphicFramePr>
          <p:cNvPr id="23" name="Graf 22"/>
          <p:cNvGraphicFramePr/>
          <p:nvPr/>
        </p:nvGraphicFramePr>
        <p:xfrm>
          <a:off x="657573" y="1298640"/>
          <a:ext cx="4290374" cy="252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bdĺžnik 23"/>
          <p:cNvSpPr/>
          <p:nvPr/>
        </p:nvSpPr>
        <p:spPr>
          <a:xfrm>
            <a:off x="2232123" y="2086239"/>
            <a:ext cx="1119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Nahrievaný tabak IQOS, Heets atď.</a:t>
            </a:r>
          </a:p>
        </p:txBody>
      </p:sp>
      <p:graphicFrame>
        <p:nvGraphicFramePr>
          <p:cNvPr id="25" name="Graf 24"/>
          <p:cNvGraphicFramePr>
            <a:graphicFrameLocks/>
          </p:cNvGraphicFramePr>
          <p:nvPr/>
        </p:nvGraphicFramePr>
        <p:xfrm>
          <a:off x="4475968" y="6148260"/>
          <a:ext cx="2823786" cy="62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Obdĺžnik 27"/>
          <p:cNvSpPr/>
          <p:nvPr/>
        </p:nvSpPr>
        <p:spPr>
          <a:xfrm>
            <a:off x="7077611" y="4859020"/>
            <a:ext cx="1367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400" dirty="0"/>
              <a:t> </a:t>
            </a:r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Fajkový tabak </a:t>
            </a:r>
          </a:p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alebo cigary</a:t>
            </a:r>
          </a:p>
        </p:txBody>
      </p:sp>
      <p:sp>
        <p:nvSpPr>
          <p:cNvPr id="30" name="Obdĺžnik 29"/>
          <p:cNvSpPr/>
          <p:nvPr/>
        </p:nvSpPr>
        <p:spPr>
          <a:xfrm>
            <a:off x="3660888" y="4885923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Nikotínové sáčky</a:t>
            </a:r>
          </a:p>
        </p:txBody>
      </p:sp>
      <p:graphicFrame>
        <p:nvGraphicFramePr>
          <p:cNvPr id="27" name="Graf 26"/>
          <p:cNvGraphicFramePr/>
          <p:nvPr/>
        </p:nvGraphicFramePr>
        <p:xfrm>
          <a:off x="5769923" y="3846451"/>
          <a:ext cx="4189989" cy="265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Graf 28"/>
          <p:cNvGraphicFramePr/>
          <p:nvPr/>
        </p:nvGraphicFramePr>
        <p:xfrm>
          <a:off x="2502147" y="3847210"/>
          <a:ext cx="3947642" cy="259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F7DFA82C-BCF5-4ED8-1BE0-23EDBB19459D}"/>
              </a:ext>
            </a:extLst>
          </p:cNvPr>
          <p:cNvSpPr txBox="1"/>
          <p:nvPr/>
        </p:nvSpPr>
        <p:spPr>
          <a:xfrm>
            <a:off x="15239" y="6226354"/>
            <a:ext cx="1432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viacnásobná odpoveď</a:t>
            </a:r>
          </a:p>
        </p:txBody>
      </p:sp>
    </p:spTree>
    <p:extLst>
      <p:ext uri="{BB962C8B-B14F-4D97-AF65-F5344CB8AC3E}">
        <p14:creationId xmlns:p14="http://schemas.microsoft.com/office/powerpoint/2010/main" val="727944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3110" y="226084"/>
            <a:ext cx="9756370" cy="950400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Aké množstvo nikotínových produktov priemerne miniete za týždeň?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38</a:t>
            </a:fld>
            <a:endParaRPr lang="en-US" altLang="sk-SK" dirty="0"/>
          </a:p>
        </p:txBody>
      </p:sp>
      <p:sp>
        <p:nvSpPr>
          <p:cNvPr id="4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0FACE669-644A-B72D-2273-6EDD60FA04FF}"/>
              </a:ext>
            </a:extLst>
          </p:cNvPr>
          <p:cNvGraphicFramePr>
            <a:graphicFrameLocks noGrp="1"/>
          </p:cNvGraphicFramePr>
          <p:nvPr/>
        </p:nvGraphicFramePr>
        <p:xfrm>
          <a:off x="1338351" y="1394326"/>
          <a:ext cx="7584670" cy="460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969">
                  <a:extLst>
                    <a:ext uri="{9D8B030D-6E8A-4147-A177-3AD203B41FA5}">
                      <a16:colId xmlns:a16="http://schemas.microsoft.com/office/drawing/2014/main" val="139886260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85327421"/>
                    </a:ext>
                  </a:extLst>
                </a:gridCol>
                <a:gridCol w="1790701">
                  <a:extLst>
                    <a:ext uri="{9D8B030D-6E8A-4147-A177-3AD203B41FA5}">
                      <a16:colId xmlns:a16="http://schemas.microsoft.com/office/drawing/2014/main" val="1202396299"/>
                    </a:ext>
                  </a:extLst>
                </a:gridCol>
              </a:tblGrid>
              <a:tr h="5436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Priemer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Medián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298173"/>
                  </a:ext>
                </a:extLst>
              </a:tr>
              <a:tr h="78241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počet cigariet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235367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mililitrov liquidu do elektronickej cigarety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8145411"/>
                  </a:ext>
                </a:extLst>
              </a:tr>
              <a:tr h="8026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počet náplní do IQOSu, HEETS atp.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6144966"/>
                  </a:ext>
                </a:extLst>
              </a:tr>
              <a:tr h="8026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počet nikotínových sáčkov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9929304"/>
                  </a:ext>
                </a:extLst>
              </a:tr>
              <a:tr h="8026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počet cigár, fajok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2415274"/>
                  </a:ext>
                </a:extLst>
              </a:tr>
            </a:tbl>
          </a:graphicData>
        </a:graphic>
      </p:graphicFrame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ACEDE28C-E7C6-B87E-B6F8-EBC0EE27E082}"/>
              </a:ext>
            </a:extLst>
          </p:cNvPr>
          <p:cNvGraphicFramePr>
            <a:graphicFrameLocks noGrp="1"/>
          </p:cNvGraphicFramePr>
          <p:nvPr/>
        </p:nvGraphicFramePr>
        <p:xfrm>
          <a:off x="8905011" y="1394326"/>
          <a:ext cx="1790701" cy="460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1">
                  <a:extLst>
                    <a:ext uri="{9D8B030D-6E8A-4147-A177-3AD203B41FA5}">
                      <a16:colId xmlns:a16="http://schemas.microsoft.com/office/drawing/2014/main" val="331714947"/>
                    </a:ext>
                  </a:extLst>
                </a:gridCol>
              </a:tblGrid>
              <a:tr h="543602"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Modus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454461"/>
                  </a:ext>
                </a:extLst>
              </a:tr>
              <a:tr h="782412"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597973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49865765"/>
                  </a:ext>
                </a:extLst>
              </a:tr>
              <a:tr h="802632"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7088703"/>
                  </a:ext>
                </a:extLst>
              </a:tr>
              <a:tr h="802632"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4435030"/>
                  </a:ext>
                </a:extLst>
              </a:tr>
              <a:tr h="802632">
                <a:tc>
                  <a:txBody>
                    <a:bodyPr/>
                    <a:lstStyle/>
                    <a:p>
                      <a:pPr algn="ctr" fontAlgn="t"/>
                      <a:r>
                        <a:rPr lang="sk-SK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75206501"/>
                  </a:ext>
                </a:extLst>
              </a:tr>
            </a:tbl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EF199598-7990-5F41-4D5F-894625C3740D}"/>
              </a:ext>
            </a:extLst>
          </p:cNvPr>
          <p:cNvSpPr/>
          <p:nvPr/>
        </p:nvSpPr>
        <p:spPr>
          <a:xfrm>
            <a:off x="22859" y="6291005"/>
            <a:ext cx="7843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 </a:t>
            </a:r>
            <a:r>
              <a:rPr lang="en-US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Dopytovali sme sa len</a:t>
            </a:r>
            <a:r>
              <a:rPr lang="sk-SK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respondentov, ktorí tieto nikotínové produkty používajú</a:t>
            </a:r>
          </a:p>
        </p:txBody>
      </p:sp>
    </p:spTree>
    <p:extLst>
      <p:ext uri="{BB962C8B-B14F-4D97-AF65-F5344CB8AC3E}">
        <p14:creationId xmlns:p14="http://schemas.microsoft.com/office/powerpoint/2010/main" val="3383257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Alkohol a káva</a:t>
            </a:r>
          </a:p>
        </p:txBody>
      </p:sp>
    </p:spTree>
    <p:extLst>
      <p:ext uri="{BB962C8B-B14F-4D97-AF65-F5344CB8AC3E}">
        <p14:creationId xmlns:p14="http://schemas.microsoft.com/office/powerpoint/2010/main" val="85394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af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16526"/>
              </p:ext>
            </p:extLst>
          </p:nvPr>
        </p:nvGraphicFramePr>
        <p:xfrm>
          <a:off x="4953984" y="1761222"/>
          <a:ext cx="3540095" cy="438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BlokTextu 27"/>
          <p:cNvSpPr txBox="1"/>
          <p:nvPr/>
        </p:nvSpPr>
        <p:spPr>
          <a:xfrm>
            <a:off x="5404257" y="1246180"/>
            <a:ext cx="74508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Kraj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7404242" y="1255467"/>
            <a:ext cx="4940790" cy="4921656"/>
            <a:chOff x="-4052175" y="3081988"/>
            <a:chExt cx="5748329" cy="4549558"/>
          </a:xfrm>
        </p:grpSpPr>
        <p:graphicFrame>
          <p:nvGraphicFramePr>
            <p:cNvPr id="25" name="Graf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7923385"/>
                </p:ext>
              </p:extLst>
            </p:nvPr>
          </p:nvGraphicFramePr>
          <p:xfrm>
            <a:off x="-4052175" y="3492110"/>
            <a:ext cx="5748329" cy="41394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BlokTextu 23"/>
            <p:cNvSpPr txBox="1"/>
            <p:nvPr/>
          </p:nvSpPr>
          <p:spPr>
            <a:xfrm>
              <a:off x="-2801835" y="3081988"/>
              <a:ext cx="1887818" cy="2925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Veľkosť sídla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84" y="259812"/>
            <a:ext cx="8902747" cy="950400"/>
          </a:xfrm>
        </p:spPr>
        <p:txBody>
          <a:bodyPr>
            <a:normAutofit/>
          </a:bodyPr>
          <a:lstStyle/>
          <a:p>
            <a:r>
              <a:rPr lang="sk-SK" dirty="0"/>
              <a:t>Štruktúra vzorky:</a:t>
            </a:r>
            <a:endParaRPr lang="en-US" dirty="0"/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4</a:t>
            </a:fld>
            <a:endParaRPr lang="en-US" alt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042993" y="1250137"/>
            <a:ext cx="96141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Pohlavie</a:t>
            </a:r>
          </a:p>
        </p:txBody>
      </p:sp>
      <p:sp>
        <p:nvSpPr>
          <p:cNvPr id="3" name="Obdĺžnik 2"/>
          <p:cNvSpPr/>
          <p:nvPr/>
        </p:nvSpPr>
        <p:spPr>
          <a:xfrm>
            <a:off x="-20943" y="6457890"/>
            <a:ext cx="14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 (celá vzorka)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952419" y="1969832"/>
            <a:ext cx="996048" cy="1270238"/>
            <a:chOff x="1334343" y="1584173"/>
            <a:chExt cx="1362390" cy="1737425"/>
          </a:xfrm>
        </p:grpSpPr>
        <p:sp>
          <p:nvSpPr>
            <p:cNvPr id="51" name="Rechteck 220"/>
            <p:cNvSpPr/>
            <p:nvPr/>
          </p:nvSpPr>
          <p:spPr bwMode="gray">
            <a:xfrm>
              <a:off x="2061894" y="1624662"/>
              <a:ext cx="587472" cy="13299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 dirty="0"/>
            </a:p>
          </p:txBody>
        </p:sp>
        <p:sp>
          <p:nvSpPr>
            <p:cNvPr id="52" name="Rechteck 221"/>
            <p:cNvSpPr/>
            <p:nvPr/>
          </p:nvSpPr>
          <p:spPr bwMode="gray">
            <a:xfrm>
              <a:off x="2036728" y="2174196"/>
              <a:ext cx="623605" cy="780189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53" name="Freeform 5"/>
            <p:cNvSpPr>
              <a:spLocks noEditPoints="1"/>
            </p:cNvSpPr>
            <p:nvPr/>
          </p:nvSpPr>
          <p:spPr bwMode="gray">
            <a:xfrm>
              <a:off x="1989625" y="1586988"/>
              <a:ext cx="707108" cy="1397843"/>
            </a:xfrm>
            <a:custGeom>
              <a:avLst/>
              <a:gdLst>
                <a:gd name="T0" fmla="*/ 0 w 656"/>
                <a:gd name="T1" fmla="*/ 0 h 1457"/>
                <a:gd name="T2" fmla="*/ 0 w 656"/>
                <a:gd name="T3" fmla="*/ 1457 h 1457"/>
                <a:gd name="T4" fmla="*/ 656 w 656"/>
                <a:gd name="T5" fmla="*/ 1457 h 1457"/>
                <a:gd name="T6" fmla="*/ 656 w 656"/>
                <a:gd name="T7" fmla="*/ 0 h 1457"/>
                <a:gd name="T8" fmla="*/ 0 w 656"/>
                <a:gd name="T9" fmla="*/ 0 h 1457"/>
                <a:gd name="T10" fmla="*/ 328 w 656"/>
                <a:gd name="T11" fmla="*/ 62 h 1457"/>
                <a:gd name="T12" fmla="*/ 452 w 656"/>
                <a:gd name="T13" fmla="*/ 183 h 1457"/>
                <a:gd name="T14" fmla="*/ 328 w 656"/>
                <a:gd name="T15" fmla="*/ 338 h 1457"/>
                <a:gd name="T16" fmla="*/ 204 w 656"/>
                <a:gd name="T17" fmla="*/ 183 h 1457"/>
                <a:gd name="T18" fmla="*/ 328 w 656"/>
                <a:gd name="T19" fmla="*/ 62 h 1457"/>
                <a:gd name="T20" fmla="*/ 555 w 656"/>
                <a:gd name="T21" fmla="*/ 840 h 1457"/>
                <a:gd name="T22" fmla="*/ 516 w 656"/>
                <a:gd name="T23" fmla="*/ 807 h 1457"/>
                <a:gd name="T24" fmla="*/ 477 w 656"/>
                <a:gd name="T25" fmla="*/ 522 h 1457"/>
                <a:gd name="T26" fmla="*/ 434 w 656"/>
                <a:gd name="T27" fmla="*/ 632 h 1457"/>
                <a:gd name="T28" fmla="*/ 555 w 656"/>
                <a:gd name="T29" fmla="*/ 1061 h 1457"/>
                <a:gd name="T30" fmla="*/ 464 w 656"/>
                <a:gd name="T31" fmla="*/ 1061 h 1457"/>
                <a:gd name="T32" fmla="*/ 434 w 656"/>
                <a:gd name="T33" fmla="*/ 1353 h 1457"/>
                <a:gd name="T34" fmla="*/ 392 w 656"/>
                <a:gd name="T35" fmla="*/ 1396 h 1457"/>
                <a:gd name="T36" fmla="*/ 351 w 656"/>
                <a:gd name="T37" fmla="*/ 1353 h 1457"/>
                <a:gd name="T38" fmla="*/ 344 w 656"/>
                <a:gd name="T39" fmla="*/ 1061 h 1457"/>
                <a:gd name="T40" fmla="*/ 313 w 656"/>
                <a:gd name="T41" fmla="*/ 1061 h 1457"/>
                <a:gd name="T42" fmla="*/ 306 w 656"/>
                <a:gd name="T43" fmla="*/ 1353 h 1457"/>
                <a:gd name="T44" fmla="*/ 264 w 656"/>
                <a:gd name="T45" fmla="*/ 1396 h 1457"/>
                <a:gd name="T46" fmla="*/ 222 w 656"/>
                <a:gd name="T47" fmla="*/ 1353 h 1457"/>
                <a:gd name="T48" fmla="*/ 193 w 656"/>
                <a:gd name="T49" fmla="*/ 1061 h 1457"/>
                <a:gd name="T50" fmla="*/ 102 w 656"/>
                <a:gd name="T51" fmla="*/ 1061 h 1457"/>
                <a:gd name="T52" fmla="*/ 222 w 656"/>
                <a:gd name="T53" fmla="*/ 632 h 1457"/>
                <a:gd name="T54" fmla="*/ 179 w 656"/>
                <a:gd name="T55" fmla="*/ 522 h 1457"/>
                <a:gd name="T56" fmla="*/ 141 w 656"/>
                <a:gd name="T57" fmla="*/ 807 h 1457"/>
                <a:gd name="T58" fmla="*/ 102 w 656"/>
                <a:gd name="T59" fmla="*/ 840 h 1457"/>
                <a:gd name="T60" fmla="*/ 69 w 656"/>
                <a:gd name="T61" fmla="*/ 801 h 1457"/>
                <a:gd name="T62" fmla="*/ 88 w 656"/>
                <a:gd name="T63" fmla="*/ 578 h 1457"/>
                <a:gd name="T64" fmla="*/ 215 w 656"/>
                <a:gd name="T65" fmla="*/ 357 h 1457"/>
                <a:gd name="T66" fmla="*/ 328 w 656"/>
                <a:gd name="T67" fmla="*/ 451 h 1457"/>
                <a:gd name="T68" fmla="*/ 441 w 656"/>
                <a:gd name="T69" fmla="*/ 357 h 1457"/>
                <a:gd name="T70" fmla="*/ 569 w 656"/>
                <a:gd name="T71" fmla="*/ 578 h 1457"/>
                <a:gd name="T72" fmla="*/ 587 w 656"/>
                <a:gd name="T73" fmla="*/ 801 h 1457"/>
                <a:gd name="T74" fmla="*/ 555 w 656"/>
                <a:gd name="T75" fmla="*/ 84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6" h="1457">
                  <a:moveTo>
                    <a:pt x="0" y="0"/>
                  </a:moveTo>
                  <a:cubicBezTo>
                    <a:pt x="0" y="1457"/>
                    <a:pt x="0" y="1457"/>
                    <a:pt x="0" y="1457"/>
                  </a:cubicBezTo>
                  <a:cubicBezTo>
                    <a:pt x="656" y="1457"/>
                    <a:pt x="656" y="1457"/>
                    <a:pt x="656" y="1457"/>
                  </a:cubicBezTo>
                  <a:cubicBezTo>
                    <a:pt x="656" y="0"/>
                    <a:pt x="656" y="0"/>
                    <a:pt x="656" y="0"/>
                  </a:cubicBezTo>
                  <a:lnTo>
                    <a:pt x="0" y="0"/>
                  </a:lnTo>
                  <a:close/>
                  <a:moveTo>
                    <a:pt x="328" y="62"/>
                  </a:moveTo>
                  <a:cubicBezTo>
                    <a:pt x="397" y="62"/>
                    <a:pt x="452" y="106"/>
                    <a:pt x="452" y="183"/>
                  </a:cubicBezTo>
                  <a:cubicBezTo>
                    <a:pt x="452" y="259"/>
                    <a:pt x="392" y="338"/>
                    <a:pt x="328" y="338"/>
                  </a:cubicBezTo>
                  <a:cubicBezTo>
                    <a:pt x="264" y="338"/>
                    <a:pt x="204" y="259"/>
                    <a:pt x="204" y="183"/>
                  </a:cubicBezTo>
                  <a:cubicBezTo>
                    <a:pt x="204" y="106"/>
                    <a:pt x="260" y="62"/>
                    <a:pt x="328" y="62"/>
                  </a:cubicBezTo>
                  <a:close/>
                  <a:moveTo>
                    <a:pt x="555" y="840"/>
                  </a:moveTo>
                  <a:cubicBezTo>
                    <a:pt x="535" y="842"/>
                    <a:pt x="517" y="827"/>
                    <a:pt x="516" y="807"/>
                  </a:cubicBezTo>
                  <a:cubicBezTo>
                    <a:pt x="516" y="807"/>
                    <a:pt x="484" y="522"/>
                    <a:pt x="477" y="522"/>
                  </a:cubicBezTo>
                  <a:cubicBezTo>
                    <a:pt x="471" y="522"/>
                    <a:pt x="434" y="576"/>
                    <a:pt x="434" y="632"/>
                  </a:cubicBezTo>
                  <a:cubicBezTo>
                    <a:pt x="434" y="680"/>
                    <a:pt x="555" y="1061"/>
                    <a:pt x="555" y="1061"/>
                  </a:cubicBezTo>
                  <a:cubicBezTo>
                    <a:pt x="464" y="1061"/>
                    <a:pt x="464" y="1061"/>
                    <a:pt x="464" y="1061"/>
                  </a:cubicBezTo>
                  <a:cubicBezTo>
                    <a:pt x="450" y="1205"/>
                    <a:pt x="434" y="1353"/>
                    <a:pt x="434" y="1353"/>
                  </a:cubicBezTo>
                  <a:cubicBezTo>
                    <a:pt x="434" y="1377"/>
                    <a:pt x="415" y="1396"/>
                    <a:pt x="392" y="1396"/>
                  </a:cubicBezTo>
                  <a:cubicBezTo>
                    <a:pt x="369" y="1396"/>
                    <a:pt x="351" y="1377"/>
                    <a:pt x="351" y="1353"/>
                  </a:cubicBezTo>
                  <a:cubicBezTo>
                    <a:pt x="351" y="1353"/>
                    <a:pt x="351" y="1353"/>
                    <a:pt x="344" y="1061"/>
                  </a:cubicBezTo>
                  <a:cubicBezTo>
                    <a:pt x="313" y="1061"/>
                    <a:pt x="313" y="1061"/>
                    <a:pt x="313" y="1061"/>
                  </a:cubicBezTo>
                  <a:cubicBezTo>
                    <a:pt x="306" y="1353"/>
                    <a:pt x="306" y="1353"/>
                    <a:pt x="306" y="1353"/>
                  </a:cubicBezTo>
                  <a:cubicBezTo>
                    <a:pt x="306" y="1377"/>
                    <a:pt x="287" y="1396"/>
                    <a:pt x="264" y="1396"/>
                  </a:cubicBezTo>
                  <a:cubicBezTo>
                    <a:pt x="241" y="1396"/>
                    <a:pt x="222" y="1377"/>
                    <a:pt x="222" y="1353"/>
                  </a:cubicBezTo>
                  <a:cubicBezTo>
                    <a:pt x="222" y="1353"/>
                    <a:pt x="207" y="1205"/>
                    <a:pt x="193" y="1061"/>
                  </a:cubicBezTo>
                  <a:cubicBezTo>
                    <a:pt x="102" y="1061"/>
                    <a:pt x="102" y="1061"/>
                    <a:pt x="102" y="1061"/>
                  </a:cubicBezTo>
                  <a:cubicBezTo>
                    <a:pt x="102" y="1061"/>
                    <a:pt x="222" y="680"/>
                    <a:pt x="222" y="632"/>
                  </a:cubicBezTo>
                  <a:cubicBezTo>
                    <a:pt x="222" y="576"/>
                    <a:pt x="186" y="522"/>
                    <a:pt x="179" y="522"/>
                  </a:cubicBezTo>
                  <a:cubicBezTo>
                    <a:pt x="173" y="522"/>
                    <a:pt x="141" y="807"/>
                    <a:pt x="141" y="807"/>
                  </a:cubicBezTo>
                  <a:cubicBezTo>
                    <a:pt x="139" y="827"/>
                    <a:pt x="122" y="842"/>
                    <a:pt x="102" y="840"/>
                  </a:cubicBezTo>
                  <a:cubicBezTo>
                    <a:pt x="82" y="838"/>
                    <a:pt x="67" y="821"/>
                    <a:pt x="69" y="801"/>
                  </a:cubicBezTo>
                  <a:cubicBezTo>
                    <a:pt x="88" y="578"/>
                    <a:pt x="88" y="578"/>
                    <a:pt x="88" y="578"/>
                  </a:cubicBezTo>
                  <a:cubicBezTo>
                    <a:pt x="100" y="430"/>
                    <a:pt x="173" y="357"/>
                    <a:pt x="215" y="357"/>
                  </a:cubicBezTo>
                  <a:cubicBezTo>
                    <a:pt x="257" y="357"/>
                    <a:pt x="282" y="451"/>
                    <a:pt x="328" y="451"/>
                  </a:cubicBezTo>
                  <a:cubicBezTo>
                    <a:pt x="374" y="451"/>
                    <a:pt x="400" y="357"/>
                    <a:pt x="441" y="357"/>
                  </a:cubicBezTo>
                  <a:cubicBezTo>
                    <a:pt x="483" y="357"/>
                    <a:pt x="556" y="430"/>
                    <a:pt x="569" y="578"/>
                  </a:cubicBezTo>
                  <a:cubicBezTo>
                    <a:pt x="569" y="578"/>
                    <a:pt x="569" y="578"/>
                    <a:pt x="587" y="801"/>
                  </a:cubicBezTo>
                  <a:cubicBezTo>
                    <a:pt x="589" y="821"/>
                    <a:pt x="575" y="838"/>
                    <a:pt x="555" y="84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 dirty="0"/>
            </a:p>
          </p:txBody>
        </p:sp>
        <p:sp>
          <p:nvSpPr>
            <p:cNvPr id="54" name="Rechteck 216"/>
            <p:cNvSpPr/>
            <p:nvPr/>
          </p:nvSpPr>
          <p:spPr bwMode="gray">
            <a:xfrm>
              <a:off x="1406612" y="1621849"/>
              <a:ext cx="587471" cy="13299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 dirty="0"/>
            </a:p>
          </p:txBody>
        </p:sp>
        <p:sp>
          <p:nvSpPr>
            <p:cNvPr id="55" name="Rechteck 217"/>
            <p:cNvSpPr/>
            <p:nvPr/>
          </p:nvSpPr>
          <p:spPr bwMode="gray">
            <a:xfrm>
              <a:off x="1358222" y="2222061"/>
              <a:ext cx="658788" cy="72784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gray">
            <a:xfrm>
              <a:off x="1334343" y="1584173"/>
              <a:ext cx="707108" cy="1397843"/>
            </a:xfrm>
            <a:custGeom>
              <a:avLst/>
              <a:gdLst>
                <a:gd name="T0" fmla="*/ 0 w 656"/>
                <a:gd name="T1" fmla="*/ 0 h 1457"/>
                <a:gd name="T2" fmla="*/ 0 w 656"/>
                <a:gd name="T3" fmla="*/ 1457 h 1457"/>
                <a:gd name="T4" fmla="*/ 656 w 656"/>
                <a:gd name="T5" fmla="*/ 1457 h 1457"/>
                <a:gd name="T6" fmla="*/ 656 w 656"/>
                <a:gd name="T7" fmla="*/ 0 h 1457"/>
                <a:gd name="T8" fmla="*/ 0 w 656"/>
                <a:gd name="T9" fmla="*/ 0 h 1457"/>
                <a:gd name="T10" fmla="*/ 327 w 656"/>
                <a:gd name="T11" fmla="*/ 62 h 1457"/>
                <a:gd name="T12" fmla="*/ 452 w 656"/>
                <a:gd name="T13" fmla="*/ 182 h 1457"/>
                <a:gd name="T14" fmla="*/ 327 w 656"/>
                <a:gd name="T15" fmla="*/ 338 h 1457"/>
                <a:gd name="T16" fmla="*/ 204 w 656"/>
                <a:gd name="T17" fmla="*/ 182 h 1457"/>
                <a:gd name="T18" fmla="*/ 327 w 656"/>
                <a:gd name="T19" fmla="*/ 62 h 1457"/>
                <a:gd name="T20" fmla="*/ 549 w 656"/>
                <a:gd name="T21" fmla="*/ 884 h 1457"/>
                <a:gd name="T22" fmla="*/ 500 w 656"/>
                <a:gd name="T23" fmla="*/ 835 h 1457"/>
                <a:gd name="T24" fmla="*/ 492 w 656"/>
                <a:gd name="T25" fmla="*/ 522 h 1457"/>
                <a:gd name="T26" fmla="*/ 480 w 656"/>
                <a:gd name="T27" fmla="*/ 510 h 1457"/>
                <a:gd name="T28" fmla="*/ 468 w 656"/>
                <a:gd name="T29" fmla="*/ 522 h 1457"/>
                <a:gd name="T30" fmla="*/ 467 w 656"/>
                <a:gd name="T31" fmla="*/ 875 h 1457"/>
                <a:gd name="T32" fmla="*/ 467 w 656"/>
                <a:gd name="T33" fmla="*/ 903 h 1457"/>
                <a:gd name="T34" fmla="*/ 465 w 656"/>
                <a:gd name="T35" fmla="*/ 1342 h 1457"/>
                <a:gd name="T36" fmla="*/ 411 w 656"/>
                <a:gd name="T37" fmla="*/ 1396 h 1457"/>
                <a:gd name="T38" fmla="*/ 357 w 656"/>
                <a:gd name="T39" fmla="*/ 1342 h 1457"/>
                <a:gd name="T40" fmla="*/ 339 w 656"/>
                <a:gd name="T41" fmla="*/ 903 h 1457"/>
                <a:gd name="T42" fmla="*/ 327 w 656"/>
                <a:gd name="T43" fmla="*/ 891 h 1457"/>
                <a:gd name="T44" fmla="*/ 315 w 656"/>
                <a:gd name="T45" fmla="*/ 903 h 1457"/>
                <a:gd name="T46" fmla="*/ 298 w 656"/>
                <a:gd name="T47" fmla="*/ 1342 h 1457"/>
                <a:gd name="T48" fmla="*/ 244 w 656"/>
                <a:gd name="T49" fmla="*/ 1396 h 1457"/>
                <a:gd name="T50" fmla="*/ 190 w 656"/>
                <a:gd name="T51" fmla="*/ 1342 h 1457"/>
                <a:gd name="T52" fmla="*/ 188 w 656"/>
                <a:gd name="T53" fmla="*/ 903 h 1457"/>
                <a:gd name="T54" fmla="*/ 188 w 656"/>
                <a:gd name="T55" fmla="*/ 875 h 1457"/>
                <a:gd name="T56" fmla="*/ 188 w 656"/>
                <a:gd name="T57" fmla="*/ 522 h 1457"/>
                <a:gd name="T58" fmla="*/ 176 w 656"/>
                <a:gd name="T59" fmla="*/ 510 h 1457"/>
                <a:gd name="T60" fmla="*/ 163 w 656"/>
                <a:gd name="T61" fmla="*/ 522 h 1457"/>
                <a:gd name="T62" fmla="*/ 155 w 656"/>
                <a:gd name="T63" fmla="*/ 835 h 1457"/>
                <a:gd name="T64" fmla="*/ 106 w 656"/>
                <a:gd name="T65" fmla="*/ 884 h 1457"/>
                <a:gd name="T66" fmla="*/ 57 w 656"/>
                <a:gd name="T67" fmla="*/ 835 h 1457"/>
                <a:gd name="T68" fmla="*/ 75 w 656"/>
                <a:gd name="T69" fmla="*/ 506 h 1457"/>
                <a:gd name="T70" fmla="*/ 225 w 656"/>
                <a:gd name="T71" fmla="*/ 356 h 1457"/>
                <a:gd name="T72" fmla="*/ 327 w 656"/>
                <a:gd name="T73" fmla="*/ 398 h 1457"/>
                <a:gd name="T74" fmla="*/ 430 w 656"/>
                <a:gd name="T75" fmla="*/ 356 h 1457"/>
                <a:gd name="T76" fmla="*/ 579 w 656"/>
                <a:gd name="T77" fmla="*/ 506 h 1457"/>
                <a:gd name="T78" fmla="*/ 598 w 656"/>
                <a:gd name="T79" fmla="*/ 835 h 1457"/>
                <a:gd name="T80" fmla="*/ 549 w 656"/>
                <a:gd name="T81" fmla="*/ 884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1457">
                  <a:moveTo>
                    <a:pt x="0" y="0"/>
                  </a:moveTo>
                  <a:cubicBezTo>
                    <a:pt x="0" y="1457"/>
                    <a:pt x="0" y="1457"/>
                    <a:pt x="0" y="1457"/>
                  </a:cubicBezTo>
                  <a:cubicBezTo>
                    <a:pt x="656" y="1457"/>
                    <a:pt x="656" y="1457"/>
                    <a:pt x="656" y="1457"/>
                  </a:cubicBezTo>
                  <a:cubicBezTo>
                    <a:pt x="656" y="0"/>
                    <a:pt x="656" y="0"/>
                    <a:pt x="656" y="0"/>
                  </a:cubicBezTo>
                  <a:lnTo>
                    <a:pt x="0" y="0"/>
                  </a:lnTo>
                  <a:close/>
                  <a:moveTo>
                    <a:pt x="327" y="62"/>
                  </a:moveTo>
                  <a:cubicBezTo>
                    <a:pt x="396" y="62"/>
                    <a:pt x="452" y="106"/>
                    <a:pt x="452" y="182"/>
                  </a:cubicBezTo>
                  <a:cubicBezTo>
                    <a:pt x="452" y="259"/>
                    <a:pt x="392" y="338"/>
                    <a:pt x="327" y="338"/>
                  </a:cubicBezTo>
                  <a:cubicBezTo>
                    <a:pt x="264" y="338"/>
                    <a:pt x="204" y="259"/>
                    <a:pt x="204" y="182"/>
                  </a:cubicBezTo>
                  <a:cubicBezTo>
                    <a:pt x="204" y="106"/>
                    <a:pt x="259" y="62"/>
                    <a:pt x="327" y="62"/>
                  </a:cubicBezTo>
                  <a:close/>
                  <a:moveTo>
                    <a:pt x="549" y="884"/>
                  </a:moveTo>
                  <a:cubicBezTo>
                    <a:pt x="522" y="884"/>
                    <a:pt x="500" y="862"/>
                    <a:pt x="500" y="835"/>
                  </a:cubicBezTo>
                  <a:cubicBezTo>
                    <a:pt x="500" y="835"/>
                    <a:pt x="500" y="835"/>
                    <a:pt x="492" y="522"/>
                  </a:cubicBezTo>
                  <a:cubicBezTo>
                    <a:pt x="492" y="515"/>
                    <a:pt x="486" y="510"/>
                    <a:pt x="480" y="510"/>
                  </a:cubicBezTo>
                  <a:cubicBezTo>
                    <a:pt x="473" y="510"/>
                    <a:pt x="468" y="515"/>
                    <a:pt x="468" y="522"/>
                  </a:cubicBezTo>
                  <a:cubicBezTo>
                    <a:pt x="468" y="522"/>
                    <a:pt x="468" y="522"/>
                    <a:pt x="467" y="875"/>
                  </a:cubicBezTo>
                  <a:cubicBezTo>
                    <a:pt x="467" y="875"/>
                    <a:pt x="467" y="875"/>
                    <a:pt x="467" y="903"/>
                  </a:cubicBezTo>
                  <a:cubicBezTo>
                    <a:pt x="467" y="903"/>
                    <a:pt x="467" y="903"/>
                    <a:pt x="465" y="1342"/>
                  </a:cubicBezTo>
                  <a:cubicBezTo>
                    <a:pt x="465" y="1372"/>
                    <a:pt x="441" y="1396"/>
                    <a:pt x="411" y="1396"/>
                  </a:cubicBezTo>
                  <a:cubicBezTo>
                    <a:pt x="381" y="1396"/>
                    <a:pt x="357" y="1372"/>
                    <a:pt x="357" y="1342"/>
                  </a:cubicBezTo>
                  <a:cubicBezTo>
                    <a:pt x="357" y="1342"/>
                    <a:pt x="357" y="1342"/>
                    <a:pt x="339" y="903"/>
                  </a:cubicBezTo>
                  <a:cubicBezTo>
                    <a:pt x="339" y="896"/>
                    <a:pt x="334" y="891"/>
                    <a:pt x="327" y="891"/>
                  </a:cubicBezTo>
                  <a:cubicBezTo>
                    <a:pt x="321" y="891"/>
                    <a:pt x="315" y="896"/>
                    <a:pt x="315" y="903"/>
                  </a:cubicBezTo>
                  <a:cubicBezTo>
                    <a:pt x="315" y="903"/>
                    <a:pt x="315" y="903"/>
                    <a:pt x="298" y="1342"/>
                  </a:cubicBezTo>
                  <a:cubicBezTo>
                    <a:pt x="298" y="1372"/>
                    <a:pt x="274" y="1396"/>
                    <a:pt x="244" y="1396"/>
                  </a:cubicBezTo>
                  <a:cubicBezTo>
                    <a:pt x="214" y="1396"/>
                    <a:pt x="190" y="1372"/>
                    <a:pt x="190" y="1342"/>
                  </a:cubicBezTo>
                  <a:cubicBezTo>
                    <a:pt x="190" y="1342"/>
                    <a:pt x="190" y="1342"/>
                    <a:pt x="188" y="903"/>
                  </a:cubicBezTo>
                  <a:cubicBezTo>
                    <a:pt x="188" y="903"/>
                    <a:pt x="188" y="903"/>
                    <a:pt x="188" y="875"/>
                  </a:cubicBezTo>
                  <a:cubicBezTo>
                    <a:pt x="188" y="875"/>
                    <a:pt x="188" y="875"/>
                    <a:pt x="188" y="522"/>
                  </a:cubicBezTo>
                  <a:cubicBezTo>
                    <a:pt x="188" y="515"/>
                    <a:pt x="182" y="510"/>
                    <a:pt x="176" y="510"/>
                  </a:cubicBezTo>
                  <a:cubicBezTo>
                    <a:pt x="169" y="510"/>
                    <a:pt x="163" y="515"/>
                    <a:pt x="163" y="522"/>
                  </a:cubicBezTo>
                  <a:cubicBezTo>
                    <a:pt x="163" y="522"/>
                    <a:pt x="163" y="522"/>
                    <a:pt x="155" y="835"/>
                  </a:cubicBezTo>
                  <a:cubicBezTo>
                    <a:pt x="155" y="862"/>
                    <a:pt x="133" y="884"/>
                    <a:pt x="106" y="884"/>
                  </a:cubicBezTo>
                  <a:cubicBezTo>
                    <a:pt x="79" y="884"/>
                    <a:pt x="57" y="862"/>
                    <a:pt x="57" y="835"/>
                  </a:cubicBezTo>
                  <a:cubicBezTo>
                    <a:pt x="57" y="835"/>
                    <a:pt x="57" y="835"/>
                    <a:pt x="75" y="506"/>
                  </a:cubicBezTo>
                  <a:cubicBezTo>
                    <a:pt x="75" y="417"/>
                    <a:pt x="180" y="356"/>
                    <a:pt x="225" y="356"/>
                  </a:cubicBezTo>
                  <a:cubicBezTo>
                    <a:pt x="270" y="356"/>
                    <a:pt x="283" y="398"/>
                    <a:pt x="327" y="398"/>
                  </a:cubicBezTo>
                  <a:cubicBezTo>
                    <a:pt x="372" y="398"/>
                    <a:pt x="373" y="356"/>
                    <a:pt x="430" y="356"/>
                  </a:cubicBezTo>
                  <a:cubicBezTo>
                    <a:pt x="486" y="356"/>
                    <a:pt x="579" y="417"/>
                    <a:pt x="579" y="506"/>
                  </a:cubicBezTo>
                  <a:cubicBezTo>
                    <a:pt x="598" y="835"/>
                    <a:pt x="598" y="835"/>
                    <a:pt x="598" y="835"/>
                  </a:cubicBezTo>
                  <a:cubicBezTo>
                    <a:pt x="598" y="862"/>
                    <a:pt x="576" y="884"/>
                    <a:pt x="549" y="88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1460631" y="3013821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48</a:t>
              </a:r>
            </a:p>
          </p:txBody>
        </p:sp>
        <p:sp>
          <p:nvSpPr>
            <p:cNvPr id="57" name="BlokTextu 56"/>
            <p:cNvSpPr txBox="1"/>
            <p:nvPr/>
          </p:nvSpPr>
          <p:spPr>
            <a:xfrm>
              <a:off x="2116580" y="3013821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52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24977" y="3804063"/>
            <a:ext cx="4609063" cy="2222808"/>
            <a:chOff x="5397299" y="1225114"/>
            <a:chExt cx="4609063" cy="2222808"/>
          </a:xfrm>
        </p:grpSpPr>
        <p:sp>
          <p:nvSpPr>
            <p:cNvPr id="58" name="BlokTextu 57"/>
            <p:cNvSpPr txBox="1"/>
            <p:nvPr/>
          </p:nvSpPr>
          <p:spPr>
            <a:xfrm>
              <a:off x="6933144" y="1225114"/>
              <a:ext cx="92331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Vek</a:t>
              </a:r>
            </a:p>
          </p:txBody>
        </p:sp>
        <p:graphicFrame>
          <p:nvGraphicFramePr>
            <p:cNvPr id="59" name="Graf 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9021217"/>
                </p:ext>
              </p:extLst>
            </p:nvPr>
          </p:nvGraphicFramePr>
          <p:xfrm>
            <a:off x="5397299" y="1650748"/>
            <a:ext cx="4609063" cy="1797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13457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3F43D70-79E5-4F19-8AC3-5561F91A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b="0" smtClean="0"/>
              <a:pPr/>
              <a:t>40</a:t>
            </a:fld>
            <a:endParaRPr lang="en-US" altLang="sk-SK" b="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A0F4A70-363D-4775-8EF9-C4409CAE23DB}"/>
              </a:ext>
            </a:extLst>
          </p:cNvPr>
          <p:cNvGraphicFramePr/>
          <p:nvPr/>
        </p:nvGraphicFramePr>
        <p:xfrm>
          <a:off x="922928" y="1644041"/>
          <a:ext cx="9912712" cy="398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13">
            <a:extLst>
              <a:ext uri="{FF2B5EF4-FFF2-40B4-BE49-F238E27FC236}">
                <a16:creationId xmlns:a16="http://schemas.microsoft.com/office/drawing/2014/main" id="{190FFA59-4D09-3577-9B52-B31070F41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62" y="647528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10B3F6D-6C50-F860-63D7-C596835C7471}"/>
              </a:ext>
            </a:extLst>
          </p:cNvPr>
          <p:cNvSpPr txBox="1"/>
          <p:nvPr/>
        </p:nvSpPr>
        <p:spPr>
          <a:xfrm>
            <a:off x="10280680" y="74191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  <a:r>
              <a:rPr lang="sk-SK" sz="18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  <a:endParaRPr lang="sk-SK" i="1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7801C1C8-1710-BE1E-8012-43B28595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alkoholických nápojov konzumujete mesačne?</a:t>
            </a:r>
          </a:p>
        </p:txBody>
      </p:sp>
      <p:sp>
        <p:nvSpPr>
          <p:cNvPr id="10" name="BlokTextu 35">
            <a:extLst>
              <a:ext uri="{FF2B5EF4-FFF2-40B4-BE49-F238E27FC236}">
                <a16:creationId xmlns:a16="http://schemas.microsoft.com/office/drawing/2014/main" id="{DEC33F3B-2248-F393-461D-705972D8F8B1}"/>
              </a:ext>
            </a:extLst>
          </p:cNvPr>
          <p:cNvSpPr txBox="1"/>
          <p:nvPr/>
        </p:nvSpPr>
        <p:spPr>
          <a:xfrm>
            <a:off x="0" y="645911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  <a:endParaRPr lang="en-US" sz="10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endParaRPr lang="sk-SK" sz="10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00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3F43D70-79E5-4F19-8AC3-5561F91A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b="0" smtClean="0"/>
              <a:pPr/>
              <a:t>41</a:t>
            </a:fld>
            <a:endParaRPr lang="en-US" altLang="sk-SK" b="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A0F4A70-363D-4775-8EF9-C4409CAE23DB}"/>
              </a:ext>
            </a:extLst>
          </p:cNvPr>
          <p:cNvGraphicFramePr/>
          <p:nvPr/>
        </p:nvGraphicFramePr>
        <p:xfrm>
          <a:off x="922928" y="1644041"/>
          <a:ext cx="9912712" cy="398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13">
            <a:extLst>
              <a:ext uri="{FF2B5EF4-FFF2-40B4-BE49-F238E27FC236}">
                <a16:creationId xmlns:a16="http://schemas.microsoft.com/office/drawing/2014/main" id="{190FFA59-4D09-3577-9B52-B31070F41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62" y="647528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10B3F6D-6C50-F860-63D7-C596835C7471}"/>
              </a:ext>
            </a:extLst>
          </p:cNvPr>
          <p:cNvSpPr txBox="1"/>
          <p:nvPr/>
        </p:nvSpPr>
        <p:spPr>
          <a:xfrm>
            <a:off x="10280680" y="74191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  <a:r>
              <a:rPr lang="sk-SK" sz="18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  <a:endParaRPr lang="sk-SK" i="1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7801C1C8-1710-BE1E-8012-43B28595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priemerne šálok kávy vypijete denne?</a:t>
            </a:r>
          </a:p>
        </p:txBody>
      </p:sp>
      <p:sp>
        <p:nvSpPr>
          <p:cNvPr id="10" name="BlokTextu 35">
            <a:extLst>
              <a:ext uri="{FF2B5EF4-FFF2-40B4-BE49-F238E27FC236}">
                <a16:creationId xmlns:a16="http://schemas.microsoft.com/office/drawing/2014/main" id="{DEC33F3B-2248-F393-461D-705972D8F8B1}"/>
              </a:ext>
            </a:extLst>
          </p:cNvPr>
          <p:cNvSpPr txBox="1"/>
          <p:nvPr/>
        </p:nvSpPr>
        <p:spPr>
          <a:xfrm>
            <a:off x="0" y="6459110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 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endParaRPr lang="sk-SK" sz="10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32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Strava</a:t>
            </a:r>
          </a:p>
        </p:txBody>
      </p:sp>
    </p:spTree>
    <p:extLst>
      <p:ext uri="{BB962C8B-B14F-4D97-AF65-F5344CB8AC3E}">
        <p14:creationId xmlns:p14="http://schemas.microsoft.com/office/powerpoint/2010/main" val="2027747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ál 19">
            <a:extLst>
              <a:ext uri="{FF2B5EF4-FFF2-40B4-BE49-F238E27FC236}">
                <a16:creationId xmlns:a16="http://schemas.microsoft.com/office/drawing/2014/main" id="{410CDD42-8587-22B4-F8BE-E761280D5653}"/>
              </a:ext>
            </a:extLst>
          </p:cNvPr>
          <p:cNvSpPr/>
          <p:nvPr/>
        </p:nvSpPr>
        <p:spPr>
          <a:xfrm>
            <a:off x="9827205" y="770867"/>
            <a:ext cx="2159075" cy="1090246"/>
          </a:xfrm>
          <a:prstGeom prst="ellips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836729" y="3878791"/>
          <a:ext cx="10399117" cy="124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5776" y="209500"/>
            <a:ext cx="10767024" cy="771029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Ktorá z </a:t>
            </a:r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týchto</a:t>
            </a: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možností najlepšie popisuje váš spôsob stravovania?</a:t>
            </a:r>
            <a:endParaRPr lang="sk-SK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>
          <a:xfrm>
            <a:off x="11482466" y="6534759"/>
            <a:ext cx="709534" cy="331787"/>
          </a:xfr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43</a:t>
            </a:fld>
            <a:endParaRPr lang="en-US" altLang="sk-SK" dirty="0"/>
          </a:p>
        </p:txBody>
      </p:sp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-201044" y="1022130"/>
          <a:ext cx="12191999" cy="111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ravá zložená zátvorka 16">
            <a:extLst>
              <a:ext uri="{FF2B5EF4-FFF2-40B4-BE49-F238E27FC236}">
                <a16:creationId xmlns:a16="http://schemas.microsoft.com/office/drawing/2014/main" id="{2FD84394-6903-456E-8530-0C9801819248}"/>
              </a:ext>
            </a:extLst>
          </p:cNvPr>
          <p:cNvSpPr/>
          <p:nvPr/>
        </p:nvSpPr>
        <p:spPr>
          <a:xfrm rot="5400000">
            <a:off x="9184638" y="3378670"/>
            <a:ext cx="265842" cy="333102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3D93F28-82F0-4A98-853B-839BC70BC6FA}"/>
              </a:ext>
            </a:extLst>
          </p:cNvPr>
          <p:cNvSpPr txBox="1"/>
          <p:nvPr/>
        </p:nvSpPr>
        <p:spPr>
          <a:xfrm>
            <a:off x="6939929" y="5093112"/>
            <a:ext cx="496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</a:p>
        </p:txBody>
      </p: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769938" y="654335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12" name="Graf 11"/>
          <p:cNvGraphicFramePr>
            <a:graphicFrameLocks/>
          </p:cNvGraphicFramePr>
          <p:nvPr/>
        </p:nvGraphicFramePr>
        <p:xfrm>
          <a:off x="823959" y="5300328"/>
          <a:ext cx="10399117" cy="121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ravá zložená zátvorka 12">
            <a:extLst>
              <a:ext uri="{FF2B5EF4-FFF2-40B4-BE49-F238E27FC236}">
                <a16:creationId xmlns:a16="http://schemas.microsoft.com/office/drawing/2014/main" id="{2FD84394-6903-456E-8530-0C9801819248}"/>
              </a:ext>
            </a:extLst>
          </p:cNvPr>
          <p:cNvSpPr/>
          <p:nvPr/>
        </p:nvSpPr>
        <p:spPr>
          <a:xfrm rot="5400000">
            <a:off x="9217903" y="4604252"/>
            <a:ext cx="265842" cy="323895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3D93F28-82F0-4A98-853B-839BC70BC6FA}"/>
              </a:ext>
            </a:extLst>
          </p:cNvPr>
          <p:cNvSpPr txBox="1"/>
          <p:nvPr/>
        </p:nvSpPr>
        <p:spPr>
          <a:xfrm>
            <a:off x="6966796" y="6264363"/>
            <a:ext cx="496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34%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B209CC17-EBE6-42B7-AB0A-143465771934}"/>
              </a:ext>
            </a:extLst>
          </p:cNvPr>
          <p:cNvSpPr txBox="1"/>
          <p:nvPr/>
        </p:nvSpPr>
        <p:spPr>
          <a:xfrm>
            <a:off x="482213" y="5559205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D02DC043-D9A8-4B98-91FE-BD35E36F6AC8}"/>
              </a:ext>
            </a:extLst>
          </p:cNvPr>
          <p:cNvSpPr txBox="1"/>
          <p:nvPr/>
        </p:nvSpPr>
        <p:spPr>
          <a:xfrm>
            <a:off x="496776" y="3334096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C8F99580-584A-4B38-B0A1-58615224798A}"/>
              </a:ext>
            </a:extLst>
          </p:cNvPr>
          <p:cNvGraphicFramePr>
            <a:graphicFrameLocks/>
          </p:cNvGraphicFramePr>
          <p:nvPr/>
        </p:nvGraphicFramePr>
        <p:xfrm>
          <a:off x="836729" y="2701629"/>
          <a:ext cx="10399117" cy="130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Pravá zložená zátvorka 21">
            <a:extLst>
              <a:ext uri="{FF2B5EF4-FFF2-40B4-BE49-F238E27FC236}">
                <a16:creationId xmlns:a16="http://schemas.microsoft.com/office/drawing/2014/main" id="{C2833636-D882-416A-A6E3-22D852BCC8DE}"/>
              </a:ext>
            </a:extLst>
          </p:cNvPr>
          <p:cNvSpPr/>
          <p:nvPr/>
        </p:nvSpPr>
        <p:spPr>
          <a:xfrm rot="5400000">
            <a:off x="9239096" y="2280313"/>
            <a:ext cx="236223" cy="325173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03C89BB0-89A2-4582-B756-7DB771617FFF}"/>
              </a:ext>
            </a:extLst>
          </p:cNvPr>
          <p:cNvSpPr txBox="1"/>
          <p:nvPr/>
        </p:nvSpPr>
        <p:spPr>
          <a:xfrm>
            <a:off x="6962864" y="3924194"/>
            <a:ext cx="496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34%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83B30CD-E0D9-9DB0-823F-C737B2ED97A8}"/>
              </a:ext>
            </a:extLst>
          </p:cNvPr>
          <p:cNvGraphicFramePr>
            <a:graphicFrameLocks/>
          </p:cNvGraphicFramePr>
          <p:nvPr/>
        </p:nvGraphicFramePr>
        <p:xfrm>
          <a:off x="833927" y="1703339"/>
          <a:ext cx="10399117" cy="11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B340ECAD-4A12-A551-D183-0862521E40B8}"/>
              </a:ext>
            </a:extLst>
          </p:cNvPr>
          <p:cNvSpPr txBox="1"/>
          <p:nvPr/>
        </p:nvSpPr>
        <p:spPr>
          <a:xfrm>
            <a:off x="53156" y="1078664"/>
            <a:ext cx="114280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Stravovan</a:t>
            </a:r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ie</a:t>
            </a:r>
            <a:endParaRPr lang="sk-SK" sz="12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avá zložená zátvorka 5">
            <a:extLst>
              <a:ext uri="{FF2B5EF4-FFF2-40B4-BE49-F238E27FC236}">
                <a16:creationId xmlns:a16="http://schemas.microsoft.com/office/drawing/2014/main" id="{A09797B0-3187-34AE-316E-E90B86FD7E4D}"/>
              </a:ext>
            </a:extLst>
          </p:cNvPr>
          <p:cNvSpPr/>
          <p:nvPr/>
        </p:nvSpPr>
        <p:spPr>
          <a:xfrm rot="5400000">
            <a:off x="9004988" y="1050180"/>
            <a:ext cx="282242" cy="352152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078C41E-7924-4D2B-BDB4-E774B5B2C5B2}"/>
              </a:ext>
            </a:extLst>
          </p:cNvPr>
          <p:cNvSpPr txBox="1"/>
          <p:nvPr/>
        </p:nvSpPr>
        <p:spPr>
          <a:xfrm>
            <a:off x="6749429" y="2837592"/>
            <a:ext cx="496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sk-SK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AD15532-B2A6-3808-8901-44858D8B6DF3}"/>
              </a:ext>
            </a:extLst>
          </p:cNvPr>
          <p:cNvSpPr txBox="1"/>
          <p:nvPr/>
        </p:nvSpPr>
        <p:spPr>
          <a:xfrm>
            <a:off x="504349" y="445427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1386FB1-E890-FFF8-D4E4-A70662DC4B76}"/>
              </a:ext>
            </a:extLst>
          </p:cNvPr>
          <p:cNvSpPr txBox="1"/>
          <p:nvPr/>
        </p:nvSpPr>
        <p:spPr>
          <a:xfrm>
            <a:off x="547040" y="221438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</a:t>
            </a:r>
            <a:endParaRPr lang="sk-SK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9432EF72-4371-495F-9E3A-EFF8EDC3C29B}"/>
              </a:ext>
            </a:extLst>
          </p:cNvPr>
          <p:cNvSpPr/>
          <p:nvPr/>
        </p:nvSpPr>
        <p:spPr>
          <a:xfrm>
            <a:off x="283608" y="3145984"/>
            <a:ext cx="11588372" cy="33887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0" y="6448782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 </a:t>
            </a:r>
            <a:endParaRPr lang="en-US" sz="10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BB855FF2-C111-E0C3-E698-39CADF417C73}"/>
              </a:ext>
            </a:extLst>
          </p:cNvPr>
          <p:cNvCxnSpPr>
            <a:cxnSpLocks/>
          </p:cNvCxnSpPr>
          <p:nvPr/>
        </p:nvCxnSpPr>
        <p:spPr>
          <a:xfrm flipV="1">
            <a:off x="10947444" y="1884470"/>
            <a:ext cx="71076" cy="212666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>
            <a:extLst>
              <a:ext uri="{FF2B5EF4-FFF2-40B4-BE49-F238E27FC236}">
                <a16:creationId xmlns:a16="http://schemas.microsoft.com/office/drawing/2014/main" id="{E6D671D3-4535-12E5-8428-A89ED83DB39C}"/>
              </a:ext>
            </a:extLst>
          </p:cNvPr>
          <p:cNvSpPr txBox="1"/>
          <p:nvPr/>
        </p:nvSpPr>
        <p:spPr>
          <a:xfrm>
            <a:off x="10189243" y="802655"/>
            <a:ext cx="1565714" cy="9852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Iné: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obmedzenia kvôli intoleranciam</a:t>
            </a:r>
            <a:endParaRPr lang="sk-SK" sz="1000" dirty="0">
              <a:solidFill>
                <a:srgbClr val="2824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prerušovaný pôst</a:t>
            </a:r>
            <a:endParaRPr lang="sk-SK" sz="1000" dirty="0">
              <a:solidFill>
                <a:srgbClr val="2824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20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Hmot</a:t>
            </a:r>
            <a:r>
              <a:rPr lang="sk-SK" dirty="0"/>
              <a:t>n</a:t>
            </a:r>
            <a:r>
              <a:rPr lang="en-US" dirty="0"/>
              <a:t>os</a:t>
            </a:r>
            <a:r>
              <a:rPr lang="sk-SK" dirty="0"/>
              <a:t>ť / výška</a:t>
            </a:r>
          </a:p>
        </p:txBody>
      </p:sp>
    </p:spTree>
    <p:extLst>
      <p:ext uri="{BB962C8B-B14F-4D97-AF65-F5344CB8AC3E}">
        <p14:creationId xmlns:p14="http://schemas.microsoft.com/office/powerpoint/2010/main" val="3663466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3292" y="244169"/>
            <a:ext cx="10164582" cy="950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kilogramov aktuálne vážite?</a:t>
            </a:r>
            <a:br>
              <a:rPr lang="en-US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Aký/á ste vysoký/vysoká?</a:t>
            </a:r>
            <a:endParaRPr lang="sk-SK" sz="2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45</a:t>
            </a:fld>
            <a:endParaRPr lang="en-US" altLang="sk-SK" dirty="0"/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0A4B57D9-ABEF-4FDD-A876-D567AEBC34F3}"/>
              </a:ext>
            </a:extLst>
          </p:cNvPr>
          <p:cNvSpPr txBox="1"/>
          <p:nvPr/>
        </p:nvSpPr>
        <p:spPr>
          <a:xfrm>
            <a:off x="11275" y="6578779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2908625E-9CDB-7216-AEA0-24479FA0D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65541"/>
              </p:ext>
            </p:extLst>
          </p:nvPr>
        </p:nvGraphicFramePr>
        <p:xfrm>
          <a:off x="1729740" y="2516124"/>
          <a:ext cx="8542020" cy="165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115">
                  <a:extLst>
                    <a:ext uri="{9D8B030D-6E8A-4147-A177-3AD203B41FA5}">
                      <a16:colId xmlns:a16="http://schemas.microsoft.com/office/drawing/2014/main" val="751097232"/>
                    </a:ext>
                  </a:extLst>
                </a:gridCol>
                <a:gridCol w="1967823">
                  <a:extLst>
                    <a:ext uri="{9D8B030D-6E8A-4147-A177-3AD203B41FA5}">
                      <a16:colId xmlns:a16="http://schemas.microsoft.com/office/drawing/2014/main" val="1219005884"/>
                    </a:ext>
                  </a:extLst>
                </a:gridCol>
                <a:gridCol w="1930080">
                  <a:extLst>
                    <a:ext uri="{9D8B030D-6E8A-4147-A177-3AD203B41FA5}">
                      <a16:colId xmlns:a16="http://schemas.microsoft.com/office/drawing/2014/main" val="1010416376"/>
                    </a:ext>
                  </a:extLst>
                </a:gridCol>
                <a:gridCol w="1927002">
                  <a:extLst>
                    <a:ext uri="{9D8B030D-6E8A-4147-A177-3AD203B41FA5}">
                      <a16:colId xmlns:a16="http://schemas.microsoft.com/office/drawing/2014/main" val="3790553353"/>
                    </a:ext>
                  </a:extLst>
                </a:gridCol>
              </a:tblGrid>
              <a:tr h="550672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Priemer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</a:t>
                      </a:r>
                      <a:r>
                        <a:rPr lang="sk-SK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už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Priemer žena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Priemer celkovo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57911992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Váha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[kg]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effectLst/>
                        <a:latin typeface="Lato Bold" panose="020F0502020204030203" pitchFamily="34" charset="0"/>
                        <a:ea typeface="Lato Bold" panose="020F0502020204030203" pitchFamily="34" charset="0"/>
                        <a:cs typeface="Lato Bold" panose="020F050202020403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88,25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72,61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80,11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6639762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Výška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 Bold" panose="020F0502020204030203" pitchFamily="34" charset="0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[cm]</a:t>
                      </a:r>
                      <a:endParaRPr lang="sk-SK" sz="2000" b="0" i="0" u="none" strike="noStrike" dirty="0">
                        <a:solidFill>
                          <a:schemeClr val="tx1"/>
                        </a:solidFill>
                        <a:effectLst/>
                        <a:latin typeface="Lato Bold" panose="020F0502020204030203" pitchFamily="34" charset="0"/>
                        <a:ea typeface="Lato Bold" panose="020F0502020204030203" pitchFamily="34" charset="0"/>
                        <a:cs typeface="Lato Bold" panose="020F050202020403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178,88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165,51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171,92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3952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98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 aplikácie pre podporu zdravého životného štýlu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5464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507" y="220001"/>
            <a:ext cx="10275629" cy="950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Ktoré z nasledujúcich výrokov pre vás platia? </a:t>
            </a:r>
            <a:endParaRPr lang="sk-SK" sz="1400" b="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47</a:t>
            </a:fld>
            <a:endParaRPr lang="en-US" altLang="sk-SK" dirty="0"/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CC3C1AE-59E3-AA67-E087-7A8F114537D8}"/>
              </a:ext>
            </a:extLst>
          </p:cNvPr>
          <p:cNvSpPr txBox="1"/>
          <p:nvPr/>
        </p:nvSpPr>
        <p:spPr>
          <a:xfrm>
            <a:off x="15239" y="6249214"/>
            <a:ext cx="1432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viacnásobná odpoveď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EB4175BA-EE8E-1222-6A48-3DDF5B551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834586"/>
              </p:ext>
            </p:extLst>
          </p:nvPr>
        </p:nvGraphicFramePr>
        <p:xfrm>
          <a:off x="845820" y="1623060"/>
          <a:ext cx="1046226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4484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0" dirty="0"/>
              <a:t>Športové disciplíny</a:t>
            </a:r>
            <a:endParaRPr lang="sk-SK" b="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96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5186" y="216820"/>
            <a:ext cx="9435841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Ktorú z týchto činností ste aktívne vykonávali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 období posledných 12 mesiacov?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49</a:t>
            </a:fld>
            <a:endParaRPr lang="en-US" altLang="sk-SK" dirty="0"/>
          </a:p>
        </p:txBody>
      </p:sp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1630680" y="1189962"/>
          <a:ext cx="9851786" cy="550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21140" y="1588173"/>
            <a:ext cx="2250818" cy="4383208"/>
            <a:chOff x="8411205" y="109052"/>
            <a:chExt cx="2250818" cy="4383208"/>
          </a:xfrm>
        </p:grpSpPr>
        <p:pic>
          <p:nvPicPr>
            <p:cNvPr id="14" name="Picture 4" descr="VÃ½sledok vyhÄ¾adÃ¡vania obrÃ¡zkov pre dopyt Bicyklovanie/cykloturistik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78052">
              <a:off x="8560342" y="109052"/>
              <a:ext cx="2101681" cy="13639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VÃ½sledok vyhÄ¾adÃ¡vania obrÃ¡zkov pre dopyt PlÃ¡van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8463678" y="1717394"/>
              <a:ext cx="2103030" cy="14006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VÃ½sledok vyhÄ¾adÃ¡vania obrÃ¡zkov pre dopyt HorskÃ¡ turistik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8411205" y="3129683"/>
              <a:ext cx="2169708" cy="136257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bdĺžnik 20"/>
          <p:cNvSpPr/>
          <p:nvPr/>
        </p:nvSpPr>
        <p:spPr>
          <a:xfrm>
            <a:off x="250707" y="1292057"/>
            <a:ext cx="181410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Aktivita vykonávaná </a:t>
            </a:r>
          </a:p>
          <a:p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 posledných </a:t>
            </a:r>
          </a:p>
          <a:p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 mesiacov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53A135A-ACAF-45A3-AB9E-66C0D4E9C664}"/>
              </a:ext>
            </a:extLst>
          </p:cNvPr>
          <p:cNvSpPr txBox="1"/>
          <p:nvPr/>
        </p:nvSpPr>
        <p:spPr>
          <a:xfrm>
            <a:off x="15239" y="6390274"/>
            <a:ext cx="108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11A8EF0C-123A-1D88-283C-0D97ABE5FFE6}"/>
              </a:ext>
            </a:extLst>
          </p:cNvPr>
          <p:cNvCxnSpPr>
            <a:cxnSpLocks/>
          </p:cNvCxnSpPr>
          <p:nvPr/>
        </p:nvCxnSpPr>
        <p:spPr>
          <a:xfrm flipH="1">
            <a:off x="2536944" y="4594860"/>
            <a:ext cx="1082040" cy="31327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30FBB13C-DEF6-B19A-2D59-4F705F180994}"/>
              </a:ext>
            </a:extLst>
          </p:cNvPr>
          <p:cNvSpPr/>
          <p:nvPr/>
        </p:nvSpPr>
        <p:spPr>
          <a:xfrm>
            <a:off x="1085864" y="4747695"/>
            <a:ext cx="1398827" cy="941060"/>
          </a:xfrm>
          <a:prstGeom prst="ellips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43AFDD0-5351-51F8-79FE-B3D7E503BFD3}"/>
              </a:ext>
            </a:extLst>
          </p:cNvPr>
          <p:cNvSpPr txBox="1"/>
          <p:nvPr/>
        </p:nvSpPr>
        <p:spPr>
          <a:xfrm>
            <a:off x="1132743" y="4908130"/>
            <a:ext cx="1288761" cy="523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k-SK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sk-SK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ôdza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ping-pong</a:t>
            </a:r>
          </a:p>
        </p:txBody>
      </p:sp>
    </p:spTree>
    <p:extLst>
      <p:ext uri="{BB962C8B-B14F-4D97-AF65-F5344CB8AC3E}">
        <p14:creationId xmlns:p14="http://schemas.microsoft.com/office/powerpoint/2010/main" val="184092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/>
              <a:t>Pozícia aktívneho pohybu </a:t>
            </a:r>
            <a:br>
              <a:rPr lang="sk-SK" b="0" dirty="0"/>
            </a:br>
            <a:r>
              <a:rPr lang="sk-SK" b="0" dirty="0"/>
              <a:t>v každodennom živote</a:t>
            </a:r>
            <a:endParaRPr lang="sk-SK" b="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87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-152400" y="1211580"/>
          <a:ext cx="11818620" cy="557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50</a:t>
            </a:fld>
            <a:endParaRPr lang="en-US" alt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317885" y="175992"/>
            <a:ext cx="10275628" cy="950400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Ako často sa venujete tejto činnosti v letnom období?</a:t>
            </a:r>
          </a:p>
        </p:txBody>
      </p:sp>
      <p:sp>
        <p:nvSpPr>
          <p:cNvPr id="8" name="Freeform 13"/>
          <p:cNvSpPr>
            <a:spLocks noChangeArrowheads="1"/>
          </p:cNvSpPr>
          <p:nvPr/>
        </p:nvSpPr>
        <p:spPr bwMode="auto">
          <a:xfrm>
            <a:off x="769938" y="659669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59869" y="1085472"/>
            <a:ext cx="131157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 letnom období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4806" y="6611779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258162D9-6EC2-BB37-559E-E8C775B80113}"/>
              </a:ext>
            </a:extLst>
          </p:cNvPr>
          <p:cNvGraphicFramePr>
            <a:graphicFrameLocks noGrp="1"/>
          </p:cNvGraphicFramePr>
          <p:nvPr/>
        </p:nvGraphicFramePr>
        <p:xfrm>
          <a:off x="9947552" y="1139349"/>
          <a:ext cx="838042" cy="4979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042">
                  <a:extLst>
                    <a:ext uri="{9D8B030D-6E8A-4147-A177-3AD203B41FA5}">
                      <a16:colId xmlns:a16="http://schemas.microsoft.com/office/drawing/2014/main" val="2332883138"/>
                    </a:ext>
                  </a:extLst>
                </a:gridCol>
              </a:tblGrid>
              <a:tr h="1664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%*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103477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375796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99430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189073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428652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646576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294947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083308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755795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21123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72413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262407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965090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747471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389420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86755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372847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207095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507889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529315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530083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19515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981798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822697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664890"/>
                  </a:ext>
                </a:extLst>
              </a:tr>
              <a:tr h="1925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46953"/>
                  </a:ext>
                </a:extLst>
              </a:tr>
            </a:tbl>
          </a:graphicData>
        </a:graphic>
      </p:graphicFrame>
      <p:sp>
        <p:nvSpPr>
          <p:cNvPr id="2" name="Obdĺžnik 1">
            <a:extLst>
              <a:ext uri="{FF2B5EF4-FFF2-40B4-BE49-F238E27FC236}">
                <a16:creationId xmlns:a16="http://schemas.microsoft.com/office/drawing/2014/main" id="{93943188-387A-2D81-1206-4395CE1487A5}"/>
              </a:ext>
            </a:extLst>
          </p:cNvPr>
          <p:cNvSpPr/>
          <p:nvPr/>
        </p:nvSpPr>
        <p:spPr>
          <a:xfrm>
            <a:off x="22859" y="6375700"/>
            <a:ext cx="7843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 </a:t>
            </a:r>
            <a:r>
              <a:rPr lang="en-US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Dopytovali sme sa len</a:t>
            </a:r>
            <a:r>
              <a:rPr lang="sk-SK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tých </a:t>
            </a:r>
            <a:r>
              <a:rPr lang="sk-SK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respondentov, ktorí</a:t>
            </a:r>
            <a:r>
              <a:rPr lang="en-US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danú aktivitu vykonávajú</a:t>
            </a:r>
            <a:r>
              <a:rPr lang="sk-SK" sz="1200" i="1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61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-312420" y="1229677"/>
          <a:ext cx="12123410" cy="545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51</a:t>
            </a:fld>
            <a:endParaRPr lang="en-US" alt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317884" y="199942"/>
            <a:ext cx="10275629" cy="950400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Ako často sa venujete tejto činnosti v zimnom období?</a:t>
            </a:r>
          </a:p>
        </p:txBody>
      </p:sp>
      <p:sp>
        <p:nvSpPr>
          <p:cNvPr id="8" name="Freeform 13"/>
          <p:cNvSpPr>
            <a:spLocks noChangeArrowheads="1"/>
          </p:cNvSpPr>
          <p:nvPr/>
        </p:nvSpPr>
        <p:spPr bwMode="auto">
          <a:xfrm>
            <a:off x="769938" y="660431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9407" y="6609992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187400" y="1075938"/>
            <a:ext cx="139845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 zimnom období</a:t>
            </a:r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9701371" y="1252538"/>
          <a:ext cx="838042" cy="484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62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%*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43701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3808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17446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48102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642998"/>
                  </a:ext>
                </a:extLst>
              </a:tr>
            </a:tbl>
          </a:graphicData>
        </a:graphic>
      </p:graphicFrame>
      <p:sp>
        <p:nvSpPr>
          <p:cNvPr id="14" name="BlokTextu 13"/>
          <p:cNvSpPr txBox="1"/>
          <p:nvPr/>
        </p:nvSpPr>
        <p:spPr>
          <a:xfrm>
            <a:off x="4840225" y="6427718"/>
            <a:ext cx="2752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r>
              <a:rPr lang="sk-SK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tých, ktorí robia daný špor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 v zime</a:t>
            </a:r>
            <a:endParaRPr lang="sk-SK" sz="1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86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5186" y="216820"/>
            <a:ext cx="9435841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Akú novú športovú aktivitu sa v dohľadnej dobe chystáte vyskúšať?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52</a:t>
            </a:fld>
            <a:endParaRPr lang="en-US" altLang="sk-SK" dirty="0"/>
          </a:p>
        </p:txBody>
      </p:sp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1630680" y="1189962"/>
          <a:ext cx="9851786" cy="550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21140" y="1588173"/>
            <a:ext cx="2250818" cy="4383208"/>
            <a:chOff x="8411205" y="109052"/>
            <a:chExt cx="2250818" cy="4383208"/>
          </a:xfrm>
        </p:grpSpPr>
        <p:pic>
          <p:nvPicPr>
            <p:cNvPr id="14" name="Picture 4" descr="VÃ½sledok vyhÄ¾adÃ¡vania obrÃ¡zkov pre dopyt Bicyklovanie/cykloturistik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78052">
              <a:off x="8560342" y="109052"/>
              <a:ext cx="2101681" cy="13639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VÃ½sledok vyhÄ¾adÃ¡vania obrÃ¡zkov pre dopyt PlÃ¡van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8463678" y="1717394"/>
              <a:ext cx="2103030" cy="14006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VÃ½sledok vyhÄ¾adÃ¡vania obrÃ¡zkov pre dopyt HorskÃ¡ turistik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8411205" y="3129683"/>
              <a:ext cx="2169708" cy="136257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bdĺžnik 20"/>
          <p:cNvSpPr/>
          <p:nvPr/>
        </p:nvSpPr>
        <p:spPr>
          <a:xfrm>
            <a:off x="250707" y="1292057"/>
            <a:ext cx="18141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Nová a</a:t>
            </a:r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ktivita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53A135A-ACAF-45A3-AB9E-66C0D4E9C664}"/>
              </a:ext>
            </a:extLst>
          </p:cNvPr>
          <p:cNvSpPr txBox="1"/>
          <p:nvPr/>
        </p:nvSpPr>
        <p:spPr>
          <a:xfrm>
            <a:off x="15239" y="6390274"/>
            <a:ext cx="108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11A8EF0C-123A-1D88-283C-0D97ABE5FFE6}"/>
              </a:ext>
            </a:extLst>
          </p:cNvPr>
          <p:cNvCxnSpPr>
            <a:cxnSpLocks/>
          </p:cNvCxnSpPr>
          <p:nvPr/>
        </p:nvCxnSpPr>
        <p:spPr>
          <a:xfrm flipH="1" flipV="1">
            <a:off x="2376972" y="4914900"/>
            <a:ext cx="1269907" cy="34088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30FBB13C-DEF6-B19A-2D59-4F705F180994}"/>
              </a:ext>
            </a:extLst>
          </p:cNvPr>
          <p:cNvSpPr/>
          <p:nvPr/>
        </p:nvSpPr>
        <p:spPr>
          <a:xfrm>
            <a:off x="931266" y="4389772"/>
            <a:ext cx="1398827" cy="941060"/>
          </a:xfrm>
          <a:prstGeom prst="ellips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43AFDD0-5351-51F8-79FE-B3D7E503BFD3}"/>
              </a:ext>
            </a:extLst>
          </p:cNvPr>
          <p:cNvSpPr txBox="1"/>
          <p:nvPr/>
        </p:nvSpPr>
        <p:spPr>
          <a:xfrm>
            <a:off x="978145" y="4550207"/>
            <a:ext cx="1288761" cy="523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k-SK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sk-SK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ôdza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</a:t>
            </a:r>
            <a:r>
              <a:rPr lang="en-US" sz="1000" dirty="0">
                <a:solidFill>
                  <a:srgbClr val="2824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lates</a:t>
            </a:r>
            <a:endParaRPr lang="sk-SK" sz="1000" dirty="0">
              <a:solidFill>
                <a:srgbClr val="2824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47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2306" y="1944687"/>
            <a:ext cx="9684894" cy="2852737"/>
          </a:xfrm>
        </p:spPr>
        <p:txBody>
          <a:bodyPr/>
          <a:lstStyle/>
          <a:p>
            <a:r>
              <a:rPr lang="pl-PL" b="0" dirty="0"/>
              <a:t>Vzťah k telocviku v minulosti</a:t>
            </a: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1408131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507" y="220001"/>
            <a:ext cx="10275629" cy="950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 si spomeniete na telocvik v škole, aký ste mali k nemu vzťah? </a:t>
            </a:r>
            <a:endParaRPr lang="sk-SK" sz="1400" b="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54</a:t>
            </a:fld>
            <a:endParaRPr lang="en-US" altLang="sk-SK" dirty="0"/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8" name="Chart 57"/>
          <p:cNvGraphicFramePr/>
          <p:nvPr/>
        </p:nvGraphicFramePr>
        <p:xfrm>
          <a:off x="523563" y="1324944"/>
          <a:ext cx="10157493" cy="449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0608128" y="1707156"/>
          <a:ext cx="1282445" cy="2598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999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INDEX*</a:t>
                      </a:r>
                    </a:p>
                    <a:p>
                      <a:pPr algn="ctr" fontAlgn="ctr"/>
                      <a:r>
                        <a:rPr lang="sk-SK" sz="180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0-100 </a:t>
                      </a:r>
                      <a:endParaRPr lang="sk-SK" sz="18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73</a:t>
                      </a:r>
                      <a:r>
                        <a:rPr lang="sk-SK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sk-SK" sz="28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Ľavá zložená zátvorka 5">
            <a:extLst>
              <a:ext uri="{FF2B5EF4-FFF2-40B4-BE49-F238E27FC236}">
                <a16:creationId xmlns:a16="http://schemas.microsoft.com/office/drawing/2014/main" id="{213AB043-3E80-9813-A65D-AE950E67FC4F}"/>
              </a:ext>
            </a:extLst>
          </p:cNvPr>
          <p:cNvSpPr/>
          <p:nvPr/>
        </p:nvSpPr>
        <p:spPr>
          <a:xfrm rot="16200000">
            <a:off x="7288697" y="2059470"/>
            <a:ext cx="357809" cy="571500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Ľavá zložená zátvorka 8">
            <a:extLst>
              <a:ext uri="{FF2B5EF4-FFF2-40B4-BE49-F238E27FC236}">
                <a16:creationId xmlns:a16="http://schemas.microsoft.com/office/drawing/2014/main" id="{7E3AC488-184F-1B1F-0FFF-99BEC80EFA4A}"/>
              </a:ext>
            </a:extLst>
          </p:cNvPr>
          <p:cNvSpPr/>
          <p:nvPr/>
        </p:nvSpPr>
        <p:spPr>
          <a:xfrm rot="16200000">
            <a:off x="2028657" y="3504325"/>
            <a:ext cx="357809" cy="2875244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CC3C1AE-59E3-AA67-E087-7A8F114537D8}"/>
              </a:ext>
            </a:extLst>
          </p:cNvPr>
          <p:cNvSpPr txBox="1"/>
          <p:nvPr/>
        </p:nvSpPr>
        <p:spPr>
          <a:xfrm>
            <a:off x="15239" y="6390274"/>
            <a:ext cx="108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</p:spTree>
    <p:extLst>
      <p:ext uri="{BB962C8B-B14F-4D97-AF65-F5344CB8AC3E}">
        <p14:creationId xmlns:p14="http://schemas.microsoft.com/office/powerpoint/2010/main" val="2302742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0" i="1" dirty="0"/>
              <a:t>DODATKOVÉ OTÁZKY </a:t>
            </a:r>
            <a:br>
              <a:rPr lang="en-US" b="0" i="1" dirty="0"/>
            </a:br>
            <a:br>
              <a:rPr lang="en-US" b="0" i="1" dirty="0"/>
            </a:br>
            <a:r>
              <a:rPr lang="sk-SK" b="0" dirty="0"/>
              <a:t>Športovanie a voľný čas </a:t>
            </a:r>
            <a:br>
              <a:rPr lang="sk-SK" b="0" dirty="0"/>
            </a:br>
            <a:r>
              <a:rPr lang="sk-SK" b="0" dirty="0"/>
              <a:t>detí a mládeže</a:t>
            </a:r>
            <a:endParaRPr lang="sk-SK" b="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60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Telesná výchova v školách</a:t>
            </a:r>
          </a:p>
        </p:txBody>
      </p:sp>
    </p:spTree>
    <p:extLst>
      <p:ext uri="{BB962C8B-B14F-4D97-AF65-F5344CB8AC3E}">
        <p14:creationId xmlns:p14="http://schemas.microsoft.com/office/powerpoint/2010/main" val="3439615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608B-1BFB-4E23-BF57-0EA6E4F9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Keď si odmyslíte predmet telesná a športová výchova,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vaše dieťa/deti v škole:</a:t>
            </a:r>
            <a:endParaRPr lang="sk-SK" sz="2400" b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57</a:t>
            </a:fld>
            <a:endParaRPr lang="en-US" altLang="sk-SK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32DA307-A936-482F-995C-1D0AD7583A81}"/>
              </a:ext>
            </a:extLst>
          </p:cNvPr>
          <p:cNvGraphicFramePr>
            <a:graphicFrameLocks/>
          </p:cNvGraphicFramePr>
          <p:nvPr/>
        </p:nvGraphicFramePr>
        <p:xfrm>
          <a:off x="880985" y="1591278"/>
          <a:ext cx="10712528" cy="449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reeform 13">
            <a:extLst>
              <a:ext uri="{FF2B5EF4-FFF2-40B4-BE49-F238E27FC236}">
                <a16:creationId xmlns:a16="http://schemas.microsoft.com/office/drawing/2014/main" id="{BD50B00F-E8BC-425C-A13F-C1057580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3085A6-60F0-4251-8A1F-E14A01A79413}"/>
              </a:ext>
            </a:extLst>
          </p:cNvPr>
          <p:cNvSpPr txBox="1"/>
          <p:nvPr/>
        </p:nvSpPr>
        <p:spPr>
          <a:xfrm>
            <a:off x="30066" y="6371432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536 (majú dieťa vo veku do 18 rokov)</a:t>
            </a:r>
          </a:p>
        </p:txBody>
      </p:sp>
    </p:spTree>
    <p:extLst>
      <p:ext uri="{BB962C8B-B14F-4D97-AF65-F5344CB8AC3E}">
        <p14:creationId xmlns:p14="http://schemas.microsoft.com/office/powerpoint/2010/main" val="1785994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608B-1BFB-4E23-BF57-0EA6E4F9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51" y="240347"/>
            <a:ext cx="10059989" cy="950400"/>
          </a:xfrm>
        </p:spPr>
        <p:txBody>
          <a:bodyPr>
            <a:no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Vychováva škola vaše dieťa k zdravému životnému štýlu,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 pohybu a zdravému stravovaniu:</a:t>
            </a:r>
            <a:endParaRPr lang="sk-SK" sz="2400" b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58</a:t>
            </a:fld>
            <a:endParaRPr lang="en-US" altLang="sk-SK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D50B00F-E8BC-425C-A13F-C1057580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124346D-FE36-F7D1-80F8-DE30A6ACA551}"/>
              </a:ext>
            </a:extLst>
          </p:cNvPr>
          <p:cNvGraphicFramePr>
            <a:graphicFrameLocks/>
          </p:cNvGraphicFramePr>
          <p:nvPr/>
        </p:nvGraphicFramePr>
        <p:xfrm>
          <a:off x="1031716" y="1910785"/>
          <a:ext cx="10712528" cy="449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61EE3242-50D1-755F-91FE-EDF7092C4193}"/>
              </a:ext>
            </a:extLst>
          </p:cNvPr>
          <p:cNvSpPr txBox="1"/>
          <p:nvPr/>
        </p:nvSpPr>
        <p:spPr>
          <a:xfrm>
            <a:off x="30066" y="6371432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536 (majú dieťa vo veku do 18 rokov)</a:t>
            </a:r>
          </a:p>
        </p:txBody>
      </p:sp>
    </p:spTree>
    <p:extLst>
      <p:ext uri="{BB962C8B-B14F-4D97-AF65-F5344CB8AC3E}">
        <p14:creationId xmlns:p14="http://schemas.microsoft.com/office/powerpoint/2010/main" val="1079205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507" y="220001"/>
            <a:ext cx="10275629" cy="950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bodov od 0 do 10 by ste dali vašej škole za prístup k pohybu žiakov? </a:t>
            </a:r>
            <a:endParaRPr lang="sk-SK" sz="1400" b="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59</a:t>
            </a:fld>
            <a:endParaRPr lang="en-US" altLang="sk-SK" dirty="0"/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3759725494"/>
              </p:ext>
            </p:extLst>
          </p:nvPr>
        </p:nvGraphicFramePr>
        <p:xfrm>
          <a:off x="523563" y="1324944"/>
          <a:ext cx="10157493" cy="449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0608128" y="1707156"/>
          <a:ext cx="1282445" cy="2598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999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INDEX*</a:t>
                      </a:r>
                    </a:p>
                    <a:p>
                      <a:pPr algn="ctr" fontAlgn="ctr"/>
                      <a:r>
                        <a:rPr lang="sk-SK" sz="180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0-100 </a:t>
                      </a:r>
                      <a:endParaRPr lang="sk-SK" sz="18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15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0C4FD074-464E-48D4-8BD1-263DEED2E3A1}"/>
              </a:ext>
            </a:extLst>
          </p:cNvPr>
          <p:cNvSpPr txBox="1"/>
          <p:nvPr/>
        </p:nvSpPr>
        <p:spPr>
          <a:xfrm>
            <a:off x="3004770" y="5959807"/>
            <a:ext cx="580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*Hodnota indexu je pod 60 bodov, čo signalizuje problém.</a:t>
            </a:r>
          </a:p>
        </p:txBody>
      </p:sp>
      <p:sp>
        <p:nvSpPr>
          <p:cNvPr id="6" name="Ľavá zložená zátvorka 5">
            <a:extLst>
              <a:ext uri="{FF2B5EF4-FFF2-40B4-BE49-F238E27FC236}">
                <a16:creationId xmlns:a16="http://schemas.microsoft.com/office/drawing/2014/main" id="{213AB043-3E80-9813-A65D-AE950E67FC4F}"/>
              </a:ext>
            </a:extLst>
          </p:cNvPr>
          <p:cNvSpPr/>
          <p:nvPr/>
        </p:nvSpPr>
        <p:spPr>
          <a:xfrm rot="16200000">
            <a:off x="7936056" y="2706830"/>
            <a:ext cx="357809" cy="442028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Ľavá zložená zátvorka 8">
            <a:extLst>
              <a:ext uri="{FF2B5EF4-FFF2-40B4-BE49-F238E27FC236}">
                <a16:creationId xmlns:a16="http://schemas.microsoft.com/office/drawing/2014/main" id="{7E3AC488-184F-1B1F-0FFF-99BEC80EFA4A}"/>
              </a:ext>
            </a:extLst>
          </p:cNvPr>
          <p:cNvSpPr/>
          <p:nvPr/>
        </p:nvSpPr>
        <p:spPr>
          <a:xfrm rot="16200000">
            <a:off x="2028657" y="3504325"/>
            <a:ext cx="357809" cy="2875244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58C59D3-91A0-EEE0-71EB-018B79612D11}"/>
              </a:ext>
            </a:extLst>
          </p:cNvPr>
          <p:cNvSpPr txBox="1"/>
          <p:nvPr/>
        </p:nvSpPr>
        <p:spPr>
          <a:xfrm>
            <a:off x="30066" y="6371432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536 (majú dieťa vo veku do 18 rokov)</a:t>
            </a:r>
          </a:p>
        </p:txBody>
      </p:sp>
    </p:spTree>
    <p:extLst>
      <p:ext uri="{BB962C8B-B14F-4D97-AF65-F5344CB8AC3E}">
        <p14:creationId xmlns:p14="http://schemas.microsoft.com/office/powerpoint/2010/main" val="301592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81" y="1574396"/>
            <a:ext cx="9068944" cy="2407557"/>
          </a:xfrm>
        </p:spPr>
        <p:txBody>
          <a:bodyPr>
            <a:normAutofit/>
          </a:bodyPr>
          <a:lstStyle/>
          <a:p>
            <a:r>
              <a:rPr lang="sk-SK" dirty="0"/>
              <a:t>Čas venovaný týždenne vybraným typom aktivít</a:t>
            </a:r>
          </a:p>
        </p:txBody>
      </p:sp>
    </p:spTree>
    <p:extLst>
      <p:ext uri="{BB962C8B-B14F-4D97-AF65-F5344CB8AC3E}">
        <p14:creationId xmlns:p14="http://schemas.microsoft.com/office/powerpoint/2010/main" val="2238678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60</a:t>
            </a:fld>
            <a:endParaRPr lang="en-US" altLang="sk-SK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D50B00F-E8BC-425C-A13F-C1057580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124346D-FE36-F7D1-80F8-DE30A6ACA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574163"/>
              </p:ext>
            </p:extLst>
          </p:nvPr>
        </p:nvGraphicFramePr>
        <p:xfrm>
          <a:off x="-803494" y="1607857"/>
          <a:ext cx="10712528" cy="449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5AF4DD64-4304-6199-4464-991E9D4EA6A1}"/>
              </a:ext>
            </a:extLst>
          </p:cNvPr>
          <p:cNvSpPr txBox="1"/>
          <p:nvPr/>
        </p:nvSpPr>
        <p:spPr>
          <a:xfrm>
            <a:off x="30066" y="6371432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536 (majú dieťa vo veku do 18 rokov)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59682A5-0012-E25B-D26B-D7C5C65B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931" y="240347"/>
            <a:ext cx="10164582" cy="950400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Poznáte pojem Aktívna škola?</a:t>
            </a:r>
          </a:p>
        </p:txBody>
      </p:sp>
    </p:spTree>
    <p:extLst>
      <p:ext uri="{BB962C8B-B14F-4D97-AF65-F5344CB8AC3E}">
        <p14:creationId xmlns:p14="http://schemas.microsoft.com/office/powerpoint/2010/main" val="39058606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608B-1BFB-4E23-BF57-0EA6E4F9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60" y="226103"/>
            <a:ext cx="10164206" cy="950400"/>
          </a:xfrm>
        </p:spPr>
        <p:txBody>
          <a:bodyPr>
            <a:no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Ktoré tri opatrenia najviac vplývajú na rozvoj vášho dieťaťa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pohľadu jeho pohybu a zdravého životného štýlu?</a:t>
            </a:r>
            <a:endParaRPr lang="sk-SK" sz="2400" b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61</a:t>
            </a:fld>
            <a:endParaRPr lang="en-US" altLang="sk-SK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D50B00F-E8BC-425C-A13F-C1057580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7" name="Chart 57">
            <a:extLst>
              <a:ext uri="{FF2B5EF4-FFF2-40B4-BE49-F238E27FC236}">
                <a16:creationId xmlns:a16="http://schemas.microsoft.com/office/drawing/2014/main" id="{9DE0A4AE-A7A0-6176-891D-6E4ABEE9E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192786"/>
              </p:ext>
            </p:extLst>
          </p:nvPr>
        </p:nvGraphicFramePr>
        <p:xfrm>
          <a:off x="156773" y="1785380"/>
          <a:ext cx="10823575" cy="463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ĺžnik 8">
            <a:extLst>
              <a:ext uri="{FF2B5EF4-FFF2-40B4-BE49-F238E27FC236}">
                <a16:creationId xmlns:a16="http://schemas.microsoft.com/office/drawing/2014/main" id="{0D2EA3D9-C925-2EA4-9A1E-7CE1094D6F56}"/>
              </a:ext>
            </a:extLst>
          </p:cNvPr>
          <p:cNvSpPr/>
          <p:nvPr/>
        </p:nvSpPr>
        <p:spPr>
          <a:xfrm>
            <a:off x="769938" y="1487523"/>
            <a:ext cx="1453355" cy="307777"/>
          </a:xfrm>
          <a:prstGeom prst="rect">
            <a:avLst/>
          </a:prstGeom>
          <a:solidFill>
            <a:srgbClr val="282463">
              <a:alpha val="8509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odpovede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B9D331C-03FB-0022-626D-B2A66B34CDCF}"/>
              </a:ext>
            </a:extLst>
          </p:cNvPr>
          <p:cNvSpPr txBox="1"/>
          <p:nvPr/>
        </p:nvSpPr>
        <p:spPr>
          <a:xfrm>
            <a:off x="30066" y="6371432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536 (majú dieťa vo veku do 18 rokov)</a:t>
            </a:r>
          </a:p>
        </p:txBody>
      </p:sp>
    </p:spTree>
    <p:extLst>
      <p:ext uri="{BB962C8B-B14F-4D97-AF65-F5344CB8AC3E}">
        <p14:creationId xmlns:p14="http://schemas.microsoft.com/office/powerpoint/2010/main" val="734505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DEB85786-283E-BDD8-DCF0-411627951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17245"/>
              </p:ext>
            </p:extLst>
          </p:nvPr>
        </p:nvGraphicFramePr>
        <p:xfrm>
          <a:off x="10606483" y="874484"/>
          <a:ext cx="1257334" cy="4844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23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 </a:t>
                      </a:r>
                      <a:endParaRPr lang="sk-SK" sz="14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1"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935"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929"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462"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60344"/>
              </p:ext>
            </p:extLst>
          </p:nvPr>
        </p:nvGraphicFramePr>
        <p:xfrm>
          <a:off x="9749757" y="866601"/>
          <a:ext cx="1257334" cy="4820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57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   </a:t>
                      </a:r>
                      <a:endParaRPr lang="sk-SK" sz="14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80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00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3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8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40" y="311892"/>
            <a:ext cx="10119668" cy="950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základe skúseností cez vaše dieťa/deti, ohodnoťte vyučovanie telesnej výchovy v súčasnosti z nasledujúcich hľadísk:</a:t>
            </a:r>
            <a:endParaRPr lang="sk-SK" sz="2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482466" y="6526213"/>
            <a:ext cx="709534" cy="331787"/>
          </a:xfrm>
          <a:prstGeom prst="rect">
            <a:avLst/>
          </a:prstGeom>
        </p:spPr>
        <p:txBody>
          <a:bodyPr/>
          <a:lstStyle/>
          <a:p>
            <a:fld id="{29B64B11-2D09-4A47-9F50-8AA254B58D45}" type="slidenum">
              <a:rPr lang="en-US" altLang="sk-SK" smtClean="0"/>
              <a:pPr/>
              <a:t>62</a:t>
            </a:fld>
            <a:endParaRPr lang="en-US" altLang="sk-SK" dirty="0"/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2089676645"/>
              </p:ext>
            </p:extLst>
          </p:nvPr>
        </p:nvGraphicFramePr>
        <p:xfrm>
          <a:off x="169976" y="1276579"/>
          <a:ext cx="10060304" cy="449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0C4FD074-464E-48D4-8BD1-263DEED2E3A1}"/>
              </a:ext>
            </a:extLst>
          </p:cNvPr>
          <p:cNvSpPr txBox="1"/>
          <p:nvPr/>
        </p:nvSpPr>
        <p:spPr>
          <a:xfrm>
            <a:off x="3248723" y="6133768"/>
            <a:ext cx="492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*Index pod 60 bodov je v „pásme alarmu“.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FA25580-2752-A49F-CF21-69E0DF31CA7C}"/>
              </a:ext>
            </a:extLst>
          </p:cNvPr>
          <p:cNvSpPr txBox="1"/>
          <p:nvPr/>
        </p:nvSpPr>
        <p:spPr>
          <a:xfrm>
            <a:off x="10053335" y="948078"/>
            <a:ext cx="166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none" strike="noStrike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INDEX* </a:t>
            </a:r>
            <a:r>
              <a:rPr lang="sk-S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0-100</a:t>
            </a:r>
          </a:p>
        </p:txBody>
      </p:sp>
      <p:sp>
        <p:nvSpPr>
          <p:cNvPr id="10" name="Ľavá zložená zátvorka 9">
            <a:extLst>
              <a:ext uri="{FF2B5EF4-FFF2-40B4-BE49-F238E27FC236}">
                <a16:creationId xmlns:a16="http://schemas.microsoft.com/office/drawing/2014/main" id="{C371405F-DA6A-0ABB-8B8B-A42AEA37BCEB}"/>
              </a:ext>
            </a:extLst>
          </p:cNvPr>
          <p:cNvSpPr/>
          <p:nvPr/>
        </p:nvSpPr>
        <p:spPr>
          <a:xfrm rot="16200000">
            <a:off x="8136259" y="739448"/>
            <a:ext cx="161203" cy="3148837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BlokTextu 1">
            <a:extLst>
              <a:ext uri="{FF2B5EF4-FFF2-40B4-BE49-F238E27FC236}">
                <a16:creationId xmlns:a16="http://schemas.microsoft.com/office/drawing/2014/main" id="{463544AF-C50D-C667-2678-7D1FDE01C721}"/>
              </a:ext>
            </a:extLst>
          </p:cNvPr>
          <p:cNvSpPr txBox="1"/>
          <p:nvPr/>
        </p:nvSpPr>
        <p:spPr>
          <a:xfrm>
            <a:off x="7526208" y="2394468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48,7% </a:t>
            </a:r>
          </a:p>
        </p:txBody>
      </p:sp>
      <p:sp>
        <p:nvSpPr>
          <p:cNvPr id="12" name="Ľavá zložená zátvorka 11">
            <a:extLst>
              <a:ext uri="{FF2B5EF4-FFF2-40B4-BE49-F238E27FC236}">
                <a16:creationId xmlns:a16="http://schemas.microsoft.com/office/drawing/2014/main" id="{FEB46F38-6D42-77DD-32C0-A4744E0741A6}"/>
              </a:ext>
            </a:extLst>
          </p:cNvPr>
          <p:cNvSpPr/>
          <p:nvPr/>
        </p:nvSpPr>
        <p:spPr>
          <a:xfrm rot="16200000">
            <a:off x="8187183" y="1873236"/>
            <a:ext cx="161204" cy="3062755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BlokTextu 1">
            <a:extLst>
              <a:ext uri="{FF2B5EF4-FFF2-40B4-BE49-F238E27FC236}">
                <a16:creationId xmlns:a16="http://schemas.microsoft.com/office/drawing/2014/main" id="{A116CE6E-F725-45C8-6A2C-E2D66ADE332C}"/>
              </a:ext>
            </a:extLst>
          </p:cNvPr>
          <p:cNvSpPr txBox="1"/>
          <p:nvPr/>
        </p:nvSpPr>
        <p:spPr>
          <a:xfrm>
            <a:off x="7596608" y="5703344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46,0% </a:t>
            </a:r>
          </a:p>
        </p:txBody>
      </p:sp>
      <p:sp>
        <p:nvSpPr>
          <p:cNvPr id="17" name="BlokTextu 1">
            <a:extLst>
              <a:ext uri="{FF2B5EF4-FFF2-40B4-BE49-F238E27FC236}">
                <a16:creationId xmlns:a16="http://schemas.microsoft.com/office/drawing/2014/main" id="{E9D150D7-0749-4262-0103-9A5B0907E4D6}"/>
              </a:ext>
            </a:extLst>
          </p:cNvPr>
          <p:cNvSpPr txBox="1"/>
          <p:nvPr/>
        </p:nvSpPr>
        <p:spPr>
          <a:xfrm>
            <a:off x="7601054" y="3523138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47,2% </a:t>
            </a:r>
          </a:p>
        </p:txBody>
      </p:sp>
      <p:sp>
        <p:nvSpPr>
          <p:cNvPr id="19" name="Ľavá zložená zátvorka 18">
            <a:extLst>
              <a:ext uri="{FF2B5EF4-FFF2-40B4-BE49-F238E27FC236}">
                <a16:creationId xmlns:a16="http://schemas.microsoft.com/office/drawing/2014/main" id="{018309AF-14E7-9C4A-E397-005222F8695B}"/>
              </a:ext>
            </a:extLst>
          </p:cNvPr>
          <p:cNvSpPr/>
          <p:nvPr/>
        </p:nvSpPr>
        <p:spPr>
          <a:xfrm rot="16200000">
            <a:off x="8241816" y="3057137"/>
            <a:ext cx="161206" cy="2921958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Ľavá zložená zátvorka 21">
            <a:extLst>
              <a:ext uri="{FF2B5EF4-FFF2-40B4-BE49-F238E27FC236}">
                <a16:creationId xmlns:a16="http://schemas.microsoft.com/office/drawing/2014/main" id="{5D050558-A2D6-3069-FF1F-2A1617B67620}"/>
              </a:ext>
            </a:extLst>
          </p:cNvPr>
          <p:cNvSpPr/>
          <p:nvPr/>
        </p:nvSpPr>
        <p:spPr>
          <a:xfrm rot="16200000">
            <a:off x="8223941" y="4120513"/>
            <a:ext cx="161206" cy="2921958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BlokTextu 1">
            <a:extLst>
              <a:ext uri="{FF2B5EF4-FFF2-40B4-BE49-F238E27FC236}">
                <a16:creationId xmlns:a16="http://schemas.microsoft.com/office/drawing/2014/main" id="{D0BAFCDF-7AA4-6B63-4C8C-86B81B168787}"/>
              </a:ext>
            </a:extLst>
          </p:cNvPr>
          <p:cNvSpPr txBox="1"/>
          <p:nvPr/>
        </p:nvSpPr>
        <p:spPr>
          <a:xfrm>
            <a:off x="7622257" y="4635717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45,4% </a:t>
            </a:r>
          </a:p>
        </p:txBody>
      </p:sp>
      <p:sp>
        <p:nvSpPr>
          <p:cNvPr id="27" name="Ľavá zložená zátvorka 26">
            <a:extLst>
              <a:ext uri="{FF2B5EF4-FFF2-40B4-BE49-F238E27FC236}">
                <a16:creationId xmlns:a16="http://schemas.microsoft.com/office/drawing/2014/main" id="{8DB53D7F-F51C-6C34-A67E-2128A78172E0}"/>
              </a:ext>
            </a:extLst>
          </p:cNvPr>
          <p:cNvSpPr/>
          <p:nvPr/>
        </p:nvSpPr>
        <p:spPr>
          <a:xfrm rot="16200000">
            <a:off x="4144526" y="1380675"/>
            <a:ext cx="161203" cy="1848776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8" name="BlokTextu 1">
            <a:extLst>
              <a:ext uri="{FF2B5EF4-FFF2-40B4-BE49-F238E27FC236}">
                <a16:creationId xmlns:a16="http://schemas.microsoft.com/office/drawing/2014/main" id="{AD8D6E12-D00F-3471-CADD-13F1698874E0}"/>
              </a:ext>
            </a:extLst>
          </p:cNvPr>
          <p:cNvSpPr txBox="1"/>
          <p:nvPr/>
        </p:nvSpPr>
        <p:spPr>
          <a:xfrm>
            <a:off x="3519574" y="2369828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28,7% </a:t>
            </a:r>
          </a:p>
        </p:txBody>
      </p:sp>
      <p:sp>
        <p:nvSpPr>
          <p:cNvPr id="30" name="Ľavá zložená zátvorka 29">
            <a:extLst>
              <a:ext uri="{FF2B5EF4-FFF2-40B4-BE49-F238E27FC236}">
                <a16:creationId xmlns:a16="http://schemas.microsoft.com/office/drawing/2014/main" id="{D2B22864-9C38-BCD4-826E-DF8B706FB483}"/>
              </a:ext>
            </a:extLst>
          </p:cNvPr>
          <p:cNvSpPr/>
          <p:nvPr/>
        </p:nvSpPr>
        <p:spPr>
          <a:xfrm rot="16200000">
            <a:off x="4262831" y="2365317"/>
            <a:ext cx="146916" cy="2080216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1" name="BlokTextu 1">
            <a:extLst>
              <a:ext uri="{FF2B5EF4-FFF2-40B4-BE49-F238E27FC236}">
                <a16:creationId xmlns:a16="http://schemas.microsoft.com/office/drawing/2014/main" id="{FE436668-6CFE-12AA-9ADC-F79672CFABE5}"/>
              </a:ext>
            </a:extLst>
          </p:cNvPr>
          <p:cNvSpPr txBox="1"/>
          <p:nvPr/>
        </p:nvSpPr>
        <p:spPr>
          <a:xfrm>
            <a:off x="3627298" y="3477333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31,6% </a:t>
            </a:r>
          </a:p>
        </p:txBody>
      </p:sp>
      <p:sp>
        <p:nvSpPr>
          <p:cNvPr id="32" name="Ľavá zložená zátvorka 31">
            <a:extLst>
              <a:ext uri="{FF2B5EF4-FFF2-40B4-BE49-F238E27FC236}">
                <a16:creationId xmlns:a16="http://schemas.microsoft.com/office/drawing/2014/main" id="{E2D91856-4885-2890-6D11-73C73A4959D6}"/>
              </a:ext>
            </a:extLst>
          </p:cNvPr>
          <p:cNvSpPr/>
          <p:nvPr/>
        </p:nvSpPr>
        <p:spPr>
          <a:xfrm rot="16200000">
            <a:off x="4321898" y="3409879"/>
            <a:ext cx="145366" cy="219456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3" name="BlokTextu 1">
            <a:extLst>
              <a:ext uri="{FF2B5EF4-FFF2-40B4-BE49-F238E27FC236}">
                <a16:creationId xmlns:a16="http://schemas.microsoft.com/office/drawing/2014/main" id="{CA0DC996-A52F-521E-67DC-92B3FF1051D5}"/>
              </a:ext>
            </a:extLst>
          </p:cNvPr>
          <p:cNvSpPr txBox="1"/>
          <p:nvPr/>
        </p:nvSpPr>
        <p:spPr>
          <a:xfrm>
            <a:off x="3644184" y="4579842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32,8% </a:t>
            </a:r>
          </a:p>
        </p:txBody>
      </p:sp>
      <p:sp>
        <p:nvSpPr>
          <p:cNvPr id="34" name="Ľavá zložená zátvorka 33">
            <a:extLst>
              <a:ext uri="{FF2B5EF4-FFF2-40B4-BE49-F238E27FC236}">
                <a16:creationId xmlns:a16="http://schemas.microsoft.com/office/drawing/2014/main" id="{581B9471-C92E-EDAB-8A1A-7287F0638847}"/>
              </a:ext>
            </a:extLst>
          </p:cNvPr>
          <p:cNvSpPr/>
          <p:nvPr/>
        </p:nvSpPr>
        <p:spPr>
          <a:xfrm rot="16200000">
            <a:off x="4247532" y="4565931"/>
            <a:ext cx="133040" cy="2002953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5" name="BlokTextu 1">
            <a:extLst>
              <a:ext uri="{FF2B5EF4-FFF2-40B4-BE49-F238E27FC236}">
                <a16:creationId xmlns:a16="http://schemas.microsoft.com/office/drawing/2014/main" id="{5E63E02E-6711-508F-216F-5E3A92DAD486}"/>
              </a:ext>
            </a:extLst>
          </p:cNvPr>
          <p:cNvSpPr txBox="1"/>
          <p:nvPr/>
        </p:nvSpPr>
        <p:spPr>
          <a:xfrm>
            <a:off x="3519574" y="5646254"/>
            <a:ext cx="1417982" cy="27432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31,3%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E41811E-7E22-A520-4A57-241E9C157077}"/>
              </a:ext>
            </a:extLst>
          </p:cNvPr>
          <p:cNvSpPr txBox="1"/>
          <p:nvPr/>
        </p:nvSpPr>
        <p:spPr>
          <a:xfrm>
            <a:off x="30066" y="6371432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536 (majú dieťa vo veku do 18 rokov)</a:t>
            </a:r>
          </a:p>
        </p:txBody>
      </p:sp>
    </p:spTree>
    <p:extLst>
      <p:ext uri="{BB962C8B-B14F-4D97-AF65-F5344CB8AC3E}">
        <p14:creationId xmlns:p14="http://schemas.microsoft.com/office/powerpoint/2010/main" val="17204689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608B-1BFB-4E23-BF57-0EA6E4F9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05" y="328647"/>
            <a:ext cx="10823575" cy="950400"/>
          </a:xfrm>
        </p:spPr>
        <p:txBody>
          <a:bodyPr>
            <a:no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základe skúsenosti cez vaše dieťa/deti, zaznamenali ste na škole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inovatívny prístup k hodinám telesnej výchovy prostredníctvom </a:t>
            </a:r>
            <a:b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externých subjektov (trénerov)?</a:t>
            </a:r>
            <a:endParaRPr lang="sk-SK" sz="2400" b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A7FA1D-F283-4E53-9241-7A696B73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63</a:t>
            </a:fld>
            <a:endParaRPr lang="en-US" altLang="sk-SK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D50B00F-E8BC-425C-A13F-C1057580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6497638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124346D-FE36-F7D1-80F8-DE30A6ACA551}"/>
              </a:ext>
            </a:extLst>
          </p:cNvPr>
          <p:cNvGraphicFramePr>
            <a:graphicFrameLocks/>
          </p:cNvGraphicFramePr>
          <p:nvPr/>
        </p:nvGraphicFramePr>
        <p:xfrm>
          <a:off x="392846" y="1623644"/>
          <a:ext cx="10712528" cy="449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B7D152B8-D7A6-571E-E200-09F1D02EC3FC}"/>
              </a:ext>
            </a:extLst>
          </p:cNvPr>
          <p:cNvSpPr txBox="1"/>
          <p:nvPr/>
        </p:nvSpPr>
        <p:spPr>
          <a:xfrm>
            <a:off x="30066" y="6371432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536 (majú dieťa vo veku do 18 rokov)</a:t>
            </a:r>
          </a:p>
        </p:txBody>
      </p:sp>
    </p:spTree>
    <p:extLst>
      <p:ext uri="{BB962C8B-B14F-4D97-AF65-F5344CB8AC3E}">
        <p14:creationId xmlns:p14="http://schemas.microsoft.com/office/powerpoint/2010/main" val="156488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0" dirty="0"/>
              <a:t>Hlavné zistenia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62995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89951" y="1790514"/>
            <a:ext cx="9572619" cy="241400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Najviac bdelého času zaberie dospelým ľuďom na Slovensku sledovanie televízie a aktivity s rodinou a deťmi (v priemere 10,8 hodín).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 by sa zrátali činnosti pred displejmi smartfónov či PC (sociálne siete, komunikácia, hry a iné...), šlo by jednoznačne o najčastejší spôsob trávenia času (viac ako 15 hodín za týždeň).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Rôzne aktivity pohybového charakteru zaberú ľuďom v priemere 9,5 hodiny týždenne, čo je 16% bdelého a 5,6% všetkého času priemerného dospelého človeka.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65</a:t>
            </a:fld>
            <a:endParaRPr lang="en-US" altLang="sk-SK" dirty="0"/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C32CC47-1219-506F-EAD9-ED7FAD742962}"/>
              </a:ext>
            </a:extLst>
          </p:cNvPr>
          <p:cNvSpPr txBox="1">
            <a:spLocks/>
          </p:cNvSpPr>
          <p:nvPr/>
        </p:nvSpPr>
        <p:spPr>
          <a:xfrm>
            <a:off x="1446743" y="482303"/>
            <a:ext cx="9115828" cy="67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Čas venovaný týždenne vybraným typom aktivít</a:t>
            </a:r>
          </a:p>
        </p:txBody>
      </p:sp>
    </p:spTree>
    <p:extLst>
      <p:ext uri="{BB962C8B-B14F-4D97-AF65-F5344CB8AC3E}">
        <p14:creationId xmlns:p14="http://schemas.microsoft.com/office/powerpoint/2010/main" val="4215811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66</a:t>
            </a:fld>
            <a:endParaRPr lang="en-US" altLang="sk-SK" dirty="0"/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F8B5A5D-6F2C-D319-CB61-7C05DFA2D83B}"/>
              </a:ext>
            </a:extLst>
          </p:cNvPr>
          <p:cNvSpPr txBox="1">
            <a:spLocks/>
          </p:cNvSpPr>
          <p:nvPr/>
        </p:nvSpPr>
        <p:spPr>
          <a:xfrm>
            <a:off x="1425753" y="513668"/>
            <a:ext cx="9115828" cy="673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Pozícia aktívneho pohybu v každodennom živote </a:t>
            </a:r>
            <a:b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 súvislosti s demografickými ukazovateľmi</a:t>
            </a:r>
            <a:endParaRPr lang="sk-SK" kern="100" dirty="0"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Zástupný symbol obsahu 2">
            <a:extLst>
              <a:ext uri="{FF2B5EF4-FFF2-40B4-BE49-F238E27FC236}">
                <a16:creationId xmlns:a16="http://schemas.microsoft.com/office/drawing/2014/main" id="{9E245D43-A768-9D49-1AC5-8F6EFC12825B}"/>
              </a:ext>
            </a:extLst>
          </p:cNvPr>
          <p:cNvSpPr txBox="1">
            <a:spLocks/>
          </p:cNvSpPr>
          <p:nvPr/>
        </p:nvSpPr>
        <p:spPr>
          <a:xfrm>
            <a:off x="981345" y="1693205"/>
            <a:ext cx="9884775" cy="442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Ženy venujú aktivitám s rodinou o tretinu času viac než muži (12 hodín oproti 9), zato omnoho menej športujú (2,3 hodiny oproti 3,5</a:t>
            </a:r>
            <a:r>
              <a:rPr lang="en-US" sz="165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</a:t>
            </a: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 menej času trávia tiež pred displejmi hraním hier či inými aktivitami (6 hodín oproti 8).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Pozeranie TV rastie s vekom tak, že ľuďom nad 60 rokov zaberá dvakrát viac času než mladým od 18 do 29 rokov (14 hodín oproti 7). Najstarší venujú významne viac času aj čítaniu a práci v záhrade, najmladší zasa sociálnym sieťam a inej online komunikácii. Rodine venujú výrazne najviac času tridsiatnici. Je to u nich na úkor času na šport, nemusí to však byť na úkor aktívneho pohybu. Športu sa najviac venujú štyridsiatnici a ľudia pred tridsiatkou.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Pokiaľ ide o cielené športové aktivity, význame najviac ich pestujú obyvatelia Prešovského kraj</a:t>
            </a:r>
            <a:r>
              <a:rPr lang="en-US" sz="165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Tí zároveň vykonávajú viac aj iných aktívnych pohybových činností. Menej sa športuje v Trnavskom, Nitrianskom a Banskobystrickom kraji.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Ľudia malých a stredných miest trávia viac času pred obrazovkou TV, než obyvatelia obcí a veľkomiest, nie je to však na úkor času na športovanie. Naopak, športujú tiež o niečo viac.</a:t>
            </a:r>
          </a:p>
        </p:txBody>
      </p:sp>
    </p:spTree>
    <p:extLst>
      <p:ext uri="{BB962C8B-B14F-4D97-AF65-F5344CB8AC3E}">
        <p14:creationId xmlns:p14="http://schemas.microsoft.com/office/powerpoint/2010/main" val="4151961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67</a:t>
            </a:fld>
            <a:endParaRPr lang="en-US" altLang="sk-SK" dirty="0"/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F8B5A5D-6F2C-D319-CB61-7C05DFA2D83B}"/>
              </a:ext>
            </a:extLst>
          </p:cNvPr>
          <p:cNvSpPr txBox="1">
            <a:spLocks/>
          </p:cNvSpPr>
          <p:nvPr/>
        </p:nvSpPr>
        <p:spPr>
          <a:xfrm>
            <a:off x="1380033" y="419464"/>
            <a:ext cx="9115828" cy="673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Frekvencia športovania dospelej populácie SR</a:t>
            </a:r>
            <a:endParaRPr lang="sk-SK" kern="100" dirty="0"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Zástupný symbol obsahu 2">
            <a:extLst>
              <a:ext uri="{FF2B5EF4-FFF2-40B4-BE49-F238E27FC236}">
                <a16:creationId xmlns:a16="http://schemas.microsoft.com/office/drawing/2014/main" id="{9E245D43-A768-9D49-1AC5-8F6EFC12825B}"/>
              </a:ext>
            </a:extLst>
          </p:cNvPr>
          <p:cNvSpPr txBox="1">
            <a:spLocks/>
          </p:cNvSpPr>
          <p:nvPr/>
        </p:nvSpPr>
        <p:spPr>
          <a:xfrm>
            <a:off x="966995" y="1381296"/>
            <a:ext cx="9716245" cy="129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Viac ako štvrtina dospelej slovenskej populácie nešportuje vôbec, ďalších 17% nevenuje športovaniu ani hodinu týždenne.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druhej strane rovnako viac ako štvrtina športuje aspoň odporúčaných 2,5 hodín.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8358E5-6CCE-B3EF-EEC7-3BB00B9D1F03}"/>
              </a:ext>
            </a:extLst>
          </p:cNvPr>
          <p:cNvSpPr txBox="1">
            <a:spLocks/>
          </p:cNvSpPr>
          <p:nvPr/>
        </p:nvSpPr>
        <p:spPr>
          <a:xfrm>
            <a:off x="1356360" y="3055202"/>
            <a:ext cx="9471660" cy="89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Frekvencia športovania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 súvislosti s demografickými ukazovateľmi</a:t>
            </a:r>
            <a:endParaRPr lang="sk-SK" kern="100" dirty="0"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DF46E14E-392A-D023-1D06-92C5B9ADA6A4}"/>
              </a:ext>
            </a:extLst>
          </p:cNvPr>
          <p:cNvSpPr txBox="1">
            <a:spLocks/>
          </p:cNvSpPr>
          <p:nvPr/>
        </p:nvSpPr>
        <p:spPr>
          <a:xfrm>
            <a:off x="923242" y="4279157"/>
            <a:ext cx="9828578" cy="1960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Medzi ženami je významne viac takých, čo športu nevenujú žiaden čas alebo menej než hodinu týždenne (47% oproti 40% mužov) a menej tých, čo športujú aspoň 2,5 hodiny (22</a:t>
            </a:r>
            <a:r>
              <a:rPr lang="en-US" sz="165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oproti 30% mužov).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Frekvencia športovania veľmi výrazne koreluje s vekom. V skupine pod 30 rokov je ľudí športujúcich pod hodinu či vôbec 32% a vo veku 60 a viac rokov je to viac ako polovica (51%).</a:t>
            </a:r>
          </a:p>
        </p:txBody>
      </p:sp>
    </p:spTree>
    <p:extLst>
      <p:ext uri="{BB962C8B-B14F-4D97-AF65-F5344CB8AC3E}">
        <p14:creationId xmlns:p14="http://schemas.microsoft.com/office/powerpoint/2010/main" val="38434620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68</a:t>
            </a:fld>
            <a:endParaRPr lang="en-US" altLang="sk-SK" dirty="0"/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F8B5A5D-6F2C-D319-CB61-7C05DFA2D83B}"/>
              </a:ext>
            </a:extLst>
          </p:cNvPr>
          <p:cNvSpPr txBox="1">
            <a:spLocks/>
          </p:cNvSpPr>
          <p:nvPr/>
        </p:nvSpPr>
        <p:spPr>
          <a:xfrm>
            <a:off x="1518412" y="406607"/>
            <a:ext cx="9115828" cy="673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Predpoklady a drivery pre pravidelné športovanie</a:t>
            </a:r>
            <a:endParaRPr lang="sk-SK" kern="100" dirty="0"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Zástupný symbol obsahu 2">
            <a:extLst>
              <a:ext uri="{FF2B5EF4-FFF2-40B4-BE49-F238E27FC236}">
                <a16:creationId xmlns:a16="http://schemas.microsoft.com/office/drawing/2014/main" id="{9E245D43-A768-9D49-1AC5-8F6EFC12825B}"/>
              </a:ext>
            </a:extLst>
          </p:cNvPr>
          <p:cNvSpPr txBox="1">
            <a:spLocks/>
          </p:cNvSpPr>
          <p:nvPr/>
        </p:nvSpPr>
        <p:spPr>
          <a:xfrm>
            <a:off x="1081295" y="1235508"/>
            <a:ext cx="9552945" cy="1797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Absolútne najdôležitejší dôvod pre aktívne športovanie je z pohľadu športujúcich zdravie.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 odstupom nasleduje relax a cieľ mať peknú postavu, prípadne pocit, že športovanie prirodzene patrí k životu.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Všetky ostatné dôvody či motívy sú omnoho menej závažné.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8358E5-6CCE-B3EF-EEC7-3BB00B9D1F03}"/>
              </a:ext>
            </a:extLst>
          </p:cNvPr>
          <p:cNvSpPr txBox="1">
            <a:spLocks/>
          </p:cNvSpPr>
          <p:nvPr/>
        </p:nvSpPr>
        <p:spPr>
          <a:xfrm>
            <a:off x="1540053" y="3033372"/>
            <a:ext cx="10272487" cy="673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 Heavy" charset="0"/>
                <a:ea typeface="Lato Heavy" charset="0"/>
                <a:cs typeface="Lato Heavy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kern="100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Bariéry pre pravidelné športovanie</a:t>
            </a:r>
            <a:endParaRPr lang="sk-SK" kern="100" dirty="0"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DF46E14E-392A-D023-1D06-92C5B9ADA6A4}"/>
              </a:ext>
            </a:extLst>
          </p:cNvPr>
          <p:cNvSpPr txBox="1">
            <a:spLocks/>
          </p:cNvSpPr>
          <p:nvPr/>
        </p:nvSpPr>
        <p:spPr>
          <a:xfrm>
            <a:off x="1081295" y="3745292"/>
            <a:ext cx="9552945" cy="2866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Najväčšou bariérou pre športovanie je slabá vôľa.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Veľká skupina je tiež presvedčená, že má dosť iného pohybu, a mnohí nešportujú pre svoj zdravotný stav.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Nedostatok času kvôli domácim č</a:t>
            </a:r>
            <a:r>
              <a:rPr lang="en-US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kvôli pracovným povinnostiam, nezáujem o športovanie alebo nešportové založenie, prípadne chýbajúci spoločník pre športové a</a:t>
            </a:r>
            <a:r>
              <a:rPr lang="en-US" sz="165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tivity</a:t>
            </a:r>
            <a:r>
              <a:rPr lang="en-US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tvoria druhú najvýznamnejšiu skupinu bariér.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Financie sú najmenej významnou prekážkou.</a:t>
            </a:r>
          </a:p>
        </p:txBody>
      </p:sp>
    </p:spTree>
    <p:extLst>
      <p:ext uri="{BB962C8B-B14F-4D97-AF65-F5344CB8AC3E}">
        <p14:creationId xmlns:p14="http://schemas.microsoft.com/office/powerpoint/2010/main" val="1820943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7886" y="318839"/>
            <a:ext cx="9115828" cy="950400"/>
          </a:xfrm>
        </p:spPr>
        <p:txBody>
          <a:bodyPr/>
          <a:lstStyle/>
          <a:p>
            <a:r>
              <a:rPr lang="sk-SK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Súvislosti zdravého životného štýlu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3475" y="1285648"/>
            <a:ext cx="9753565" cy="53993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sk-SK" sz="165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Index zdravia</a:t>
            </a:r>
            <a:r>
              <a:rPr lang="sk-SK" sz="165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ktorý vyjadruje, ako zdravá sa cíti slovenská populácia, sa za posledné dva roky nezmenil, ale je omnoho nepriaznivejší, než v rokoch pred pandémiou.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5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Subjektívne sa ľudia jednoznačne cítia byť zdravší tým viac, čím viac hodín týždenne sa venujú športovaniu. Rozdiel v indexe medzi nešportujúcimi a športujúcimi 5 a viac hodín je až 12 bodov (od 57 po 69 bodov na stupnici 0-100). </a:t>
            </a:r>
            <a:endParaRPr lang="sk-SK" sz="165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sk-SK" sz="1650" dirty="0"/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sk-SK" sz="1650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b="1" dirty="0"/>
              <a:t>Index šťastia </a:t>
            </a:r>
            <a:r>
              <a:rPr lang="sk-SK" sz="1650" dirty="0"/>
              <a:t>má naďalej klesajúcu tendenciu. Oproti roku 2021 sa znížil o dva body a vykazuje tak hodnotu 62.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dirty="0"/>
              <a:t>Vyslovene šťastných je 18</a:t>
            </a:r>
            <a:r>
              <a:rPr lang="en-US" sz="1650" dirty="0"/>
              <a:t>% </a:t>
            </a:r>
            <a:r>
              <a:rPr lang="sk-SK" sz="1650" dirty="0"/>
              <a:t>Slovákov.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dirty="0"/>
              <a:t>Pocit šťastia rastie lineárne s frekvenciou športovania. Ľudia bez aktívneho pohybu sú výrazne menej šťastní.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69</a:t>
            </a:fld>
            <a:endParaRPr lang="en-US" altLang="sk-SK" dirty="0"/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43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27BF8885-35DE-4CC3-9E82-9705260D1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393829"/>
              </p:ext>
            </p:extLst>
          </p:nvPr>
        </p:nvGraphicFramePr>
        <p:xfrm>
          <a:off x="3578185" y="1685297"/>
          <a:ext cx="9731469" cy="403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695810"/>
              </p:ext>
            </p:extLst>
          </p:nvPr>
        </p:nvGraphicFramePr>
        <p:xfrm>
          <a:off x="-1050387" y="1622776"/>
          <a:ext cx="10867627" cy="397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319" y="223604"/>
            <a:ext cx="10699914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7</a:t>
            </a:fld>
            <a:endParaRPr lang="en-US" altLang="sk-SK" dirty="0"/>
          </a:p>
        </p:txBody>
      </p:sp>
      <p:sp>
        <p:nvSpPr>
          <p:cNvPr id="5" name="Freeform 13"/>
          <p:cNvSpPr>
            <a:spLocks noChangeArrowheads="1"/>
          </p:cNvSpPr>
          <p:nvPr/>
        </p:nvSpPr>
        <p:spPr bwMode="auto">
          <a:xfrm>
            <a:off x="769938" y="6475971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-8493" y="635142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priemer v hodinách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92D6383B-C888-423C-9A0A-3ACD5FC5A5A8}"/>
              </a:ext>
            </a:extLst>
          </p:cNvPr>
          <p:cNvSpPr/>
          <p:nvPr/>
        </p:nvSpPr>
        <p:spPr>
          <a:xfrm>
            <a:off x="1795549" y="5997039"/>
            <a:ext cx="4029297" cy="2529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bdĺžnik 20"/>
          <p:cNvSpPr/>
          <p:nvPr/>
        </p:nvSpPr>
        <p:spPr>
          <a:xfrm>
            <a:off x="1199409" y="1178347"/>
            <a:ext cx="231668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 hodín za týždeň</a:t>
            </a:r>
          </a:p>
          <a:p>
            <a:pPr algn="ctr"/>
            <a:r>
              <a:rPr lang="sk-SK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týždeň =168 hodín </a:t>
            </a:r>
          </a:p>
        </p:txBody>
      </p:sp>
      <p:pic>
        <p:nvPicPr>
          <p:cNvPr id="2052" name="Picture 4" descr="55,848 Smart Watch Stock Photos, Pictures &amp; Royalty-Free Images - iStock">
            <a:extLst>
              <a:ext uri="{FF2B5EF4-FFF2-40B4-BE49-F238E27FC236}">
                <a16:creationId xmlns:a16="http://schemas.microsoft.com/office/drawing/2014/main" id="{E9F30092-B85D-4D00-9912-CB702511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45" y="1384023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yhrajte inteligentné hodinky Frederique Constant Horological Smartwatch">
            <a:extLst>
              <a:ext uri="{FF2B5EF4-FFF2-40B4-BE49-F238E27FC236}">
                <a16:creationId xmlns:a16="http://schemas.microsoft.com/office/drawing/2014/main" id="{79250FCE-C9BE-43F8-9774-BEDB3F7E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290">
            <a:off x="8880161" y="2616572"/>
            <a:ext cx="2477073" cy="1651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F9BF2ED-B5EC-455C-8F0D-81EAD5B49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24513">
            <a:off x="7330077" y="3511394"/>
            <a:ext cx="2470484" cy="173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Obdĺžnik 21">
            <a:extLst>
              <a:ext uri="{FF2B5EF4-FFF2-40B4-BE49-F238E27FC236}">
                <a16:creationId xmlns:a16="http://schemas.microsoft.com/office/drawing/2014/main" id="{39511C6D-EBD9-4192-B7E0-BC243196D12A}"/>
              </a:ext>
            </a:extLst>
          </p:cNvPr>
          <p:cNvSpPr/>
          <p:nvPr/>
        </p:nvSpPr>
        <p:spPr>
          <a:xfrm>
            <a:off x="4383426" y="1417018"/>
            <a:ext cx="8456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Priemer</a:t>
            </a: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D251C3A8-EDF5-4A85-A7F7-47DA1425029E}"/>
              </a:ext>
            </a:extLst>
          </p:cNvPr>
          <p:cNvSpPr/>
          <p:nvPr/>
        </p:nvSpPr>
        <p:spPr>
          <a:xfrm>
            <a:off x="6581728" y="1436250"/>
            <a:ext cx="8456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Medián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2EB70972-CE88-4899-97E7-A1F478CB9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561157"/>
              </p:ext>
            </p:extLst>
          </p:nvPr>
        </p:nvGraphicFramePr>
        <p:xfrm>
          <a:off x="830596" y="5557676"/>
          <a:ext cx="10780107" cy="62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Pravá zložená zátvorka 16">
            <a:extLst>
              <a:ext uri="{FF2B5EF4-FFF2-40B4-BE49-F238E27FC236}">
                <a16:creationId xmlns:a16="http://schemas.microsoft.com/office/drawing/2014/main" id="{E3A6B2E0-D4ED-4017-B31E-4C2C63FB66C6}"/>
              </a:ext>
            </a:extLst>
          </p:cNvPr>
          <p:cNvSpPr/>
          <p:nvPr/>
        </p:nvSpPr>
        <p:spPr>
          <a:xfrm rot="5400000">
            <a:off x="6876685" y="1758997"/>
            <a:ext cx="288882" cy="8771991"/>
          </a:xfrm>
          <a:prstGeom prst="rightBrace">
            <a:avLst>
              <a:gd name="adj1" fmla="val 45482"/>
              <a:gd name="adj2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9C963E25-01B2-4A9E-85D9-FE97E82E6CEC}"/>
              </a:ext>
            </a:extLst>
          </p:cNvPr>
          <p:cNvSpPr txBox="1"/>
          <p:nvPr/>
        </p:nvSpPr>
        <p:spPr>
          <a:xfrm>
            <a:off x="926028" y="6115809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Aktívny pohyb 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F9EBB669-8765-4F6D-AFBD-21FF71BEB6AA}"/>
              </a:ext>
            </a:extLst>
          </p:cNvPr>
          <p:cNvSpPr txBox="1"/>
          <p:nvPr/>
        </p:nvSpPr>
        <p:spPr>
          <a:xfrm>
            <a:off x="6096000" y="6289434"/>
            <a:ext cx="211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Iné činnosti vrátane spánku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E4F0C57-5AD6-B051-988E-17EB9BF11CF9}"/>
              </a:ext>
            </a:extLst>
          </p:cNvPr>
          <p:cNvSpPr txBox="1"/>
          <p:nvPr/>
        </p:nvSpPr>
        <p:spPr>
          <a:xfrm>
            <a:off x="1663563" y="6312585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Aktivity s rodinou a deťmi</a:t>
            </a:r>
          </a:p>
        </p:txBody>
      </p:sp>
      <p:sp>
        <p:nvSpPr>
          <p:cNvPr id="7" name="Pravá zložená zátvorka 6">
            <a:extLst>
              <a:ext uri="{FF2B5EF4-FFF2-40B4-BE49-F238E27FC236}">
                <a16:creationId xmlns:a16="http://schemas.microsoft.com/office/drawing/2014/main" id="{2027891E-20BA-630A-DA5C-1747AEEDF54A}"/>
              </a:ext>
            </a:extLst>
          </p:cNvPr>
          <p:cNvSpPr/>
          <p:nvPr/>
        </p:nvSpPr>
        <p:spPr>
          <a:xfrm rot="5400000">
            <a:off x="2123628" y="5887754"/>
            <a:ext cx="369074" cy="608211"/>
          </a:xfrm>
          <a:prstGeom prst="rightBrace">
            <a:avLst>
              <a:gd name="adj1" fmla="val 26915"/>
              <a:gd name="adj2" fmla="val 5392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8" name="Pravá zložená zátvorka 7">
            <a:extLst>
              <a:ext uri="{FF2B5EF4-FFF2-40B4-BE49-F238E27FC236}">
                <a16:creationId xmlns:a16="http://schemas.microsoft.com/office/drawing/2014/main" id="{280AAFAA-2E87-1FDC-CDF2-B43B6C72E692}"/>
              </a:ext>
            </a:extLst>
          </p:cNvPr>
          <p:cNvSpPr/>
          <p:nvPr/>
        </p:nvSpPr>
        <p:spPr>
          <a:xfrm rot="5400000">
            <a:off x="1587870" y="5843745"/>
            <a:ext cx="190807" cy="519651"/>
          </a:xfrm>
          <a:prstGeom prst="rightBrace">
            <a:avLst>
              <a:gd name="adj1" fmla="val 35504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noAutofit/>
          </a:bodyPr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70257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7886" y="265499"/>
            <a:ext cx="9115828" cy="950400"/>
          </a:xfrm>
        </p:spPr>
        <p:txBody>
          <a:bodyPr/>
          <a:lstStyle/>
          <a:p>
            <a:r>
              <a:rPr lang="sk-SK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Súvislosti zdravého životného štýlu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3475" y="1285648"/>
            <a:ext cx="9867866" cy="53993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sk-SK" sz="1650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dirty="0"/>
              <a:t>34% respondentov fajčí klasické </a:t>
            </a:r>
            <a:r>
              <a:rPr lang="sk-SK" sz="1650" b="1" dirty="0"/>
              <a:t>cigarety</a:t>
            </a:r>
            <a:r>
              <a:rPr lang="sk-SK" sz="1650" dirty="0"/>
              <a:t>, 13% používa elektronické cigarety a 12% zariadenie na nahrievanie tabaku.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sk-SK" sz="1650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dirty="0"/>
              <a:t>Štvrtina opýtaných konzumuje 1-3 </a:t>
            </a:r>
            <a:r>
              <a:rPr lang="sk-SK" sz="1650" b="1" dirty="0"/>
              <a:t>alkoholické nápoje</a:t>
            </a:r>
            <a:r>
              <a:rPr lang="sk-SK" sz="1650" dirty="0"/>
              <a:t> mesačne. 20% nepije alkohol vôbec a 18% menej než jeden drink za mesiac. Viac než 10 nápojov mesačne pije 14% Slovákov.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sk-SK" sz="1650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dirty="0"/>
              <a:t>Viac ako polovica ľudí si denne dopraje 2-3 šálky </a:t>
            </a:r>
            <a:r>
              <a:rPr lang="sk-SK" sz="1650" b="1" dirty="0"/>
              <a:t>kávy</a:t>
            </a:r>
            <a:r>
              <a:rPr lang="sk-SK" sz="1650" dirty="0"/>
              <a:t>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sk-SK" sz="1650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dirty="0"/>
              <a:t>Polovica Slovákov sa pri </a:t>
            </a:r>
            <a:r>
              <a:rPr lang="sk-SK" sz="1650" b="1" dirty="0"/>
              <a:t>jedle</a:t>
            </a:r>
            <a:r>
              <a:rPr lang="sk-SK" sz="1650" dirty="0"/>
              <a:t> vôbec neobmedzuje. 36% si príjem potravy kontroluje.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sz="1650" dirty="0"/>
              <a:t>Oproti roku 2021 sa počet ľudí, ktorí dodržujú spôsoby stravovania typu vegánstvo, paleo apod., zdvojnásobil.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70</a:t>
            </a:fld>
            <a:endParaRPr lang="en-US" altLang="sk-SK" dirty="0"/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015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224" y="259812"/>
            <a:ext cx="10164581" cy="950400"/>
          </a:xfrm>
        </p:spPr>
        <p:txBody>
          <a:bodyPr/>
          <a:lstStyle/>
          <a:p>
            <a:r>
              <a:rPr lang="sk-SK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Športové disciplíny</a:t>
            </a:r>
            <a:endParaRPr lang="en-GB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17884" y="1226837"/>
            <a:ext cx="9296776" cy="5647788"/>
          </a:xfrm>
        </p:spPr>
        <p:txBody>
          <a:bodyPr>
            <a:normAutofit/>
          </a:bodyPr>
          <a:lstStyle/>
          <a:p>
            <a:pPr algn="just">
              <a:spcBef>
                <a:spcPts val="400"/>
              </a:spcBef>
            </a:pPr>
            <a:r>
              <a:rPr lang="sk-SK" sz="1650" dirty="0">
                <a:solidFill>
                  <a:schemeClr val="accent1"/>
                </a:solidFill>
              </a:rPr>
              <a:t>Viac ako polovica ľudí cvičí doma, 46% sa venuje turistike, 41% bicykluje, tretina pláva, štvrtina behá alebo posilňuje, a každý piaty dospelý tancuje.</a:t>
            </a:r>
          </a:p>
          <a:p>
            <a:pPr marL="0" indent="0" algn="just">
              <a:spcBef>
                <a:spcPts val="400"/>
              </a:spcBef>
              <a:buNone/>
            </a:pPr>
            <a:endParaRPr lang="sk-SK" sz="1650" dirty="0">
              <a:solidFill>
                <a:schemeClr val="accent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sk-SK" sz="1650" dirty="0">
                <a:solidFill>
                  <a:schemeClr val="accent1"/>
                </a:solidFill>
              </a:rPr>
              <a:t>Cvičenie doma zostáva top aktivitou po celý rok. Až 12% sa mu venuje denne.</a:t>
            </a:r>
            <a:endParaRPr lang="en-US" sz="1650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400"/>
              </a:spcBef>
              <a:buNone/>
            </a:pPr>
            <a:endParaRPr lang="sk-SK" sz="1650" dirty="0">
              <a:solidFill>
                <a:schemeClr val="accent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sk-SK" sz="1650" dirty="0"/>
              <a:t>Ďalšou najfrekventovanejšou činnosťou v letnom období je bicyklovanie, turistika, fitness, beh a plávanie.</a:t>
            </a:r>
          </a:p>
          <a:p>
            <a:pPr algn="just">
              <a:spcBef>
                <a:spcPts val="400"/>
              </a:spcBef>
            </a:pPr>
            <a:r>
              <a:rPr lang="sk-SK" sz="1650" dirty="0"/>
              <a:t>V zime sú to podobne fitness, bicyklovanie, turistika a beh.</a:t>
            </a:r>
          </a:p>
          <a:p>
            <a:pPr algn="just">
              <a:spcBef>
                <a:spcPts val="400"/>
              </a:spcBef>
            </a:pPr>
            <a:r>
              <a:rPr lang="sk-SK" sz="1650" dirty="0"/>
              <a:t>Ročné obdobie nevplýva na frekvenciu aktivít ako tanec a jóga. </a:t>
            </a:r>
          </a:p>
          <a:p>
            <a:pPr marL="0" indent="0" algn="just">
              <a:spcBef>
                <a:spcPts val="400"/>
              </a:spcBef>
              <a:buNone/>
            </a:pPr>
            <a:endParaRPr lang="sk-SK" sz="1650" dirty="0"/>
          </a:p>
          <a:p>
            <a:pPr algn="just">
              <a:spcBef>
                <a:spcPts val="400"/>
              </a:spcBef>
            </a:pPr>
            <a:r>
              <a:rPr lang="sk-SK" sz="1650" dirty="0"/>
              <a:t>Medzi aktivitami, ktoré chcú opýtaní zanedlho vyskúšať po prvýkrát, sú najčastejšie korčuľovanie na ľade, joga,</a:t>
            </a:r>
            <a:r>
              <a:rPr lang="sk-SK" sz="1650" dirty="0">
                <a:solidFill>
                  <a:schemeClr val="tx2"/>
                </a:solidFill>
              </a:rPr>
              <a:t> nordic walking, plávanie a beh na lyžiach.</a:t>
            </a:r>
          </a:p>
          <a:p>
            <a:pPr algn="just">
              <a:spcBef>
                <a:spcPts val="400"/>
              </a:spcBef>
            </a:pPr>
            <a:r>
              <a:rPr lang="sk-SK" sz="1650" dirty="0">
                <a:solidFill>
                  <a:schemeClr val="tx2"/>
                </a:solidFill>
              </a:rPr>
              <a:t>Nordic walkingu sa za posledný rok už venovalo 12% a jóge 10% dospelých Slovákov.</a:t>
            </a:r>
            <a:endParaRPr lang="sk-SK" sz="1650" dirty="0"/>
          </a:p>
          <a:p>
            <a:endParaRPr lang="sk-SK" dirty="0"/>
          </a:p>
          <a:p>
            <a:endParaRPr lang="sk-SK" dirty="0"/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71</a:t>
            </a:fld>
            <a:endParaRPr lang="en-US" altLang="sk-SK" dirty="0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86E7B4ED-712F-E882-2701-9A6C1935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3898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64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C1D0F564-24EC-4E63-88D1-8C3146347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482509"/>
              </p:ext>
            </p:extLst>
          </p:nvPr>
        </p:nvGraphicFramePr>
        <p:xfrm>
          <a:off x="223269" y="1510549"/>
          <a:ext cx="11320820" cy="557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C906C30-492E-49F6-8C4F-52818743B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8</a:t>
            </a:fld>
            <a:endParaRPr lang="en-US" alt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8FB1A57-B173-45D9-8FAC-1E2D096B6361}"/>
              </a:ext>
            </a:extLst>
          </p:cNvPr>
          <p:cNvSpPr/>
          <p:nvPr/>
        </p:nvSpPr>
        <p:spPr>
          <a:xfrm>
            <a:off x="2238304" y="1171995"/>
            <a:ext cx="3638946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Podiel na vybraných aktivitách týždňa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CA7EC0A9-C9C2-48A7-9ABD-5BE00AF92200}"/>
              </a:ext>
            </a:extLst>
          </p:cNvPr>
          <p:cNvSpPr/>
          <p:nvPr/>
        </p:nvSpPr>
        <p:spPr>
          <a:xfrm rot="1740404">
            <a:off x="3996502" y="2106604"/>
            <a:ext cx="2398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Aktívny pohyb → 16%</a:t>
            </a:r>
          </a:p>
        </p:txBody>
      </p:sp>
      <p:sp>
        <p:nvSpPr>
          <p:cNvPr id="17" name="Pravá zložená zátvorka 16">
            <a:extLst>
              <a:ext uri="{FF2B5EF4-FFF2-40B4-BE49-F238E27FC236}">
                <a16:creationId xmlns:a16="http://schemas.microsoft.com/office/drawing/2014/main" id="{98BA2A97-7522-421C-8CC5-7101EDAE61CA}"/>
              </a:ext>
            </a:extLst>
          </p:cNvPr>
          <p:cNvSpPr/>
          <p:nvPr/>
        </p:nvSpPr>
        <p:spPr>
          <a:xfrm rot="17973510">
            <a:off x="4947283" y="1606395"/>
            <a:ext cx="194713" cy="1797104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E58C50-C2D5-4C4B-B21D-D224E099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87386E0-5FA1-75D6-6CB0-4B748859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223604"/>
            <a:ext cx="10699914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1F46400-4980-A7F7-960A-E0D0519DA1BE}"/>
              </a:ext>
            </a:extLst>
          </p:cNvPr>
          <p:cNvSpPr txBox="1"/>
          <p:nvPr/>
        </p:nvSpPr>
        <p:spPr>
          <a:xfrm>
            <a:off x="0" y="642461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  <a:endParaRPr lang="en-US" sz="10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</p:spTree>
    <p:extLst>
      <p:ext uri="{BB962C8B-B14F-4D97-AF65-F5344CB8AC3E}">
        <p14:creationId xmlns:p14="http://schemas.microsoft.com/office/powerpoint/2010/main" val="394007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D0606552-B8D8-4025-83ED-B80CEA1477C7}"/>
              </a:ext>
            </a:extLst>
          </p:cNvPr>
          <p:cNvGraphicFramePr>
            <a:graphicFrameLocks/>
          </p:cNvGraphicFramePr>
          <p:nvPr/>
        </p:nvGraphicFramePr>
        <p:xfrm>
          <a:off x="-231014" y="1319427"/>
          <a:ext cx="11782060" cy="484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C906C30-492E-49F6-8C4F-52818743B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64B11-2D09-4A47-9F50-8AA254B58D45}" type="slidenum">
              <a:rPr lang="en-US" altLang="sk-SK" smtClean="0"/>
              <a:pPr/>
              <a:t>9</a:t>
            </a:fld>
            <a:endParaRPr lang="en-US" alt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01828253-E27F-4C3D-9238-DEA847114312}"/>
              </a:ext>
            </a:extLst>
          </p:cNvPr>
          <p:cNvSpPr/>
          <p:nvPr/>
        </p:nvSpPr>
        <p:spPr>
          <a:xfrm>
            <a:off x="2088406" y="1108338"/>
            <a:ext cx="3719814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Podiel na celkovom čase týždňa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EDEFA936-838E-4900-B040-9355C7685CC7}"/>
              </a:ext>
            </a:extLst>
          </p:cNvPr>
          <p:cNvSpPr/>
          <p:nvPr/>
        </p:nvSpPr>
        <p:spPr>
          <a:xfrm rot="924533">
            <a:off x="3483668" y="1811132"/>
            <a:ext cx="2319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Aktívny pohyb →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  <a:r>
              <a:rPr lang="sk-SK" sz="1400" b="1" dirty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  <a:r>
              <a:rPr lang="sk-SK" sz="1400" b="1" dirty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 </a:t>
            </a:r>
          </a:p>
          <a:p>
            <a:pPr algn="ctr"/>
            <a:r>
              <a:rPr lang="sk-SK" sz="1400" b="1" dirty="0">
                <a:solidFill>
                  <a:schemeClr val="accent5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všetkého času</a:t>
            </a:r>
          </a:p>
        </p:txBody>
      </p:sp>
      <p:sp>
        <p:nvSpPr>
          <p:cNvPr id="19" name="Pravá zložená zátvorka 18">
            <a:extLst>
              <a:ext uri="{FF2B5EF4-FFF2-40B4-BE49-F238E27FC236}">
                <a16:creationId xmlns:a16="http://schemas.microsoft.com/office/drawing/2014/main" id="{1ADDB719-9B83-40EF-88F4-4F757DD47D57}"/>
              </a:ext>
            </a:extLst>
          </p:cNvPr>
          <p:cNvSpPr/>
          <p:nvPr/>
        </p:nvSpPr>
        <p:spPr>
          <a:xfrm rot="17214794">
            <a:off x="4320609" y="1982326"/>
            <a:ext cx="139663" cy="697567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E58C50-C2D5-4C4B-B21D-D224E099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65" y="6497637"/>
            <a:ext cx="10823575" cy="720725"/>
          </a:xfrm>
          <a:custGeom>
            <a:avLst/>
            <a:gdLst>
              <a:gd name="T0" fmla="*/ 7590470 w 27999"/>
              <a:gd name="T1" fmla="*/ 46800 h 2368"/>
              <a:gd name="T2" fmla="*/ 7053126 w 27999"/>
              <a:gd name="T3" fmla="*/ 62602 h 2368"/>
              <a:gd name="T4" fmla="*/ 6883804 w 27999"/>
              <a:gd name="T5" fmla="*/ 86306 h 2368"/>
              <a:gd name="T6" fmla="*/ 3700717 w 27999"/>
              <a:gd name="T7" fmla="*/ 156506 h 2368"/>
              <a:gd name="T8" fmla="*/ 5899189 w 27999"/>
              <a:gd name="T9" fmla="*/ 109402 h 2368"/>
              <a:gd name="T10" fmla="*/ 8585137 w 27999"/>
              <a:gd name="T11" fmla="*/ 62602 h 2368"/>
              <a:gd name="T12" fmla="*/ 9639723 w 27999"/>
              <a:gd name="T13" fmla="*/ 46800 h 2368"/>
              <a:gd name="T14" fmla="*/ 10703974 w 27999"/>
              <a:gd name="T15" fmla="*/ 476811 h 2368"/>
              <a:gd name="T16" fmla="*/ 5511064 w 27999"/>
              <a:gd name="T17" fmla="*/ 640914 h 2368"/>
              <a:gd name="T18" fmla="*/ 5193296 w 27999"/>
              <a:gd name="T19" fmla="*/ 656717 h 2368"/>
              <a:gd name="T20" fmla="*/ 9460737 w 27999"/>
              <a:gd name="T21" fmla="*/ 15803 h 2368"/>
              <a:gd name="T22" fmla="*/ 219190 w 27999"/>
              <a:gd name="T23" fmla="*/ 359812 h 2368"/>
              <a:gd name="T24" fmla="*/ 179372 w 27999"/>
              <a:gd name="T25" fmla="*/ 406307 h 2368"/>
              <a:gd name="T26" fmla="*/ 467760 w 27999"/>
              <a:gd name="T27" fmla="*/ 461312 h 2368"/>
              <a:gd name="T28" fmla="*/ 457709 w 27999"/>
              <a:gd name="T29" fmla="*/ 500211 h 2368"/>
              <a:gd name="T30" fmla="*/ 448045 w 27999"/>
              <a:gd name="T31" fmla="*/ 547011 h 2368"/>
              <a:gd name="T32" fmla="*/ 467760 w 27999"/>
              <a:gd name="T33" fmla="*/ 594114 h 2368"/>
              <a:gd name="T34" fmla="*/ 816067 w 27999"/>
              <a:gd name="T35" fmla="*/ 640914 h 2368"/>
              <a:gd name="T36" fmla="*/ 865549 w 27999"/>
              <a:gd name="T37" fmla="*/ 688018 h 2368"/>
              <a:gd name="T38" fmla="*/ 1651464 w 27999"/>
              <a:gd name="T39" fmla="*/ 703517 h 2368"/>
              <a:gd name="T40" fmla="*/ 4387667 w 27999"/>
              <a:gd name="T41" fmla="*/ 672215 h 2368"/>
              <a:gd name="T42" fmla="*/ 5849320 w 27999"/>
              <a:gd name="T43" fmla="*/ 633013 h 2368"/>
              <a:gd name="T44" fmla="*/ 6973877 w 27999"/>
              <a:gd name="T45" fmla="*/ 594114 h 2368"/>
              <a:gd name="T46" fmla="*/ 7341900 w 27999"/>
              <a:gd name="T47" fmla="*/ 578312 h 2368"/>
              <a:gd name="T48" fmla="*/ 7978595 w 27999"/>
              <a:gd name="T49" fmla="*/ 570715 h 2368"/>
              <a:gd name="T50" fmla="*/ 8276647 w 27999"/>
              <a:gd name="T51" fmla="*/ 570715 h 2368"/>
              <a:gd name="T52" fmla="*/ 9540372 w 27999"/>
              <a:gd name="T53" fmla="*/ 547011 h 2368"/>
              <a:gd name="T54" fmla="*/ 10366104 w 27999"/>
              <a:gd name="T55" fmla="*/ 476811 h 2368"/>
              <a:gd name="T56" fmla="*/ 10754229 w 27999"/>
              <a:gd name="T57" fmla="*/ 445510 h 2368"/>
              <a:gd name="T58" fmla="*/ 10584907 w 27999"/>
              <a:gd name="T59" fmla="*/ 398710 h 2368"/>
              <a:gd name="T60" fmla="*/ 10734127 w 27999"/>
              <a:gd name="T61" fmla="*/ 359812 h 2368"/>
              <a:gd name="T62" fmla="*/ 10545090 w 27999"/>
              <a:gd name="T63" fmla="*/ 265908 h 2368"/>
              <a:gd name="T64" fmla="*/ 10346002 w 27999"/>
              <a:gd name="T65" fmla="*/ 211207 h 2368"/>
              <a:gd name="T66" fmla="*/ 9998081 w 27999"/>
              <a:gd name="T67" fmla="*/ 133106 h 2368"/>
              <a:gd name="T68" fmla="*/ 10146914 w 27999"/>
              <a:gd name="T69" fmla="*/ 117607 h 2368"/>
              <a:gd name="T70" fmla="*/ 9788942 w 27999"/>
              <a:gd name="T71" fmla="*/ 62602 h 2368"/>
              <a:gd name="T72" fmla="*/ 9729409 w 27999"/>
              <a:gd name="T73" fmla="*/ 62602 h 2368"/>
              <a:gd name="T74" fmla="*/ 9540372 w 27999"/>
              <a:gd name="T75" fmla="*/ 46800 h 2368"/>
              <a:gd name="T76" fmla="*/ 9092714 w 27999"/>
              <a:gd name="T77" fmla="*/ 39202 h 2368"/>
              <a:gd name="T78" fmla="*/ 8883962 w 27999"/>
              <a:gd name="T79" fmla="*/ 46800 h 2368"/>
              <a:gd name="T80" fmla="*/ 5322414 w 27999"/>
              <a:gd name="T81" fmla="*/ 140703 h 2368"/>
              <a:gd name="T82" fmla="*/ 5213012 w 27999"/>
              <a:gd name="T83" fmla="*/ 125205 h 2368"/>
              <a:gd name="T84" fmla="*/ 2586597 w 27999"/>
              <a:gd name="T85" fmla="*/ 203306 h 2368"/>
              <a:gd name="T86" fmla="*/ 338256 w 27999"/>
              <a:gd name="T87" fmla="*/ 281711 h 2368"/>
              <a:gd name="T88" fmla="*/ 7102994 w 27999"/>
              <a:gd name="T89" fmla="*/ 101805 h 2368"/>
              <a:gd name="T90" fmla="*/ 8396100 w 27999"/>
              <a:gd name="T91" fmla="*/ 78101 h 2368"/>
              <a:gd name="T92" fmla="*/ 6734972 w 27999"/>
              <a:gd name="T93" fmla="*/ 109402 h 2368"/>
              <a:gd name="T94" fmla="*/ 3502015 w 27999"/>
              <a:gd name="T95" fmla="*/ 179906 h 2368"/>
              <a:gd name="T96" fmla="*/ 1920136 w 27999"/>
              <a:gd name="T97" fmla="*/ 219108 h 2368"/>
              <a:gd name="T98" fmla="*/ 10007746 w 27999"/>
              <a:gd name="T99" fmla="*/ 109402 h 2368"/>
              <a:gd name="T100" fmla="*/ 10584907 w 27999"/>
              <a:gd name="T101" fmla="*/ 351910 h 2368"/>
              <a:gd name="T102" fmla="*/ 10634776 w 27999"/>
              <a:gd name="T103" fmla="*/ 351910 h 2368"/>
              <a:gd name="T104" fmla="*/ 6466300 w 27999"/>
              <a:gd name="T105" fmla="*/ 602016 h 2368"/>
              <a:gd name="T106" fmla="*/ 6894242 w 27999"/>
              <a:gd name="T107" fmla="*/ 594114 h 2368"/>
              <a:gd name="T108" fmla="*/ 6635234 w 27999"/>
              <a:gd name="T109" fmla="*/ 609613 h 2368"/>
              <a:gd name="T110" fmla="*/ 3571599 w 27999"/>
              <a:gd name="T111" fmla="*/ 140703 h 2368"/>
              <a:gd name="T112" fmla="*/ 5471246 w 27999"/>
              <a:gd name="T113" fmla="*/ 133106 h 2368"/>
              <a:gd name="T114" fmla="*/ 716330 w 27999"/>
              <a:gd name="T115" fmla="*/ 219108 h 2368"/>
              <a:gd name="T116" fmla="*/ 3302927 w 27999"/>
              <a:gd name="T117" fmla="*/ 156506 h 2368"/>
              <a:gd name="T118" fmla="*/ 3034642 w 27999"/>
              <a:gd name="T119" fmla="*/ 164407 h 2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99"/>
              <a:gd name="T181" fmla="*/ 0 h 2368"/>
              <a:gd name="T182" fmla="*/ 27999 w 27999"/>
              <a:gd name="T183" fmla="*/ 2368 h 2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99" h="2368">
                <a:moveTo>
                  <a:pt x="23392" y="78"/>
                </a:moveTo>
                <a:lnTo>
                  <a:pt x="23392" y="78"/>
                </a:lnTo>
                <a:cubicBezTo>
                  <a:pt x="23289" y="103"/>
                  <a:pt x="23109" y="52"/>
                  <a:pt x="22929" y="78"/>
                </a:cubicBezTo>
                <a:cubicBezTo>
                  <a:pt x="22954" y="52"/>
                  <a:pt x="23263" y="78"/>
                  <a:pt x="23392" y="78"/>
                </a:cubicBezTo>
                <a:close/>
                <a:moveTo>
                  <a:pt x="19635" y="154"/>
                </a:moveTo>
                <a:lnTo>
                  <a:pt x="19635" y="154"/>
                </a:lnTo>
                <a:cubicBezTo>
                  <a:pt x="19584" y="154"/>
                  <a:pt x="18914" y="154"/>
                  <a:pt x="18992" y="181"/>
                </a:cubicBezTo>
                <a:cubicBezTo>
                  <a:pt x="19197" y="181"/>
                  <a:pt x="19506" y="181"/>
                  <a:pt x="19841" y="154"/>
                </a:cubicBezTo>
                <a:cubicBezTo>
                  <a:pt x="19763" y="154"/>
                  <a:pt x="19712" y="154"/>
                  <a:pt x="19635" y="154"/>
                </a:cubicBezTo>
                <a:close/>
                <a:moveTo>
                  <a:pt x="17756" y="232"/>
                </a:moveTo>
                <a:lnTo>
                  <a:pt x="17756" y="232"/>
                </a:lnTo>
                <a:cubicBezTo>
                  <a:pt x="17937" y="232"/>
                  <a:pt x="18219" y="232"/>
                  <a:pt x="18245" y="206"/>
                </a:cubicBezTo>
                <a:cubicBezTo>
                  <a:pt x="16804" y="284"/>
                  <a:pt x="14900" y="335"/>
                  <a:pt x="13614" y="412"/>
                </a:cubicBezTo>
                <a:cubicBezTo>
                  <a:pt x="14900" y="360"/>
                  <a:pt x="16366" y="309"/>
                  <a:pt x="17756" y="232"/>
                </a:cubicBezTo>
                <a:close/>
                <a:moveTo>
                  <a:pt x="17010" y="309"/>
                </a:moveTo>
                <a:lnTo>
                  <a:pt x="17010" y="309"/>
                </a:lnTo>
                <a:cubicBezTo>
                  <a:pt x="17113" y="309"/>
                  <a:pt x="17293" y="309"/>
                  <a:pt x="17498" y="284"/>
                </a:cubicBezTo>
                <a:cubicBezTo>
                  <a:pt x="17601" y="284"/>
                  <a:pt x="17937" y="284"/>
                  <a:pt x="17807" y="284"/>
                </a:cubicBezTo>
                <a:cubicBezTo>
                  <a:pt x="17447" y="284"/>
                  <a:pt x="17267" y="309"/>
                  <a:pt x="17036" y="284"/>
                </a:cubicBezTo>
                <a:lnTo>
                  <a:pt x="17010" y="309"/>
                </a:lnTo>
                <a:close/>
                <a:moveTo>
                  <a:pt x="9573" y="515"/>
                </a:moveTo>
                <a:lnTo>
                  <a:pt x="9573" y="515"/>
                </a:lnTo>
                <a:cubicBezTo>
                  <a:pt x="9703" y="489"/>
                  <a:pt x="9908" y="489"/>
                  <a:pt x="9985" y="489"/>
                </a:cubicBezTo>
                <a:cubicBezTo>
                  <a:pt x="9882" y="489"/>
                  <a:pt x="9625" y="463"/>
                  <a:pt x="9573" y="515"/>
                </a:cubicBezTo>
                <a:close/>
                <a:moveTo>
                  <a:pt x="14925" y="387"/>
                </a:moveTo>
                <a:lnTo>
                  <a:pt x="14925" y="387"/>
                </a:lnTo>
                <a:cubicBezTo>
                  <a:pt x="14951" y="387"/>
                  <a:pt x="15002" y="387"/>
                  <a:pt x="15028" y="387"/>
                </a:cubicBezTo>
                <a:cubicBezTo>
                  <a:pt x="14977" y="387"/>
                  <a:pt x="14977" y="412"/>
                  <a:pt x="14977" y="412"/>
                </a:cubicBezTo>
                <a:cubicBezTo>
                  <a:pt x="15080" y="412"/>
                  <a:pt x="15389" y="387"/>
                  <a:pt x="15363" y="387"/>
                </a:cubicBezTo>
                <a:cubicBezTo>
                  <a:pt x="15183" y="387"/>
                  <a:pt x="15260" y="387"/>
                  <a:pt x="15260" y="360"/>
                </a:cubicBezTo>
                <a:cubicBezTo>
                  <a:pt x="15208" y="387"/>
                  <a:pt x="14951" y="360"/>
                  <a:pt x="14925" y="387"/>
                </a:cubicBezTo>
                <a:close/>
                <a:moveTo>
                  <a:pt x="22208" y="206"/>
                </a:moveTo>
                <a:lnTo>
                  <a:pt x="22208" y="206"/>
                </a:lnTo>
                <a:cubicBezTo>
                  <a:pt x="22054" y="181"/>
                  <a:pt x="22466" y="181"/>
                  <a:pt x="22311" y="181"/>
                </a:cubicBezTo>
                <a:cubicBezTo>
                  <a:pt x="22183" y="181"/>
                  <a:pt x="22054" y="181"/>
                  <a:pt x="22028" y="206"/>
                </a:cubicBezTo>
                <a:cubicBezTo>
                  <a:pt x="22105" y="181"/>
                  <a:pt x="22208" y="206"/>
                  <a:pt x="22208" y="206"/>
                </a:cubicBezTo>
                <a:close/>
                <a:moveTo>
                  <a:pt x="24782" y="129"/>
                </a:moveTo>
                <a:lnTo>
                  <a:pt x="24782" y="129"/>
                </a:lnTo>
                <a:cubicBezTo>
                  <a:pt x="24679" y="129"/>
                  <a:pt x="24473" y="129"/>
                  <a:pt x="24447" y="154"/>
                </a:cubicBezTo>
                <a:cubicBezTo>
                  <a:pt x="24550" y="129"/>
                  <a:pt x="24756" y="154"/>
                  <a:pt x="24782" y="129"/>
                </a:cubicBezTo>
                <a:close/>
                <a:moveTo>
                  <a:pt x="24936" y="154"/>
                </a:moveTo>
                <a:lnTo>
                  <a:pt x="24936" y="154"/>
                </a:lnTo>
                <a:cubicBezTo>
                  <a:pt x="25065" y="154"/>
                  <a:pt x="25399" y="154"/>
                  <a:pt x="25245" y="129"/>
                </a:cubicBezTo>
                <a:cubicBezTo>
                  <a:pt x="25193" y="129"/>
                  <a:pt x="25013" y="129"/>
                  <a:pt x="24936" y="154"/>
                </a:cubicBezTo>
                <a:close/>
                <a:moveTo>
                  <a:pt x="27689" y="1569"/>
                </a:moveTo>
                <a:lnTo>
                  <a:pt x="27689" y="1569"/>
                </a:lnTo>
                <a:cubicBezTo>
                  <a:pt x="27664" y="1543"/>
                  <a:pt x="27741" y="1491"/>
                  <a:pt x="27613" y="1491"/>
                </a:cubicBezTo>
                <a:cubicBezTo>
                  <a:pt x="27716" y="1543"/>
                  <a:pt x="27510" y="1569"/>
                  <a:pt x="27689" y="1569"/>
                </a:cubicBezTo>
                <a:close/>
                <a:moveTo>
                  <a:pt x="20201" y="1878"/>
                </a:moveTo>
                <a:lnTo>
                  <a:pt x="20201" y="1878"/>
                </a:lnTo>
                <a:cubicBezTo>
                  <a:pt x="20304" y="1878"/>
                  <a:pt x="20536" y="1903"/>
                  <a:pt x="20561" y="1878"/>
                </a:cubicBezTo>
                <a:cubicBezTo>
                  <a:pt x="20407" y="1878"/>
                  <a:pt x="20278" y="1878"/>
                  <a:pt x="20201" y="1878"/>
                </a:cubicBezTo>
                <a:close/>
                <a:moveTo>
                  <a:pt x="14256" y="2109"/>
                </a:moveTo>
                <a:lnTo>
                  <a:pt x="14256" y="2109"/>
                </a:lnTo>
                <a:cubicBezTo>
                  <a:pt x="14462" y="2109"/>
                  <a:pt x="14900" y="2135"/>
                  <a:pt x="14951" y="2109"/>
                </a:cubicBezTo>
                <a:cubicBezTo>
                  <a:pt x="14643" y="2109"/>
                  <a:pt x="14410" y="2083"/>
                  <a:pt x="14256" y="2109"/>
                </a:cubicBezTo>
                <a:close/>
                <a:moveTo>
                  <a:pt x="13434" y="2161"/>
                </a:moveTo>
                <a:lnTo>
                  <a:pt x="13434" y="2161"/>
                </a:lnTo>
                <a:cubicBezTo>
                  <a:pt x="13537" y="2135"/>
                  <a:pt x="13743" y="2161"/>
                  <a:pt x="13794" y="2135"/>
                </a:cubicBezTo>
                <a:cubicBezTo>
                  <a:pt x="13691" y="2109"/>
                  <a:pt x="13434" y="2135"/>
                  <a:pt x="13434" y="2161"/>
                </a:cubicBezTo>
                <a:close/>
                <a:moveTo>
                  <a:pt x="12842" y="2161"/>
                </a:moveTo>
                <a:lnTo>
                  <a:pt x="12842" y="2161"/>
                </a:lnTo>
                <a:cubicBezTo>
                  <a:pt x="12816" y="2135"/>
                  <a:pt x="12533" y="2161"/>
                  <a:pt x="12507" y="2161"/>
                </a:cubicBezTo>
                <a:cubicBezTo>
                  <a:pt x="12610" y="2186"/>
                  <a:pt x="12713" y="2161"/>
                  <a:pt x="12842" y="2161"/>
                </a:cubicBezTo>
                <a:close/>
                <a:moveTo>
                  <a:pt x="24473" y="52"/>
                </a:moveTo>
                <a:lnTo>
                  <a:pt x="24473" y="52"/>
                </a:lnTo>
                <a:cubicBezTo>
                  <a:pt x="24473" y="26"/>
                  <a:pt x="24653" y="52"/>
                  <a:pt x="24653" y="26"/>
                </a:cubicBezTo>
                <a:cubicBezTo>
                  <a:pt x="24550" y="26"/>
                  <a:pt x="24395" y="0"/>
                  <a:pt x="24370" y="26"/>
                </a:cubicBezTo>
                <a:cubicBezTo>
                  <a:pt x="24498" y="26"/>
                  <a:pt x="24370" y="52"/>
                  <a:pt x="24473" y="52"/>
                </a:cubicBezTo>
                <a:close/>
                <a:moveTo>
                  <a:pt x="721" y="1107"/>
                </a:moveTo>
                <a:lnTo>
                  <a:pt x="721" y="1107"/>
                </a:lnTo>
                <a:cubicBezTo>
                  <a:pt x="644" y="1107"/>
                  <a:pt x="747" y="1158"/>
                  <a:pt x="567" y="1184"/>
                </a:cubicBezTo>
                <a:cubicBezTo>
                  <a:pt x="541" y="1158"/>
                  <a:pt x="464" y="1158"/>
                  <a:pt x="515" y="1184"/>
                </a:cubicBezTo>
                <a:cubicBezTo>
                  <a:pt x="618" y="1235"/>
                  <a:pt x="206" y="1235"/>
                  <a:pt x="0" y="1235"/>
                </a:cubicBezTo>
                <a:cubicBezTo>
                  <a:pt x="155" y="1260"/>
                  <a:pt x="412" y="1235"/>
                  <a:pt x="489" y="1260"/>
                </a:cubicBezTo>
                <a:cubicBezTo>
                  <a:pt x="386" y="1260"/>
                  <a:pt x="309" y="1260"/>
                  <a:pt x="335" y="1286"/>
                </a:cubicBezTo>
                <a:cubicBezTo>
                  <a:pt x="515" y="1286"/>
                  <a:pt x="695" y="1286"/>
                  <a:pt x="721" y="1337"/>
                </a:cubicBezTo>
                <a:cubicBezTo>
                  <a:pt x="670" y="1337"/>
                  <a:pt x="438" y="1337"/>
                  <a:pt x="464" y="1337"/>
                </a:cubicBezTo>
                <a:cubicBezTo>
                  <a:pt x="541" y="1363"/>
                  <a:pt x="670" y="1337"/>
                  <a:pt x="747" y="1337"/>
                </a:cubicBezTo>
                <a:cubicBezTo>
                  <a:pt x="978" y="1389"/>
                  <a:pt x="850" y="1518"/>
                  <a:pt x="670" y="1518"/>
                </a:cubicBezTo>
                <a:cubicBezTo>
                  <a:pt x="695" y="1518"/>
                  <a:pt x="824" y="1491"/>
                  <a:pt x="850" y="1518"/>
                </a:cubicBezTo>
                <a:cubicBezTo>
                  <a:pt x="798" y="1543"/>
                  <a:pt x="798" y="1543"/>
                  <a:pt x="901" y="1569"/>
                </a:cubicBezTo>
                <a:cubicBezTo>
                  <a:pt x="875" y="1543"/>
                  <a:pt x="875" y="1543"/>
                  <a:pt x="850" y="1518"/>
                </a:cubicBezTo>
                <a:cubicBezTo>
                  <a:pt x="901" y="1518"/>
                  <a:pt x="1107" y="1491"/>
                  <a:pt x="1210" y="1518"/>
                </a:cubicBezTo>
                <a:cubicBezTo>
                  <a:pt x="1210" y="1543"/>
                  <a:pt x="1287" y="1569"/>
                  <a:pt x="1159" y="1594"/>
                </a:cubicBezTo>
                <a:cubicBezTo>
                  <a:pt x="1029" y="1594"/>
                  <a:pt x="798" y="1569"/>
                  <a:pt x="721" y="1594"/>
                </a:cubicBezTo>
                <a:cubicBezTo>
                  <a:pt x="850" y="1594"/>
                  <a:pt x="1004" y="1594"/>
                  <a:pt x="1081" y="1594"/>
                </a:cubicBezTo>
                <a:cubicBezTo>
                  <a:pt x="695" y="1620"/>
                  <a:pt x="1004" y="1594"/>
                  <a:pt x="1132" y="1620"/>
                </a:cubicBezTo>
                <a:cubicBezTo>
                  <a:pt x="1107" y="1620"/>
                  <a:pt x="1107" y="1646"/>
                  <a:pt x="1081" y="1646"/>
                </a:cubicBezTo>
                <a:cubicBezTo>
                  <a:pt x="1159" y="1672"/>
                  <a:pt x="1159" y="1646"/>
                  <a:pt x="1184" y="1646"/>
                </a:cubicBezTo>
                <a:cubicBezTo>
                  <a:pt x="1107" y="1672"/>
                  <a:pt x="1262" y="1697"/>
                  <a:pt x="1132" y="1697"/>
                </a:cubicBezTo>
                <a:cubicBezTo>
                  <a:pt x="1081" y="1724"/>
                  <a:pt x="901" y="1697"/>
                  <a:pt x="875" y="1724"/>
                </a:cubicBezTo>
                <a:cubicBezTo>
                  <a:pt x="1004" y="1724"/>
                  <a:pt x="1235" y="1697"/>
                  <a:pt x="1235" y="1749"/>
                </a:cubicBezTo>
                <a:cubicBezTo>
                  <a:pt x="1184" y="1749"/>
                  <a:pt x="1107" y="1749"/>
                  <a:pt x="1107" y="1775"/>
                </a:cubicBezTo>
                <a:cubicBezTo>
                  <a:pt x="1313" y="1749"/>
                  <a:pt x="1081" y="1775"/>
                  <a:pt x="1235" y="1775"/>
                </a:cubicBezTo>
                <a:cubicBezTo>
                  <a:pt x="1262" y="1800"/>
                  <a:pt x="1159" y="1800"/>
                  <a:pt x="1159" y="1800"/>
                </a:cubicBezTo>
                <a:cubicBezTo>
                  <a:pt x="1338" y="1800"/>
                  <a:pt x="1262" y="1827"/>
                  <a:pt x="1210" y="1852"/>
                </a:cubicBezTo>
                <a:cubicBezTo>
                  <a:pt x="1159" y="1852"/>
                  <a:pt x="978" y="1852"/>
                  <a:pt x="978" y="1852"/>
                </a:cubicBezTo>
                <a:cubicBezTo>
                  <a:pt x="1056" y="1878"/>
                  <a:pt x="1210" y="1852"/>
                  <a:pt x="1262" y="1878"/>
                </a:cubicBezTo>
                <a:cubicBezTo>
                  <a:pt x="1210" y="1878"/>
                  <a:pt x="978" y="1878"/>
                  <a:pt x="1081" y="1878"/>
                </a:cubicBezTo>
                <a:cubicBezTo>
                  <a:pt x="1235" y="1878"/>
                  <a:pt x="1365" y="1878"/>
                  <a:pt x="1416" y="1903"/>
                </a:cubicBezTo>
                <a:cubicBezTo>
                  <a:pt x="1235" y="1903"/>
                  <a:pt x="1107" y="1929"/>
                  <a:pt x="1210" y="1955"/>
                </a:cubicBezTo>
                <a:cubicBezTo>
                  <a:pt x="1235" y="1955"/>
                  <a:pt x="1184" y="1929"/>
                  <a:pt x="1287" y="1929"/>
                </a:cubicBezTo>
                <a:cubicBezTo>
                  <a:pt x="1287" y="1929"/>
                  <a:pt x="1338" y="1929"/>
                  <a:pt x="1365" y="1929"/>
                </a:cubicBezTo>
                <a:cubicBezTo>
                  <a:pt x="1287" y="1981"/>
                  <a:pt x="1467" y="1981"/>
                  <a:pt x="1596" y="2006"/>
                </a:cubicBezTo>
                <a:cubicBezTo>
                  <a:pt x="1544" y="2032"/>
                  <a:pt x="1467" y="2032"/>
                  <a:pt x="1441" y="2032"/>
                </a:cubicBezTo>
                <a:cubicBezTo>
                  <a:pt x="1621" y="2058"/>
                  <a:pt x="1802" y="2006"/>
                  <a:pt x="1879" y="2032"/>
                </a:cubicBezTo>
                <a:cubicBezTo>
                  <a:pt x="1879" y="2083"/>
                  <a:pt x="2033" y="2083"/>
                  <a:pt x="2111" y="2109"/>
                </a:cubicBezTo>
                <a:cubicBezTo>
                  <a:pt x="2111" y="2135"/>
                  <a:pt x="2033" y="2161"/>
                  <a:pt x="1956" y="2161"/>
                </a:cubicBezTo>
                <a:cubicBezTo>
                  <a:pt x="2188" y="2186"/>
                  <a:pt x="1827" y="2212"/>
                  <a:pt x="1879" y="2212"/>
                </a:cubicBezTo>
                <a:cubicBezTo>
                  <a:pt x="2008" y="2212"/>
                  <a:pt x="2291" y="2212"/>
                  <a:pt x="2136" y="2237"/>
                </a:cubicBezTo>
                <a:cubicBezTo>
                  <a:pt x="2188" y="2237"/>
                  <a:pt x="2291" y="2237"/>
                  <a:pt x="2317" y="2237"/>
                </a:cubicBezTo>
                <a:cubicBezTo>
                  <a:pt x="2265" y="2264"/>
                  <a:pt x="2136" y="2237"/>
                  <a:pt x="2162" y="2264"/>
                </a:cubicBezTo>
                <a:cubicBezTo>
                  <a:pt x="2188" y="2264"/>
                  <a:pt x="2214" y="2264"/>
                  <a:pt x="2239" y="2264"/>
                </a:cubicBezTo>
                <a:cubicBezTo>
                  <a:pt x="2214" y="2264"/>
                  <a:pt x="2214" y="2264"/>
                  <a:pt x="2239" y="2264"/>
                </a:cubicBezTo>
                <a:cubicBezTo>
                  <a:pt x="2317" y="2237"/>
                  <a:pt x="2806" y="2237"/>
                  <a:pt x="2934" y="2264"/>
                </a:cubicBezTo>
                <a:cubicBezTo>
                  <a:pt x="2909" y="2264"/>
                  <a:pt x="2573" y="2264"/>
                  <a:pt x="2625" y="2289"/>
                </a:cubicBezTo>
                <a:cubicBezTo>
                  <a:pt x="2779" y="2289"/>
                  <a:pt x="3191" y="2264"/>
                  <a:pt x="3037" y="2289"/>
                </a:cubicBezTo>
                <a:cubicBezTo>
                  <a:pt x="3500" y="2264"/>
                  <a:pt x="4041" y="2264"/>
                  <a:pt x="4556" y="2289"/>
                </a:cubicBezTo>
                <a:cubicBezTo>
                  <a:pt x="4478" y="2289"/>
                  <a:pt x="4195" y="2315"/>
                  <a:pt x="4272" y="2315"/>
                </a:cubicBezTo>
                <a:cubicBezTo>
                  <a:pt x="4350" y="2289"/>
                  <a:pt x="4504" y="2367"/>
                  <a:pt x="4556" y="2341"/>
                </a:cubicBezTo>
                <a:cubicBezTo>
                  <a:pt x="4504" y="2341"/>
                  <a:pt x="4504" y="2315"/>
                  <a:pt x="4504" y="2315"/>
                </a:cubicBezTo>
                <a:cubicBezTo>
                  <a:pt x="4581" y="2315"/>
                  <a:pt x="4581" y="2289"/>
                  <a:pt x="4659" y="2289"/>
                </a:cubicBezTo>
                <a:cubicBezTo>
                  <a:pt x="5379" y="2264"/>
                  <a:pt x="6871" y="2315"/>
                  <a:pt x="7566" y="2289"/>
                </a:cubicBezTo>
                <a:cubicBezTo>
                  <a:pt x="7541" y="2289"/>
                  <a:pt x="7514" y="2289"/>
                  <a:pt x="7514" y="2289"/>
                </a:cubicBezTo>
                <a:cubicBezTo>
                  <a:pt x="8596" y="2289"/>
                  <a:pt x="10088" y="2212"/>
                  <a:pt x="11350" y="2212"/>
                </a:cubicBezTo>
                <a:cubicBezTo>
                  <a:pt x="11247" y="2212"/>
                  <a:pt x="11195" y="2212"/>
                  <a:pt x="11195" y="2212"/>
                </a:cubicBezTo>
                <a:cubicBezTo>
                  <a:pt x="11350" y="2212"/>
                  <a:pt x="11504" y="2212"/>
                  <a:pt x="11658" y="2212"/>
                </a:cubicBezTo>
                <a:cubicBezTo>
                  <a:pt x="11478" y="2161"/>
                  <a:pt x="11864" y="2212"/>
                  <a:pt x="11658" y="2186"/>
                </a:cubicBezTo>
                <a:cubicBezTo>
                  <a:pt x="11864" y="2186"/>
                  <a:pt x="12121" y="2212"/>
                  <a:pt x="12302" y="2186"/>
                </a:cubicBezTo>
                <a:cubicBezTo>
                  <a:pt x="12224" y="2186"/>
                  <a:pt x="12147" y="2186"/>
                  <a:pt x="12121" y="2161"/>
                </a:cubicBezTo>
                <a:cubicBezTo>
                  <a:pt x="13151" y="2161"/>
                  <a:pt x="14128" y="2058"/>
                  <a:pt x="15131" y="2083"/>
                </a:cubicBezTo>
                <a:cubicBezTo>
                  <a:pt x="15105" y="2083"/>
                  <a:pt x="15080" y="2083"/>
                  <a:pt x="15080" y="2109"/>
                </a:cubicBezTo>
                <a:cubicBezTo>
                  <a:pt x="16109" y="2058"/>
                  <a:pt x="16547" y="2032"/>
                  <a:pt x="17601" y="2006"/>
                </a:cubicBezTo>
                <a:cubicBezTo>
                  <a:pt x="17601" y="2006"/>
                  <a:pt x="17601" y="2006"/>
                  <a:pt x="17576" y="2006"/>
                </a:cubicBezTo>
                <a:cubicBezTo>
                  <a:pt x="17679" y="2006"/>
                  <a:pt x="17731" y="2006"/>
                  <a:pt x="17756" y="2006"/>
                </a:cubicBezTo>
                <a:cubicBezTo>
                  <a:pt x="17704" y="1981"/>
                  <a:pt x="17601" y="2006"/>
                  <a:pt x="17473" y="1981"/>
                </a:cubicBezTo>
                <a:cubicBezTo>
                  <a:pt x="17782" y="1981"/>
                  <a:pt x="17834" y="1955"/>
                  <a:pt x="18040" y="1955"/>
                </a:cubicBezTo>
                <a:cubicBezTo>
                  <a:pt x="17962" y="1981"/>
                  <a:pt x="17859" y="1955"/>
                  <a:pt x="17807" y="1981"/>
                </a:cubicBezTo>
                <a:cubicBezTo>
                  <a:pt x="18091" y="1981"/>
                  <a:pt x="18219" y="1955"/>
                  <a:pt x="18502" y="1955"/>
                </a:cubicBezTo>
                <a:cubicBezTo>
                  <a:pt x="18554" y="1955"/>
                  <a:pt x="18451" y="1929"/>
                  <a:pt x="18502" y="1929"/>
                </a:cubicBezTo>
                <a:cubicBezTo>
                  <a:pt x="18554" y="1955"/>
                  <a:pt x="18837" y="1903"/>
                  <a:pt x="18734" y="1955"/>
                </a:cubicBezTo>
                <a:cubicBezTo>
                  <a:pt x="18914" y="1929"/>
                  <a:pt x="19223" y="1955"/>
                  <a:pt x="19326" y="1929"/>
                </a:cubicBezTo>
                <a:cubicBezTo>
                  <a:pt x="19223" y="1903"/>
                  <a:pt x="19069" y="1929"/>
                  <a:pt x="18992" y="1903"/>
                </a:cubicBezTo>
                <a:cubicBezTo>
                  <a:pt x="19172" y="1878"/>
                  <a:pt x="19506" y="1878"/>
                  <a:pt x="19763" y="1903"/>
                </a:cubicBezTo>
                <a:cubicBezTo>
                  <a:pt x="19609" y="1903"/>
                  <a:pt x="19532" y="1903"/>
                  <a:pt x="19506" y="1903"/>
                </a:cubicBezTo>
                <a:cubicBezTo>
                  <a:pt x="19712" y="1929"/>
                  <a:pt x="19660" y="1903"/>
                  <a:pt x="19841" y="1903"/>
                </a:cubicBezTo>
                <a:cubicBezTo>
                  <a:pt x="19841" y="1903"/>
                  <a:pt x="19789" y="1878"/>
                  <a:pt x="19815" y="1878"/>
                </a:cubicBezTo>
                <a:cubicBezTo>
                  <a:pt x="20149" y="1878"/>
                  <a:pt x="20278" y="1852"/>
                  <a:pt x="20639" y="1852"/>
                </a:cubicBezTo>
                <a:cubicBezTo>
                  <a:pt x="20664" y="1852"/>
                  <a:pt x="20639" y="1878"/>
                  <a:pt x="20639" y="1878"/>
                </a:cubicBezTo>
                <a:cubicBezTo>
                  <a:pt x="20690" y="1878"/>
                  <a:pt x="20844" y="1878"/>
                  <a:pt x="20819" y="1852"/>
                </a:cubicBezTo>
                <a:cubicBezTo>
                  <a:pt x="20767" y="1852"/>
                  <a:pt x="20716" y="1852"/>
                  <a:pt x="20716" y="1852"/>
                </a:cubicBezTo>
                <a:cubicBezTo>
                  <a:pt x="20767" y="1852"/>
                  <a:pt x="20947" y="1827"/>
                  <a:pt x="21050" y="1852"/>
                </a:cubicBezTo>
                <a:cubicBezTo>
                  <a:pt x="20973" y="1852"/>
                  <a:pt x="20895" y="1852"/>
                  <a:pt x="20870" y="1878"/>
                </a:cubicBezTo>
                <a:cubicBezTo>
                  <a:pt x="21076" y="1852"/>
                  <a:pt x="21256" y="1878"/>
                  <a:pt x="21307" y="1827"/>
                </a:cubicBezTo>
                <a:cubicBezTo>
                  <a:pt x="21385" y="1852"/>
                  <a:pt x="21513" y="1852"/>
                  <a:pt x="21410" y="1878"/>
                </a:cubicBezTo>
                <a:cubicBezTo>
                  <a:pt x="21539" y="1852"/>
                  <a:pt x="21899" y="1852"/>
                  <a:pt x="21899" y="1852"/>
                </a:cubicBezTo>
                <a:cubicBezTo>
                  <a:pt x="21385" y="1852"/>
                  <a:pt x="21590" y="1827"/>
                  <a:pt x="22002" y="1827"/>
                </a:cubicBezTo>
                <a:cubicBezTo>
                  <a:pt x="22002" y="1827"/>
                  <a:pt x="21977" y="1827"/>
                  <a:pt x="22002" y="1852"/>
                </a:cubicBezTo>
                <a:cubicBezTo>
                  <a:pt x="22903" y="1827"/>
                  <a:pt x="23855" y="1827"/>
                  <a:pt x="24628" y="1775"/>
                </a:cubicBezTo>
                <a:cubicBezTo>
                  <a:pt x="24601" y="1775"/>
                  <a:pt x="24576" y="1775"/>
                  <a:pt x="24550" y="1775"/>
                </a:cubicBezTo>
                <a:cubicBezTo>
                  <a:pt x="24679" y="1775"/>
                  <a:pt x="24756" y="1775"/>
                  <a:pt x="24679" y="1800"/>
                </a:cubicBezTo>
                <a:cubicBezTo>
                  <a:pt x="24910" y="1775"/>
                  <a:pt x="25245" y="1800"/>
                  <a:pt x="25271" y="1749"/>
                </a:cubicBezTo>
                <a:cubicBezTo>
                  <a:pt x="25116" y="1749"/>
                  <a:pt x="24987" y="1749"/>
                  <a:pt x="24910" y="1724"/>
                </a:cubicBezTo>
                <a:cubicBezTo>
                  <a:pt x="25425" y="1697"/>
                  <a:pt x="25271" y="1697"/>
                  <a:pt x="25760" y="1697"/>
                </a:cubicBezTo>
                <a:cubicBezTo>
                  <a:pt x="25657" y="1672"/>
                  <a:pt x="26017" y="1646"/>
                  <a:pt x="25991" y="1672"/>
                </a:cubicBezTo>
                <a:cubicBezTo>
                  <a:pt x="26429" y="1646"/>
                  <a:pt x="26506" y="1569"/>
                  <a:pt x="26892" y="1543"/>
                </a:cubicBezTo>
                <a:cubicBezTo>
                  <a:pt x="26892" y="1569"/>
                  <a:pt x="26789" y="1569"/>
                  <a:pt x="26815" y="1569"/>
                </a:cubicBezTo>
                <a:cubicBezTo>
                  <a:pt x="27098" y="1543"/>
                  <a:pt x="27149" y="1620"/>
                  <a:pt x="27407" y="1594"/>
                </a:cubicBezTo>
                <a:cubicBezTo>
                  <a:pt x="27381" y="1569"/>
                  <a:pt x="27278" y="1569"/>
                  <a:pt x="27227" y="1569"/>
                </a:cubicBezTo>
                <a:cubicBezTo>
                  <a:pt x="27304" y="1543"/>
                  <a:pt x="27329" y="1543"/>
                  <a:pt x="27355" y="1543"/>
                </a:cubicBezTo>
                <a:cubicBezTo>
                  <a:pt x="27252" y="1543"/>
                  <a:pt x="27252" y="1518"/>
                  <a:pt x="27278" y="1491"/>
                </a:cubicBezTo>
                <a:cubicBezTo>
                  <a:pt x="27432" y="1518"/>
                  <a:pt x="27355" y="1518"/>
                  <a:pt x="27278" y="1491"/>
                </a:cubicBezTo>
                <a:cubicBezTo>
                  <a:pt x="27458" y="1466"/>
                  <a:pt x="27613" y="1491"/>
                  <a:pt x="27819" y="1466"/>
                </a:cubicBezTo>
                <a:cubicBezTo>
                  <a:pt x="27792" y="1440"/>
                  <a:pt x="27716" y="1491"/>
                  <a:pt x="27664" y="1466"/>
                </a:cubicBezTo>
                <a:cubicBezTo>
                  <a:pt x="27741" y="1440"/>
                  <a:pt x="27613" y="1440"/>
                  <a:pt x="27586" y="1415"/>
                </a:cubicBezTo>
                <a:cubicBezTo>
                  <a:pt x="27638" y="1415"/>
                  <a:pt x="27844" y="1389"/>
                  <a:pt x="27638" y="1389"/>
                </a:cubicBezTo>
                <a:cubicBezTo>
                  <a:pt x="27741" y="1363"/>
                  <a:pt x="27870" y="1415"/>
                  <a:pt x="27844" y="1389"/>
                </a:cubicBezTo>
                <a:cubicBezTo>
                  <a:pt x="27741" y="1389"/>
                  <a:pt x="27689" y="1363"/>
                  <a:pt x="27586" y="1363"/>
                </a:cubicBezTo>
                <a:cubicBezTo>
                  <a:pt x="27664" y="1337"/>
                  <a:pt x="27407" y="1312"/>
                  <a:pt x="27381" y="1312"/>
                </a:cubicBezTo>
                <a:cubicBezTo>
                  <a:pt x="27432" y="1312"/>
                  <a:pt x="27458" y="1337"/>
                  <a:pt x="27407" y="1337"/>
                </a:cubicBezTo>
                <a:cubicBezTo>
                  <a:pt x="27329" y="1337"/>
                  <a:pt x="27227" y="1337"/>
                  <a:pt x="27227" y="1312"/>
                </a:cubicBezTo>
                <a:cubicBezTo>
                  <a:pt x="27252" y="1260"/>
                  <a:pt x="27432" y="1260"/>
                  <a:pt x="27689" y="1260"/>
                </a:cubicBezTo>
                <a:cubicBezTo>
                  <a:pt x="27689" y="1235"/>
                  <a:pt x="27664" y="1209"/>
                  <a:pt x="27767" y="1209"/>
                </a:cubicBezTo>
                <a:cubicBezTo>
                  <a:pt x="27792" y="1209"/>
                  <a:pt x="27922" y="1235"/>
                  <a:pt x="27947" y="1209"/>
                </a:cubicBezTo>
                <a:cubicBezTo>
                  <a:pt x="27844" y="1209"/>
                  <a:pt x="27792" y="1209"/>
                  <a:pt x="27767" y="1184"/>
                </a:cubicBezTo>
                <a:cubicBezTo>
                  <a:pt x="27792" y="1184"/>
                  <a:pt x="27947" y="1158"/>
                  <a:pt x="27998" y="1184"/>
                </a:cubicBezTo>
                <a:cubicBezTo>
                  <a:pt x="27922" y="1158"/>
                  <a:pt x="27895" y="1133"/>
                  <a:pt x="27870" y="1133"/>
                </a:cubicBezTo>
                <a:cubicBezTo>
                  <a:pt x="27510" y="1133"/>
                  <a:pt x="27458" y="1004"/>
                  <a:pt x="27201" y="952"/>
                </a:cubicBezTo>
                <a:cubicBezTo>
                  <a:pt x="27149" y="952"/>
                  <a:pt x="27304" y="952"/>
                  <a:pt x="27329" y="927"/>
                </a:cubicBezTo>
                <a:cubicBezTo>
                  <a:pt x="27278" y="927"/>
                  <a:pt x="27149" y="927"/>
                  <a:pt x="27098" y="901"/>
                </a:cubicBezTo>
                <a:cubicBezTo>
                  <a:pt x="27098" y="875"/>
                  <a:pt x="27355" y="901"/>
                  <a:pt x="27278" y="875"/>
                </a:cubicBezTo>
                <a:cubicBezTo>
                  <a:pt x="27175" y="875"/>
                  <a:pt x="27098" y="875"/>
                  <a:pt x="26995" y="901"/>
                </a:cubicBezTo>
                <a:cubicBezTo>
                  <a:pt x="27021" y="875"/>
                  <a:pt x="26737" y="849"/>
                  <a:pt x="26866" y="849"/>
                </a:cubicBezTo>
                <a:cubicBezTo>
                  <a:pt x="26763" y="824"/>
                  <a:pt x="26712" y="824"/>
                  <a:pt x="26634" y="798"/>
                </a:cubicBezTo>
                <a:cubicBezTo>
                  <a:pt x="26763" y="798"/>
                  <a:pt x="26737" y="798"/>
                  <a:pt x="26840" y="798"/>
                </a:cubicBezTo>
                <a:cubicBezTo>
                  <a:pt x="26737" y="772"/>
                  <a:pt x="26712" y="772"/>
                  <a:pt x="26660" y="721"/>
                </a:cubicBezTo>
                <a:cubicBezTo>
                  <a:pt x="26737" y="721"/>
                  <a:pt x="26789" y="721"/>
                  <a:pt x="26763" y="695"/>
                </a:cubicBezTo>
                <a:cubicBezTo>
                  <a:pt x="26634" y="695"/>
                  <a:pt x="26557" y="644"/>
                  <a:pt x="26429" y="618"/>
                </a:cubicBezTo>
                <a:cubicBezTo>
                  <a:pt x="26506" y="644"/>
                  <a:pt x="26660" y="618"/>
                  <a:pt x="26532" y="592"/>
                </a:cubicBezTo>
                <a:cubicBezTo>
                  <a:pt x="26480" y="618"/>
                  <a:pt x="26506" y="566"/>
                  <a:pt x="26454" y="566"/>
                </a:cubicBezTo>
                <a:cubicBezTo>
                  <a:pt x="26248" y="541"/>
                  <a:pt x="26145" y="515"/>
                  <a:pt x="26145" y="489"/>
                </a:cubicBezTo>
                <a:cubicBezTo>
                  <a:pt x="26197" y="515"/>
                  <a:pt x="25991" y="489"/>
                  <a:pt x="25991" y="489"/>
                </a:cubicBezTo>
                <a:cubicBezTo>
                  <a:pt x="26094" y="463"/>
                  <a:pt x="25785" y="463"/>
                  <a:pt x="25863" y="438"/>
                </a:cubicBezTo>
                <a:cubicBezTo>
                  <a:pt x="25991" y="438"/>
                  <a:pt x="26017" y="463"/>
                  <a:pt x="26145" y="489"/>
                </a:cubicBezTo>
                <a:cubicBezTo>
                  <a:pt x="26197" y="463"/>
                  <a:pt x="26069" y="438"/>
                  <a:pt x="26172" y="438"/>
                </a:cubicBezTo>
                <a:cubicBezTo>
                  <a:pt x="26017" y="438"/>
                  <a:pt x="25939" y="412"/>
                  <a:pt x="25863" y="387"/>
                </a:cubicBezTo>
                <a:cubicBezTo>
                  <a:pt x="25991" y="387"/>
                  <a:pt x="26145" y="387"/>
                  <a:pt x="26042" y="412"/>
                </a:cubicBezTo>
                <a:cubicBezTo>
                  <a:pt x="26069" y="412"/>
                  <a:pt x="26223" y="412"/>
                  <a:pt x="26223" y="412"/>
                </a:cubicBezTo>
                <a:cubicBezTo>
                  <a:pt x="26069" y="387"/>
                  <a:pt x="26300" y="412"/>
                  <a:pt x="26248" y="387"/>
                </a:cubicBezTo>
                <a:cubicBezTo>
                  <a:pt x="26069" y="387"/>
                  <a:pt x="25863" y="335"/>
                  <a:pt x="25863" y="309"/>
                </a:cubicBezTo>
                <a:cubicBezTo>
                  <a:pt x="26120" y="284"/>
                  <a:pt x="26248" y="360"/>
                  <a:pt x="26454" y="387"/>
                </a:cubicBezTo>
                <a:cubicBezTo>
                  <a:pt x="26351" y="309"/>
                  <a:pt x="26042" y="284"/>
                  <a:pt x="25785" y="257"/>
                </a:cubicBezTo>
                <a:cubicBezTo>
                  <a:pt x="25760" y="232"/>
                  <a:pt x="25734" y="206"/>
                  <a:pt x="25836" y="206"/>
                </a:cubicBezTo>
                <a:cubicBezTo>
                  <a:pt x="25682" y="206"/>
                  <a:pt x="25477" y="206"/>
                  <a:pt x="25245" y="206"/>
                </a:cubicBezTo>
                <a:cubicBezTo>
                  <a:pt x="25271" y="206"/>
                  <a:pt x="25322" y="206"/>
                  <a:pt x="25322" y="206"/>
                </a:cubicBezTo>
                <a:cubicBezTo>
                  <a:pt x="25271" y="206"/>
                  <a:pt x="25193" y="206"/>
                  <a:pt x="25245" y="232"/>
                </a:cubicBezTo>
                <a:cubicBezTo>
                  <a:pt x="25399" y="232"/>
                  <a:pt x="25580" y="232"/>
                  <a:pt x="25528" y="206"/>
                </a:cubicBezTo>
                <a:cubicBezTo>
                  <a:pt x="25605" y="232"/>
                  <a:pt x="25682" y="206"/>
                  <a:pt x="25682" y="232"/>
                </a:cubicBezTo>
                <a:cubicBezTo>
                  <a:pt x="25554" y="257"/>
                  <a:pt x="25039" y="257"/>
                  <a:pt x="25116" y="206"/>
                </a:cubicBezTo>
                <a:cubicBezTo>
                  <a:pt x="25013" y="232"/>
                  <a:pt x="24936" y="206"/>
                  <a:pt x="24859" y="206"/>
                </a:cubicBezTo>
                <a:cubicBezTo>
                  <a:pt x="24962" y="206"/>
                  <a:pt x="25168" y="206"/>
                  <a:pt x="25168" y="206"/>
                </a:cubicBezTo>
                <a:cubicBezTo>
                  <a:pt x="25013" y="181"/>
                  <a:pt x="24731" y="154"/>
                  <a:pt x="24653" y="206"/>
                </a:cubicBezTo>
                <a:cubicBezTo>
                  <a:pt x="24679" y="206"/>
                  <a:pt x="24731" y="181"/>
                  <a:pt x="24756" y="206"/>
                </a:cubicBezTo>
                <a:cubicBezTo>
                  <a:pt x="24525" y="232"/>
                  <a:pt x="24061" y="232"/>
                  <a:pt x="23624" y="232"/>
                </a:cubicBezTo>
                <a:cubicBezTo>
                  <a:pt x="23933" y="232"/>
                  <a:pt x="24216" y="206"/>
                  <a:pt x="24447" y="181"/>
                </a:cubicBezTo>
                <a:cubicBezTo>
                  <a:pt x="24395" y="181"/>
                  <a:pt x="24344" y="206"/>
                  <a:pt x="24319" y="181"/>
                </a:cubicBezTo>
                <a:cubicBezTo>
                  <a:pt x="24525" y="181"/>
                  <a:pt x="24628" y="181"/>
                  <a:pt x="24679" y="154"/>
                </a:cubicBezTo>
                <a:cubicBezTo>
                  <a:pt x="24113" y="154"/>
                  <a:pt x="23727" y="232"/>
                  <a:pt x="23057" y="232"/>
                </a:cubicBezTo>
                <a:cubicBezTo>
                  <a:pt x="23032" y="206"/>
                  <a:pt x="23006" y="206"/>
                  <a:pt x="23083" y="206"/>
                </a:cubicBezTo>
                <a:cubicBezTo>
                  <a:pt x="23109" y="206"/>
                  <a:pt x="23237" y="206"/>
                  <a:pt x="23212" y="206"/>
                </a:cubicBezTo>
                <a:cubicBezTo>
                  <a:pt x="23186" y="206"/>
                  <a:pt x="23160" y="206"/>
                  <a:pt x="23135" y="181"/>
                </a:cubicBezTo>
                <a:cubicBezTo>
                  <a:pt x="23572" y="154"/>
                  <a:pt x="23984" y="181"/>
                  <a:pt x="24138" y="129"/>
                </a:cubicBezTo>
                <a:cubicBezTo>
                  <a:pt x="23881" y="154"/>
                  <a:pt x="23701" y="129"/>
                  <a:pt x="23521" y="129"/>
                </a:cubicBezTo>
                <a:cubicBezTo>
                  <a:pt x="23752" y="103"/>
                  <a:pt x="23804" y="78"/>
                  <a:pt x="23881" y="52"/>
                </a:cubicBezTo>
                <a:cubicBezTo>
                  <a:pt x="23804" y="78"/>
                  <a:pt x="23675" y="52"/>
                  <a:pt x="23675" y="78"/>
                </a:cubicBezTo>
                <a:cubicBezTo>
                  <a:pt x="23701" y="78"/>
                  <a:pt x="23752" y="78"/>
                  <a:pt x="23752" y="78"/>
                </a:cubicBezTo>
                <a:cubicBezTo>
                  <a:pt x="23598" y="103"/>
                  <a:pt x="23469" y="103"/>
                  <a:pt x="23366" y="129"/>
                </a:cubicBezTo>
                <a:cubicBezTo>
                  <a:pt x="23443" y="129"/>
                  <a:pt x="23495" y="103"/>
                  <a:pt x="23521" y="129"/>
                </a:cubicBezTo>
                <a:cubicBezTo>
                  <a:pt x="23315" y="129"/>
                  <a:pt x="23083" y="154"/>
                  <a:pt x="22981" y="154"/>
                </a:cubicBezTo>
                <a:cubicBezTo>
                  <a:pt x="23032" y="181"/>
                  <a:pt x="23237" y="129"/>
                  <a:pt x="23289" y="154"/>
                </a:cubicBezTo>
                <a:cubicBezTo>
                  <a:pt x="23032" y="181"/>
                  <a:pt x="22569" y="181"/>
                  <a:pt x="22260" y="206"/>
                </a:cubicBezTo>
                <a:cubicBezTo>
                  <a:pt x="22286" y="206"/>
                  <a:pt x="22337" y="206"/>
                  <a:pt x="22337" y="206"/>
                </a:cubicBezTo>
                <a:cubicBezTo>
                  <a:pt x="21128" y="232"/>
                  <a:pt x="19738" y="232"/>
                  <a:pt x="18554" y="309"/>
                </a:cubicBezTo>
                <a:cubicBezTo>
                  <a:pt x="18451" y="309"/>
                  <a:pt x="18348" y="309"/>
                  <a:pt x="18271" y="309"/>
                </a:cubicBezTo>
                <a:cubicBezTo>
                  <a:pt x="16778" y="360"/>
                  <a:pt x="15337" y="438"/>
                  <a:pt x="13768" y="463"/>
                </a:cubicBezTo>
                <a:cubicBezTo>
                  <a:pt x="13614" y="463"/>
                  <a:pt x="13356" y="463"/>
                  <a:pt x="13279" y="489"/>
                </a:cubicBezTo>
                <a:cubicBezTo>
                  <a:pt x="13459" y="489"/>
                  <a:pt x="13691" y="463"/>
                  <a:pt x="13846" y="489"/>
                </a:cubicBezTo>
                <a:cubicBezTo>
                  <a:pt x="13228" y="489"/>
                  <a:pt x="12636" y="541"/>
                  <a:pt x="12096" y="515"/>
                </a:cubicBezTo>
                <a:cubicBezTo>
                  <a:pt x="12482" y="515"/>
                  <a:pt x="12867" y="515"/>
                  <a:pt x="13176" y="489"/>
                </a:cubicBezTo>
                <a:cubicBezTo>
                  <a:pt x="12791" y="489"/>
                  <a:pt x="12121" y="515"/>
                  <a:pt x="11606" y="515"/>
                </a:cubicBezTo>
                <a:cubicBezTo>
                  <a:pt x="12173" y="463"/>
                  <a:pt x="13073" y="463"/>
                  <a:pt x="13485" y="412"/>
                </a:cubicBezTo>
                <a:cubicBezTo>
                  <a:pt x="13228" y="412"/>
                  <a:pt x="12867" y="412"/>
                  <a:pt x="12661" y="463"/>
                </a:cubicBezTo>
                <a:cubicBezTo>
                  <a:pt x="12661" y="438"/>
                  <a:pt x="12661" y="438"/>
                  <a:pt x="12636" y="438"/>
                </a:cubicBezTo>
                <a:cubicBezTo>
                  <a:pt x="11581" y="515"/>
                  <a:pt x="9548" y="541"/>
                  <a:pt x="8287" y="592"/>
                </a:cubicBezTo>
                <a:cubicBezTo>
                  <a:pt x="8338" y="592"/>
                  <a:pt x="8415" y="592"/>
                  <a:pt x="8415" y="618"/>
                </a:cubicBezTo>
                <a:cubicBezTo>
                  <a:pt x="8158" y="618"/>
                  <a:pt x="7360" y="644"/>
                  <a:pt x="7026" y="669"/>
                </a:cubicBezTo>
                <a:cubicBezTo>
                  <a:pt x="7103" y="644"/>
                  <a:pt x="6717" y="695"/>
                  <a:pt x="6691" y="669"/>
                </a:cubicBezTo>
                <a:cubicBezTo>
                  <a:pt x="6691" y="669"/>
                  <a:pt x="7103" y="644"/>
                  <a:pt x="6846" y="644"/>
                </a:cubicBezTo>
                <a:cubicBezTo>
                  <a:pt x="5585" y="695"/>
                  <a:pt x="4247" y="669"/>
                  <a:pt x="3166" y="721"/>
                </a:cubicBezTo>
                <a:cubicBezTo>
                  <a:pt x="3217" y="721"/>
                  <a:pt x="3320" y="695"/>
                  <a:pt x="3346" y="721"/>
                </a:cubicBezTo>
                <a:cubicBezTo>
                  <a:pt x="2909" y="772"/>
                  <a:pt x="2136" y="798"/>
                  <a:pt x="1544" y="798"/>
                </a:cubicBezTo>
                <a:cubicBezTo>
                  <a:pt x="1338" y="875"/>
                  <a:pt x="644" y="798"/>
                  <a:pt x="438" y="875"/>
                </a:cubicBezTo>
                <a:cubicBezTo>
                  <a:pt x="567" y="875"/>
                  <a:pt x="772" y="875"/>
                  <a:pt x="875" y="927"/>
                </a:cubicBezTo>
                <a:cubicBezTo>
                  <a:pt x="695" y="978"/>
                  <a:pt x="412" y="1004"/>
                  <a:pt x="721" y="1107"/>
                </a:cubicBezTo>
                <a:close/>
                <a:moveTo>
                  <a:pt x="25991" y="309"/>
                </a:moveTo>
                <a:lnTo>
                  <a:pt x="25991" y="309"/>
                </a:lnTo>
                <a:cubicBezTo>
                  <a:pt x="25734" y="284"/>
                  <a:pt x="25631" y="284"/>
                  <a:pt x="25374" y="257"/>
                </a:cubicBezTo>
                <a:cubicBezTo>
                  <a:pt x="25502" y="257"/>
                  <a:pt x="25888" y="257"/>
                  <a:pt x="25991" y="309"/>
                </a:cubicBezTo>
                <a:close/>
                <a:moveTo>
                  <a:pt x="18374" y="335"/>
                </a:moveTo>
                <a:lnTo>
                  <a:pt x="18374" y="335"/>
                </a:lnTo>
                <a:cubicBezTo>
                  <a:pt x="18245" y="360"/>
                  <a:pt x="18091" y="335"/>
                  <a:pt x="17885" y="360"/>
                </a:cubicBezTo>
                <a:cubicBezTo>
                  <a:pt x="17937" y="335"/>
                  <a:pt x="18245" y="335"/>
                  <a:pt x="18374" y="335"/>
                </a:cubicBezTo>
                <a:close/>
                <a:moveTo>
                  <a:pt x="21359" y="284"/>
                </a:moveTo>
                <a:lnTo>
                  <a:pt x="21359" y="284"/>
                </a:lnTo>
                <a:cubicBezTo>
                  <a:pt x="21436" y="257"/>
                  <a:pt x="21616" y="257"/>
                  <a:pt x="21719" y="257"/>
                </a:cubicBezTo>
                <a:cubicBezTo>
                  <a:pt x="21874" y="232"/>
                  <a:pt x="22028" y="232"/>
                  <a:pt x="22414" y="232"/>
                </a:cubicBezTo>
                <a:cubicBezTo>
                  <a:pt x="22388" y="257"/>
                  <a:pt x="22080" y="232"/>
                  <a:pt x="22002" y="257"/>
                </a:cubicBezTo>
                <a:cubicBezTo>
                  <a:pt x="22208" y="257"/>
                  <a:pt x="22645" y="257"/>
                  <a:pt x="22157" y="257"/>
                </a:cubicBezTo>
                <a:cubicBezTo>
                  <a:pt x="22080" y="257"/>
                  <a:pt x="22080" y="284"/>
                  <a:pt x="21977" y="284"/>
                </a:cubicBezTo>
                <a:cubicBezTo>
                  <a:pt x="21951" y="232"/>
                  <a:pt x="21668" y="284"/>
                  <a:pt x="21359" y="284"/>
                </a:cubicBezTo>
                <a:close/>
                <a:moveTo>
                  <a:pt x="17422" y="360"/>
                </a:moveTo>
                <a:lnTo>
                  <a:pt x="17422" y="360"/>
                </a:lnTo>
                <a:cubicBezTo>
                  <a:pt x="17396" y="387"/>
                  <a:pt x="17139" y="360"/>
                  <a:pt x="16984" y="387"/>
                </a:cubicBezTo>
                <a:cubicBezTo>
                  <a:pt x="16984" y="360"/>
                  <a:pt x="17293" y="387"/>
                  <a:pt x="17422" y="360"/>
                </a:cubicBezTo>
                <a:close/>
                <a:moveTo>
                  <a:pt x="9548" y="592"/>
                </a:moveTo>
                <a:lnTo>
                  <a:pt x="9548" y="592"/>
                </a:lnTo>
                <a:cubicBezTo>
                  <a:pt x="9394" y="592"/>
                  <a:pt x="9213" y="618"/>
                  <a:pt x="9059" y="592"/>
                </a:cubicBezTo>
                <a:cubicBezTo>
                  <a:pt x="9161" y="592"/>
                  <a:pt x="9367" y="566"/>
                  <a:pt x="9548" y="592"/>
                </a:cubicBezTo>
                <a:close/>
                <a:moveTo>
                  <a:pt x="10320" y="566"/>
                </a:moveTo>
                <a:lnTo>
                  <a:pt x="10320" y="566"/>
                </a:lnTo>
                <a:cubicBezTo>
                  <a:pt x="10268" y="592"/>
                  <a:pt x="10165" y="566"/>
                  <a:pt x="9985" y="592"/>
                </a:cubicBezTo>
                <a:cubicBezTo>
                  <a:pt x="9934" y="566"/>
                  <a:pt x="10191" y="566"/>
                  <a:pt x="10320" y="566"/>
                </a:cubicBezTo>
                <a:close/>
                <a:moveTo>
                  <a:pt x="4967" y="721"/>
                </a:moveTo>
                <a:lnTo>
                  <a:pt x="4967" y="721"/>
                </a:lnTo>
                <a:cubicBezTo>
                  <a:pt x="4890" y="721"/>
                  <a:pt x="4169" y="772"/>
                  <a:pt x="4015" y="746"/>
                </a:cubicBezTo>
                <a:cubicBezTo>
                  <a:pt x="4118" y="772"/>
                  <a:pt x="4762" y="695"/>
                  <a:pt x="4967" y="721"/>
                </a:cubicBezTo>
                <a:close/>
                <a:moveTo>
                  <a:pt x="25708" y="335"/>
                </a:moveTo>
                <a:lnTo>
                  <a:pt x="25708" y="335"/>
                </a:lnTo>
                <a:cubicBezTo>
                  <a:pt x="25734" y="309"/>
                  <a:pt x="25836" y="335"/>
                  <a:pt x="25888" y="360"/>
                </a:cubicBezTo>
                <a:cubicBezTo>
                  <a:pt x="25863" y="387"/>
                  <a:pt x="25785" y="335"/>
                  <a:pt x="25682" y="360"/>
                </a:cubicBezTo>
                <a:cubicBezTo>
                  <a:pt x="25682" y="335"/>
                  <a:pt x="25734" y="335"/>
                  <a:pt x="25760" y="335"/>
                </a:cubicBezTo>
                <a:cubicBezTo>
                  <a:pt x="25734" y="335"/>
                  <a:pt x="25734" y="335"/>
                  <a:pt x="25708" y="335"/>
                </a:cubicBezTo>
                <a:close/>
                <a:moveTo>
                  <a:pt x="27175" y="1158"/>
                </a:moveTo>
                <a:lnTo>
                  <a:pt x="27175" y="1158"/>
                </a:lnTo>
                <a:cubicBezTo>
                  <a:pt x="27175" y="1133"/>
                  <a:pt x="27381" y="1133"/>
                  <a:pt x="27381" y="1158"/>
                </a:cubicBezTo>
                <a:cubicBezTo>
                  <a:pt x="27329" y="1158"/>
                  <a:pt x="27278" y="1158"/>
                  <a:pt x="27227" y="1158"/>
                </a:cubicBezTo>
                <a:cubicBezTo>
                  <a:pt x="27227" y="1158"/>
                  <a:pt x="27201" y="1158"/>
                  <a:pt x="27175" y="1158"/>
                </a:cubicBezTo>
                <a:close/>
                <a:moveTo>
                  <a:pt x="27510" y="1158"/>
                </a:moveTo>
                <a:lnTo>
                  <a:pt x="27510" y="1158"/>
                </a:lnTo>
                <a:cubicBezTo>
                  <a:pt x="27510" y="1184"/>
                  <a:pt x="27432" y="1184"/>
                  <a:pt x="27381" y="1184"/>
                </a:cubicBezTo>
                <a:cubicBezTo>
                  <a:pt x="27355" y="1184"/>
                  <a:pt x="27381" y="1158"/>
                  <a:pt x="27510" y="1158"/>
                </a:cubicBezTo>
                <a:close/>
                <a:moveTo>
                  <a:pt x="27586" y="1260"/>
                </a:moveTo>
                <a:lnTo>
                  <a:pt x="27586" y="1260"/>
                </a:lnTo>
                <a:cubicBezTo>
                  <a:pt x="27535" y="1235"/>
                  <a:pt x="27535" y="1235"/>
                  <a:pt x="27483" y="1235"/>
                </a:cubicBezTo>
                <a:cubicBezTo>
                  <a:pt x="27432" y="1209"/>
                  <a:pt x="27535" y="1209"/>
                  <a:pt x="27510" y="1209"/>
                </a:cubicBezTo>
                <a:cubicBezTo>
                  <a:pt x="27561" y="1235"/>
                  <a:pt x="27664" y="1209"/>
                  <a:pt x="27586" y="1260"/>
                </a:cubicBezTo>
                <a:close/>
                <a:moveTo>
                  <a:pt x="16727" y="1981"/>
                </a:moveTo>
                <a:lnTo>
                  <a:pt x="16727" y="1981"/>
                </a:lnTo>
                <a:cubicBezTo>
                  <a:pt x="16675" y="2006"/>
                  <a:pt x="16418" y="1981"/>
                  <a:pt x="16341" y="2006"/>
                </a:cubicBezTo>
                <a:cubicBezTo>
                  <a:pt x="16418" y="1981"/>
                  <a:pt x="16521" y="1981"/>
                  <a:pt x="16727" y="1981"/>
                </a:cubicBezTo>
                <a:close/>
                <a:moveTo>
                  <a:pt x="17473" y="1955"/>
                </a:moveTo>
                <a:lnTo>
                  <a:pt x="17473" y="1955"/>
                </a:lnTo>
                <a:cubicBezTo>
                  <a:pt x="17550" y="1955"/>
                  <a:pt x="17653" y="1929"/>
                  <a:pt x="17834" y="1955"/>
                </a:cubicBezTo>
                <a:cubicBezTo>
                  <a:pt x="17756" y="1955"/>
                  <a:pt x="17601" y="1955"/>
                  <a:pt x="17473" y="1955"/>
                </a:cubicBezTo>
                <a:close/>
                <a:moveTo>
                  <a:pt x="16135" y="2006"/>
                </a:moveTo>
                <a:lnTo>
                  <a:pt x="16135" y="2006"/>
                </a:lnTo>
                <a:cubicBezTo>
                  <a:pt x="16160" y="2032"/>
                  <a:pt x="16032" y="2006"/>
                  <a:pt x="15981" y="2032"/>
                </a:cubicBezTo>
                <a:cubicBezTo>
                  <a:pt x="16315" y="2032"/>
                  <a:pt x="16804" y="1981"/>
                  <a:pt x="17267" y="1981"/>
                </a:cubicBezTo>
                <a:cubicBezTo>
                  <a:pt x="17447" y="1981"/>
                  <a:pt x="17216" y="2006"/>
                  <a:pt x="17164" y="2006"/>
                </a:cubicBezTo>
                <a:cubicBezTo>
                  <a:pt x="17061" y="2006"/>
                  <a:pt x="16984" y="2006"/>
                  <a:pt x="16881" y="2006"/>
                </a:cubicBezTo>
                <a:cubicBezTo>
                  <a:pt x="16341" y="2032"/>
                  <a:pt x="15851" y="2058"/>
                  <a:pt x="15183" y="2058"/>
                </a:cubicBezTo>
                <a:cubicBezTo>
                  <a:pt x="15414" y="2032"/>
                  <a:pt x="15723" y="2032"/>
                  <a:pt x="16135" y="2006"/>
                </a:cubicBezTo>
                <a:close/>
                <a:moveTo>
                  <a:pt x="8982" y="489"/>
                </a:moveTo>
                <a:lnTo>
                  <a:pt x="8982" y="489"/>
                </a:lnTo>
                <a:cubicBezTo>
                  <a:pt x="9007" y="463"/>
                  <a:pt x="9264" y="489"/>
                  <a:pt x="9239" y="463"/>
                </a:cubicBezTo>
                <a:cubicBezTo>
                  <a:pt x="8930" y="489"/>
                  <a:pt x="8724" y="489"/>
                  <a:pt x="8518" y="489"/>
                </a:cubicBezTo>
                <a:cubicBezTo>
                  <a:pt x="8647" y="515"/>
                  <a:pt x="8827" y="489"/>
                  <a:pt x="8905" y="515"/>
                </a:cubicBezTo>
                <a:cubicBezTo>
                  <a:pt x="8853" y="515"/>
                  <a:pt x="8724" y="515"/>
                  <a:pt x="8750" y="515"/>
                </a:cubicBezTo>
                <a:cubicBezTo>
                  <a:pt x="8879" y="541"/>
                  <a:pt x="9033" y="515"/>
                  <a:pt x="9110" y="515"/>
                </a:cubicBezTo>
                <a:cubicBezTo>
                  <a:pt x="9239" y="489"/>
                  <a:pt x="9136" y="515"/>
                  <a:pt x="8982" y="489"/>
                </a:cubicBezTo>
                <a:close/>
                <a:moveTo>
                  <a:pt x="14153" y="438"/>
                </a:moveTo>
                <a:lnTo>
                  <a:pt x="14153" y="438"/>
                </a:lnTo>
                <a:cubicBezTo>
                  <a:pt x="14256" y="412"/>
                  <a:pt x="14719" y="438"/>
                  <a:pt x="14719" y="412"/>
                </a:cubicBezTo>
                <a:cubicBezTo>
                  <a:pt x="14591" y="438"/>
                  <a:pt x="14102" y="412"/>
                  <a:pt x="14153" y="438"/>
                </a:cubicBezTo>
                <a:close/>
                <a:moveTo>
                  <a:pt x="6382" y="566"/>
                </a:moveTo>
                <a:lnTo>
                  <a:pt x="6382" y="566"/>
                </a:lnTo>
                <a:cubicBezTo>
                  <a:pt x="4838" y="618"/>
                  <a:pt x="2934" y="644"/>
                  <a:pt x="1853" y="721"/>
                </a:cubicBezTo>
                <a:cubicBezTo>
                  <a:pt x="2162" y="695"/>
                  <a:pt x="2676" y="746"/>
                  <a:pt x="3012" y="721"/>
                </a:cubicBezTo>
                <a:cubicBezTo>
                  <a:pt x="2909" y="695"/>
                  <a:pt x="2703" y="721"/>
                  <a:pt x="2651" y="695"/>
                </a:cubicBezTo>
                <a:cubicBezTo>
                  <a:pt x="3063" y="695"/>
                  <a:pt x="3346" y="644"/>
                  <a:pt x="3758" y="644"/>
                </a:cubicBezTo>
                <a:cubicBezTo>
                  <a:pt x="3732" y="669"/>
                  <a:pt x="3268" y="669"/>
                  <a:pt x="3346" y="669"/>
                </a:cubicBezTo>
                <a:cubicBezTo>
                  <a:pt x="4066" y="669"/>
                  <a:pt x="4967" y="669"/>
                  <a:pt x="5353" y="618"/>
                </a:cubicBezTo>
                <a:cubicBezTo>
                  <a:pt x="6460" y="618"/>
                  <a:pt x="7438" y="566"/>
                  <a:pt x="8544" y="515"/>
                </a:cubicBezTo>
                <a:cubicBezTo>
                  <a:pt x="8364" y="515"/>
                  <a:pt x="8184" y="541"/>
                  <a:pt x="8029" y="515"/>
                </a:cubicBezTo>
                <a:cubicBezTo>
                  <a:pt x="8158" y="515"/>
                  <a:pt x="8415" y="515"/>
                  <a:pt x="8441" y="489"/>
                </a:cubicBezTo>
                <a:cubicBezTo>
                  <a:pt x="7747" y="515"/>
                  <a:pt x="6691" y="566"/>
                  <a:pt x="6279" y="592"/>
                </a:cubicBezTo>
                <a:cubicBezTo>
                  <a:pt x="6331" y="592"/>
                  <a:pt x="6382" y="592"/>
                  <a:pt x="6382" y="566"/>
                </a:cubicBezTo>
                <a:close/>
                <a:moveTo>
                  <a:pt x="7850" y="541"/>
                </a:moveTo>
                <a:lnTo>
                  <a:pt x="7850" y="541"/>
                </a:lnTo>
                <a:cubicBezTo>
                  <a:pt x="7695" y="541"/>
                  <a:pt x="7463" y="566"/>
                  <a:pt x="7283" y="566"/>
                </a:cubicBezTo>
                <a:cubicBezTo>
                  <a:pt x="7386" y="541"/>
                  <a:pt x="7669" y="541"/>
                  <a:pt x="7850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87386E0-5FA1-75D6-6CB0-4B748859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9" y="236849"/>
            <a:ext cx="10699914" cy="950400"/>
          </a:xfrm>
        </p:spPr>
        <p:txBody>
          <a:bodyPr>
            <a:normAutofit/>
          </a:bodyPr>
          <a:lstStyle/>
          <a:p>
            <a:r>
              <a:rPr lang="sk-SK" sz="2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Koľko hodín za týždeň sa zvyknete venovať nasledujúcim činnostiam?</a:t>
            </a:r>
            <a:endParaRPr lang="sk-SK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1F46400-4980-A7F7-960A-E0D0519DA1BE}"/>
              </a:ext>
            </a:extLst>
          </p:cNvPr>
          <p:cNvSpPr txBox="1"/>
          <p:nvPr/>
        </p:nvSpPr>
        <p:spPr>
          <a:xfrm>
            <a:off x="0" y="642461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 = 1 600</a:t>
            </a:r>
            <a:endParaRPr lang="en-US" sz="10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sk-SK" sz="1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 %</a:t>
            </a:r>
          </a:p>
        </p:txBody>
      </p:sp>
    </p:spTree>
    <p:extLst>
      <p:ext uri="{BB962C8B-B14F-4D97-AF65-F5344CB8AC3E}">
        <p14:creationId xmlns:p14="http://schemas.microsoft.com/office/powerpoint/2010/main" val="447096756"/>
      </p:ext>
    </p:extLst>
  </p:cSld>
  <p:clrMapOvr>
    <a:masterClrMapping/>
  </p:clrMapOvr>
</p:sld>
</file>

<file path=ppt/theme/theme1.xml><?xml version="1.0" encoding="utf-8"?>
<a:theme xmlns:a="http://schemas.openxmlformats.org/drawingml/2006/main" name="Actly">
  <a:themeElements>
    <a:clrScheme name="Actly">
      <a:dk1>
        <a:srgbClr val="282463"/>
      </a:dk1>
      <a:lt1>
        <a:srgbClr val="FFFFFF"/>
      </a:lt1>
      <a:dk2>
        <a:srgbClr val="282564"/>
      </a:dk2>
      <a:lt2>
        <a:srgbClr val="FEFFFF"/>
      </a:lt2>
      <a:accent1>
        <a:srgbClr val="282564"/>
      </a:accent1>
      <a:accent2>
        <a:srgbClr val="E13377"/>
      </a:accent2>
      <a:accent3>
        <a:srgbClr val="49AADA"/>
      </a:accent3>
      <a:accent4>
        <a:srgbClr val="EFCE03"/>
      </a:accent4>
      <a:accent5>
        <a:srgbClr val="6C973F"/>
      </a:accent5>
      <a:accent6>
        <a:srgbClr val="941651"/>
      </a:accent6>
      <a:hlink>
        <a:srgbClr val="282564"/>
      </a:hlink>
      <a:folHlink>
        <a:srgbClr val="28256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ly_Template_3.0" id="{CA69B8F3-7D81-8846-ADA0-4AC269B5A30A}" vid="{78610C8D-1632-D64E-AEC1-4064A8D9B0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ctly">
    <a:dk1>
      <a:srgbClr val="282463"/>
    </a:dk1>
    <a:lt1>
      <a:srgbClr val="FFFFFF"/>
    </a:lt1>
    <a:dk2>
      <a:srgbClr val="282564"/>
    </a:dk2>
    <a:lt2>
      <a:srgbClr val="FEFFFF"/>
    </a:lt2>
    <a:accent1>
      <a:srgbClr val="282564"/>
    </a:accent1>
    <a:accent2>
      <a:srgbClr val="E13377"/>
    </a:accent2>
    <a:accent3>
      <a:srgbClr val="49AADA"/>
    </a:accent3>
    <a:accent4>
      <a:srgbClr val="EFCE03"/>
    </a:accent4>
    <a:accent5>
      <a:srgbClr val="6C973F"/>
    </a:accent5>
    <a:accent6>
      <a:srgbClr val="941651"/>
    </a:accent6>
    <a:hlink>
      <a:srgbClr val="282564"/>
    </a:hlink>
    <a:folHlink>
      <a:srgbClr val="282564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Actly_Template_3.0</Template>
  <TotalTime>31055</TotalTime>
  <Words>2577</Words>
  <Application>Microsoft Office PowerPoint</Application>
  <PresentationFormat>Širokouhlá</PresentationFormat>
  <Paragraphs>642</Paragraphs>
  <Slides>72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72</vt:i4>
      </vt:variant>
    </vt:vector>
  </HeadingPairs>
  <TitlesOfParts>
    <vt:vector size="81" baseType="lpstr">
      <vt:lpstr>Arial</vt:lpstr>
      <vt:lpstr>Calibri</vt:lpstr>
      <vt:lpstr>Lato</vt:lpstr>
      <vt:lpstr>Lato Black</vt:lpstr>
      <vt:lpstr>Lato Bold</vt:lpstr>
      <vt:lpstr>Lato Heavy</vt:lpstr>
      <vt:lpstr>Lato Light</vt:lpstr>
      <vt:lpstr>Wingdings</vt:lpstr>
      <vt:lpstr>Actly</vt:lpstr>
      <vt:lpstr> Slováci v pohybe / rok 2023</vt:lpstr>
      <vt:lpstr>Metodika</vt:lpstr>
      <vt:lpstr>Prezentácia programu PowerPoint</vt:lpstr>
      <vt:lpstr>Štruktúra vzorky:</vt:lpstr>
      <vt:lpstr>Pozícia aktívneho pohybu  v každodennom živote</vt:lpstr>
      <vt:lpstr>Čas venovaný týždenne vybraným typom aktivít</vt:lpstr>
      <vt:lpstr>Koľko hodín za týždeň sa zvyknete venovať nasledujúcim činnostiam?</vt:lpstr>
      <vt:lpstr>Koľko hodín za týždeň sa zvyknete venovať nasledujúcim činnostiam?</vt:lpstr>
      <vt:lpstr>Koľko hodín za týždeň sa zvyknete venovať nasledujúcim činnostiam?</vt:lpstr>
      <vt:lpstr>Pozícia aktívneho pohybu  v každodennom živote  v súvislosti s demografickými ukazovateľmi</vt:lpstr>
      <vt:lpstr>Koľko hodín za týždeň sa zvyknete venovať nasledujúcim činnostiam?</vt:lpstr>
      <vt:lpstr>Koľko hodín za týždeň sa zvyknete venovať nasledujúcim činnostiam?</vt:lpstr>
      <vt:lpstr>Koľko hodín za týždeň sa zvyknete venovať nasledujúcim činnostiam?</vt:lpstr>
      <vt:lpstr>Koľko hodín za týždeň sa zvyknete venovať nasledujúcim činnostiam?</vt:lpstr>
      <vt:lpstr>Koľko hodín za týždeň sa zvyknete venovať nasledujúcim činnostiam?</vt:lpstr>
      <vt:lpstr>Koľko hodín za týždeň sa zvyknete venovať nasledujúcim činnostiam?</vt:lpstr>
      <vt:lpstr>Frekvencia športovania</vt:lpstr>
      <vt:lpstr>Frekvencia športovania dospelej populácie SR</vt:lpstr>
      <vt:lpstr>Koľko hodín týždenne zvyknete športovať  a venovať sa pohybovým aktivitám?</vt:lpstr>
      <vt:lpstr>Frekvencia športovania v súvislosti s demografickými ukazovateľmi</vt:lpstr>
      <vt:lpstr>Koľko hodín týždenne zvyknete športovať  a venovať sa pohybovým aktivitám?</vt:lpstr>
      <vt:lpstr>Koľko hodín týždenne zvyknete športovať  a venovať sa pohybovým aktivitám?</vt:lpstr>
      <vt:lpstr>Motivácie a bariéry pre športovanie</vt:lpstr>
      <vt:lpstr>Predpoklady a drivery   pre pravidelné športovanie</vt:lpstr>
      <vt:lpstr>Nakoľko sú pre vás nasledovné dôvody dôležité na to,  aby ste pravidelne športovali?</vt:lpstr>
      <vt:lpstr>Bariéry  pre pravidelné športovanie</vt:lpstr>
      <vt:lpstr>Nakoľko sú pre vás nasledovné dôvody významné pre to,  že sa nevenujete športovaniu viac?</vt:lpstr>
      <vt:lpstr>Súvislosti zdravého životného štýlu</vt:lpstr>
      <vt:lpstr>Vplyv športu  na subjektívny pocit zdravia</vt:lpstr>
      <vt:lpstr>Ako by ste na základe toho, ako sa cítite, zhodnotili váš zdravotný stav?</vt:lpstr>
      <vt:lpstr>Index zdravia v súvislosti s množstvom času venovanému športu</vt:lpstr>
      <vt:lpstr>Povedali by ste, že má šport na váš zdravotný stav:</vt:lpstr>
      <vt:lpstr>Šťastie</vt:lpstr>
      <vt:lpstr>Keď sa zamyslíte nad vašou súčasnou osobnou situáciou,  povedali by ste, že ste skôr šťastný/á alebo skôr nešťastný/á?</vt:lpstr>
      <vt:lpstr>Index šťastia v súvislosti s množstvom času venovanému športu</vt:lpstr>
      <vt:lpstr>Fajčenie</vt:lpstr>
      <vt:lpstr>Používate aspoň niekedy tieto nikotínové produkty?</vt:lpstr>
      <vt:lpstr>Aké množstvo nikotínových produktov priemerne miniete za týždeň?</vt:lpstr>
      <vt:lpstr>Alkohol a káva</vt:lpstr>
      <vt:lpstr>Koľko alkoholických nápojov konzumujete mesačne?</vt:lpstr>
      <vt:lpstr>Koľko priemerne šálok kávy vypijete denne?</vt:lpstr>
      <vt:lpstr>Strava</vt:lpstr>
      <vt:lpstr>Ktorá z týchto možností najlepšie popisuje váš spôsob stravovania?</vt:lpstr>
      <vt:lpstr>Hmotnosť / výška</vt:lpstr>
      <vt:lpstr>Koľko kilogramov aktuálne vážite? Aký/á ste vysoký/vysoká?</vt:lpstr>
      <vt:lpstr>Internet a aplikácie pre podporu zdravého životného štýlu</vt:lpstr>
      <vt:lpstr>Ktoré z nasledujúcich výrokov pre vás platia? </vt:lpstr>
      <vt:lpstr>Športové disciplíny</vt:lpstr>
      <vt:lpstr>Ktorú z týchto činností ste aktívne vykonávali  v období posledných 12 mesiacov?</vt:lpstr>
      <vt:lpstr>Ako často sa venujete tejto činnosti v letnom období?</vt:lpstr>
      <vt:lpstr>Ako často sa venujete tejto činnosti v zimnom období?</vt:lpstr>
      <vt:lpstr>Akú novú športovú aktivitu sa v dohľadnej dobe chystáte vyskúšať?</vt:lpstr>
      <vt:lpstr>Vzťah k telocviku v minulosti</vt:lpstr>
      <vt:lpstr>Ak si spomeniete na telocvik v škole, aký ste mali k nemu vzťah? </vt:lpstr>
      <vt:lpstr>DODATKOVÉ OTÁZKY   Športovanie a voľný čas  detí a mládeže</vt:lpstr>
      <vt:lpstr>Telesná výchova v školách</vt:lpstr>
      <vt:lpstr>Keď si odmyslíte predmet telesná a športová výchova,  vaše dieťa/deti v škole:</vt:lpstr>
      <vt:lpstr>Vychováva škola vaše dieťa k zdravému životnému štýlu,  k pohybu a zdravému stravovaniu:</vt:lpstr>
      <vt:lpstr>Koľko bodov od 0 do 10 by ste dali vašej škole za prístup k pohybu žiakov? </vt:lpstr>
      <vt:lpstr>Poznáte pojem Aktívna škola?</vt:lpstr>
      <vt:lpstr>Ktoré tri opatrenia najviac vplývajú na rozvoj vášho dieťaťa  z pohľadu jeho pohybu a zdravého životného štýlu?</vt:lpstr>
      <vt:lpstr>Na základe skúseností cez vaše dieťa/deti, ohodnoťte vyučovanie telesnej výchovy v súčasnosti z nasledujúcich hľadísk:</vt:lpstr>
      <vt:lpstr>Na základe skúsenosti cez vaše dieťa/deti, zaznamenali ste na škole  inovatívny prístup k hodinám telesnej výchovy prostredníctvom  externých subjektov (trénerov)?</vt:lpstr>
      <vt:lpstr>Hlavné zistenia</vt:lpstr>
      <vt:lpstr>Prezentácia programu PowerPoint</vt:lpstr>
      <vt:lpstr>Prezentácia programu PowerPoint</vt:lpstr>
      <vt:lpstr>Prezentácia programu PowerPoint</vt:lpstr>
      <vt:lpstr>Prezentácia programu PowerPoint</vt:lpstr>
      <vt:lpstr>Súvislosti zdravého životného štýlu</vt:lpstr>
      <vt:lpstr>Súvislosti zdravého životného štýlu</vt:lpstr>
      <vt:lpstr>Športové disciplíny</vt:lpstr>
      <vt:lpstr>Prezentácia programu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 2023</dc:title>
  <dc:creator>Barbora Lo Bartolo</dc:creator>
  <cp:lastModifiedBy>Barbora Lo Bartolo</cp:lastModifiedBy>
  <cp:revision>1772</cp:revision>
  <dcterms:created xsi:type="dcterms:W3CDTF">2016-10-07T07:39:44Z</dcterms:created>
  <dcterms:modified xsi:type="dcterms:W3CDTF">2023-12-29T19:12:23Z</dcterms:modified>
</cp:coreProperties>
</file>