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59" r:id="rId6"/>
    <p:sldId id="262" r:id="rId7"/>
    <p:sldId id="263" r:id="rId8"/>
    <p:sldId id="260" r:id="rId9"/>
    <p:sldId id="261" r:id="rId10"/>
    <p:sldId id="264" r:id="rId11"/>
    <p:sldId id="265" r:id="rId12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48618E9-EE2D-4864-9EEE-58939BD4FB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2437C4A8-8E3A-4ADA-93B9-64737CE1AB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562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5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65405209-5179-4359-91ED-1B1A46619A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ACE66A86-8455-497B-9CA4-F460A19E5F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72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353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A69DB7AC-F7D7-430A-A2A7-CD3EBBF1D3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:a16="http://schemas.microsoft.com/office/drawing/2014/main" id="{6741F519-22CF-4C01-B140-5480DBAB30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51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22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313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96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ED274-5EB4-4EF4-B353-E55BD5026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02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C4853C57-22BC-4465-8B37-DC06FE5A00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50D594-9D00-4E12-9A7B-8B78EC199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68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0DDA6865-0A03-48FA-AD6E-D5BF8FDE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:a16="http://schemas.microsoft.com/office/drawing/2014/main" id="{205CDEB9-8DED-4711-8140-4C943FC2CD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t>3/8/2022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43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:a16="http://schemas.microsoft.com/office/drawing/2014/main" id="{BDF0D99C-5D42-41C6-A50C-C4E2D6B2A3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3/8/2022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63BAC6E0-ADAC-40FB-AF53-88FA5F8373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869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187D111-0A9D-421B-84EB-FC5811C3A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5ECF02-0C11-4320-A868-5EC7DD53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8C74A336-DE5D-4AE0-9A50-8D93C4AA45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11A81C9-7A36-4A04-B14C-A45B899E4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DAE1DE35-5349-4B57-B255-C07C69270C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9AFE9588-5F4B-41DF-9FF6-6B4969245C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4CC9B87-707A-4D04-9336-B1418878A8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58CF5CAA-7C4D-408A-B1A8-E98C0E6633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462EA1B-90F8-4C08-AE36-FFBA2B45BF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9F7B5623-96F7-42F0-BAC5-78D6789E01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685D83B1-1723-4710-8FC5-18EDC879E4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6998838C-DFB6-48F7-A18D-30469E8162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9BDB9A78-94CB-422D-B92E-65FD2732EC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5DBD01-426B-424D-815A-96518F6007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B0218DF-D55B-4D41-AE23-F1E64BAC60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F8D61EB8-98CC-4243-9E20-33CAC65BF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35F0944-B143-45B0-8B72-6CE34D4612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F68EF7F-67D0-463D-AB84-EA24D18196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E17074E-4E65-4CBD-B1B0-9C18D6F724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9CC905ED-EF46-4349-9E9B-2174310948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B91F234-1C65-45AC-8CCE-A1C4AE49CE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D46B3DB-5DBB-41CF-9FA5-010ECA0C3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B92A3FF8-F172-47ED-84C6-802C85C1C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5933982-9CB6-4199-B123-A3669A4FE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3CA832CD-B214-4ABC-AC95-A3DA116ACE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7EBA147-C4BA-4B48-B61D-CA24B8B06F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FA8253B7-461E-48CC-B871-8A255EE3D7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ADE46C3-C2E1-4492-AC59-870160A3C8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2B0052E9-B440-4C1E-BC41-39957D590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31F119B-638C-42B1-8400-709B94F1EE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E16299ED-D998-4895-9CCF-02427F195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F4442675-84C9-45C8-9524-ABE4E25071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3E63-4FA5-4EBD-9F3B-E29F5128A8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F0753E91-DF19-4FA4-BFBF-221696B8D7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6297356" y="-287372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A26990E-9B63-4D7B-94CB-5EA4A4E564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9726" y="722903"/>
            <a:ext cx="5711001" cy="270609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k-SK" sz="3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Účtovné postupy príspevkov národných športových zväzov a organizácií a ich vyúčtovanie MŠVVaŠ SR</a:t>
            </a:r>
            <a:br>
              <a:rPr lang="sk-SK" sz="3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k-SK" sz="3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AC33108-B75B-430A-AA02-4BEF85C41B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9726" y="3674327"/>
            <a:ext cx="5415521" cy="2460770"/>
          </a:xfrm>
        </p:spPr>
        <p:txBody>
          <a:bodyPr>
            <a:normAutofit/>
          </a:bodyPr>
          <a:lstStyle/>
          <a:p>
            <a:endParaRPr lang="sk-SK" dirty="0"/>
          </a:p>
          <a:p>
            <a:endParaRPr lang="sk-SK" dirty="0"/>
          </a:p>
          <a:p>
            <a:r>
              <a:rPr lang="sk-SK" dirty="0"/>
              <a:t>Jaroslava Lukačovičová, marec 2022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193C509-08EE-493F-8F05-7687D575623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577" r="26435" b="-1"/>
          <a:stretch/>
        </p:blipFill>
        <p:spPr>
          <a:xfrm>
            <a:off x="1" y="-190490"/>
            <a:ext cx="5854890" cy="6857990"/>
          </a:xfrm>
          <a:custGeom>
            <a:avLst/>
            <a:gdLst/>
            <a:ahLst/>
            <a:cxnLst/>
            <a:rect l="l" t="t" r="r" b="b"/>
            <a:pathLst>
              <a:path w="6036633" h="6858000">
                <a:moveTo>
                  <a:pt x="0" y="0"/>
                </a:moveTo>
                <a:lnTo>
                  <a:pt x="5782584" y="0"/>
                </a:lnTo>
                <a:lnTo>
                  <a:pt x="5847735" y="280891"/>
                </a:lnTo>
                <a:cubicBezTo>
                  <a:pt x="6512611" y="3337011"/>
                  <a:pt x="5215360" y="3533975"/>
                  <a:pt x="5130974" y="6590095"/>
                </a:cubicBezTo>
                <a:lnTo>
                  <a:pt x="5127340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848474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A19D0-2BD2-47E7-A51B-B8083A14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641F14-42D8-42E0-8B56-FC0A08EB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3FEF18-8973-49F1-B984-81E630730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FEE187-7ECD-4C55-BE26-0DA3DDE0E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8708818-667C-4218-8552-2975EB004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A1A626-67CE-4E24-974F-C432A21D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029D28-01D8-4EB8-B30C-79D6F14E6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4E501C-EBFD-4E76-8F7F-9EFA76EFF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4596B9-52A8-4717-8158-2204F86D9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1EC080A-A9BB-467A-92A9-D597436B7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5DD030-3FCC-4380-B680-8E171845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015E10D-03D4-4A67-8377-5B0A55F3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DB96670-ACA9-42B6-87A2-E4119998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2BC8247-310E-48D0-9CEF-43BC6E41A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2F09D0F-F86F-4AA5-AB1D-AAB1E5BA9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9569AF0-6598-4FCC-803D-B3C3DE030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1B68A9D-7921-44B8-8464-E36F028EE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68EB3D7-2443-4764-9991-B691C090C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A6128C1-7748-441C-94E4-1874BB577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276682F-0434-4D7E-B400-2DF99D969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D2F02B-2688-4DCD-9610-1C086528F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A0DA4B-915F-4A6D-8368-BE7B53E42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01711BC-8D96-4E1F-934B-9E382A617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364551E-CB94-4200-809A-9E33122BA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64389BE-74F0-4F54-9DE0-2BCB33C78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721F72-5343-46B1-AFC1-6DF4FF77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A528A6-14EE-4010-93CB-95F75CB9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86140D-084D-4621-A556-65927AB44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2049A17-7EE3-4BEF-B630-AD0AB020E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223B596-7D86-4AF3-AE7E-A696FEF11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7FC8FA-C1DE-4F38-BCDA-464A5478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FE2E-F050-46F9-BAD0-939F37AA9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63D6C682-FD57-4DF7-854F-DD140E1E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63C4737-8D82-4046-ADA5-D7BB51B6E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>
            <a:normAutofit/>
          </a:bodyPr>
          <a:lstStyle/>
          <a:p>
            <a:r>
              <a:rPr lang="sk-SK" dirty="0"/>
              <a:t>Poskytnutie preddavku na výdavky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13683AD6-219D-4F3F-8846-2C79274074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6641425"/>
              </p:ext>
            </p:extLst>
          </p:nvPr>
        </p:nvGraphicFramePr>
        <p:xfrm>
          <a:off x="690563" y="2567137"/>
          <a:ext cx="10325101" cy="3346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05179">
                  <a:extLst>
                    <a:ext uri="{9D8B030D-6E8A-4147-A177-3AD203B41FA5}">
                      <a16:colId xmlns:a16="http://schemas.microsoft.com/office/drawing/2014/main" val="2242127314"/>
                    </a:ext>
                  </a:extLst>
                </a:gridCol>
                <a:gridCol w="5119922">
                  <a:extLst>
                    <a:ext uri="{9D8B030D-6E8A-4147-A177-3AD203B41FA5}">
                      <a16:colId xmlns:a16="http://schemas.microsoft.com/office/drawing/2014/main" val="3641833990"/>
                    </a:ext>
                  </a:extLst>
                </a:gridCol>
              </a:tblGrid>
              <a:tr h="3470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Popis účtovnej operácie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MD/DAL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317630299"/>
                  </a:ext>
                </a:extLst>
              </a:tr>
              <a:tr h="743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Preddavková (zálohová) faktúra na obstaranie tovaru alebo služby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Neúčtujem, len evidujem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3041886907"/>
                  </a:ext>
                </a:extLst>
              </a:tr>
              <a:tr h="743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Úhrada zálohy na základe preddavkovej (zálohovej) faktúry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314/221, 211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1557112532"/>
                  </a:ext>
                </a:extLst>
              </a:tr>
              <a:tr h="7431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Daňový doklad k dodávke tovaru alebo služieb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5xx/321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2350186326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Zúčtovanie poskytnutej zálohy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321/314</a:t>
                      </a:r>
                      <a:endParaRPr lang="sk-SK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4208914457"/>
                  </a:ext>
                </a:extLst>
              </a:tr>
              <a:tr h="3848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 dirty="0">
                          <a:effectLst/>
                        </a:rPr>
                        <a:t> </a:t>
                      </a:r>
                      <a:endParaRPr lang="sk-SK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 dirty="0">
                          <a:effectLst/>
                        </a:rPr>
                        <a:t> </a:t>
                      </a:r>
                      <a:endParaRPr lang="sk-SK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3712" marR="83712" marT="0" marB="0"/>
                </a:tc>
                <a:extLst>
                  <a:ext uri="{0D108BD9-81ED-4DB2-BD59-A6C34878D82A}">
                    <a16:rowId xmlns:a16="http://schemas.microsoft.com/office/drawing/2014/main" val="9701033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1523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936145-4CD8-430A-BCCA-E56410F01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232201"/>
            <a:ext cx="10325000" cy="1442463"/>
          </a:xfrm>
        </p:spPr>
        <p:txBody>
          <a:bodyPr/>
          <a:lstStyle/>
          <a:p>
            <a:r>
              <a:rPr lang="sk-SK" dirty="0"/>
              <a:t>Na čo si dať pozor?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6B27C93-842D-4C53-93A9-B6F11A5D2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25226"/>
            <a:ext cx="10325000" cy="4424654"/>
          </a:xfrm>
        </p:spPr>
        <p:txBody>
          <a:bodyPr>
            <a:normAutofit/>
          </a:bodyPr>
          <a:lstStyle/>
          <a:p>
            <a:pPr marL="342900" indent="-342900">
              <a:buFontTx/>
              <a:buChar char="-"/>
            </a:pPr>
            <a:r>
              <a:rPr lang="sk-SK" sz="2000" dirty="0">
                <a:solidFill>
                  <a:schemeClr val="tx1"/>
                </a:solidFill>
              </a:rPr>
              <a:t>Skontrolujte si, či poskytnuté granty alebo dotácie nepodliehajú povinnosti auditu a dokedy ich môžete použiť 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/>
                </a:solidFill>
              </a:rPr>
              <a:t>Skontrolujte si, či máte aktuálne údaje o organizácii a štatutároch v registri neziskových mimovládnych organizácií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/>
                </a:solidFill>
              </a:rPr>
              <a:t>Skontrolujte, či má niekto prístup k elektronickej schránke na slovensko.sk a občas ju skontroluje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/>
                </a:solidFill>
              </a:rPr>
              <a:t>Skontrolujte si, koľko ste dostali na podieloch zaplatenej dane v predchádzajúcich rokoch, aby ste nezmeškali zverejnenie a neboli vyradení z registra prijímateľov na jeden rok</a:t>
            </a:r>
          </a:p>
          <a:p>
            <a:pPr marL="285750" indent="-285750">
              <a:buFontTx/>
              <a:buChar char="-"/>
            </a:pPr>
            <a:r>
              <a:rPr lang="sk-SK" sz="2000" dirty="0">
                <a:solidFill>
                  <a:schemeClr val="tx1"/>
                </a:solidFill>
              </a:rPr>
              <a:t>Ak máte povinnosť podať daňové priznanie, alebo povinnosť auditu, včas nadviažte elektronickú komunikáciu so správcom dane</a:t>
            </a:r>
            <a:endParaRPr lang="sk-SK" sz="1400" dirty="0">
              <a:solidFill>
                <a:schemeClr val="tx1"/>
              </a:solidFill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9339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232201"/>
            <a:ext cx="11098467" cy="1442463"/>
          </a:xfrm>
        </p:spPr>
        <p:txBody>
          <a:bodyPr/>
          <a:lstStyle/>
          <a:p>
            <a:r>
              <a:rPr lang="sk-SK" dirty="0"/>
              <a:t>Účtovníctvo, kedy a aké, osnova, závierka...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3A358B-46E2-4080-BCF6-E74C0FCE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19922"/>
            <a:ext cx="10325000" cy="4084645"/>
          </a:xfrm>
        </p:spPr>
        <p:txBody>
          <a:bodyPr>
            <a:normAutofit fontScale="77500" lnSpcReduction="20000"/>
          </a:bodyPr>
          <a:lstStyle/>
          <a:p>
            <a:r>
              <a:rPr lang="sk-SK" sz="2300" dirty="0"/>
              <a:t>Povinnosť viesť účtovníctvo vyplýva z osobitného predpisu alebo zo zákona o účtovníctve, § 1, odsek 1, písmeno a), bod 1</a:t>
            </a:r>
          </a:p>
          <a:p>
            <a:r>
              <a:rPr lang="sk-SK" sz="2300" dirty="0"/>
              <a:t>Ak občianske združenie nepodniká a jeho príjmy za prechádzajúce obdobie neprekročili 200 tisíc euro, môže viesť jednoduché – jednoduché nie vždy rovná sa jednoduché a vhodné</a:t>
            </a:r>
          </a:p>
          <a:p>
            <a:r>
              <a:rPr lang="sk-SK" sz="2300" dirty="0"/>
              <a:t>Neziskové účtovné jednotky účtujúce v podvojnom účtovníctve majú svoju vlastnú, rámcovú účtovú osnovu – Opatrenie MF SR </a:t>
            </a:r>
            <a:r>
              <a:rPr lang="sk-SK" sz="2300" i="0" dirty="0">
                <a:solidFill>
                  <a:srgbClr val="212529"/>
                </a:solidFill>
                <a:effectLst/>
              </a:rPr>
              <a:t>č. MF/24342/2007-74</a:t>
            </a:r>
          </a:p>
          <a:p>
            <a:r>
              <a:rPr lang="sk-SK" sz="2300" dirty="0">
                <a:solidFill>
                  <a:srgbClr val="212529"/>
                </a:solidFill>
              </a:rPr>
              <a:t>Každá účtovná jednotka je povinná zostaviť účtovnú závierku, § 17 odsek 5 zákona o účtovníctve</a:t>
            </a:r>
          </a:p>
          <a:p>
            <a:r>
              <a:rPr lang="sk-SK" sz="2300" dirty="0">
                <a:solidFill>
                  <a:srgbClr val="212529"/>
                </a:solidFill>
              </a:rPr>
              <a:t>Povinnosť zverejniť účtovnú závierku majú:</a:t>
            </a:r>
          </a:p>
          <a:p>
            <a:pPr marL="0" indent="0">
              <a:buNone/>
            </a:pPr>
            <a:r>
              <a:rPr lang="sk-SK" sz="2300" dirty="0">
                <a:solidFill>
                  <a:srgbClr val="212529"/>
                </a:solidFill>
              </a:rPr>
              <a:t>Obchodné spoločnosti </a:t>
            </a:r>
          </a:p>
          <a:p>
            <a:pPr marL="0" indent="0">
              <a:buNone/>
            </a:pPr>
            <a:r>
              <a:rPr lang="sk-SK" sz="2300" dirty="0">
                <a:solidFill>
                  <a:srgbClr val="212529"/>
                </a:solidFill>
              </a:rPr>
              <a:t>Neziskové účtovné jednotky, ktorým vznikne povinnosť podať daňové priznanie k dani z príjmov</a:t>
            </a:r>
          </a:p>
          <a:p>
            <a:pPr marL="0" indent="0">
              <a:buNone/>
            </a:pPr>
            <a:r>
              <a:rPr lang="sk-SK" sz="2300" dirty="0">
                <a:solidFill>
                  <a:srgbClr val="212529"/>
                </a:solidFill>
              </a:rPr>
              <a:t>Športové organizácie, ktorým vznikne povinnosť zostaviť výročnú správu a overiť závierku, ktorá je jej súčasťou (§ 9, odsek 4 zákona o športe)</a:t>
            </a:r>
            <a:endParaRPr lang="sk-SK" sz="2300" dirty="0"/>
          </a:p>
          <a:p>
            <a:endParaRPr lang="sk-SK" sz="2300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29039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7698F5-C269-4F1D-895B-5E021A590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58" y="232201"/>
            <a:ext cx="10325000" cy="1442463"/>
          </a:xfrm>
        </p:spPr>
        <p:txBody>
          <a:bodyPr>
            <a:normAutofit fontScale="90000"/>
          </a:bodyPr>
          <a:lstStyle/>
          <a:p>
            <a:r>
              <a:rPr lang="sk-SK" dirty="0"/>
              <a:t>Ako je to s predkladaním účtovnej závierky v prípade športovej organizácie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255F66A-5483-42EB-B941-06FF6829D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958" y="1825225"/>
            <a:ext cx="10325000" cy="4800573"/>
          </a:xfrm>
        </p:spPr>
        <p:txBody>
          <a:bodyPr>
            <a:normAutofit fontScale="77500" lnSpcReduction="20000"/>
          </a:bodyPr>
          <a:lstStyle/>
          <a:p>
            <a:pPr marL="0" indent="0" algn="l">
              <a:buNone/>
            </a:pPr>
            <a:r>
              <a:rPr lang="sk-SK" b="0" i="0" dirty="0">
                <a:solidFill>
                  <a:srgbClr val="050505"/>
                </a:solidFill>
                <a:effectLst/>
              </a:rPr>
              <a:t>Vo veci povinnosti zverejnenia účtovnej závierky v registri účtovných závierok sa športová organizácia riadi dvomi zákonmi:</a:t>
            </a:r>
          </a:p>
          <a:p>
            <a:pPr marL="0" indent="0" algn="l">
              <a:buNone/>
            </a:pPr>
            <a:r>
              <a:rPr lang="sk-SK" b="1" i="0" dirty="0">
                <a:solidFill>
                  <a:srgbClr val="050505"/>
                </a:solidFill>
                <a:effectLst/>
              </a:rPr>
              <a:t>1/ zákonom o športe</a:t>
            </a:r>
            <a:endParaRPr lang="sk-SK" b="0" i="0" dirty="0">
              <a:solidFill>
                <a:srgbClr val="050505"/>
              </a:solidFill>
              <a:effectLst/>
            </a:endParaRPr>
          </a:p>
          <a:p>
            <a:pPr algn="l"/>
            <a:r>
              <a:rPr lang="sk-SK" b="0" i="0" dirty="0">
                <a:solidFill>
                  <a:srgbClr val="050505"/>
                </a:solidFill>
                <a:effectLst/>
              </a:rPr>
              <a:t>V rámci ktorého, podľa § 9, odsek 4) musí mať účtovnú závierku aj výročnú správu overenú audítorom, ak získala v období za ktoré sa závierka zostavuje na príjmoch z verejných prostriedkov viac ako 250 tisíc euro, alebo všetky jej príjmy prekročili 800 tisíc euro.</a:t>
            </a:r>
          </a:p>
          <a:p>
            <a:pPr marL="0" indent="0" algn="l">
              <a:buNone/>
            </a:pPr>
            <a:r>
              <a:rPr lang="sk-SK" b="1" i="0" dirty="0">
                <a:solidFill>
                  <a:srgbClr val="050505"/>
                </a:solidFill>
                <a:effectLst/>
              </a:rPr>
              <a:t>Ak nesplnila ani jednu z týchto podmienok, závierku neoveruje, výročnú správu nezostavuje a teda ani nepredkladá do registra účtovných závierok.</a:t>
            </a:r>
            <a:endParaRPr lang="sk-SK" b="0" i="0" dirty="0">
              <a:solidFill>
                <a:srgbClr val="050505"/>
              </a:solidFill>
              <a:effectLst/>
            </a:endParaRPr>
          </a:p>
          <a:p>
            <a:pPr marL="0" indent="0" algn="l">
              <a:buNone/>
            </a:pPr>
            <a:r>
              <a:rPr lang="sk-SK" b="1" i="0" dirty="0">
                <a:solidFill>
                  <a:srgbClr val="050505"/>
                </a:solidFill>
                <a:effectLst/>
              </a:rPr>
              <a:t>2/ zákonom o účtovníctve</a:t>
            </a:r>
            <a:endParaRPr lang="sk-SK" b="0" i="0" dirty="0">
              <a:solidFill>
                <a:srgbClr val="050505"/>
              </a:solidFill>
              <a:effectLst/>
            </a:endParaRPr>
          </a:p>
          <a:p>
            <a:pPr algn="l"/>
            <a:r>
              <a:rPr lang="sk-SK" b="0" i="0" dirty="0">
                <a:solidFill>
                  <a:srgbClr val="050505"/>
                </a:solidFill>
                <a:effectLst/>
              </a:rPr>
              <a:t>V rámci ktorého je povinná elektronicky podať účtovnú závierku do registra účtovných závierok v prípade, ak jej vznikne povinnosť podať daňové priznanie k dani z príjmov.</a:t>
            </a:r>
          </a:p>
          <a:p>
            <a:pPr marL="0" indent="0" algn="l">
              <a:buNone/>
            </a:pPr>
            <a:r>
              <a:rPr lang="sk-SK" b="1" i="0" dirty="0">
                <a:solidFill>
                  <a:srgbClr val="050505"/>
                </a:solidFill>
                <a:effectLst/>
              </a:rPr>
              <a:t>Ak jej nevznikne povinnosť podať daňové priznanie k dani z príjmov, nepredkladá ani účtovnú závierku.</a:t>
            </a:r>
            <a:endParaRPr lang="sk-SK" b="0" i="0" dirty="0">
              <a:solidFill>
                <a:srgbClr val="050505"/>
              </a:solidFill>
              <a:effectLst/>
            </a:endParaRPr>
          </a:p>
          <a:p>
            <a:pPr marL="0" indent="0" algn="l">
              <a:buNone/>
            </a:pPr>
            <a:r>
              <a:rPr lang="sk-SK" b="0" i="0" dirty="0">
                <a:solidFill>
                  <a:srgbClr val="050505"/>
                </a:solidFill>
                <a:effectLst/>
              </a:rPr>
              <a:t>Ešte môže teoreticky nastať situácia, že športová organizácia prijme na 2% viac ako 35 tisíc euro, ale spolu na príjmoch z verejných prostriedkov menej ako 250 tisíc euro a vtedy má povinnosť overiť účtovnú závierku audítorom podľa zákona o účtovníctve. Vtedy je zákon o účtovníctve nadradený zákonu o športe.</a:t>
            </a:r>
          </a:p>
          <a:p>
            <a:pPr marL="0" indent="0" algn="l">
              <a:buNone/>
            </a:pPr>
            <a:r>
              <a:rPr lang="sk-SK" b="1" i="0" dirty="0">
                <a:solidFill>
                  <a:srgbClr val="050505"/>
                </a:solidFill>
                <a:effectLst/>
              </a:rPr>
              <a:t>V tejto situácii sa závierka spolu s audítorskou správou predkladajú do registra účtovných závierok.</a:t>
            </a:r>
            <a:endParaRPr lang="sk-SK" b="0" i="0" dirty="0">
              <a:solidFill>
                <a:srgbClr val="050505"/>
              </a:solidFill>
              <a:effectLst/>
            </a:endParaRP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04596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232201"/>
            <a:ext cx="11098467" cy="1442463"/>
          </a:xfrm>
        </p:spPr>
        <p:txBody>
          <a:bodyPr/>
          <a:lstStyle/>
          <a:p>
            <a:r>
              <a:rPr lang="sk-SK" dirty="0"/>
              <a:t>Príspevky uznaným športom, dotácie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3A358B-46E2-4080-BCF6-E74C0FCE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19922"/>
            <a:ext cx="10325000" cy="4084645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sk-SK" sz="2300" dirty="0"/>
              <a:t>Príspevok uznanému športu je príspevok poskytovaný z prostriedkov štátneho rozpočtu a preto má z pohľadu zákona o dani z príjmov charakter dotácie</a:t>
            </a:r>
          </a:p>
          <a:p>
            <a:pPr>
              <a:buFontTx/>
              <a:buChar char="-"/>
            </a:pPr>
            <a:r>
              <a:rPr lang="sk-SK" sz="2300" dirty="0"/>
              <a:t>Dotácie = prostriedky poskytované zo štátneho rozpočtu alebo rozpočtov samospráv</a:t>
            </a:r>
          </a:p>
          <a:p>
            <a:pPr>
              <a:buFontTx/>
              <a:buChar char="-"/>
            </a:pPr>
            <a:r>
              <a:rPr lang="sk-SK" sz="2300" dirty="0"/>
              <a:t>Sú to verejné prostriedky </a:t>
            </a:r>
          </a:p>
          <a:p>
            <a:pPr>
              <a:buFontTx/>
              <a:buChar char="-"/>
            </a:pPr>
            <a:r>
              <a:rPr lang="sk-SK" sz="2300" dirty="0"/>
              <a:t>Príjem takéhoto príspevku alebo dotácie v PU = 346/691, príspevok z rozpočtu samosprávy 348/691</a:t>
            </a:r>
          </a:p>
          <a:p>
            <a:pPr>
              <a:buFontTx/>
              <a:buChar char="-"/>
            </a:pPr>
            <a:r>
              <a:rPr lang="sk-SK" sz="2300" dirty="0"/>
              <a:t>Musíme sa naň pozerať z troch pohľadov:</a:t>
            </a:r>
          </a:p>
          <a:p>
            <a:pPr marL="0" indent="0">
              <a:buNone/>
            </a:pPr>
            <a:r>
              <a:rPr lang="sk-SK" sz="2300" dirty="0"/>
              <a:t>Z pohľadu zdroja a použitia</a:t>
            </a:r>
          </a:p>
          <a:p>
            <a:pPr marL="0" indent="0">
              <a:buNone/>
            </a:pPr>
            <a:r>
              <a:rPr lang="sk-SK" sz="2300" dirty="0"/>
              <a:t>Časového rozlíšenia</a:t>
            </a:r>
          </a:p>
          <a:p>
            <a:pPr marL="0" indent="0">
              <a:buNone/>
            </a:pPr>
            <a:r>
              <a:rPr lang="sk-SK" sz="2300" dirty="0"/>
              <a:t>Z pohľadu zákona o dani z príjmov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06720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232201"/>
            <a:ext cx="11098467" cy="1442463"/>
          </a:xfrm>
        </p:spPr>
        <p:txBody>
          <a:bodyPr/>
          <a:lstStyle/>
          <a:p>
            <a:r>
              <a:rPr lang="sk-SK" dirty="0"/>
              <a:t>Bežné a kapitálové výdavky – dotácia </a:t>
            </a:r>
            <a:br>
              <a:rPr lang="sk-SK" dirty="0"/>
            </a:br>
            <a:r>
              <a:rPr lang="sk-SK" dirty="0"/>
              <a:t>z pohľadu zdroja a použitia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3A358B-46E2-4080-BCF6-E74C0FCE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19922"/>
            <a:ext cx="10325000" cy="4084645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sk-SK" dirty="0"/>
              <a:t>Dotácia môže byť poskytnutá na dva druhy oprávnených výdavkov</a:t>
            </a:r>
          </a:p>
          <a:p>
            <a:pPr marL="0" indent="0">
              <a:buNone/>
            </a:pPr>
            <a:r>
              <a:rPr lang="sk-SK" b="1" dirty="0"/>
              <a:t>Bežné</a:t>
            </a:r>
          </a:p>
          <a:p>
            <a:pPr marL="0" indent="0">
              <a:buNone/>
            </a:pPr>
            <a:r>
              <a:rPr lang="sk-SK" b="1" dirty="0"/>
              <a:t>Kapitálové</a:t>
            </a:r>
          </a:p>
          <a:p>
            <a:pPr marL="0" indent="0">
              <a:buNone/>
            </a:pPr>
            <a:r>
              <a:rPr lang="sk-SK" dirty="0"/>
              <a:t>Bežné výdavky = výdavky bežného, režijného charakteru, použité na činnosť a existenciu prijímateľa</a:t>
            </a:r>
          </a:p>
          <a:p>
            <a:pPr marL="0" indent="0">
              <a:buNone/>
            </a:pPr>
            <a:r>
              <a:rPr lang="sk-SK" dirty="0"/>
              <a:t>Kapitálové výdavky = výdavky vynaložené na obstaranie kapitálu, majetku (hmotného, alebo nehmotného, prípadne na technické zhodnotenie existujúceho majetku)</a:t>
            </a:r>
          </a:p>
          <a:p>
            <a:pPr marL="0" indent="0">
              <a:buNone/>
            </a:pPr>
            <a:r>
              <a:rPr lang="sk-SK" dirty="0"/>
              <a:t>V zmluve je vždy zadefinované, čo je oprávnený výdavok a čo nie je. </a:t>
            </a:r>
          </a:p>
          <a:p>
            <a:pPr marL="0" indent="0">
              <a:buNone/>
            </a:pPr>
            <a:r>
              <a:rPr lang="sk-SK" dirty="0"/>
              <a:t>Kapitálovým výdavkom je obstaranie hmotného majetku v hodnote nad 1700 euro so životnosťou dlhšou ako 1 rok a nehmotného majetku v hodnote nad 2400 euro so životnosťou dlhšou ako 1 rok.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2579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232201"/>
            <a:ext cx="11098467" cy="1442463"/>
          </a:xfrm>
        </p:spPr>
        <p:txBody>
          <a:bodyPr>
            <a:normAutofit fontScale="90000"/>
          </a:bodyPr>
          <a:lstStyle/>
          <a:p>
            <a:r>
              <a:rPr lang="sk-SK" dirty="0"/>
              <a:t>Neminutú časť dotácie prenášam aj účtovne – dotácia z pohľadu časového rozlíšenia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3A358B-46E2-4080-BCF6-E74C0FCE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19922"/>
            <a:ext cx="10325000" cy="40846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k-SK" dirty="0"/>
              <a:t>Podvojné účtovníctvo funguje na akruálnom princípe, </a:t>
            </a:r>
            <a:r>
              <a:rPr lang="sk-SK" dirty="0" err="1"/>
              <a:t>tzn.účtujem</a:t>
            </a:r>
            <a:r>
              <a:rPr lang="sk-SK" dirty="0"/>
              <a:t> o nákladoch a výnosoch, ktoré časovo a vecne súvisia s daným účtovným obdobím.</a:t>
            </a:r>
          </a:p>
          <a:p>
            <a:pPr marL="0" indent="0">
              <a:buNone/>
            </a:pPr>
            <a:r>
              <a:rPr lang="sk-SK" dirty="0"/>
              <a:t>Ak mám neminutú časť dotácie ku koncu roka a zmluva mi dovoľuje jej časť minúť aj v nasledujúcom účtovnom období, aby som dodržala akruálny princíp, musím si neminutú časť dotácie „preniesť“ aj účtovne cez účty časového rozlíšenia.</a:t>
            </a:r>
          </a:p>
          <a:p>
            <a:pPr marL="0" indent="0">
              <a:buNone/>
            </a:pPr>
            <a:r>
              <a:rPr lang="sk-SK" dirty="0"/>
              <a:t>Časové rozlíšenie sa netýka len dotácie, ale aj ďalších druhov príjmov ako prijaté podiely zaplatenej dane (2%), prostriedky z charitatívnej reklamy a sponzorské príspevky v športe.</a:t>
            </a:r>
          </a:p>
          <a:p>
            <a:pPr marL="0" indent="0">
              <a:buNone/>
            </a:pPr>
            <a:r>
              <a:rPr lang="sk-SK" dirty="0"/>
              <a:t>Účty časového rozlíšenia:</a:t>
            </a:r>
          </a:p>
          <a:p>
            <a:pPr marL="0" indent="0">
              <a:buNone/>
            </a:pPr>
            <a:r>
              <a:rPr lang="sk-SK" dirty="0"/>
              <a:t>384 – výnosy budúcich období, 381 – náklady budúcich období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3639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232201"/>
            <a:ext cx="11098467" cy="1442463"/>
          </a:xfrm>
        </p:spPr>
        <p:txBody>
          <a:bodyPr/>
          <a:lstStyle/>
          <a:p>
            <a:r>
              <a:rPr lang="sk-SK" dirty="0"/>
              <a:t>Dotácia a zdanenie – pohľad podľa zákona o dane z príjmov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13A358B-46E2-4080-BCF6-E74C0FCE0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079" y="1819922"/>
            <a:ext cx="10325000" cy="40846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sz="2400" dirty="0">
                <a:solidFill>
                  <a:srgbClr val="202020"/>
                </a:solidFill>
              </a:rPr>
              <a:t>Pre prijímateľa dotácie, ktorým je nezisková účtovná jednotka je dotácia predmetom dane z príjmov, avšak zákon o dani z príjmov ju v </a:t>
            </a:r>
            <a:r>
              <a:rPr lang="pl-PL" sz="2400" b="0" dirty="0">
                <a:solidFill>
                  <a:srgbClr val="202020"/>
                </a:solidFill>
                <a:effectLst/>
              </a:rPr>
              <a:t>§13 ods.1 písm. a) od dane z príjmov oslobodzuje.</a:t>
            </a:r>
          </a:p>
          <a:p>
            <a:pPr marL="0" indent="0">
              <a:buNone/>
            </a:pPr>
            <a:endParaRPr lang="pl-PL" sz="2400" b="0" dirty="0">
              <a:solidFill>
                <a:srgbClr val="202020"/>
              </a:solidFill>
              <a:effectLst/>
            </a:endParaRPr>
          </a:p>
          <a:p>
            <a:pPr marL="0" indent="0">
              <a:buNone/>
            </a:pPr>
            <a:r>
              <a:rPr lang="pl-PL" sz="2400" dirty="0">
                <a:solidFill>
                  <a:srgbClr val="202020"/>
                </a:solidFill>
              </a:rPr>
              <a:t>Oslobodenie vychádza z toho, že dotácia bola poskytnutá a použitá na činnosť, za účelom ktorej daná nezisková účtovná jednotka vznikla.</a:t>
            </a:r>
          </a:p>
          <a:p>
            <a:pPr marL="0" indent="0">
              <a:buNone/>
            </a:pPr>
            <a:endParaRPr lang="pl-PL" sz="2400" dirty="0">
              <a:solidFill>
                <a:srgbClr val="202020"/>
              </a:solidFill>
            </a:endParaRPr>
          </a:p>
          <a:p>
            <a:pPr marL="0" indent="0">
              <a:buNone/>
            </a:pPr>
            <a:r>
              <a:rPr lang="pl-PL" sz="2400" dirty="0">
                <a:solidFill>
                  <a:srgbClr val="202020"/>
                </a:solidFill>
              </a:rPr>
              <a:t>Príjem v podobe dotácie zakladá povinnosť podať daňové priznanie k dani z príjmov.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7655053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A19D0-2BD2-47E7-A51B-B8083A14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641F14-42D8-42E0-8B56-FC0A08EB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3FEF18-8973-49F1-B984-81E630730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FEE187-7ECD-4C55-BE26-0DA3DDE0E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8708818-667C-4218-8552-2975EB004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A1A626-67CE-4E24-974F-C432A21D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029D28-01D8-4EB8-B30C-79D6F14E6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4E501C-EBFD-4E76-8F7F-9EFA76EFF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4596B9-52A8-4717-8158-2204F86D9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1EC080A-A9BB-467A-92A9-D597436B7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5DD030-3FCC-4380-B680-8E171845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015E10D-03D4-4A67-8377-5B0A55F3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DB96670-ACA9-42B6-87A2-E4119998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2BC8247-310E-48D0-9CEF-43BC6E41A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2F09D0F-F86F-4AA5-AB1D-AAB1E5BA9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9569AF0-6598-4FCC-803D-B3C3DE030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1B68A9D-7921-44B8-8464-E36F028EE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68EB3D7-2443-4764-9991-B691C090C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A6128C1-7748-441C-94E4-1874BB577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276682F-0434-4D7E-B400-2DF99D969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D2F02B-2688-4DCD-9610-1C086528F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A0DA4B-915F-4A6D-8368-BE7B53E42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01711BC-8D96-4E1F-934B-9E382A617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364551E-CB94-4200-809A-9E33122BA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64389BE-74F0-4F54-9DE0-2BCB33C78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721F72-5343-46B1-AFC1-6DF4FF77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A528A6-14EE-4010-93CB-95F75CB9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86140D-084D-4621-A556-65927AB44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2049A17-7EE3-4BEF-B630-AD0AB020E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223B596-7D86-4AF3-AE7E-A696FEF11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7FC8FA-C1DE-4F38-BCDA-464A5478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FE2E-F050-46F9-BAD0-939F37AA9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63D6C682-FD57-4DF7-854F-DD140E1E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FDDAB9-9189-4A67-A567-73AE66186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38051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Dotácia na bežné výdavky - účtovanie</a:t>
            </a:r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75FD8522-1785-42D4-A55B-EA89C91662D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358925"/>
              </p:ext>
            </p:extLst>
          </p:nvPr>
        </p:nvGraphicFramePr>
        <p:xfrm>
          <a:off x="690563" y="2390795"/>
          <a:ext cx="10325100" cy="36986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43195">
                  <a:extLst>
                    <a:ext uri="{9D8B030D-6E8A-4147-A177-3AD203B41FA5}">
                      <a16:colId xmlns:a16="http://schemas.microsoft.com/office/drawing/2014/main" val="2667799073"/>
                    </a:ext>
                  </a:extLst>
                </a:gridCol>
                <a:gridCol w="3881905">
                  <a:extLst>
                    <a:ext uri="{9D8B030D-6E8A-4147-A177-3AD203B41FA5}">
                      <a16:colId xmlns:a16="http://schemas.microsoft.com/office/drawing/2014/main" val="2041127160"/>
                    </a:ext>
                  </a:extLst>
                </a:gridCol>
              </a:tblGrid>
              <a:tr h="3835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Popis účtovnej operácie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200">
                          <a:effectLst/>
                        </a:rPr>
                        <a:t>MD/DAL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3195609284"/>
                  </a:ext>
                </a:extLst>
              </a:tr>
              <a:tr h="821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Zmluva o poskytnutí dotácie na bežné výdavky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346/691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3309701587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Príjem dotácie na bankový účet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221/346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1534871748"/>
                  </a:ext>
                </a:extLst>
              </a:tr>
              <a:tr h="821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Časové rozlíšenie neminutej časti dotácie na konci účtovného obdobia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691/384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301229448"/>
                  </a:ext>
                </a:extLst>
              </a:tr>
              <a:tr h="425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Minutie v nasledujúcom účtovnom období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384/691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2805604952"/>
                  </a:ext>
                </a:extLst>
              </a:tr>
              <a:tr h="8214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>
                          <a:effectLst/>
                        </a:rPr>
                        <a:t>Vrátenie neminutej dotácie alebo preplatok, porušenie platobnej disciplíny</a:t>
                      </a:r>
                      <a:endParaRPr lang="sk-SK" sz="15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400" dirty="0">
                          <a:effectLst/>
                        </a:rPr>
                        <a:t>691/346</a:t>
                      </a:r>
                      <a:endParaRPr lang="sk-SK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2536" marR="92536" marT="0" marB="0"/>
                </a:tc>
                <a:extLst>
                  <a:ext uri="{0D108BD9-81ED-4DB2-BD59-A6C34878D82A}">
                    <a16:rowId xmlns:a16="http://schemas.microsoft.com/office/drawing/2014/main" val="26299929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41493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663BDD8-36FC-48B0-8862-3B51BE4F77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20861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15A19D0-2BD2-47E7-A51B-B8083A14E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F6641F14-42D8-42E0-8B56-FC0A08EB2E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F3FEF18-8973-49F1-B984-81E630730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8FEE187-7ECD-4C55-BE26-0DA3DDE0ED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38708818-667C-4218-8552-2975EB004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2FA1A626-67CE-4E24-974F-C432A21D1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70029D28-01D8-4EB8-B30C-79D6F14E6C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24E501C-EBFD-4E76-8F7F-9EFA76EFFD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04596B9-52A8-4717-8158-2204F86D9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F1EC080A-A9BB-467A-92A9-D597436B7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F65DD030-3FCC-4380-B680-8E171845F2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F015E10D-03D4-4A67-8377-5B0A55F3D0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DB96670-ACA9-42B6-87A2-E4119998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A2BC8247-310E-48D0-9CEF-43BC6E41A2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32F09D0F-F86F-4AA5-AB1D-AAB1E5BA92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09569AF0-6598-4FCC-803D-B3C3DE030B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91B68A9D-7921-44B8-8464-E36F028EE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68EB3D7-2443-4764-9991-B691C090C0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A6128C1-7748-441C-94E4-1874BB5779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8276682F-0434-4D7E-B400-2DF99D969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1CD2F02B-2688-4DCD-9610-1C086528FC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0BA0DA4B-915F-4A6D-8368-BE7B53E426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601711BC-8D96-4E1F-934B-9E382A617A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4364551E-CB94-4200-809A-9E33122BA6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464389BE-74F0-4F54-9DE0-2BCB33C78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26721F72-5343-46B1-AFC1-6DF4FF7710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D4A528A6-14EE-4010-93CB-95F75CB96E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86140D-084D-4621-A556-65927AB449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A2049A17-7EE3-4BEF-B630-AD0AB020E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223B596-7D86-4AF3-AE7E-A696FEF114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F7FC8FA-C1DE-4F38-BCDA-464A54783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B5BEFE2E-F050-46F9-BAD0-939F37AA99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ight Triangle 43">
            <a:extLst>
              <a:ext uri="{FF2B5EF4-FFF2-40B4-BE49-F238E27FC236}">
                <a16:creationId xmlns:a16="http://schemas.microsoft.com/office/drawing/2014/main" id="{63D6C682-FD57-4DF7-854F-DD140E1E29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500000">
            <a:off x="-284142" y="1516213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0E2277-0A88-40D5-BFE8-AA1EA1202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3217"/>
            <a:ext cx="10811120" cy="138051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sk-SK" dirty="0"/>
              <a:t>Dotácia na kapitálové výdavky - účtovanie</a:t>
            </a:r>
            <a:endParaRPr lang="sk-SK"/>
          </a:p>
        </p:txBody>
      </p:sp>
      <p:graphicFrame>
        <p:nvGraphicFramePr>
          <p:cNvPr id="4" name="Zástupný objekt pre obsah 3">
            <a:extLst>
              <a:ext uri="{FF2B5EF4-FFF2-40B4-BE49-F238E27FC236}">
                <a16:creationId xmlns:a16="http://schemas.microsoft.com/office/drawing/2014/main" id="{D5738C3E-D803-4868-A070-A0583477846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6267932"/>
              </p:ext>
            </p:extLst>
          </p:nvPr>
        </p:nvGraphicFramePr>
        <p:xfrm>
          <a:off x="690563" y="2495157"/>
          <a:ext cx="10325101" cy="34899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16293">
                  <a:extLst>
                    <a:ext uri="{9D8B030D-6E8A-4147-A177-3AD203B41FA5}">
                      <a16:colId xmlns:a16="http://schemas.microsoft.com/office/drawing/2014/main" val="2296315063"/>
                    </a:ext>
                  </a:extLst>
                </a:gridCol>
                <a:gridCol w="4808808">
                  <a:extLst>
                    <a:ext uri="{9D8B030D-6E8A-4147-A177-3AD203B41FA5}">
                      <a16:colId xmlns:a16="http://schemas.microsoft.com/office/drawing/2014/main" val="4225146264"/>
                    </a:ext>
                  </a:extLst>
                </a:gridCol>
              </a:tblGrid>
              <a:tr h="3242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>
                          <a:effectLst/>
                        </a:rPr>
                        <a:t>Popis účtovnej operácie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1800">
                          <a:effectLst/>
                        </a:rPr>
                        <a:t>MD/DAL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3305170327"/>
                  </a:ext>
                </a:extLst>
              </a:tr>
              <a:tr h="699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Zmluva o poskytnutí dotácie na kapitálové výdavky (na obstaranie majetku)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346/384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1858706908"/>
                  </a:ext>
                </a:extLst>
              </a:tr>
              <a:tr h="366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Príjem dotácie na bankový účet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221/346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1969061336"/>
                  </a:ext>
                </a:extLst>
              </a:tr>
              <a:tr h="699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Účtovný odpis obstaraného majetku v danom účtovnom období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*551/08x,07x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3626584043"/>
                  </a:ext>
                </a:extLst>
              </a:tr>
              <a:tr h="699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Zúčtovanie výnosov budúcich období vo výške odpisov obstaraného majetku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384/691*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1321671757"/>
                  </a:ext>
                </a:extLst>
              </a:tr>
              <a:tr h="6998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Vrátenie neminutej dotácie alebo preplatok, porušenie platobnej disciplíny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k-SK" sz="2000">
                          <a:effectLst/>
                        </a:rPr>
                        <a:t>691/346</a:t>
                      </a:r>
                      <a:endParaRPr lang="sk-SK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7595" marR="77595" marT="0" marB="0"/>
                </a:tc>
                <a:extLst>
                  <a:ext uri="{0D108BD9-81ED-4DB2-BD59-A6C34878D82A}">
                    <a16:rowId xmlns:a16="http://schemas.microsoft.com/office/drawing/2014/main" val="4159883781"/>
                  </a:ext>
                </a:extLst>
              </a:tr>
            </a:tbl>
          </a:graphicData>
        </a:graphic>
      </p:graphicFrame>
      <p:sp>
        <p:nvSpPr>
          <p:cNvPr id="5" name="BlokTextu 4">
            <a:extLst>
              <a:ext uri="{FF2B5EF4-FFF2-40B4-BE49-F238E27FC236}">
                <a16:creationId xmlns:a16="http://schemas.microsoft.com/office/drawing/2014/main" id="{51A1BD8E-89B6-400C-8661-B4DD6638D44E}"/>
              </a:ext>
            </a:extLst>
          </p:cNvPr>
          <p:cNvSpPr txBox="1"/>
          <p:nvPr/>
        </p:nvSpPr>
        <p:spPr>
          <a:xfrm>
            <a:off x="676872" y="5991952"/>
            <a:ext cx="105822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/>
              <a:t>* Musí byť dodržaný princíp, že v jednom účtovnom období mám rovnakú výšku nákladov (odpisy) a rovnakú výšku výnosov (alikvotná časť dotácie)</a:t>
            </a:r>
          </a:p>
        </p:txBody>
      </p:sp>
    </p:spTree>
    <p:extLst>
      <p:ext uri="{BB962C8B-B14F-4D97-AF65-F5344CB8AC3E}">
        <p14:creationId xmlns:p14="http://schemas.microsoft.com/office/powerpoint/2010/main" val="3576679568"/>
      </p:ext>
    </p:extLst>
  </p:cSld>
  <p:clrMapOvr>
    <a:masterClrMapping/>
  </p:clrMapOvr>
</p:sld>
</file>

<file path=ppt/theme/theme1.xml><?xml version="1.0" encoding="utf-8"?>
<a:theme xmlns:a="http://schemas.openxmlformats.org/drawingml/2006/main" name="CosineVTI">
  <a:themeElements>
    <a:clrScheme name="AnalogousFromLightSeedLeftStep">
      <a:dk1>
        <a:srgbClr val="000000"/>
      </a:dk1>
      <a:lt1>
        <a:srgbClr val="FFFFFF"/>
      </a:lt1>
      <a:dk2>
        <a:srgbClr val="243441"/>
      </a:dk2>
      <a:lt2>
        <a:srgbClr val="E8E8E2"/>
      </a:lt2>
      <a:accent1>
        <a:srgbClr val="8A89D3"/>
      </a:accent1>
      <a:accent2>
        <a:srgbClr val="6F94CA"/>
      </a:accent2>
      <a:accent3>
        <a:srgbClr val="65AFBE"/>
      </a:accent3>
      <a:accent4>
        <a:srgbClr val="62B39F"/>
      </a:accent4>
      <a:accent5>
        <a:srgbClr val="6FB286"/>
      </a:accent5>
      <a:accent6>
        <a:srgbClr val="6AB664"/>
      </a:accent6>
      <a:hlink>
        <a:srgbClr val="858551"/>
      </a:hlink>
      <a:folHlink>
        <a:srgbClr val="7F7F7F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1085</Words>
  <Application>Microsoft Office PowerPoint</Application>
  <PresentationFormat>Širokouhlá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11</vt:i4>
      </vt:variant>
    </vt:vector>
  </HeadingPairs>
  <TitlesOfParts>
    <vt:vector size="16" baseType="lpstr">
      <vt:lpstr>Arial</vt:lpstr>
      <vt:lpstr>Calibri</vt:lpstr>
      <vt:lpstr>Grandview</vt:lpstr>
      <vt:lpstr>Wingdings</vt:lpstr>
      <vt:lpstr>CosineVTI</vt:lpstr>
      <vt:lpstr> Účtovné postupy príspevkov národných športových zväzov a organizácií a ich vyúčtovanie MŠVVaŠ SR </vt:lpstr>
      <vt:lpstr>Účtovníctvo, kedy a aké, osnova, závierka...</vt:lpstr>
      <vt:lpstr>Ako je to s predkladaním účtovnej závierky v prípade športovej organizácie</vt:lpstr>
      <vt:lpstr>Príspevky uznaným športom, dotácie</vt:lpstr>
      <vt:lpstr>Bežné a kapitálové výdavky – dotácia  z pohľadu zdroja a použitia</vt:lpstr>
      <vt:lpstr>Neminutú časť dotácie prenášam aj účtovne – dotácia z pohľadu časového rozlíšenia</vt:lpstr>
      <vt:lpstr>Dotácia a zdanenie – pohľad podľa zákona o dane z príjmov</vt:lpstr>
      <vt:lpstr>Dotácia na bežné výdavky - účtovanie</vt:lpstr>
      <vt:lpstr>Dotácia na kapitálové výdavky - účtovanie</vt:lpstr>
      <vt:lpstr>Poskytnutie preddavku na výdavky</vt:lpstr>
      <vt:lpstr>Na čo si dať pozor?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Účtovné postupy príspevkov národných športových zväzov a organizácií a ich vyúčtovanie MŠVVaŠ SR </dc:title>
  <dc:creator>Jarka Lukačovičová</dc:creator>
  <cp:lastModifiedBy>Jarka Lukačovičová</cp:lastModifiedBy>
  <cp:revision>2</cp:revision>
  <dcterms:created xsi:type="dcterms:W3CDTF">2022-03-08T16:44:35Z</dcterms:created>
  <dcterms:modified xsi:type="dcterms:W3CDTF">2022-03-08T22:00:48Z</dcterms:modified>
</cp:coreProperties>
</file>