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58" r:id="rId5"/>
    <p:sldId id="259" r:id="rId6"/>
    <p:sldId id="262" r:id="rId7"/>
    <p:sldId id="263" r:id="rId8"/>
    <p:sldId id="260" r:id="rId9"/>
    <p:sldId id="261" r:id="rId10"/>
    <p:sldId id="264" r:id="rId11"/>
    <p:sldId id="265" r:id="rId12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48618E9-EE2D-4864-9EEE-58939BD4FB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317D1EC0-23FF-4FC8-B22D-E34878EAA4CC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AB929A7-258C-4469-AAB4-A67D713F7A8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A635CDB-2D00-49D5-B26E-0694A25000C7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4288D7A-F857-418D-92F2-368E841B9F27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F1084F50-7F3C-4A4A-877E-FFD9EC7CD88B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31E64C1-F4C0-4A94-B319-BB1A0A2450B5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63D8374-8052-417F-AB69-B97EAC43D513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7750734-4D51-4019-A003-38A3DE49B434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1B693D1-DBA2-4D3B-9B37-D9EE8C4112F4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1BCD3EA8-E4C0-4AF6-817F-F9F29157A499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A170FB3-B397-4AC9-85FD-65388F26D90A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BE5EC0B9-49C7-4777-AEC5-B5EF8DE40498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7902048B-30F7-4434-87A5-140F9BB4BEB1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0500A6E2-A41C-4751-8A4E-9A0C5718D930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FC259517-7BE7-45F9-81C0-3A6362BF143C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90652F56-7B71-42B2-AB68-22204A6DF177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059830E-1C3D-4D42-8789-524971CB465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B53325A7-86D3-4B52-A7E3-ADDF408B406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D53F46F-EC12-484C-A4E7-791E57687AC1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64ED9CA-8950-47B8-A9ED-22B45CE15FB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4429F7B-9FD7-438F-8ECA-3FCAD006180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C558100-D455-4B41-890C-BCC898B2D16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F2886397-398A-4318-BE16-2CBAC1902F9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D32A3A6-CE6E-4ABD-8522-2C8DC88C070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F9014C09-5B84-4798-8BDE-C80D76E67B8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2A29EB9E-ED9D-4C69-8A26-9A7A0A83056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AA2899F9-1795-416F-8F3D-26EEB684DB6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3043474-8625-495C-BD06-3627FD286C5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D432CE47-7631-408E-8DDC-79EE378B707B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B2C8832D-8B8D-4036-B913-2D363143274B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1CCEFEAF-E87B-4FF2-A947-94CABAA0610D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43A7CD3-94E1-42A9-BAB7-2AFCD9FCBD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1078" y="722903"/>
            <a:ext cx="10495904" cy="2460770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67609B-8FD3-4FF7-8EBC-6619CA868B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1078" y="3428997"/>
            <a:ext cx="10495904" cy="2306639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2437C4A8-8E3A-4ADA-93B9-64737CE1A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3" y="260790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C7A76F-3401-4F50-AE85-8F2AA247B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F02E50-D34E-4DD4-8B3B-55D08F25F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1078" y="236364"/>
            <a:ext cx="4114800" cy="41712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B53B71-D2FA-4DDC-9C9C-E26F7B591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562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BD70F-ACE4-4595-845E-2296BDF83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978CD9-E0B5-4B48-8366-91E6D22C9F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FAF4B4-44D3-4E29-B235-A1B868207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D7BA37-9639-480E-84AB-EA277225C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FC658-154E-48DE-AD31-813E5170C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59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65405209-5179-4359-91ED-1B1A46619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0E32344F-3BE0-4CE8-B1BD-9ABD425E1C0D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99DE306-F4FB-4730-A066-ADF38D73956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CCB32885-303F-477F-A081-27425944F230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60C0C0B-4CD0-467D-A382-2B2415102C48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788DF0F-327F-43A5-AB71-3D32053D83CA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298A0902-2662-4911-A532-AA6310861479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ABDA4F7-23F4-46D1-8B7E-A21DD84083E1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7FC9FC2-8808-438E-8FFB-5FE416BFB5C8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04694E5-71F9-4210-9BE8-FC12CC177BD3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B37E805-A7E5-4906-B0C5-1373F3DA9628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A4CD964-FBD6-41AB-8A02-9509A2BAC11F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9CD7FF8-E827-4E0A-BCE2-CCB34EDAC0FC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C4AD6BB-F1EE-4FB8-96E8-6890447800EC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E935057-E0A3-4DAE-B9C8-6E818D7A7205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308DDF69-1C14-453C-BC3A-37D3FE69DFC7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6C26D82-15BA-4B2E-A42D-2ECA8012D307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D7F73B67-E5E9-4000-91DA-034B2127EFD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EAFAC1B5-F0DD-4FC0-B4C9-77CB29DF442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9ACB3DB-54B2-4CEE-A791-C6FC6C758DA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8324004-1030-47D9-B817-425FF6ECCEC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1AA001C4-81AB-4FA6-ADAA-C8618056353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8D1DAD34-7844-4F16-9874-F51F2A23B9E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77DCBC6D-1BDA-4CB1-A3EC-59F240C8FA1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E5B3C1A0-58E7-47E4-831B-CF3EE21D1E9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08A09FAA-E123-4FE4-B67A-9EBDE1A3130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5317B7C6-C816-4A58-B184-135E4FD19F5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24D22ABB-4CE8-47DC-80BF-39B3E4CF704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3A17DE37-A292-4031-AF42-CDB00A13EE7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B73EF673-CB75-435F-9BF3-7594EC3ADF8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D35F4581-15F6-47EE-87D0-1132A093DBA5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565CF984-F5BD-45C4-9A12-B02DB4F044E1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ACE66A86-8455-497B-9CA4-F460A19E5F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8900000">
            <a:off x="7770390" y="-287370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68C62B-71EF-4824-9EE8-6CAE179842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707774" y="715616"/>
            <a:ext cx="3295876" cy="502659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43E4C8-4AA9-49D7-BF71-1AB5F2CFE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3588" y="715616"/>
            <a:ext cx="6770448" cy="502659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7898B3-014E-440B-BA4E-106339212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C22643-CE63-4C3E-B437-5A1A5EF91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D1CE5E-160A-4B37-94E2-3D9DC75BF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726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D8D6B-70A2-430A-9F5D-DA093D8C1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A2845-6CA6-4745-A951-25B8D5319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049424-7A20-4BA1-9F60-671A5DBB3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1BD2B2-E17F-402E-8EA3-5C7C1118A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D23070-8658-4AC0-B2A3-4BE605A84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353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A69DB7AC-F7D7-430A-A2A7-CD3EBBF1D3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66AAF10E-F092-4160-BF4A-FF568555B790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6341C04-9B94-4385-A661-7B8C1700049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4C1D709-6A0F-409C-B2D0-C248E562265E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999BE53-BA11-4B67-BFBB-6281DB50C75D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B662D93-31C1-4DFB-A938-E631F89AA9F0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97ECC8DA-0BEC-4508-89D4-12FA35B481F5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67DC8E6C-1B78-4B89-82DD-BBA778CD1482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28E5F54A-0315-4B15-B865-1F0460526260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DD7F352-DE39-4835-8D3F-69CDEC490F1E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9D6F20A-F777-4F41-B23B-735A64FA5DA3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21BBADBA-0F74-418B-BC50-AD44596C3EF8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3918BE26-88E5-457C-8095-745F34D15366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FB269E0-E058-4340-B93D-7D40FFF521F3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DDD9AEE-5501-4385-B339-4616F567B53D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84D29C61-8926-4C98-882B-AB90108C8386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CAC585F9-B633-4F7E-AADE-75079DC17158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5DC6366-5525-4FBC-9886-D4409F6B299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7CC03CF9-098C-4140-806A-023D3DC3F2E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9C41BC4-89DF-4EC4-A141-9EF16D8EEB5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32AD067-E64C-499E-9C0A-A7252587441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6653DD54-FA2B-4B91-A94E-3C46AE21B38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86AC204-156B-442E-B028-01036BD1F26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303512DE-F013-431A-9F6E-ADDA88FB2DD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E95FEE1-61A9-4065-B9F8-5589180AC62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028AA59-C1FA-46C0-BFDD-1C1D3404C81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A5C99EE-B791-470A-8639-0357A751EB4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454F4204-F48B-4AF5-B11E-0CE7D972AC3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076643FE-3966-4B82-9623-C61A56EDD20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DD769C5-B1B1-45BD-A40A-67E6568C8434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2A511707-50C7-48B2-81F7-5C82BF57795C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838D44F3-CCFE-48A0-8414-FFF5E43D9184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D126FE0-8204-40BB-AD46-4A0C7A475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18115"/>
            <a:ext cx="10312571" cy="278150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25E350-4200-419C-A167-527DD6B777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078" y="3753350"/>
            <a:ext cx="10312571" cy="1991572"/>
          </a:xfrm>
        </p:spPr>
        <p:txBody>
          <a:bodyPr/>
          <a:lstStyle>
            <a:lvl1pPr marL="0" indent="0">
              <a:buNone/>
              <a:defRPr lang="en-US" sz="24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6741F519-22CF-4C01-B140-5480DBAB30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3" y="260790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5D1550-9064-4767-B70A-3501AF956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1E1C33-2E8E-4041-9683-12048CB8A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36992-B921-4F3F-9C4A-0D67E618D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851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CFDF5-4B31-4F1B-83BA-82A951037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2903"/>
            <a:ext cx="10312571" cy="13548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EC9A6-F718-4497-8A75-637EE17458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1078" y="2345843"/>
            <a:ext cx="5009584" cy="32743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503E57-9695-4508-9778-B3DB1FB5FA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35075" y="2345843"/>
            <a:ext cx="5068574" cy="32743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74CEE6-B9DC-4CCC-8F4C-0B4DADFB0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C85191-5804-47C9-95EB-D49D71573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6B0A03-44F6-4299-B45D-E07A02390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022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920E6-CC97-4BD8-92FE-8F36024D0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2900"/>
            <a:ext cx="10320062" cy="14075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3872FB-EDD5-42FB-8A9A-279EAD4FB0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078" y="2331481"/>
            <a:ext cx="4963444" cy="54007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5F28C1-95C8-476A-8D93-D580DD39D8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1078" y="2954564"/>
            <a:ext cx="4963444" cy="27903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315485-EE1A-41B0-873A-BA9D06E88B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03351" y="2331481"/>
            <a:ext cx="4900298" cy="54007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81A6FB-1583-4A1B-A4A7-C65062C57B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03351" y="2954564"/>
            <a:ext cx="4900298" cy="27903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A29EA7-E61E-4617-9DA9-40B9299B32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587" y="6215870"/>
            <a:ext cx="3843779" cy="417126"/>
          </a:xfrm>
        </p:spPr>
        <p:txBody>
          <a:bodyPr/>
          <a:lstStyle/>
          <a:p>
            <a:fld id="{8F72BA41-EC5B-4197-BCC8-0FD2E523CD7A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6249CC-EB72-46A6-87D9-5FBDA8E45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1078" y="236364"/>
            <a:ext cx="4114800" cy="41712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A04EE7-47BE-4ECE-A170-793C4E569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313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E4946-24AD-40DD-95A7-49BA49C22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2903"/>
            <a:ext cx="10501177" cy="140123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8CF342-49F6-482D-943E-7E50B1694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4033E5-3797-4FF8-866F-9FD9325A9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1078" y="236364"/>
            <a:ext cx="4114800" cy="417126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DC1E67-424D-4638-98F8-38E71A410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496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45BED274-5EB4-4EF4-B353-E55BD50265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E0418BE5-560E-4E49-B12D-B555511FED72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849D1162-73B9-420F-BCBE-95039D00CD24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92BA76FE-316A-48E2-A03B-4E05691C4348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0E678FBC-A6AD-4422-BA24-A4172F8862CA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D3C5C3E-2D08-43F0-AFAC-E15360CA7D34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0BEAC62-AF92-4A65-9790-6F6E0C6C5A1F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C77D7C5-E76E-4E82-BFC4-9A75D2C8089D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66E0152-96B9-4067-80D3-D9BDE6D7EC95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918AFCC-B9DA-4092-8FBA-2CFEDB0388E3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1EC7D33-C87E-4812-A722-53C5D99272B5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95F239E3-501A-4C3C-9BE4-6BFA0D3126B7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B62BF3B-95BB-4188-AAE5-015A0EF3D186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14E5F0F-0124-40D0-A0BF-AE307A0E15F4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BADC3B1-26C7-4CF1-B29D-4D0DEA3E2633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A0A7DF6E-1132-4A80-9B18-593B1ACD7784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EF19589-10D8-4A8F-A0B1-F7CE380E3001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8E6BB32-C4F8-4914-88D3-7DC5E79D023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A8F046EE-9DBA-4924-A19C-ED8741F5F81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AABBC44-ABA8-4913-824E-64D344724644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54272B22-1C39-47A0-8551-73666AFBEEC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08CDFF66-464C-4ABF-BB01-00500A3B751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3079FC88-BD3B-4C04-9B90-0FC93C17921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B1FCAED8-8687-4141-A7C3-0D88ACEDFEC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65038E6-7B32-460F-B804-D6C105FF44C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EC5DAE85-AD17-454B-AB64-CEFF52FDAB9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C603643-2066-4967-AE4B-9DA143843B2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37E9533-9B07-43E3-B939-7BADC01FEE8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EDCCAAEE-AB2E-4534-893A-3DB109499FB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48BD39A2-970F-4714-AAA6-67EE99A0EAA9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CF4A1387-348B-4E46-9B65-FDF76ED0EF20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BF5DAF27-A54D-442A-93E4-BA7F04EAE379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EA265F-80A1-448D-A6EB-CE8D6F6EC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15D00D-89E6-4E7A-9A4D-A8CCEB3BE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2B5AEA-8C38-4776-878C-AB01474D9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022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ight Triangle 39">
            <a:extLst>
              <a:ext uri="{FF2B5EF4-FFF2-40B4-BE49-F238E27FC236}">
                <a16:creationId xmlns:a16="http://schemas.microsoft.com/office/drawing/2014/main" id="{C4853C57-22BC-4465-8B37-DC06FE5A00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2" y="314485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67C0A6-48E9-4845-9EBF-EF2A3DFD2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87" y="713677"/>
            <a:ext cx="4499914" cy="2996581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8B542-2084-485C-ABFC-94340B4C7E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8672" y="708102"/>
            <a:ext cx="5656716" cy="54306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47791F-9546-470D-A174-D75285263C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587" y="3976544"/>
            <a:ext cx="4499914" cy="2162201"/>
          </a:xfrm>
        </p:spPr>
        <p:txBody>
          <a:bodyPr>
            <a:normAutofit/>
          </a:bodyPr>
          <a:lstStyle>
            <a:lvl1pPr marL="0" indent="0">
              <a:buNone/>
              <a:defRPr lang="en-US" sz="2400" b="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None/>
            </a:pPr>
            <a:r>
              <a:rPr lang="en-US"/>
              <a:t>Click to edit Master text styles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550D594-9D00-4E12-9A7B-8B78EC199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C5DEA230-2680-47DD-BD49-FDBF4C1105A5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0BA61D-887F-46F1-B20D-EA4C38D467C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F350DFBA-D16D-4AE0-8339-58C4089B94AD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F4AAAA5-CEFC-4C25-91D3-5AE49F720DA5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14D142AD-3FA3-43E4-8A61-61CF1E415684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C3755A3-93F4-4EC4-9635-7E89E4AF1D3F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E0BFB588-0AB8-4BD8-9272-1CA867726018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F45A6DF3-CF29-4480-A235-EAE88D65A63C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D6FF036-365A-4C15-8E15-0D5BBEBCEA58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85E76FF-4E86-4E42-B67E-B11AAE8D3076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1A64CEE-7CED-4EB2-A414-6F2D91E824F9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012C571B-47A6-49EB-A29F-678368BAED9F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3160B109-845C-4119-BB66-9887B3859A7D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B68B7447-FF64-42D9-B3C6-2BDC6F547EDE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4FFF9B71-8653-450D-AFBE-2140D586FB50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F0B9E5A-C1DA-445C-A911-721DF98DDCDD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5C9A3DC-A478-4469-9359-34A435689F3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7DE3299-EED7-4771-A270-F6B02941AD6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434422A-5B59-41DC-8E2A-1A8244580E3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4A176117-0990-434B-A9D9-B4B9043C544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7D6425E-C84A-462F-98F8-D0AB4FC3AF8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AF13AB68-7321-4AC2-AC60-0F417877D07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E275CCE-D06F-49D0-8A47-372C5040330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9D4B374E-EEBC-4A9C-B3B4-B269EC71985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2D80A7E6-BBEF-4EF1-B14A-29F26BFCF8E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2D7BC013-9B50-459D-8B8D-F756514A478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48964C0-675D-4807-B795-4B695A8F842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96911512-51A8-4CE7-A043-425C809EB5F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3C15D1E-0EDF-4AD7-90C7-3D8D64E645DB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78265A2D-2A6A-4301-B59F-8BAD98D9A57B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D4A4907F-2D1D-49D1-882D-119AA5E1183B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6A2284-37AB-43F5-98B8-8AB49DBFA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D8ABAA-E2F7-4C89-99ED-2C340220D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52EF12-B2CD-4F3C-9F19-A86915405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868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0DDA6865-0A03-48FA-AD6E-D5BF8FDE9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2277E8EB-0DA2-40E4-AD12-1CCD0D262D0B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5BFE9F8-907A-4FFC-9FDE-2B51D238C40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BDDC323-8732-4007-BB81-1BE917E3B2FF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908FC40-8403-438D-95CA-E4EDC66192A9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5411D218-3FEA-4455-9809-91F029FB55AE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A541390F-BE50-4E4E-9DA2-B5F23F1A93D8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EB3F094-97B5-48E1-A4DE-8BEED2550283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D4DBB43-CB34-4881-9445-A7FE131D5327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8B71F972-027A-47F0-996C-84BFE4574050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3C41353D-93C8-43F8-BBDE-7AB6B29EC38C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CF07B24-CBD8-4F09-81EB-504285F8E115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B27873BB-1D79-4055-801C-BDA0F9A15136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8008D42B-2F35-497E-A26D-9AF008619D43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07F57499-C4D9-4B7D-BADA-38462AA3164E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1271F2B9-1FFA-4350-9370-B098459A2324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8FBAFFC-DC8F-4BB4-B405-E4AAA269AED4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94FCE64-D7A5-411A-8795-932DD39F952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E0B4ECFC-FD43-44CF-B7FA-2A8C5651400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99DFBC12-1E1D-44DE-9966-BAB05B24663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B9BEF096-361C-478B-81EB-37584119BFE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EFC81993-CE86-4910-B9CE-B69375BDCEE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475613D7-9FB0-4D33-8784-EC059DE019C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D520AFD9-E849-4F42-99B2-928E6098C29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6A200B0B-91CD-4D66-ADFC-9585D283103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B5DB0C45-30CE-4C85-95C6-FFF4977C646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DC31604-5F93-436D-A9D2-A48846D4E0D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FF1B965-7DE1-4AE3-B28B-DB6847BC52C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FD9FB65-4392-4D6A-8ACC-8151F682BFE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B40380C-3493-4AFE-BF13-AE68A8D244B4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3CB21DF1-4859-4991-9C10-F8FA68F41013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354AD212-17DC-4506-AAA0-34A46A0B11C3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5B556E7-762B-4E18-A961-A4F7A9ECF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87" y="713677"/>
            <a:ext cx="4434823" cy="3020519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7118AF-C54D-406D-AABE-AED6576D12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98672" y="713677"/>
            <a:ext cx="5304977" cy="543064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Right Triangle 39">
            <a:extLst>
              <a:ext uri="{FF2B5EF4-FFF2-40B4-BE49-F238E27FC236}">
                <a16:creationId xmlns:a16="http://schemas.microsoft.com/office/drawing/2014/main" id="{205CDEB9-8DED-4711-8140-4C943FC2CD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3" y="3143304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E13C3F-6360-4760-9477-C3831A6E26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587" y="3970330"/>
            <a:ext cx="4434823" cy="2173992"/>
          </a:xfrm>
        </p:spPr>
        <p:txBody>
          <a:bodyPr/>
          <a:lstStyle>
            <a:lvl1pPr marL="0" indent="0">
              <a:buNone/>
              <a:defRPr lang="en-US" sz="2400" b="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192D3B-60EE-4FC5-9ED7-444530084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CF831E-9B19-4936-8BC9-F62A9B118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71E1D1-F7A2-40D0-91DA-07468A965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843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BDF0D99C-5D42-41C6-A50C-C4E2D6B2A3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5F28962D-50BA-43F8-8863-28ECE711D3FC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80F5939-D4E0-46FD-9A5A-5D648E38109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8633D331-78CB-40A1-B167-8185EC5D707B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C512E4B1-E78E-49E7-AA36-374CC1B084E4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A7D46340-CBFC-490F-B44E-7AA8FBF58B05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3575C26C-3EBD-4AA9-BA4D-2561E295D65D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35DB6BE-E065-4559-BF5C-36B56B379040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3DA54272-CD9D-4F68-BBAB-4F0C0C3EC635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A002CE8F-9256-4F2C-B474-58873717119E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59C9DE9F-4252-401D-913E-B74C9E326F98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8FE4E69B-534F-4A80-9E1C-798BEE1B0795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27564E1C-009C-4832-AE8D-E98286693F0C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4305DF1C-5801-43F2-A8B9-5351369418C0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806E71C8-0783-4E17-9B34-F51231DD2954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FD908F17-2A89-4B0A-A2EA-692390969FE0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FBE22751-380F-44F9-BEED-0A553CF87BE5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77B27910-846F-4E4E-B588-F5B2E026FE9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E6E0501E-134E-46D7-984F-3A382B0BB29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90A83974-CBD7-4A69-9D84-2D3BBDE027A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A503E931-00D4-4B0C-BC69-49FE5C76651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97732A30-BE2F-4D71-BC37-60F7B44591B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0C8EB840-DE7D-4E67-989C-F4D8F50E15B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F05D2CC2-53CC-487E-A72E-42B1E9B1846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03A12D6B-1D60-4F26-8FB9-74AD5B070BD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41895D00-2D63-443C-95A8-5EB6E5EECBF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6AC50652-2A56-4382-95D0-971644EE0FA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DA50A374-8880-482D-B54F-F74E0D7BE18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C66364D8-CCC7-4AAF-94BC-766EC160D99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4A0DC409-26E2-4453-89FD-745EA849BE7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239ED039-D66C-4A5E-AA35-E7A5FA2E64C2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C72C13DC-161E-49CF-96B5-5383AA052AB7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103067-48DA-458C-99F6-9921C19A8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725951"/>
            <a:ext cx="10325000" cy="14424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B86862-507E-4F73-890F-3B77BCFA3F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079" y="2340131"/>
            <a:ext cx="10325000" cy="3564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FBC0BB-AF05-4753-9159-41A16FBFC3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3587" y="6215870"/>
            <a:ext cx="3843779" cy="417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2BA41-EC5B-4197-BCC8-0FD2E523CD7A}" type="datetimeFigureOut">
              <a:rPr lang="en-US" smtClean="0"/>
              <a:pPr/>
              <a:t>3/8/2022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362F82-EA1A-4B02-8A64-3B44C0D9DA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1078" y="236364"/>
            <a:ext cx="4114800" cy="417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C5EF32-1CA9-4CDA-8182-2FB0C30A0F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03649" y="6215870"/>
            <a:ext cx="979151" cy="417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5108C-154A-4A5A-9C05-91A49A422B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63BAC6E0-ADAC-40FB-AF53-88FA5F8373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4" y="1516214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869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187D111-0A9D-421B-84EB-FC5811C3A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15ECF02-0C11-4320-A868-5EC7DD53DE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8C74A336-DE5D-4AE0-9A50-8D93C4AA45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11A81C9-7A36-4A04-B14C-A45B899E4B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DAE1DE35-5349-4B57-B255-C07C69270C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AFE9588-5F4B-41DF-9FF6-6B4969245C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D4CC9B87-707A-4D04-9336-B1418878A8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58CF5CAA-7C4D-408A-B1A8-E98C0E6633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462EA1B-90F8-4C08-AE36-FFBA2B45BF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9F7B5623-96F7-42F0-BAC5-78D6789E01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685D83B1-1723-4710-8FC5-18EDC879E4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6998838C-DFB6-48F7-A18D-30469E8162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9BDB9A78-94CB-422D-B92E-65FD2732EC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9A5DBD01-426B-424D-815A-96518F6007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B0218DF-D55B-4D41-AE23-F1E64BAC60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8D61EB8-98CC-4243-9E20-33CAC65BF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A35F0944-B143-45B0-8B72-6CE34D4612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F68EF7F-67D0-463D-AB84-EA24D18196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E17074E-4E65-4CBD-B1B0-9C18D6F724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9CC905ED-EF46-4349-9E9B-2174310948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6B91F234-1C65-45AC-8CCE-A1C4AE49CE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4D46B3DB-5DBB-41CF-9FA5-010ECA0C3B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B92A3FF8-F172-47ED-84C6-802C85C1CB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5933982-9CB6-4199-B123-A3669A4FEF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3CA832CD-B214-4ABC-AC95-A3DA116ACE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D7EBA147-C4BA-4B48-B61D-CA24B8B06F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FA8253B7-461E-48CC-B871-8A255EE3D7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DADE46C3-C2E1-4492-AC59-870160A3C8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2B0052E9-B440-4C1E-BC41-39957D590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731F119B-638C-42B1-8400-709B94F1EE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E16299ED-D998-4895-9CCF-02427F1954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F4442675-84C9-45C8-9524-ABE4E25071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B5BE3E63-4FA5-4EBD-9F3B-E29F5128A8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Right Triangle 43">
            <a:extLst>
              <a:ext uri="{FF2B5EF4-FFF2-40B4-BE49-F238E27FC236}">
                <a16:creationId xmlns:a16="http://schemas.microsoft.com/office/drawing/2014/main" id="{F0753E91-DF19-4FA4-BFBF-221696B8D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6297356" y="-287372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A26990E-9B63-4D7B-94CB-5EA4A4E564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89726" y="722903"/>
            <a:ext cx="5711001" cy="270609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k-SK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3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Účtovné postupy príspevkov národných športových zväzov a organizácií a ich vyúčtovanie MŠVVaŠ SR</a:t>
            </a:r>
            <a:br>
              <a:rPr lang="sk-SK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k-SK" sz="34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AC33108-B75B-430A-AA02-4BEF85C41B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89726" y="3674327"/>
            <a:ext cx="5415521" cy="2460770"/>
          </a:xfrm>
        </p:spPr>
        <p:txBody>
          <a:bodyPr>
            <a:normAutofit/>
          </a:bodyPr>
          <a:lstStyle/>
          <a:p>
            <a:endParaRPr lang="sk-SK" dirty="0"/>
          </a:p>
          <a:p>
            <a:endParaRPr lang="sk-SK" dirty="0"/>
          </a:p>
          <a:p>
            <a:r>
              <a:rPr lang="sk-SK" dirty="0"/>
              <a:t>Jaroslava Lukačovičová, marec 2022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193C509-08EE-493F-8F05-7687D575623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577" r="26435" b="-1"/>
          <a:stretch/>
        </p:blipFill>
        <p:spPr>
          <a:xfrm>
            <a:off x="1" y="-190490"/>
            <a:ext cx="5854890" cy="6857990"/>
          </a:xfrm>
          <a:custGeom>
            <a:avLst/>
            <a:gdLst/>
            <a:ahLst/>
            <a:cxnLst/>
            <a:rect l="l" t="t" r="r" b="b"/>
            <a:pathLst>
              <a:path w="6036633" h="6858000">
                <a:moveTo>
                  <a:pt x="0" y="0"/>
                </a:moveTo>
                <a:lnTo>
                  <a:pt x="5782584" y="0"/>
                </a:lnTo>
                <a:lnTo>
                  <a:pt x="5847735" y="280891"/>
                </a:lnTo>
                <a:cubicBezTo>
                  <a:pt x="6512611" y="3337011"/>
                  <a:pt x="5215360" y="3533975"/>
                  <a:pt x="5130974" y="6590095"/>
                </a:cubicBezTo>
                <a:lnTo>
                  <a:pt x="5127340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8484745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663BDD8-36FC-48B0-8862-3B51BE4F7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15A19D0-2BD2-47E7-A51B-B8083A14E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F6641F14-42D8-42E0-8B56-FC0A08EB2E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F3FEF18-8973-49F1-B984-81E6307303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28FEE187-7ECD-4C55-BE26-0DA3DDE0ED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38708818-667C-4218-8552-2975EB0047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FA1A626-67CE-4E24-974F-C432A21D1D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70029D28-01D8-4EB8-B30C-79D6F14E6C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124E501C-EBFD-4E76-8F7F-9EFA76EFFD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04596B9-52A8-4717-8158-2204F86D95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F1EC080A-A9BB-467A-92A9-D597436B74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65DD030-3FCC-4380-B680-8E171845F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F015E10D-03D4-4A67-8377-5B0A55F3D0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2DB96670-ACA9-42B6-87A2-E4119998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A2BC8247-310E-48D0-9CEF-43BC6E41A2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32F09D0F-F86F-4AA5-AB1D-AAB1E5BA92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09569AF0-6598-4FCC-803D-B3C3DE030B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91B68A9D-7921-44B8-8464-E36F028EEA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68EB3D7-2443-4764-9991-B691C090C0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DA6128C1-7748-441C-94E4-1874BB5779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8276682F-0434-4D7E-B400-2DF99D969B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1CD2F02B-2688-4DCD-9610-1C086528FC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0BA0DA4B-915F-4A6D-8368-BE7B53E426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601711BC-8D96-4E1F-934B-9E382A617A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4364551E-CB94-4200-809A-9E33122BA6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464389BE-74F0-4F54-9DE0-2BCB33C78F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6721F72-5343-46B1-AFC1-6DF4FF7710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D4A528A6-14EE-4010-93CB-95F75CB96E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9186140D-084D-4621-A556-65927AB449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A2049A17-7EE3-4BEF-B630-AD0AB020E6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0223B596-7D86-4AF3-AE7E-A696FEF114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3F7FC8FA-C1DE-4F38-BCDA-464A54783E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B5BEFE2E-F050-46F9-BAD0-939F37AA99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Right Triangle 43">
            <a:extLst>
              <a:ext uri="{FF2B5EF4-FFF2-40B4-BE49-F238E27FC236}">
                <a16:creationId xmlns:a16="http://schemas.microsoft.com/office/drawing/2014/main" id="{63D6C682-FD57-4DF7-854F-DD140E1E29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84142" y="1516213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63C4737-8D82-4046-ADA5-D7BB51B6E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725951"/>
            <a:ext cx="10325000" cy="1380515"/>
          </a:xfrm>
        </p:spPr>
        <p:txBody>
          <a:bodyPr>
            <a:normAutofit/>
          </a:bodyPr>
          <a:lstStyle/>
          <a:p>
            <a:r>
              <a:rPr lang="sk-SK" dirty="0"/>
              <a:t>Poskytnutie preddavku na výdavky</a:t>
            </a:r>
          </a:p>
        </p:txBody>
      </p:sp>
      <p:graphicFrame>
        <p:nvGraphicFramePr>
          <p:cNvPr id="4" name="Zástupný objekt pre obsah 3">
            <a:extLst>
              <a:ext uri="{FF2B5EF4-FFF2-40B4-BE49-F238E27FC236}">
                <a16:creationId xmlns:a16="http://schemas.microsoft.com/office/drawing/2014/main" id="{13683AD6-219D-4F3F-8846-2C79274074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6641425"/>
              </p:ext>
            </p:extLst>
          </p:nvPr>
        </p:nvGraphicFramePr>
        <p:xfrm>
          <a:off x="690563" y="2567137"/>
          <a:ext cx="10325101" cy="33460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05179">
                  <a:extLst>
                    <a:ext uri="{9D8B030D-6E8A-4147-A177-3AD203B41FA5}">
                      <a16:colId xmlns:a16="http://schemas.microsoft.com/office/drawing/2014/main" val="2242127314"/>
                    </a:ext>
                  </a:extLst>
                </a:gridCol>
                <a:gridCol w="5119922">
                  <a:extLst>
                    <a:ext uri="{9D8B030D-6E8A-4147-A177-3AD203B41FA5}">
                      <a16:colId xmlns:a16="http://schemas.microsoft.com/office/drawing/2014/main" val="3641833990"/>
                    </a:ext>
                  </a:extLst>
                </a:gridCol>
              </a:tblGrid>
              <a:tr h="3470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2000">
                          <a:effectLst/>
                        </a:rPr>
                        <a:t>Popis účtovnej operácie</a:t>
                      </a:r>
                      <a:endParaRPr lang="sk-SK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12" marR="837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2000">
                          <a:effectLst/>
                        </a:rPr>
                        <a:t>MD/DAL</a:t>
                      </a:r>
                      <a:endParaRPr lang="sk-SK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12" marR="83712" marT="0" marB="0"/>
                </a:tc>
                <a:extLst>
                  <a:ext uri="{0D108BD9-81ED-4DB2-BD59-A6C34878D82A}">
                    <a16:rowId xmlns:a16="http://schemas.microsoft.com/office/drawing/2014/main" val="317630299"/>
                  </a:ext>
                </a:extLst>
              </a:tr>
              <a:tr h="7431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2200">
                          <a:effectLst/>
                        </a:rPr>
                        <a:t>Preddavková (zálohová) faktúra na obstaranie tovaru alebo služby</a:t>
                      </a:r>
                      <a:endParaRPr lang="sk-SK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12" marR="837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2200">
                          <a:effectLst/>
                        </a:rPr>
                        <a:t>Neúčtujem, len evidujem</a:t>
                      </a:r>
                      <a:endParaRPr lang="sk-SK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12" marR="83712" marT="0" marB="0"/>
                </a:tc>
                <a:extLst>
                  <a:ext uri="{0D108BD9-81ED-4DB2-BD59-A6C34878D82A}">
                    <a16:rowId xmlns:a16="http://schemas.microsoft.com/office/drawing/2014/main" val="3041886907"/>
                  </a:ext>
                </a:extLst>
              </a:tr>
              <a:tr h="7431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2200">
                          <a:effectLst/>
                        </a:rPr>
                        <a:t>Úhrada zálohy na základe preddavkovej (zálohovej) faktúry</a:t>
                      </a:r>
                      <a:endParaRPr lang="sk-SK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12" marR="837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2200">
                          <a:effectLst/>
                        </a:rPr>
                        <a:t>314/221, 211</a:t>
                      </a:r>
                      <a:endParaRPr lang="sk-SK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12" marR="83712" marT="0" marB="0"/>
                </a:tc>
                <a:extLst>
                  <a:ext uri="{0D108BD9-81ED-4DB2-BD59-A6C34878D82A}">
                    <a16:rowId xmlns:a16="http://schemas.microsoft.com/office/drawing/2014/main" val="1557112532"/>
                  </a:ext>
                </a:extLst>
              </a:tr>
              <a:tr h="7431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2200">
                          <a:effectLst/>
                        </a:rPr>
                        <a:t>Daňový doklad k dodávke tovaru alebo služieb</a:t>
                      </a:r>
                      <a:endParaRPr lang="sk-SK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12" marR="837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2200">
                          <a:effectLst/>
                        </a:rPr>
                        <a:t>5xx/321</a:t>
                      </a:r>
                      <a:endParaRPr lang="sk-SK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12" marR="83712" marT="0" marB="0"/>
                </a:tc>
                <a:extLst>
                  <a:ext uri="{0D108BD9-81ED-4DB2-BD59-A6C34878D82A}">
                    <a16:rowId xmlns:a16="http://schemas.microsoft.com/office/drawing/2014/main" val="2350186326"/>
                  </a:ext>
                </a:extLst>
              </a:tr>
              <a:tr h="3848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2200">
                          <a:effectLst/>
                        </a:rPr>
                        <a:t>Zúčtovanie poskytnutej zálohy</a:t>
                      </a:r>
                      <a:endParaRPr lang="sk-SK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12" marR="837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2200">
                          <a:effectLst/>
                        </a:rPr>
                        <a:t>321/314</a:t>
                      </a:r>
                      <a:endParaRPr lang="sk-SK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12" marR="83712" marT="0" marB="0"/>
                </a:tc>
                <a:extLst>
                  <a:ext uri="{0D108BD9-81ED-4DB2-BD59-A6C34878D82A}">
                    <a16:rowId xmlns:a16="http://schemas.microsoft.com/office/drawing/2014/main" val="4208914457"/>
                  </a:ext>
                </a:extLst>
              </a:tr>
              <a:tr h="3848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2200" dirty="0">
                          <a:effectLst/>
                        </a:rPr>
                        <a:t> </a:t>
                      </a:r>
                      <a:endParaRPr lang="sk-SK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12" marR="837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2200" dirty="0">
                          <a:effectLst/>
                        </a:rPr>
                        <a:t> </a:t>
                      </a:r>
                      <a:endParaRPr lang="sk-SK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712" marR="83712" marT="0" marB="0"/>
                </a:tc>
                <a:extLst>
                  <a:ext uri="{0D108BD9-81ED-4DB2-BD59-A6C34878D82A}">
                    <a16:rowId xmlns:a16="http://schemas.microsoft.com/office/drawing/2014/main" val="970103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1523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936145-4CD8-430A-BCCA-E56410F01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232201"/>
            <a:ext cx="10325000" cy="1442463"/>
          </a:xfrm>
        </p:spPr>
        <p:txBody>
          <a:bodyPr/>
          <a:lstStyle/>
          <a:p>
            <a:r>
              <a:rPr lang="sk-SK" dirty="0"/>
              <a:t>Na čo si dať pozor?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6B27C93-842D-4C53-93A9-B6F11A5D26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079" y="1825226"/>
            <a:ext cx="10325000" cy="4424654"/>
          </a:xfrm>
        </p:spPr>
        <p:txBody>
          <a:bodyPr>
            <a:normAutofit/>
          </a:bodyPr>
          <a:lstStyle/>
          <a:p>
            <a:pPr marL="342900" indent="-342900">
              <a:buFontTx/>
              <a:buChar char="-"/>
            </a:pPr>
            <a:r>
              <a:rPr lang="sk-SK" sz="2000" dirty="0">
                <a:solidFill>
                  <a:schemeClr val="tx1"/>
                </a:solidFill>
              </a:rPr>
              <a:t>Skontrolujte si, či poskytnuté granty alebo dotácie nepodliehajú povinnosti auditu a dokedy ich môžete použiť </a:t>
            </a:r>
          </a:p>
          <a:p>
            <a:pPr marL="285750" indent="-285750">
              <a:buFontTx/>
              <a:buChar char="-"/>
            </a:pPr>
            <a:r>
              <a:rPr lang="sk-SK" sz="2000" dirty="0">
                <a:solidFill>
                  <a:schemeClr val="tx1"/>
                </a:solidFill>
              </a:rPr>
              <a:t>Skontrolujte si, či máte aktuálne údaje o organizácii a štatutároch v registri neziskových mimovládnych organizácií</a:t>
            </a:r>
          </a:p>
          <a:p>
            <a:pPr marL="285750" indent="-285750">
              <a:buFontTx/>
              <a:buChar char="-"/>
            </a:pPr>
            <a:r>
              <a:rPr lang="sk-SK" sz="2000" dirty="0">
                <a:solidFill>
                  <a:schemeClr val="tx1"/>
                </a:solidFill>
              </a:rPr>
              <a:t>Skontrolujte, či má niekto prístup k elektronickej schránke na slovensko.sk a občas ju skontroluje</a:t>
            </a:r>
          </a:p>
          <a:p>
            <a:pPr marL="285750" indent="-285750">
              <a:buFontTx/>
              <a:buChar char="-"/>
            </a:pPr>
            <a:r>
              <a:rPr lang="sk-SK" sz="2000" dirty="0">
                <a:solidFill>
                  <a:schemeClr val="tx1"/>
                </a:solidFill>
              </a:rPr>
              <a:t>Skontrolujte si, koľko ste dostali na podieloch zaplatenej dane v predchádzajúcich rokoch, aby ste nezmeškali zverejnenie a neboli vyradení z registra prijímateľov na jeden rok</a:t>
            </a:r>
          </a:p>
          <a:p>
            <a:pPr marL="285750" indent="-285750">
              <a:buFontTx/>
              <a:buChar char="-"/>
            </a:pPr>
            <a:r>
              <a:rPr lang="sk-SK" sz="2000" dirty="0">
                <a:solidFill>
                  <a:schemeClr val="tx1"/>
                </a:solidFill>
              </a:rPr>
              <a:t>Ak máte povinnosť podať daňové priznanie, alebo povinnosť auditu, včas nadviažte elektronickú komunikáciu so správcom dane</a:t>
            </a:r>
            <a:endParaRPr lang="sk-SK" sz="1400" dirty="0">
              <a:solidFill>
                <a:schemeClr val="tx1"/>
              </a:solidFill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93398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FDDAB9-9189-4A67-A567-73AE66186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232201"/>
            <a:ext cx="11098467" cy="1442463"/>
          </a:xfrm>
        </p:spPr>
        <p:txBody>
          <a:bodyPr/>
          <a:lstStyle/>
          <a:p>
            <a:r>
              <a:rPr lang="sk-SK" dirty="0"/>
              <a:t>Účtovníctvo, kedy a aké, osnova, závierka...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13A358B-46E2-4080-BCF6-E74C0FCE00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079" y="1819922"/>
            <a:ext cx="10325000" cy="4084645"/>
          </a:xfrm>
        </p:spPr>
        <p:txBody>
          <a:bodyPr>
            <a:normAutofit fontScale="77500" lnSpcReduction="20000"/>
          </a:bodyPr>
          <a:lstStyle/>
          <a:p>
            <a:r>
              <a:rPr lang="sk-SK" sz="2300" dirty="0"/>
              <a:t>Povinnosť viesť účtovníctvo vyplýva z osobitného predpisu alebo zo zákona o účtovníctve, § 1, odsek 1, písmeno a), bod 1</a:t>
            </a:r>
          </a:p>
          <a:p>
            <a:r>
              <a:rPr lang="sk-SK" sz="2300" dirty="0"/>
              <a:t>Ak občianske združenie nepodniká a jeho príjmy za prechádzajúce obdobie neprekročili 200 tisíc euro, môže viesť jednoduché – jednoduché nie vždy rovná sa jednoduché a vhodné</a:t>
            </a:r>
          </a:p>
          <a:p>
            <a:r>
              <a:rPr lang="sk-SK" sz="2300" dirty="0"/>
              <a:t>Neziskové účtovné jednotky účtujúce v podvojnom účtovníctve majú svoju vlastnú, rámcovú účtovú osnovu – Opatrenie MF SR </a:t>
            </a:r>
            <a:r>
              <a:rPr lang="sk-SK" sz="2300" i="0" dirty="0">
                <a:solidFill>
                  <a:srgbClr val="212529"/>
                </a:solidFill>
                <a:effectLst/>
              </a:rPr>
              <a:t>č. MF/24342/2007-74</a:t>
            </a:r>
          </a:p>
          <a:p>
            <a:r>
              <a:rPr lang="sk-SK" sz="2300" dirty="0">
                <a:solidFill>
                  <a:srgbClr val="212529"/>
                </a:solidFill>
              </a:rPr>
              <a:t>Každá účtovná jednotka je povinná zostaviť účtovnú závierku, § 17 odsek 5 zákona o účtovníctve</a:t>
            </a:r>
          </a:p>
          <a:p>
            <a:r>
              <a:rPr lang="sk-SK" sz="2300" dirty="0">
                <a:solidFill>
                  <a:srgbClr val="212529"/>
                </a:solidFill>
              </a:rPr>
              <a:t>Povinnosť zverejniť účtovnú závierku majú:</a:t>
            </a:r>
          </a:p>
          <a:p>
            <a:pPr marL="0" indent="0">
              <a:buNone/>
            </a:pPr>
            <a:r>
              <a:rPr lang="sk-SK" sz="2300" dirty="0">
                <a:solidFill>
                  <a:srgbClr val="212529"/>
                </a:solidFill>
              </a:rPr>
              <a:t>Obchodné spoločnosti </a:t>
            </a:r>
          </a:p>
          <a:p>
            <a:pPr marL="0" indent="0">
              <a:buNone/>
            </a:pPr>
            <a:r>
              <a:rPr lang="sk-SK" sz="2300" dirty="0">
                <a:solidFill>
                  <a:srgbClr val="212529"/>
                </a:solidFill>
              </a:rPr>
              <a:t>Neziskové účtovné jednotky, ktorým vznikne povinnosť podať daňové priznanie k dani z príjmov</a:t>
            </a:r>
          </a:p>
          <a:p>
            <a:pPr marL="0" indent="0">
              <a:buNone/>
            </a:pPr>
            <a:r>
              <a:rPr lang="sk-SK" sz="2300" dirty="0">
                <a:solidFill>
                  <a:srgbClr val="212529"/>
                </a:solidFill>
              </a:rPr>
              <a:t>Športové organizácie, ktorým vznikne povinnosť zostaviť výročnú správu a overiť závierku, ktorá je jej súčasťou (§ 9, odsek 4 zákona o športe)</a:t>
            </a:r>
            <a:endParaRPr lang="sk-SK" sz="2300" dirty="0"/>
          </a:p>
          <a:p>
            <a:endParaRPr lang="sk-SK" sz="2300" b="1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29039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7698F5-C269-4F1D-895B-5E021A590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058" y="232201"/>
            <a:ext cx="10325000" cy="1442463"/>
          </a:xfrm>
        </p:spPr>
        <p:txBody>
          <a:bodyPr>
            <a:normAutofit fontScale="90000"/>
          </a:bodyPr>
          <a:lstStyle/>
          <a:p>
            <a:r>
              <a:rPr lang="sk-SK" dirty="0"/>
              <a:t>Ako je to s predkladaním účtovnej závierky v prípade športovej organizácie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255F66A-5483-42EB-B941-06FF6829DD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958" y="1825225"/>
            <a:ext cx="10325000" cy="4800573"/>
          </a:xfrm>
        </p:spPr>
        <p:txBody>
          <a:bodyPr>
            <a:normAutofit fontScale="77500" lnSpcReduction="20000"/>
          </a:bodyPr>
          <a:lstStyle/>
          <a:p>
            <a:pPr marL="0" indent="0" algn="l">
              <a:buNone/>
            </a:pPr>
            <a:r>
              <a:rPr lang="sk-SK" b="0" i="0" dirty="0">
                <a:solidFill>
                  <a:srgbClr val="050505"/>
                </a:solidFill>
                <a:effectLst/>
              </a:rPr>
              <a:t>Vo veci povinnosti zverejnenia účtovnej závierky v registri účtovných závierok sa športová organizácia riadi dvomi zákonmi:</a:t>
            </a:r>
          </a:p>
          <a:p>
            <a:pPr marL="0" indent="0" algn="l">
              <a:buNone/>
            </a:pPr>
            <a:r>
              <a:rPr lang="sk-SK" b="1" i="0" dirty="0">
                <a:solidFill>
                  <a:srgbClr val="050505"/>
                </a:solidFill>
                <a:effectLst/>
              </a:rPr>
              <a:t>1/ zákonom o športe</a:t>
            </a:r>
            <a:endParaRPr lang="sk-SK" b="0" i="0" dirty="0">
              <a:solidFill>
                <a:srgbClr val="050505"/>
              </a:solidFill>
              <a:effectLst/>
            </a:endParaRPr>
          </a:p>
          <a:p>
            <a:pPr algn="l"/>
            <a:r>
              <a:rPr lang="sk-SK" b="0" i="0" dirty="0">
                <a:solidFill>
                  <a:srgbClr val="050505"/>
                </a:solidFill>
                <a:effectLst/>
              </a:rPr>
              <a:t>V rámci ktorého, podľa § 9, odsek 4) musí mať účtovnú závierku aj výročnú správu overenú audítorom, ak získala v období za ktoré sa závierka zostavuje na príjmoch z verejných prostriedkov viac ako 250 tisíc euro, alebo všetky jej príjmy prekročili 800 tisíc euro.</a:t>
            </a:r>
          </a:p>
          <a:p>
            <a:pPr marL="0" indent="0" algn="l">
              <a:buNone/>
            </a:pPr>
            <a:r>
              <a:rPr lang="sk-SK" b="1" i="0" dirty="0">
                <a:solidFill>
                  <a:srgbClr val="050505"/>
                </a:solidFill>
                <a:effectLst/>
              </a:rPr>
              <a:t>Ak nesplnila ani jednu z týchto podmienok, závierku neoveruje, výročnú správu nezostavuje a teda ani nepredkladá do registra účtovných závierok.</a:t>
            </a:r>
            <a:endParaRPr lang="sk-SK" b="0" i="0" dirty="0">
              <a:solidFill>
                <a:srgbClr val="050505"/>
              </a:solidFill>
              <a:effectLst/>
            </a:endParaRPr>
          </a:p>
          <a:p>
            <a:pPr marL="0" indent="0" algn="l">
              <a:buNone/>
            </a:pPr>
            <a:r>
              <a:rPr lang="sk-SK" b="1" i="0" dirty="0">
                <a:solidFill>
                  <a:srgbClr val="050505"/>
                </a:solidFill>
                <a:effectLst/>
              </a:rPr>
              <a:t>2/ zákonom o účtovníctve</a:t>
            </a:r>
            <a:endParaRPr lang="sk-SK" b="0" i="0" dirty="0">
              <a:solidFill>
                <a:srgbClr val="050505"/>
              </a:solidFill>
              <a:effectLst/>
            </a:endParaRPr>
          </a:p>
          <a:p>
            <a:pPr algn="l"/>
            <a:r>
              <a:rPr lang="sk-SK" b="0" i="0" dirty="0">
                <a:solidFill>
                  <a:srgbClr val="050505"/>
                </a:solidFill>
                <a:effectLst/>
              </a:rPr>
              <a:t>V rámci ktorého je povinná elektronicky podať účtovnú závierku do registra účtovných závierok v prípade, ak jej vznikne povinnosť podať daňové priznanie k dani z príjmov.</a:t>
            </a:r>
          </a:p>
          <a:p>
            <a:pPr marL="0" indent="0" algn="l">
              <a:buNone/>
            </a:pPr>
            <a:r>
              <a:rPr lang="sk-SK" b="1" i="0" dirty="0">
                <a:solidFill>
                  <a:srgbClr val="050505"/>
                </a:solidFill>
                <a:effectLst/>
              </a:rPr>
              <a:t>Ak jej nevznikne povinnosť podať daňové priznanie k dani z príjmov, nepredkladá ani účtovnú závierku.</a:t>
            </a:r>
            <a:endParaRPr lang="sk-SK" b="0" i="0" dirty="0">
              <a:solidFill>
                <a:srgbClr val="050505"/>
              </a:solidFill>
              <a:effectLst/>
            </a:endParaRPr>
          </a:p>
          <a:p>
            <a:pPr marL="0" indent="0" algn="l">
              <a:buNone/>
            </a:pPr>
            <a:r>
              <a:rPr lang="sk-SK" b="0" i="0" dirty="0">
                <a:solidFill>
                  <a:srgbClr val="050505"/>
                </a:solidFill>
                <a:effectLst/>
              </a:rPr>
              <a:t>Ešte môže teoreticky nastať situácia, že športová organizácia prijme na 2% viac ako 35 tisíc euro, ale spolu na príjmoch z verejných prostriedkov menej ako 250 tisíc euro a vtedy má povinnosť overiť účtovnú závierku audítorom podľa zákona o účtovníctve. Vtedy je zákon o účtovníctve nadradený zákonu o športe.</a:t>
            </a:r>
          </a:p>
          <a:p>
            <a:pPr marL="0" indent="0" algn="l">
              <a:buNone/>
            </a:pPr>
            <a:r>
              <a:rPr lang="sk-SK" b="1" i="0" dirty="0">
                <a:solidFill>
                  <a:srgbClr val="050505"/>
                </a:solidFill>
                <a:effectLst/>
              </a:rPr>
              <a:t>V tejto situácii sa závierka spolu s audítorskou správou predkladajú do registra účtovných závierok.</a:t>
            </a:r>
            <a:endParaRPr lang="sk-SK" b="0" i="0" dirty="0">
              <a:solidFill>
                <a:srgbClr val="050505"/>
              </a:solidFill>
              <a:effectLst/>
            </a:endParaRP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04596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FDDAB9-9189-4A67-A567-73AE66186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232201"/>
            <a:ext cx="11098467" cy="1442463"/>
          </a:xfrm>
        </p:spPr>
        <p:txBody>
          <a:bodyPr/>
          <a:lstStyle/>
          <a:p>
            <a:r>
              <a:rPr lang="sk-SK" dirty="0"/>
              <a:t>Príspevky uznaným športom, dotácie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13A358B-46E2-4080-BCF6-E74C0FCE00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079" y="1819922"/>
            <a:ext cx="10325000" cy="4084645"/>
          </a:xfrm>
        </p:spPr>
        <p:txBody>
          <a:bodyPr>
            <a:normAutofit fontScale="85000" lnSpcReduction="10000"/>
          </a:bodyPr>
          <a:lstStyle/>
          <a:p>
            <a:pPr>
              <a:buFontTx/>
              <a:buChar char="-"/>
            </a:pPr>
            <a:r>
              <a:rPr lang="sk-SK" sz="2300" dirty="0"/>
              <a:t>Príspevok uznanému športu je príspevok poskytovaný z prostriedkov štátneho rozpočtu a preto má z pohľadu zákona o dani z príjmov charakter dotácie</a:t>
            </a:r>
          </a:p>
          <a:p>
            <a:pPr>
              <a:buFontTx/>
              <a:buChar char="-"/>
            </a:pPr>
            <a:r>
              <a:rPr lang="sk-SK" sz="2300" dirty="0"/>
              <a:t>Dotácie = prostriedky poskytované zo štátneho rozpočtu alebo rozpočtov samospráv</a:t>
            </a:r>
          </a:p>
          <a:p>
            <a:pPr>
              <a:buFontTx/>
              <a:buChar char="-"/>
            </a:pPr>
            <a:r>
              <a:rPr lang="sk-SK" sz="2300" dirty="0"/>
              <a:t>Sú to verejné prostriedky </a:t>
            </a:r>
          </a:p>
          <a:p>
            <a:pPr>
              <a:buFontTx/>
              <a:buChar char="-"/>
            </a:pPr>
            <a:r>
              <a:rPr lang="sk-SK" sz="2300" dirty="0"/>
              <a:t>Príjem takéhoto príspevku alebo dotácie v PU = 346/691, príspevok z rozpočtu samosprávy 348/691</a:t>
            </a:r>
          </a:p>
          <a:p>
            <a:pPr>
              <a:buFontTx/>
              <a:buChar char="-"/>
            </a:pPr>
            <a:r>
              <a:rPr lang="sk-SK" sz="2300" dirty="0"/>
              <a:t>Musíme sa naň pozerať z troch pohľadov:</a:t>
            </a:r>
          </a:p>
          <a:p>
            <a:pPr marL="0" indent="0">
              <a:buNone/>
            </a:pPr>
            <a:r>
              <a:rPr lang="sk-SK" sz="2300" dirty="0"/>
              <a:t>Z pohľadu zdroja a použitia</a:t>
            </a:r>
          </a:p>
          <a:p>
            <a:pPr marL="0" indent="0">
              <a:buNone/>
            </a:pPr>
            <a:r>
              <a:rPr lang="sk-SK" sz="2300" dirty="0"/>
              <a:t>Časového rozlíšenia</a:t>
            </a:r>
          </a:p>
          <a:p>
            <a:pPr marL="0" indent="0">
              <a:buNone/>
            </a:pPr>
            <a:r>
              <a:rPr lang="sk-SK" sz="2300" dirty="0"/>
              <a:t>Z pohľadu zákona o dani z príjmov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06720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FDDAB9-9189-4A67-A567-73AE66186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232201"/>
            <a:ext cx="11098467" cy="1442463"/>
          </a:xfrm>
        </p:spPr>
        <p:txBody>
          <a:bodyPr/>
          <a:lstStyle/>
          <a:p>
            <a:r>
              <a:rPr lang="sk-SK" dirty="0"/>
              <a:t>Bežné a kapitálové výdavky – dotácia </a:t>
            </a:r>
            <a:br>
              <a:rPr lang="sk-SK" dirty="0"/>
            </a:br>
            <a:r>
              <a:rPr lang="sk-SK" dirty="0"/>
              <a:t>z pohľadu zdroja a použitia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13A358B-46E2-4080-BCF6-E74C0FCE00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079" y="1819922"/>
            <a:ext cx="10325000" cy="4084645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sk-SK" dirty="0"/>
              <a:t>Dotácia môže byť poskytnutá na dva druhy oprávnených výdavkov</a:t>
            </a:r>
          </a:p>
          <a:p>
            <a:pPr marL="0" indent="0">
              <a:buNone/>
            </a:pPr>
            <a:r>
              <a:rPr lang="sk-SK" b="1" dirty="0"/>
              <a:t>Bežné</a:t>
            </a:r>
          </a:p>
          <a:p>
            <a:pPr marL="0" indent="0">
              <a:buNone/>
            </a:pPr>
            <a:r>
              <a:rPr lang="sk-SK" b="1" dirty="0"/>
              <a:t>Kapitálové</a:t>
            </a:r>
          </a:p>
          <a:p>
            <a:pPr marL="0" indent="0">
              <a:buNone/>
            </a:pPr>
            <a:r>
              <a:rPr lang="sk-SK" dirty="0"/>
              <a:t>Bežné výdavky = výdavky bežného, režijného charakteru, použité na činnosť a existenciu prijímateľa</a:t>
            </a:r>
          </a:p>
          <a:p>
            <a:pPr marL="0" indent="0">
              <a:buNone/>
            </a:pPr>
            <a:r>
              <a:rPr lang="sk-SK" dirty="0"/>
              <a:t>Kapitálové výdavky = výdavky vynaložené na obstaranie kapitálu, majetku (hmotného, alebo nehmotného, prípadne na technické zhodnotenie existujúceho majetku)</a:t>
            </a:r>
          </a:p>
          <a:p>
            <a:pPr marL="0" indent="0">
              <a:buNone/>
            </a:pPr>
            <a:r>
              <a:rPr lang="sk-SK" dirty="0"/>
              <a:t>V zmluve je vždy zadefinované, čo je oprávnený výdavok a čo nie je. </a:t>
            </a:r>
          </a:p>
          <a:p>
            <a:pPr marL="0" indent="0">
              <a:buNone/>
            </a:pPr>
            <a:r>
              <a:rPr lang="sk-SK" dirty="0"/>
              <a:t>Kapitálovým výdavkom je obstaranie hmotného majetku v hodnote nad 1700 euro so životnosťou dlhšou ako 1 rok a nehmotného majetku v hodnote nad 2400 euro so životnosťou dlhšou ako 1 rok.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25790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FDDAB9-9189-4A67-A567-73AE66186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232201"/>
            <a:ext cx="11098467" cy="1442463"/>
          </a:xfrm>
        </p:spPr>
        <p:txBody>
          <a:bodyPr>
            <a:normAutofit fontScale="90000"/>
          </a:bodyPr>
          <a:lstStyle/>
          <a:p>
            <a:r>
              <a:rPr lang="sk-SK" dirty="0"/>
              <a:t>Neminutú časť dotácie prenášam aj účtovne – dotácia z pohľadu časového rozlíšenia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13A358B-46E2-4080-BCF6-E74C0FCE00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079" y="1819922"/>
            <a:ext cx="10325000" cy="40846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/>
              <a:t>Podvojné účtovníctvo funguje na akruálnom princípe, </a:t>
            </a:r>
            <a:r>
              <a:rPr lang="sk-SK" dirty="0" err="1"/>
              <a:t>tzn.účtujem</a:t>
            </a:r>
            <a:r>
              <a:rPr lang="sk-SK" dirty="0"/>
              <a:t> o nákladoch a výnosoch, ktoré časovo a vecne súvisia s daným účtovným obdobím.</a:t>
            </a:r>
          </a:p>
          <a:p>
            <a:pPr marL="0" indent="0">
              <a:buNone/>
            </a:pPr>
            <a:r>
              <a:rPr lang="sk-SK" dirty="0"/>
              <a:t>Ak mám neminutú časť dotácie ku koncu roka a zmluva mi dovoľuje jej časť minúť aj v nasledujúcom účtovnom období, aby som dodržala akruálny princíp, musím si neminutú časť dotácie „preniesť“ aj účtovne cez účty časového rozlíšenia.</a:t>
            </a:r>
          </a:p>
          <a:p>
            <a:pPr marL="0" indent="0">
              <a:buNone/>
            </a:pPr>
            <a:r>
              <a:rPr lang="sk-SK" dirty="0"/>
              <a:t>Časové rozlíšenie sa netýka len dotácie, ale aj ďalších druhov príjmov ako prijaté podiely zaplatenej dane (2%), prostriedky z charitatívnej reklamy a sponzorské príspevky v športe.</a:t>
            </a:r>
          </a:p>
          <a:p>
            <a:pPr marL="0" indent="0">
              <a:buNone/>
            </a:pPr>
            <a:r>
              <a:rPr lang="sk-SK" dirty="0"/>
              <a:t>Účty časového rozlíšenia:</a:t>
            </a:r>
          </a:p>
          <a:p>
            <a:pPr marL="0" indent="0">
              <a:buNone/>
            </a:pPr>
            <a:r>
              <a:rPr lang="sk-SK" dirty="0"/>
              <a:t>384 – výnosy budúcich období, 381 – náklady budúcich období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36391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FDDAB9-9189-4A67-A567-73AE66186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232201"/>
            <a:ext cx="11098467" cy="1442463"/>
          </a:xfrm>
        </p:spPr>
        <p:txBody>
          <a:bodyPr/>
          <a:lstStyle/>
          <a:p>
            <a:r>
              <a:rPr lang="sk-SK" dirty="0"/>
              <a:t>Dotácia a zdanenie – pohľad podľa zákona o dane z príjmov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13A358B-46E2-4080-BCF6-E74C0FCE00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079" y="1819922"/>
            <a:ext cx="10325000" cy="408464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400" dirty="0">
                <a:solidFill>
                  <a:srgbClr val="202020"/>
                </a:solidFill>
              </a:rPr>
              <a:t>Pre prijímateľa dotácie, ktorým je nezisková účtovná jednotka je dotácia predmetom dane z príjmov, avšak zákon o dani z príjmov ju v </a:t>
            </a:r>
            <a:r>
              <a:rPr lang="pl-PL" sz="2400" b="0" dirty="0">
                <a:solidFill>
                  <a:srgbClr val="202020"/>
                </a:solidFill>
                <a:effectLst/>
              </a:rPr>
              <a:t>§13 ods.1 písm. a) od dane z príjmov oslobodzuje.</a:t>
            </a:r>
          </a:p>
          <a:p>
            <a:pPr marL="0" indent="0">
              <a:buNone/>
            </a:pPr>
            <a:endParaRPr lang="pl-PL" sz="2400" b="0" dirty="0">
              <a:solidFill>
                <a:srgbClr val="202020"/>
              </a:solidFill>
              <a:effectLst/>
            </a:endParaRPr>
          </a:p>
          <a:p>
            <a:pPr marL="0" indent="0">
              <a:buNone/>
            </a:pPr>
            <a:r>
              <a:rPr lang="pl-PL" sz="2400" dirty="0">
                <a:solidFill>
                  <a:srgbClr val="202020"/>
                </a:solidFill>
              </a:rPr>
              <a:t>Oslobodenie vychádza z toho, že dotácia bola poskytnutá a použitá na činnosť, za účelom ktorej daná nezisková účtovná jednotka vznikla.</a:t>
            </a:r>
          </a:p>
          <a:p>
            <a:pPr marL="0" indent="0">
              <a:buNone/>
            </a:pPr>
            <a:endParaRPr lang="pl-PL" sz="2400" dirty="0">
              <a:solidFill>
                <a:srgbClr val="202020"/>
              </a:solidFill>
            </a:endParaRPr>
          </a:p>
          <a:p>
            <a:pPr marL="0" indent="0">
              <a:buNone/>
            </a:pPr>
            <a:r>
              <a:rPr lang="pl-PL" sz="2400" dirty="0">
                <a:solidFill>
                  <a:srgbClr val="202020"/>
                </a:solidFill>
              </a:rPr>
              <a:t>Príjem v podobe dotácie zakladá povinnosť podať daňové priznanie k dani z príjmov.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1765505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663BDD8-36FC-48B0-8862-3B51BE4F7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15A19D0-2BD2-47E7-A51B-B8083A14E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F6641F14-42D8-42E0-8B56-FC0A08EB2E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F3FEF18-8973-49F1-B984-81E6307303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28FEE187-7ECD-4C55-BE26-0DA3DDE0ED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38708818-667C-4218-8552-2975EB0047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FA1A626-67CE-4E24-974F-C432A21D1D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70029D28-01D8-4EB8-B30C-79D6F14E6C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124E501C-EBFD-4E76-8F7F-9EFA76EFFD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04596B9-52A8-4717-8158-2204F86D95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F1EC080A-A9BB-467A-92A9-D597436B74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65DD030-3FCC-4380-B680-8E171845F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F015E10D-03D4-4A67-8377-5B0A55F3D0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2DB96670-ACA9-42B6-87A2-E4119998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A2BC8247-310E-48D0-9CEF-43BC6E41A2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32F09D0F-F86F-4AA5-AB1D-AAB1E5BA92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09569AF0-6598-4FCC-803D-B3C3DE030B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91B68A9D-7921-44B8-8464-E36F028EEA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68EB3D7-2443-4764-9991-B691C090C0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DA6128C1-7748-441C-94E4-1874BB5779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8276682F-0434-4D7E-B400-2DF99D969B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1CD2F02B-2688-4DCD-9610-1C086528FC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0BA0DA4B-915F-4A6D-8368-BE7B53E426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601711BC-8D96-4E1F-934B-9E382A617A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4364551E-CB94-4200-809A-9E33122BA6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464389BE-74F0-4F54-9DE0-2BCB33C78F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6721F72-5343-46B1-AFC1-6DF4FF7710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D4A528A6-14EE-4010-93CB-95F75CB96E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9186140D-084D-4621-A556-65927AB449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A2049A17-7EE3-4BEF-B630-AD0AB020E6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0223B596-7D86-4AF3-AE7E-A696FEF114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3F7FC8FA-C1DE-4F38-BCDA-464A54783E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B5BEFE2E-F050-46F9-BAD0-939F37AA99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Right Triangle 43">
            <a:extLst>
              <a:ext uri="{FF2B5EF4-FFF2-40B4-BE49-F238E27FC236}">
                <a16:creationId xmlns:a16="http://schemas.microsoft.com/office/drawing/2014/main" id="{63D6C682-FD57-4DF7-854F-DD140E1E29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84142" y="1516213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3FDDAB9-9189-4A67-A567-73AE66186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725951"/>
            <a:ext cx="10325000" cy="138051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k-SK" dirty="0"/>
              <a:t>Dotácia na bežné výdavky - účtovanie</a:t>
            </a:r>
          </a:p>
        </p:txBody>
      </p:sp>
      <p:graphicFrame>
        <p:nvGraphicFramePr>
          <p:cNvPr id="4" name="Zástupný objekt pre obsah 3">
            <a:extLst>
              <a:ext uri="{FF2B5EF4-FFF2-40B4-BE49-F238E27FC236}">
                <a16:creationId xmlns:a16="http://schemas.microsoft.com/office/drawing/2014/main" id="{75FD8522-1785-42D4-A55B-EA89C91662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2358925"/>
              </p:ext>
            </p:extLst>
          </p:nvPr>
        </p:nvGraphicFramePr>
        <p:xfrm>
          <a:off x="690563" y="2390795"/>
          <a:ext cx="10325100" cy="36986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43195">
                  <a:extLst>
                    <a:ext uri="{9D8B030D-6E8A-4147-A177-3AD203B41FA5}">
                      <a16:colId xmlns:a16="http://schemas.microsoft.com/office/drawing/2014/main" val="2667799073"/>
                    </a:ext>
                  </a:extLst>
                </a:gridCol>
                <a:gridCol w="3881905">
                  <a:extLst>
                    <a:ext uri="{9D8B030D-6E8A-4147-A177-3AD203B41FA5}">
                      <a16:colId xmlns:a16="http://schemas.microsoft.com/office/drawing/2014/main" val="2041127160"/>
                    </a:ext>
                  </a:extLst>
                </a:gridCol>
              </a:tblGrid>
              <a:tr h="3835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2200">
                          <a:effectLst/>
                        </a:rPr>
                        <a:t>Popis účtovnej operácie</a:t>
                      </a:r>
                      <a:endParaRPr lang="sk-SK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536" marR="925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2200">
                          <a:effectLst/>
                        </a:rPr>
                        <a:t>MD/DAL</a:t>
                      </a:r>
                      <a:endParaRPr lang="sk-SK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536" marR="92536" marT="0" marB="0"/>
                </a:tc>
                <a:extLst>
                  <a:ext uri="{0D108BD9-81ED-4DB2-BD59-A6C34878D82A}">
                    <a16:rowId xmlns:a16="http://schemas.microsoft.com/office/drawing/2014/main" val="3195609284"/>
                  </a:ext>
                </a:extLst>
              </a:tr>
              <a:tr h="8214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2400">
                          <a:effectLst/>
                        </a:rPr>
                        <a:t>Zmluva o poskytnutí dotácie na bežné výdavky</a:t>
                      </a:r>
                      <a:endParaRPr lang="sk-SK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536" marR="925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2400">
                          <a:effectLst/>
                        </a:rPr>
                        <a:t>346/691</a:t>
                      </a:r>
                      <a:endParaRPr lang="sk-SK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536" marR="92536" marT="0" marB="0"/>
                </a:tc>
                <a:extLst>
                  <a:ext uri="{0D108BD9-81ED-4DB2-BD59-A6C34878D82A}">
                    <a16:rowId xmlns:a16="http://schemas.microsoft.com/office/drawing/2014/main" val="3309701587"/>
                  </a:ext>
                </a:extLst>
              </a:tr>
              <a:tr h="4254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2400">
                          <a:effectLst/>
                        </a:rPr>
                        <a:t>Príjem dotácie na bankový účet</a:t>
                      </a:r>
                      <a:endParaRPr lang="sk-SK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536" marR="925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2400">
                          <a:effectLst/>
                        </a:rPr>
                        <a:t>221/346</a:t>
                      </a:r>
                      <a:endParaRPr lang="sk-SK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536" marR="92536" marT="0" marB="0"/>
                </a:tc>
                <a:extLst>
                  <a:ext uri="{0D108BD9-81ED-4DB2-BD59-A6C34878D82A}">
                    <a16:rowId xmlns:a16="http://schemas.microsoft.com/office/drawing/2014/main" val="1534871748"/>
                  </a:ext>
                </a:extLst>
              </a:tr>
              <a:tr h="8214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2400">
                          <a:effectLst/>
                        </a:rPr>
                        <a:t>Časové rozlíšenie neminutej časti dotácie na konci účtovného obdobia</a:t>
                      </a:r>
                      <a:endParaRPr lang="sk-SK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536" marR="925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2400">
                          <a:effectLst/>
                        </a:rPr>
                        <a:t>691/384</a:t>
                      </a:r>
                      <a:endParaRPr lang="sk-SK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536" marR="92536" marT="0" marB="0"/>
                </a:tc>
                <a:extLst>
                  <a:ext uri="{0D108BD9-81ED-4DB2-BD59-A6C34878D82A}">
                    <a16:rowId xmlns:a16="http://schemas.microsoft.com/office/drawing/2014/main" val="301229448"/>
                  </a:ext>
                </a:extLst>
              </a:tr>
              <a:tr h="4254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2400">
                          <a:effectLst/>
                        </a:rPr>
                        <a:t>Minutie v nasledujúcom účtovnom období</a:t>
                      </a:r>
                      <a:endParaRPr lang="sk-SK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536" marR="925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2400">
                          <a:effectLst/>
                        </a:rPr>
                        <a:t>384/691</a:t>
                      </a:r>
                      <a:endParaRPr lang="sk-SK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536" marR="92536" marT="0" marB="0"/>
                </a:tc>
                <a:extLst>
                  <a:ext uri="{0D108BD9-81ED-4DB2-BD59-A6C34878D82A}">
                    <a16:rowId xmlns:a16="http://schemas.microsoft.com/office/drawing/2014/main" val="2805604952"/>
                  </a:ext>
                </a:extLst>
              </a:tr>
              <a:tr h="8214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2400">
                          <a:effectLst/>
                        </a:rPr>
                        <a:t>Vrátenie neminutej dotácie alebo preplatok, porušenie platobnej disciplíny</a:t>
                      </a:r>
                      <a:endParaRPr lang="sk-SK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536" marR="925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2400" dirty="0">
                          <a:effectLst/>
                        </a:rPr>
                        <a:t>691/346</a:t>
                      </a:r>
                      <a:endParaRPr lang="sk-SK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536" marR="92536" marT="0" marB="0"/>
                </a:tc>
                <a:extLst>
                  <a:ext uri="{0D108BD9-81ED-4DB2-BD59-A6C34878D82A}">
                    <a16:rowId xmlns:a16="http://schemas.microsoft.com/office/drawing/2014/main" val="26299929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4149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663BDD8-36FC-48B0-8862-3B51BE4F7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15A19D0-2BD2-47E7-A51B-B8083A14E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F6641F14-42D8-42E0-8B56-FC0A08EB2E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F3FEF18-8973-49F1-B984-81E6307303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28FEE187-7ECD-4C55-BE26-0DA3DDE0ED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38708818-667C-4218-8552-2975EB0047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FA1A626-67CE-4E24-974F-C432A21D1D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70029D28-01D8-4EB8-B30C-79D6F14E6C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124E501C-EBFD-4E76-8F7F-9EFA76EFFD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04596B9-52A8-4717-8158-2204F86D95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F1EC080A-A9BB-467A-92A9-D597436B74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65DD030-3FCC-4380-B680-8E171845F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F015E10D-03D4-4A67-8377-5B0A55F3D0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2DB96670-ACA9-42B6-87A2-E4119998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A2BC8247-310E-48D0-9CEF-43BC6E41A2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32F09D0F-F86F-4AA5-AB1D-AAB1E5BA92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09569AF0-6598-4FCC-803D-B3C3DE030B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91B68A9D-7921-44B8-8464-E36F028EEA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68EB3D7-2443-4764-9991-B691C090C0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DA6128C1-7748-441C-94E4-1874BB5779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8276682F-0434-4D7E-B400-2DF99D969B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1CD2F02B-2688-4DCD-9610-1C086528FC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0BA0DA4B-915F-4A6D-8368-BE7B53E426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601711BC-8D96-4E1F-934B-9E382A617A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4364551E-CB94-4200-809A-9E33122BA6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464389BE-74F0-4F54-9DE0-2BCB33C78F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6721F72-5343-46B1-AFC1-6DF4FF7710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D4A528A6-14EE-4010-93CB-95F75CB96E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9186140D-084D-4621-A556-65927AB449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A2049A17-7EE3-4BEF-B630-AD0AB020E6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0223B596-7D86-4AF3-AE7E-A696FEF114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3F7FC8FA-C1DE-4F38-BCDA-464A54783E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B5BEFE2E-F050-46F9-BAD0-939F37AA99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Right Triangle 43">
            <a:extLst>
              <a:ext uri="{FF2B5EF4-FFF2-40B4-BE49-F238E27FC236}">
                <a16:creationId xmlns:a16="http://schemas.microsoft.com/office/drawing/2014/main" id="{63D6C682-FD57-4DF7-854F-DD140E1E29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84142" y="1516213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C0E2277-0A88-40D5-BFE8-AA1EA1202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723217"/>
            <a:ext cx="10811120" cy="138051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k-SK" dirty="0"/>
              <a:t>Dotácia na kapitálové výdavky - účtovanie</a:t>
            </a:r>
            <a:endParaRPr lang="sk-SK"/>
          </a:p>
        </p:txBody>
      </p:sp>
      <p:graphicFrame>
        <p:nvGraphicFramePr>
          <p:cNvPr id="4" name="Zástupný objekt pre obsah 3">
            <a:extLst>
              <a:ext uri="{FF2B5EF4-FFF2-40B4-BE49-F238E27FC236}">
                <a16:creationId xmlns:a16="http://schemas.microsoft.com/office/drawing/2014/main" id="{D5738C3E-D803-4868-A070-A058347784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6267932"/>
              </p:ext>
            </p:extLst>
          </p:nvPr>
        </p:nvGraphicFramePr>
        <p:xfrm>
          <a:off x="690563" y="2495157"/>
          <a:ext cx="10325101" cy="34899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16293">
                  <a:extLst>
                    <a:ext uri="{9D8B030D-6E8A-4147-A177-3AD203B41FA5}">
                      <a16:colId xmlns:a16="http://schemas.microsoft.com/office/drawing/2014/main" val="2296315063"/>
                    </a:ext>
                  </a:extLst>
                </a:gridCol>
                <a:gridCol w="4808808">
                  <a:extLst>
                    <a:ext uri="{9D8B030D-6E8A-4147-A177-3AD203B41FA5}">
                      <a16:colId xmlns:a16="http://schemas.microsoft.com/office/drawing/2014/main" val="4225146264"/>
                    </a:ext>
                  </a:extLst>
                </a:gridCol>
              </a:tblGrid>
              <a:tr h="3242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800">
                          <a:effectLst/>
                        </a:rPr>
                        <a:t>Popis účtovnej operácie</a:t>
                      </a:r>
                      <a:endParaRPr lang="sk-SK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595" marR="775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800">
                          <a:effectLst/>
                        </a:rPr>
                        <a:t>MD/DAL</a:t>
                      </a:r>
                      <a:endParaRPr lang="sk-SK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595" marR="77595" marT="0" marB="0"/>
                </a:tc>
                <a:extLst>
                  <a:ext uri="{0D108BD9-81ED-4DB2-BD59-A6C34878D82A}">
                    <a16:rowId xmlns:a16="http://schemas.microsoft.com/office/drawing/2014/main" val="3305170327"/>
                  </a:ext>
                </a:extLst>
              </a:tr>
              <a:tr h="6998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2000">
                          <a:effectLst/>
                        </a:rPr>
                        <a:t>Zmluva o poskytnutí dotácie na kapitálové výdavky (na obstaranie majetku)</a:t>
                      </a:r>
                      <a:endParaRPr lang="sk-SK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595" marR="775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2000">
                          <a:effectLst/>
                        </a:rPr>
                        <a:t>346/384</a:t>
                      </a:r>
                      <a:endParaRPr lang="sk-SK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595" marR="77595" marT="0" marB="0"/>
                </a:tc>
                <a:extLst>
                  <a:ext uri="{0D108BD9-81ED-4DB2-BD59-A6C34878D82A}">
                    <a16:rowId xmlns:a16="http://schemas.microsoft.com/office/drawing/2014/main" val="1858706908"/>
                  </a:ext>
                </a:extLst>
              </a:tr>
              <a:tr h="3664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2000">
                          <a:effectLst/>
                        </a:rPr>
                        <a:t>Príjem dotácie na bankový účet</a:t>
                      </a:r>
                      <a:endParaRPr lang="sk-SK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595" marR="775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2000">
                          <a:effectLst/>
                        </a:rPr>
                        <a:t>221/346</a:t>
                      </a:r>
                      <a:endParaRPr lang="sk-SK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595" marR="77595" marT="0" marB="0"/>
                </a:tc>
                <a:extLst>
                  <a:ext uri="{0D108BD9-81ED-4DB2-BD59-A6C34878D82A}">
                    <a16:rowId xmlns:a16="http://schemas.microsoft.com/office/drawing/2014/main" val="1969061336"/>
                  </a:ext>
                </a:extLst>
              </a:tr>
              <a:tr h="6998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2000">
                          <a:effectLst/>
                        </a:rPr>
                        <a:t>Účtovný odpis obstaraného majetku v danom účtovnom období</a:t>
                      </a:r>
                      <a:endParaRPr lang="sk-SK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595" marR="775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2000">
                          <a:effectLst/>
                        </a:rPr>
                        <a:t>*551/08x,07x</a:t>
                      </a:r>
                      <a:endParaRPr lang="sk-SK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595" marR="77595" marT="0" marB="0"/>
                </a:tc>
                <a:extLst>
                  <a:ext uri="{0D108BD9-81ED-4DB2-BD59-A6C34878D82A}">
                    <a16:rowId xmlns:a16="http://schemas.microsoft.com/office/drawing/2014/main" val="3626584043"/>
                  </a:ext>
                </a:extLst>
              </a:tr>
              <a:tr h="6998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2000">
                          <a:effectLst/>
                        </a:rPr>
                        <a:t>Zúčtovanie výnosov budúcich období vo výške odpisov obstaraného majetku</a:t>
                      </a:r>
                      <a:endParaRPr lang="sk-SK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595" marR="775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2000">
                          <a:effectLst/>
                        </a:rPr>
                        <a:t>384/691*</a:t>
                      </a:r>
                      <a:endParaRPr lang="sk-SK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595" marR="77595" marT="0" marB="0"/>
                </a:tc>
                <a:extLst>
                  <a:ext uri="{0D108BD9-81ED-4DB2-BD59-A6C34878D82A}">
                    <a16:rowId xmlns:a16="http://schemas.microsoft.com/office/drawing/2014/main" val="1321671757"/>
                  </a:ext>
                </a:extLst>
              </a:tr>
              <a:tr h="6998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2000">
                          <a:effectLst/>
                        </a:rPr>
                        <a:t>Vrátenie neminutej dotácie alebo preplatok, porušenie platobnej disciplíny</a:t>
                      </a:r>
                      <a:endParaRPr lang="sk-SK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595" marR="775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2000">
                          <a:effectLst/>
                        </a:rPr>
                        <a:t>691/346</a:t>
                      </a:r>
                      <a:endParaRPr lang="sk-SK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595" marR="77595" marT="0" marB="0"/>
                </a:tc>
                <a:extLst>
                  <a:ext uri="{0D108BD9-81ED-4DB2-BD59-A6C34878D82A}">
                    <a16:rowId xmlns:a16="http://schemas.microsoft.com/office/drawing/2014/main" val="4159883781"/>
                  </a:ext>
                </a:extLst>
              </a:tr>
            </a:tbl>
          </a:graphicData>
        </a:graphic>
      </p:graphicFrame>
      <p:sp>
        <p:nvSpPr>
          <p:cNvPr id="5" name="BlokTextu 4">
            <a:extLst>
              <a:ext uri="{FF2B5EF4-FFF2-40B4-BE49-F238E27FC236}">
                <a16:creationId xmlns:a16="http://schemas.microsoft.com/office/drawing/2014/main" id="{51A1BD8E-89B6-400C-8661-B4DD6638D44E}"/>
              </a:ext>
            </a:extLst>
          </p:cNvPr>
          <p:cNvSpPr txBox="1"/>
          <p:nvPr/>
        </p:nvSpPr>
        <p:spPr>
          <a:xfrm>
            <a:off x="676872" y="5991952"/>
            <a:ext cx="105822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* Musí byť dodržaný princíp, že v jednom účtovnom období mám rovnakú výšku nákladov (odpisy) a rovnakú výšku výnosov (alikvotná časť dotácie)</a:t>
            </a:r>
          </a:p>
        </p:txBody>
      </p:sp>
    </p:spTree>
    <p:extLst>
      <p:ext uri="{BB962C8B-B14F-4D97-AF65-F5344CB8AC3E}">
        <p14:creationId xmlns:p14="http://schemas.microsoft.com/office/powerpoint/2010/main" val="3576679568"/>
      </p:ext>
    </p:extLst>
  </p:cSld>
  <p:clrMapOvr>
    <a:masterClrMapping/>
  </p:clrMapOvr>
</p:sld>
</file>

<file path=ppt/theme/theme1.xml><?xml version="1.0" encoding="utf-8"?>
<a:theme xmlns:a="http://schemas.openxmlformats.org/drawingml/2006/main" name="CosineVTI">
  <a:themeElements>
    <a:clrScheme name="AnalogousFromLightSeedLeftStep">
      <a:dk1>
        <a:srgbClr val="000000"/>
      </a:dk1>
      <a:lt1>
        <a:srgbClr val="FFFFFF"/>
      </a:lt1>
      <a:dk2>
        <a:srgbClr val="243441"/>
      </a:dk2>
      <a:lt2>
        <a:srgbClr val="E8E8E2"/>
      </a:lt2>
      <a:accent1>
        <a:srgbClr val="8A89D3"/>
      </a:accent1>
      <a:accent2>
        <a:srgbClr val="6F94CA"/>
      </a:accent2>
      <a:accent3>
        <a:srgbClr val="65AFBE"/>
      </a:accent3>
      <a:accent4>
        <a:srgbClr val="62B39F"/>
      </a:accent4>
      <a:accent5>
        <a:srgbClr val="6FB286"/>
      </a:accent5>
      <a:accent6>
        <a:srgbClr val="6AB664"/>
      </a:accent6>
      <a:hlink>
        <a:srgbClr val="858551"/>
      </a:hlink>
      <a:folHlink>
        <a:srgbClr val="7F7F7F"/>
      </a:folHlink>
    </a:clrScheme>
    <a:fontScheme name="Custom 50">
      <a:majorFont>
        <a:latin typeface="Grandview"/>
        <a:ea typeface=""/>
        <a:cs typeface=""/>
      </a:majorFont>
      <a:minorFont>
        <a:latin typeface="Grandvie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sineVTI" id="{4F4449D5-5E9D-4D83-9E2A-939F9CF20276}" vid="{03166EA1-370F-4321-A61E-8851365B431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1085</Words>
  <Application>Microsoft Office PowerPoint</Application>
  <PresentationFormat>Širokouhlá</PresentationFormat>
  <Paragraphs>98</Paragraphs>
  <Slides>11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6" baseType="lpstr">
      <vt:lpstr>Arial</vt:lpstr>
      <vt:lpstr>Calibri</vt:lpstr>
      <vt:lpstr>Grandview</vt:lpstr>
      <vt:lpstr>Wingdings</vt:lpstr>
      <vt:lpstr>CosineVTI</vt:lpstr>
      <vt:lpstr> Účtovné postupy príspevkov národných športových zväzov a organizácií a ich vyúčtovanie MŠVVaŠ SR </vt:lpstr>
      <vt:lpstr>Účtovníctvo, kedy a aké, osnova, závierka...</vt:lpstr>
      <vt:lpstr>Ako je to s predkladaním účtovnej závierky v prípade športovej organizácie</vt:lpstr>
      <vt:lpstr>Príspevky uznaným športom, dotácie</vt:lpstr>
      <vt:lpstr>Bežné a kapitálové výdavky – dotácia  z pohľadu zdroja a použitia</vt:lpstr>
      <vt:lpstr>Neminutú časť dotácie prenášam aj účtovne – dotácia z pohľadu časového rozlíšenia</vt:lpstr>
      <vt:lpstr>Dotácia a zdanenie – pohľad podľa zákona o dane z príjmov</vt:lpstr>
      <vt:lpstr>Dotácia na bežné výdavky - účtovanie</vt:lpstr>
      <vt:lpstr>Dotácia na kapitálové výdavky - účtovanie</vt:lpstr>
      <vt:lpstr>Poskytnutie preddavku na výdavky</vt:lpstr>
      <vt:lpstr>Na čo si dať pozor?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Účtovné postupy príspevkov národných športových zväzov a organizácií a ich vyúčtovanie MŠVVaŠ SR </dc:title>
  <dc:creator>Jarka Lukačovičová</dc:creator>
  <cp:lastModifiedBy>Jarka Lukačovičová</cp:lastModifiedBy>
  <cp:revision>2</cp:revision>
  <dcterms:created xsi:type="dcterms:W3CDTF">2022-03-08T16:44:35Z</dcterms:created>
  <dcterms:modified xsi:type="dcterms:W3CDTF">2022-03-08T22:00:48Z</dcterms:modified>
</cp:coreProperties>
</file>