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1"/>
  </p:notesMasterIdLst>
  <p:sldIdLst>
    <p:sldId id="632" r:id="rId2"/>
    <p:sldId id="628" r:id="rId3"/>
    <p:sldId id="635" r:id="rId4"/>
    <p:sldId id="636" r:id="rId5"/>
    <p:sldId id="639" r:id="rId6"/>
    <p:sldId id="638" r:id="rId7"/>
    <p:sldId id="640" r:id="rId8"/>
    <p:sldId id="655" r:id="rId9"/>
    <p:sldId id="642" r:id="rId10"/>
    <p:sldId id="654" r:id="rId11"/>
    <p:sldId id="647" r:id="rId12"/>
    <p:sldId id="650" r:id="rId13"/>
    <p:sldId id="651" r:id="rId14"/>
    <p:sldId id="652" r:id="rId15"/>
    <p:sldId id="657" r:id="rId16"/>
    <p:sldId id="658" r:id="rId17"/>
    <p:sldId id="659" r:id="rId18"/>
    <p:sldId id="660" r:id="rId19"/>
    <p:sldId id="656" r:id="rId20"/>
  </p:sldIdLst>
  <p:sldSz cx="12192000" cy="6858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875F3-F2D0-476C-A8B9-82FFDD3E0798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0696-5069-443C-817E-A90909448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391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C0696-5069-443C-817E-A90909448BD4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961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50B62E-D0B9-D75C-F188-06F097C35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A86089-63F6-01B9-7AB6-E5C3B2F01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4600244-D1BF-1287-133F-87D601830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FAB0E51-184F-A813-07C2-77A6689D9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ED68C04-4868-9671-9E03-C3F298FE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8426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A3BA8-A086-E75B-5E60-E484B83BC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A4DA811-B4CA-E5D5-714A-EBB3C8D52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0D96C10-3CA1-7681-C991-EDC0F23F9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74DADA8-BD16-74E1-23AD-7FEC59F80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4250956-F388-0A98-0B4A-B94458BD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349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6FC9655-8FC6-921F-E15D-F9E34EB232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951D31A-73AC-69F4-7555-26BE853B3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8690370-DFCC-DD9F-6C9D-690682B9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E2A644A-37FB-F11E-51C2-1A855CFD2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B4BE232-DF9A-DAE6-4D31-37F15694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090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78095-3357-1B6C-65A4-76A6F5FE8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5F049DE-6493-B9CB-CE94-E0E36C4E1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27C161-C1AE-6416-4FB3-0150158E6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CC4EFFF-3D76-8545-B87E-1DBCF0864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6E7CF1-2744-F4CE-5943-01DB8B41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265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32CED-B61F-7301-4539-00170472B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18AA7D-E69A-E856-4C51-97701626E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0F1788F-79C1-AF46-A974-25AC6B522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199951C-586B-2E99-ABCB-57994AA0F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0297AA5-EC5D-1649-A44C-BE7F21889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49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BE4B2-484C-4289-1071-94D03F6F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03514B9-ACB6-FC3A-BD15-16AED9EB0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28F8119-438B-8BA9-4A65-560E43B11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07AC45A-065F-9562-4391-3C6AC92CE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FC71A92-ECE0-0753-F37D-BF6F20DB7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92B1CE7-8F93-CE76-A9C8-E45CA876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598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F2B50-846C-6ED5-4AF1-0CD80E1A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3671A7-B1CF-7D3E-54D8-F068C8044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362D334-D59D-8F2E-41FF-464CF95FB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44885BD-E8E0-B7BC-6F8B-2F67CAB939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F7C0F86D-03D5-D403-1A91-E0ADDB1F6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58BD8A3-AE21-02E3-C112-D219844A3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0E16773-D9DD-3449-A64F-1475101BB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FC1BC9E-DF33-6DAE-3B3F-ECAFD1797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532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FBAA3-7E78-F60F-B504-35F9F896B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D25DECC-CDEA-3E54-3443-DB4548C65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ACA78F9B-A569-D86A-6F33-2D82CDA7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93CE2CAE-231D-F58D-C48D-75086B3F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690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A292C8FE-769C-44DD-0669-42E745B25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98480BB-A0F0-1C43-1277-79E0B0A7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7E35239-5BF5-9E0B-4985-361104E6F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916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09C1F-7092-4692-441F-3D5C6686C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E61F250-B925-613E-DA86-4E366E959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649C2F-2B85-4037-F395-EDC18DDA3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04D7032-21E3-884B-B33E-AA7FB56CF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8D1E860-A959-872E-4EC3-E3A35F096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1B74FEA-98C0-E919-1281-E62649E52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862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313C3-6A80-68A1-5820-A931E27F8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0A10FC62-C05A-5A42-2A0E-5B4CA2F2F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755320-519C-104E-88BE-236CD14C7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4ACE223-7E44-1A9E-E3DB-84F4FA01D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3BB14A9-5F36-0121-0FFC-ADC582F85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1FA1C05-176A-9DC1-07C0-E2B695FA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447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8315C1A1-FCA9-81B6-AEF3-B4D71373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567ECE-0312-3F24-EA72-A4FAE9E08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0DC8940-0C66-7288-15F1-5B1B9E489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EC0035-1C40-4DEF-A896-89F8F48E9796}" type="datetimeFigureOut">
              <a:rPr lang="sk-SK" smtClean="0"/>
              <a:t>28. 10. 2024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9DD57E4-B786-CE7F-F3A2-A520B79288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D206CC5-174D-8CA4-EBC3-498E3CC37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040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edu.sk/schema-minimalnej-pomoci-na-podporu-rozvoja-klucovych-zrucnosti-a-inkluzivneho-vzdelavania-c-dm-102024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fondy.gov.sk/vyzvy/vyzvy-programu-slovensk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ortal.itms21.sk/vyhlasena-vyzva/?id=3566" TargetMode="External"/><Relationship Id="rId5" Type="http://schemas.openxmlformats.org/officeDocument/2006/relationships/hyperlink" Target="mailto:eufondy@minedu.sk" TargetMode="External"/><Relationship Id="rId4" Type="http://schemas.openxmlformats.org/officeDocument/2006/relationships/hyperlink" Target="http://www.minedu.sk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eufondy@minedu.s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edu.sk/schema-minimalnej-pomoci-na-podporu-rozvoja-klucovych-zrucnosti-a-inkluzivneho-vzdelavania-c-dm-102024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8CCFEE19-7EFE-EF5B-9D9E-3B754C3C01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Google Shape;1060;p65">
            <a:extLst>
              <a:ext uri="{FF2B5EF4-FFF2-40B4-BE49-F238E27FC236}">
                <a16:creationId xmlns:a16="http://schemas.microsoft.com/office/drawing/2014/main" id="{BF0D71AA-5C7F-C6B1-6799-8DBA777F9639}"/>
              </a:ext>
            </a:extLst>
          </p:cNvPr>
          <p:cNvSpPr/>
          <p:nvPr/>
        </p:nvSpPr>
        <p:spPr>
          <a:xfrm>
            <a:off x="-2920" y="1559"/>
            <a:ext cx="12192000" cy="5925356"/>
          </a:xfrm>
          <a:prstGeom prst="rect">
            <a:avLst/>
          </a:prstGeom>
          <a:gradFill>
            <a:gsLst>
              <a:gs pos="0">
                <a:srgbClr val="25408F"/>
              </a:gs>
              <a:gs pos="54000">
                <a:srgbClr val="25408F"/>
              </a:gs>
              <a:gs pos="100000">
                <a:srgbClr val="1A2E6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Google Shape;1063;p65">
            <a:extLst>
              <a:ext uri="{FF2B5EF4-FFF2-40B4-BE49-F238E27FC236}">
                <a16:creationId xmlns:a16="http://schemas.microsoft.com/office/drawing/2014/main" id="{0B35604B-9978-11F6-9D0A-1FE7E8AD614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1456" y="883169"/>
            <a:ext cx="549088" cy="7570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064;p65">
            <a:extLst>
              <a:ext uri="{FF2B5EF4-FFF2-40B4-BE49-F238E27FC236}">
                <a16:creationId xmlns:a16="http://schemas.microsoft.com/office/drawing/2014/main" id="{87DFF5D6-D446-F6EB-049D-5BA7F67C890D}"/>
              </a:ext>
            </a:extLst>
          </p:cNvPr>
          <p:cNvSpPr txBox="1"/>
          <p:nvPr/>
        </p:nvSpPr>
        <p:spPr>
          <a:xfrm>
            <a:off x="0" y="5014802"/>
            <a:ext cx="12192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sk-SK" sz="2400" noProof="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29.10.2024</a:t>
            </a:r>
            <a:r>
              <a:rPr kumimoji="0" lang="sk-SK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" name="Google Shape;1061;p65">
            <a:extLst>
              <a:ext uri="{FF2B5EF4-FFF2-40B4-BE49-F238E27FC236}">
                <a16:creationId xmlns:a16="http://schemas.microsoft.com/office/drawing/2014/main" id="{98DAE274-00AB-FC23-E9CA-84F24C5F932D}"/>
              </a:ext>
            </a:extLst>
          </p:cNvPr>
          <p:cNvSpPr txBox="1"/>
          <p:nvPr/>
        </p:nvSpPr>
        <p:spPr>
          <a:xfrm>
            <a:off x="6810" y="2141684"/>
            <a:ext cx="12192000" cy="166699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Calibri"/>
              <a:buNone/>
              <a:tabLst/>
              <a:defRPr/>
            </a:pPr>
            <a:r>
              <a:rPr lang="sk-SK" sz="3200" b="1" noProof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INFORMAČNÝ SEMINÁR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Calibri"/>
              <a:buNone/>
              <a:tabLst/>
              <a:defRPr/>
            </a:pPr>
            <a:r>
              <a:rPr lang="sk-SK" sz="3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Výzva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Calibri"/>
              <a:buNone/>
              <a:tabLst/>
              <a:defRPr/>
            </a:pPr>
            <a:r>
              <a:rPr lang="sk-SK" sz="3600" b="1" noProof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Rozvoj základných zručností dospelých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Calibri"/>
              <a:buNone/>
              <a:tabLst/>
              <a:defRPr/>
            </a:pPr>
            <a:r>
              <a:rPr lang="sk-SK" sz="3600" b="1" noProof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cesta k inklúzii a zamestnateľnosti </a:t>
            </a:r>
            <a:endParaRPr kumimoji="0" sz="9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1566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FD6EF1A2-65B2-D44C-6425-DEF358A26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82408"/>
              </p:ext>
            </p:extLst>
          </p:nvPr>
        </p:nvGraphicFramePr>
        <p:xfrm>
          <a:off x="549965" y="600340"/>
          <a:ext cx="10716340" cy="4932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6340">
                  <a:extLst>
                    <a:ext uri="{9D8B030D-6E8A-4147-A177-3AD203B41FA5}">
                      <a16:colId xmlns:a16="http://schemas.microsoft.com/office/drawing/2014/main" val="2151866822"/>
                    </a:ext>
                  </a:extLst>
                </a:gridCol>
              </a:tblGrid>
              <a:tr h="49324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 Podmienka, že výdavky projektu sú oprávnené</a:t>
                      </a:r>
                    </a:p>
                    <a:p>
                      <a:pPr marL="0" algn="l" defTabSz="914400" rtl="0" eaLnBrk="1" latinLnBrk="0" hangingPunct="1"/>
                      <a:endParaRPr lang="sk-SK" sz="1400" b="0" i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sk-SK" sz="1400" b="0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Oprávnené skupiny výdavkov sú: </a:t>
                      </a:r>
                    </a:p>
                    <a:p>
                      <a:pPr marL="0" algn="l" defTabSz="914400" rtl="0" eaLnBrk="1" latinLnBrk="0" hangingPunct="1"/>
                      <a:endParaRPr lang="sk-SK" sz="1200" b="0" i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algn="l" defTabSz="914400" rtl="0" eaLnBrk="1" latinLnBrk="0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sk-SK" sz="1400" b="1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skupina 521 – Mzdové výdavky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sk-SK" sz="1400" b="1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paušálna sadzba: 956 - Paušálna sadzba na pokrytie zostávajúcich oprávnených výdavkov projektu podľa článku 56 NSU</a:t>
                      </a:r>
                    </a:p>
                    <a:p>
                      <a:endParaRPr lang="sk-SK" sz="1400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 Podmienka definovania merateľných ukazovateľov projektu</a:t>
                      </a:r>
                    </a:p>
                    <a:p>
                      <a:endParaRPr lang="sk-SK" sz="1400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sk-SK" sz="1400" b="0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Merateľné ukazovatele výstupu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sk-SK" sz="1400" b="1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PSKPO131 Počet podporených účastníkov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sk-SK" sz="1400" b="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Dosiahnutá hodnota merateľného ukazovateľa výstupu nesmie klesnúť pod 75 % jeho cieľovej hodnoty uvedenej v schválenej žiadosti o NFP.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sk-SK" sz="1400" b="0" i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sk-SK" sz="1400" b="0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Merateľné ukazovatele výsledku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sk-SK" sz="1400" b="1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PSKPSRI05 Počet účastníkov, ktorí úspešne ukončili intervenciu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sk-SK" sz="1400" b="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Dosiahnutá hodnota merateľného ukazovateľa výsledku nesmie klesnúť pod 40 % jeho cieľovej hodnoty uvedenej v schválenej žiadosti o NFP.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527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703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7699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             </a:t>
            </a:r>
          </a:p>
          <a:p>
            <a:r>
              <a:rPr lang="sk-SK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             </a:t>
            </a: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4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r>
              <a:rPr lang="sk-SK" sz="14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                 Výzva je podmienená schémou minimálnej pomoci na podporu rozvoja kľúčových zručností a inkluzívneho vzdelávania z prostriedkov Programu Slovensko   </a:t>
            </a:r>
          </a:p>
          <a:p>
            <a:r>
              <a:rPr lang="sk-SK" sz="14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                 2021-2027, DM - 10/2024 (v aktuálnom znení):  - príloha  č. 10 výzvy. </a:t>
            </a:r>
          </a:p>
          <a:p>
            <a:endParaRPr lang="sk-SK" sz="14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r>
              <a:rPr lang="sk-SK" sz="14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                 </a:t>
            </a:r>
            <a:r>
              <a:rPr lang="sk-SK" sz="14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hlinkClick r:id="rId3"/>
              </a:rPr>
              <a:t>https://www.minedu.sk/schema-minimalnej-pomoci-na-podporu-rozvoja-klucovych-zrucnosti-a-inkluzivneho-vzdelavania-c-dm-102024/</a:t>
            </a:r>
            <a:r>
              <a:rPr lang="sk-SK" sz="14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6969CCE-11F2-31CB-1FED-5AF0F9F8498E}"/>
              </a:ext>
            </a:extLst>
          </p:cNvPr>
          <p:cNvSpPr txBox="1"/>
          <p:nvPr/>
        </p:nvSpPr>
        <p:spPr>
          <a:xfrm>
            <a:off x="665014" y="930320"/>
            <a:ext cx="11025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 Minimálna a maximálna výška príspevku</a:t>
            </a:r>
            <a:endParaRPr lang="sk-SK" sz="1100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F28C52C8-2D3A-FBDB-9898-742AAD2172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310867"/>
              </p:ext>
            </p:extLst>
          </p:nvPr>
        </p:nvGraphicFramePr>
        <p:xfrm>
          <a:off x="665015" y="1414996"/>
          <a:ext cx="10733809" cy="754640"/>
        </p:xfrm>
        <a:graphic>
          <a:graphicData uri="http://schemas.openxmlformats.org/drawingml/2006/table">
            <a:tbl>
              <a:tblPr firstRow="1" bandRow="1"/>
              <a:tblGrid>
                <a:gridCol w="4589472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  <a:gridCol w="6144337">
                  <a:extLst>
                    <a:ext uri="{9D8B030D-6E8A-4147-A177-3AD203B41FA5}">
                      <a16:colId xmlns:a16="http://schemas.microsoft.com/office/drawing/2014/main" val="3507690038"/>
                    </a:ext>
                  </a:extLst>
                </a:gridCol>
              </a:tblGrid>
              <a:tr h="377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Minimálna výška príspevku na projekt</a:t>
                      </a:r>
                      <a:endParaRPr lang="sk-SK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50 000 EUR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r>
                        <a:rPr lang="sk-SK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Maximálna výška príspevku na projekt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300 000 EUR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3915113"/>
                  </a:ext>
                </a:extLst>
              </a:tr>
            </a:tbl>
          </a:graphicData>
        </a:graphic>
      </p:graphicFrame>
      <p:sp>
        <p:nvSpPr>
          <p:cNvPr id="5" name="BlokTextu 4">
            <a:extLst>
              <a:ext uri="{FF2B5EF4-FFF2-40B4-BE49-F238E27FC236}">
                <a16:creationId xmlns:a16="http://schemas.microsoft.com/office/drawing/2014/main" id="{9F0B76AD-2034-F0B6-3DBF-80CBF44AF0BF}"/>
              </a:ext>
            </a:extLst>
          </p:cNvPr>
          <p:cNvSpPr txBox="1"/>
          <p:nvPr/>
        </p:nvSpPr>
        <p:spPr>
          <a:xfrm>
            <a:off x="665014" y="3014100"/>
            <a:ext cx="10733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 Podmienka dodržania pravidiel pre poskytnutie štátnej pomoci</a:t>
            </a:r>
            <a:endParaRPr lang="sk-SK" sz="1100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014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6969CCE-11F2-31CB-1FED-5AF0F9F8498E}"/>
              </a:ext>
            </a:extLst>
          </p:cNvPr>
          <p:cNvSpPr txBox="1"/>
          <p:nvPr/>
        </p:nvSpPr>
        <p:spPr>
          <a:xfrm>
            <a:off x="665018" y="940693"/>
            <a:ext cx="10733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6. Ďalšie skutočnosti týkajúce sa poskytovania príspevku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7CECCD66-F9DA-4DA6-45C9-51FD607D2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104315"/>
              </p:ext>
            </p:extLst>
          </p:nvPr>
        </p:nvGraphicFramePr>
        <p:xfrm>
          <a:off x="665018" y="1664070"/>
          <a:ext cx="10733809" cy="975297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536774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Súlad s horizontálnymi princípmi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Podmienka, že projekt je realizovaný na oprávnenom území 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pl-PL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Podmienka nebyť podnikom </a:t>
                      </a:r>
                      <a:r>
                        <a:rPr lang="pl-PL" sz="14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 ťažkostiach (zmenou výzvy bude vypustené)</a:t>
                      </a:r>
                      <a:endParaRPr lang="pl-PL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691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0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6969CCE-11F2-31CB-1FED-5AF0F9F8498E}"/>
              </a:ext>
            </a:extLst>
          </p:cNvPr>
          <p:cNvSpPr txBox="1"/>
          <p:nvPr/>
        </p:nvSpPr>
        <p:spPr>
          <a:xfrm>
            <a:off x="665018" y="940693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7.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Informácie k spôsobu predloženia ŽoNFP</a:t>
            </a:r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7CECCD66-F9DA-4DA6-45C9-51FD607D2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687719"/>
              </p:ext>
            </p:extLst>
          </p:nvPr>
        </p:nvGraphicFramePr>
        <p:xfrm>
          <a:off x="665017" y="1423954"/>
          <a:ext cx="10733809" cy="617855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Spôsob podania ŽoNFP </a:t>
                      </a:r>
                      <a:r>
                        <a:rPr lang="sk-SK" sz="1400" dirty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(elektronicky (ITMS21+) a zároveň cez ÚPVS)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Miesto pre podanie ŽoNFP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  <p:sp>
        <p:nvSpPr>
          <p:cNvPr id="7" name="BlokTextu 6">
            <a:extLst>
              <a:ext uri="{FF2B5EF4-FFF2-40B4-BE49-F238E27FC236}">
                <a16:creationId xmlns:a16="http://schemas.microsoft.com/office/drawing/2014/main" id="{1A82ADAE-DCC4-34A6-D3BC-BDBAFECF0C31}"/>
              </a:ext>
            </a:extLst>
          </p:cNvPr>
          <p:cNvSpPr txBox="1"/>
          <p:nvPr/>
        </p:nvSpPr>
        <p:spPr>
          <a:xfrm>
            <a:off x="659576" y="2271366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8.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Predpokladaná lehota na vydanie rozhodnutia v konaní o ŽoNFP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C3442443-0A03-9D77-9CDF-DDED9D89FF1E}"/>
              </a:ext>
            </a:extLst>
          </p:cNvPr>
          <p:cNvSpPr txBox="1"/>
          <p:nvPr/>
        </p:nvSpPr>
        <p:spPr>
          <a:xfrm>
            <a:off x="659575" y="3474236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9.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Ďalšie formálne náležitosti</a:t>
            </a:r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C69F36B1-C668-5FB9-4A12-CD84B1051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99901"/>
              </p:ext>
            </p:extLst>
          </p:nvPr>
        </p:nvGraphicFramePr>
        <p:xfrm>
          <a:off x="659574" y="3934867"/>
          <a:ext cx="10733809" cy="924497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Zverejňovanie informácií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Uzavretie Zmluvy o poskytnutí NFP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Konanie o zmene rozhodnutia o neschválení </a:t>
                      </a:r>
                      <a:r>
                        <a:rPr lang="sk-SK" sz="14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ŽoNFP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 súlade s § 18 zákona o príspevkoch z fondov 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  <p:graphicFrame>
        <p:nvGraphicFramePr>
          <p:cNvPr id="10" name="Tabuľka 9">
            <a:extLst>
              <a:ext uri="{FF2B5EF4-FFF2-40B4-BE49-F238E27FC236}">
                <a16:creationId xmlns:a16="http://schemas.microsoft.com/office/drawing/2014/main" id="{1B9EF017-B239-7C37-051F-3BD04B188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196515"/>
              </p:ext>
            </p:extLst>
          </p:nvPr>
        </p:nvGraphicFramePr>
        <p:xfrm>
          <a:off x="659576" y="2787766"/>
          <a:ext cx="10733809" cy="311214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0" indent="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sk-SK" sz="1400" dirty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(do 70 pracovných dní od termínu uzávierky príslušného hodnotiaceho kola)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189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6969CCE-11F2-31CB-1FED-5AF0F9F8498E}"/>
              </a:ext>
            </a:extLst>
          </p:cNvPr>
          <p:cNvSpPr txBox="1"/>
          <p:nvPr/>
        </p:nvSpPr>
        <p:spPr>
          <a:xfrm>
            <a:off x="665018" y="940693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10.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Poskytovanie informácií k príprave ŽoNFP</a:t>
            </a:r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7CECCD66-F9DA-4DA6-45C9-51FD607D2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10629"/>
              </p:ext>
            </p:extLst>
          </p:nvPr>
        </p:nvGraphicFramePr>
        <p:xfrm>
          <a:off x="665017" y="1423954"/>
          <a:ext cx="10733809" cy="1233488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t-BR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www.eurofondy.gov.sk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www.minedu.sk</a:t>
                      </a:r>
                      <a:endParaRPr lang="sk-SK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otázky súvisiace s výzvou na e-mailovú adresu 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eufondy@minedu.sk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alebo prostredníctvom elektronickej schránky poskytovateľa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endParaRPr lang="sk-SK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  <p:sp>
        <p:nvSpPr>
          <p:cNvPr id="7" name="BlokTextu 6">
            <a:extLst>
              <a:ext uri="{FF2B5EF4-FFF2-40B4-BE49-F238E27FC236}">
                <a16:creationId xmlns:a16="http://schemas.microsoft.com/office/drawing/2014/main" id="{1A82ADAE-DCC4-34A6-D3BC-BDBAFECF0C31}"/>
              </a:ext>
            </a:extLst>
          </p:cNvPr>
          <p:cNvSpPr txBox="1"/>
          <p:nvPr/>
        </p:nvSpPr>
        <p:spPr>
          <a:xfrm>
            <a:off x="662301" y="2823935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11.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Identifikácia synergických a komplementárnych účinkov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C3442443-0A03-9D77-9CDF-DDED9D89FF1E}"/>
              </a:ext>
            </a:extLst>
          </p:cNvPr>
          <p:cNvSpPr txBox="1"/>
          <p:nvPr/>
        </p:nvSpPr>
        <p:spPr>
          <a:xfrm>
            <a:off x="662298" y="3901612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12.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Zmena a zrušenie výzvy</a:t>
            </a:r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C69F36B1-C668-5FB9-4A12-CD84B1051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751342"/>
              </p:ext>
            </p:extLst>
          </p:nvPr>
        </p:nvGraphicFramePr>
        <p:xfrm>
          <a:off x="662297" y="4393036"/>
          <a:ext cx="10733809" cy="924497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Možnosť zmeny do vydania prvého rozhodnutia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Možnosť zrušenia výzvy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Informácia o zmene alebo zrušení výzvy bude zverejnená na 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www.itms21.sk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pt-BR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www.eurofondy.gov.sk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www.minedu.sk</a:t>
                      </a:r>
                      <a:endParaRPr lang="sk-SK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  <p:graphicFrame>
        <p:nvGraphicFramePr>
          <p:cNvPr id="10" name="Tabuľka 9">
            <a:extLst>
              <a:ext uri="{FF2B5EF4-FFF2-40B4-BE49-F238E27FC236}">
                <a16:creationId xmlns:a16="http://schemas.microsoft.com/office/drawing/2014/main" id="{1B9EF017-B239-7C37-051F-3BD04B188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534033"/>
              </p:ext>
            </p:extLst>
          </p:nvPr>
        </p:nvGraphicFramePr>
        <p:xfrm>
          <a:off x="659576" y="3190166"/>
          <a:ext cx="10733809" cy="311214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Príloha č. 5 výzvy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027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F5FEE-B3DF-13B0-601E-248175E877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957C5D76-2555-39AB-DD81-8F11F60053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EACE6E84-DEB6-DF76-F93B-1FCB2CC05676}"/>
              </a:ext>
            </a:extLst>
          </p:cNvPr>
          <p:cNvSpPr/>
          <p:nvPr/>
        </p:nvSpPr>
        <p:spPr>
          <a:xfrm>
            <a:off x="0" y="-24434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513931E-0577-6E18-986C-191505E4639D}"/>
              </a:ext>
            </a:extLst>
          </p:cNvPr>
          <p:cNvSpPr txBox="1"/>
          <p:nvPr/>
        </p:nvSpPr>
        <p:spPr>
          <a:xfrm>
            <a:off x="729095" y="940694"/>
            <a:ext cx="10669732" cy="3240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Schvaľovací proces žiadostí o NFP</a:t>
            </a:r>
            <a:endParaRPr lang="sk-SK" sz="2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pt-B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Administratívne overenie žiadostí o NFP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overenie podmienok doručenia (riadne, včas)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overenie podmienok poskytnutia príspevku (oprávnenosť žiadateľa a iné podmienky poskytnutia príspevku) 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vylučujúce kritériá podľa čl. 73 NSU (1) (príloha č. 4 výzvy)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výzva na doplnenie, (ak relevantné)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E53C2DA9-5245-F766-4473-F8E2A2F6B253}"/>
              </a:ext>
            </a:extLst>
          </p:cNvPr>
          <p:cNvSpPr txBox="1"/>
          <p:nvPr/>
        </p:nvSpPr>
        <p:spPr>
          <a:xfrm>
            <a:off x="729095" y="3270725"/>
            <a:ext cx="10733809" cy="2563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</a:pPr>
            <a:r>
              <a:rPr lang="pt-B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Odborné hodnotenie a výber </a:t>
            </a: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žiadostí </a:t>
            </a:r>
            <a:r>
              <a:rPr lang="pt-B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NFP</a:t>
            </a:r>
            <a:endParaRPr lang="sk-SK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vecné hodnotiace kritériá (príloha č. 4 výzvy)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vylučujúce kritériá  - sú súčasťou bodovaných kritérií v podobe nulového bodového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bodované kritériá  - 4 oblasti hodnotenia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výzva na doplnenie, ak relevantné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Vydávanie rozhodnutí  (do 70 pracovných dní)</a:t>
            </a:r>
          </a:p>
          <a:p>
            <a:endParaRPr lang="pt-BR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048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7045B-5E90-DB8E-FD7D-408E0A9FD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2B0430D3-624B-B849-EA75-4A781F85AA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358E0BB3-3554-C204-1BBE-7C3C2E7B7CC6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E135294D-194F-19C9-581E-D91495032B7C}"/>
              </a:ext>
            </a:extLst>
          </p:cNvPr>
          <p:cNvSpPr txBox="1"/>
          <p:nvPr/>
        </p:nvSpPr>
        <p:spPr>
          <a:xfrm>
            <a:off x="761134" y="400345"/>
            <a:ext cx="10669732" cy="593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Identifikované nedostatky pri predkladaní žiadostí o NFP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pt-BR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Formulár žiadosti o NFP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predloženie žiadosti o NFP len prostredníctvom ITMS/nepodpísaný formulár žiadosti o NFP </a:t>
            </a:r>
            <a:endParaRPr lang="sk-SK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8000"/>
              </a:lnSpc>
              <a:spcAft>
                <a:spcPts val="600"/>
              </a:spcAft>
            </a:pPr>
            <a:endParaRPr lang="pt-BR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nevyplnené časti žiadosti o NFP: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Časť 5. Identifikácia projektu </a:t>
            </a: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nesprávne priradenie kategórie regiónov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Časť 6. Miesto realizácie projektu </a:t>
            </a: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miesto, kde sa budú realizovať aktivity vzdelávacieho charakteru</a:t>
            </a:r>
          </a:p>
          <a:p>
            <a:endParaRPr lang="sk-SK" sz="16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nedostatočný resp. minimálny popis v častiach: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Popis projektu 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(uviesť popis v zmysle inštrukcie v prílohe výzvy č.1 Formulár </a:t>
            </a:r>
            <a:r>
              <a:rPr lang="sk-SK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ŽoNFP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chýbajúce údaje o cieľoch projektu, aktivitách, cieľovej skupine, mieste realizácie a merateľných ukazovateľoch)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7.3 Spôsob realizácie aktivít projektu 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(súlad projektu s princípmi </a:t>
            </a:r>
            <a:r>
              <a:rPr lang="sk-SK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desegregácie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k-SK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degetoizácie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k-SK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destigmatizácie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harmonogram aktivít/</a:t>
            </a:r>
            <a:r>
              <a:rPr lang="sk-SK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podaktivít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personálne zabezpečenie – neuvádzať konkrétne mená, paušálna sadzba – uviesť preddefinovaný text, informácie v tejto časti musia byť v súlade s rozpočtom projektu a časťou 7.5 a 10 </a:t>
            </a:r>
            <a:r>
              <a:rPr lang="sk-SK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ŽoNFP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7.5 Prevádzková kapacita žiadateľa  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(nesúlad názvov resp. počtu odborných pozícií s rozpočtom projektu, chýbajúce  kvalifikačné predpoklady, uvádzať obsadené/neobsadené pracovné pozície bez konkrétnych mien, údaje o materiálno-technickom zabezpečení projektu)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26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E8ED63-5A31-3B88-5CB3-593538A5A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C0931ABD-A61B-52BF-A1A1-7B8FD91592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0FB018C8-4258-0415-1460-D3ACC02FBD65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CA36EB0C-D451-6438-3956-D74A8664C5C1}"/>
              </a:ext>
            </a:extLst>
          </p:cNvPr>
          <p:cNvSpPr txBox="1"/>
          <p:nvPr/>
        </p:nvSpPr>
        <p:spPr>
          <a:xfrm>
            <a:off x="761134" y="212838"/>
            <a:ext cx="10669732" cy="6616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Identifikované nedostatky pri predkladaní žiadostí o NFP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pt-BR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Formulár žiadosti o NFP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Harmonogram realizácie aktivít (neuvádzať podporné aktivity)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11. Rozpočet projektu (neuvádzať nepriame výdavky)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 Verejné obstarávanie – irelevantné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 Identifikácia rizík a prostriedky na ich elimináciu - irelevantné </a:t>
            </a:r>
          </a:p>
          <a:p>
            <a:endParaRPr lang="sk-SK" sz="16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sk-SK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Rozpočet: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nepredloženie rozpočtu resp. nesprávne </a:t>
            </a: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vyplnený – (príloha výzvy č. 1-1 Rozpočet)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nezasahovať do vzorového formuláru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nesprávne vypočítaný limit (paušálna sadzba 40%) v zmysle výzvy - </a:t>
            </a: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riziko NV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nedostatočné komentáre pri jednotlivých rozpočtových položkách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nesprávna skupina výdavkov 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nesúlad v komentároch s výdavkami spolu, neuvedený výpočet výšky výdavku (jednotková cena, počet jednotiek)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nesprávne zaradenie rozpočtových položiek v rozpočte 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nesprávne zaokrúhľovanie z dôvodu nesprávnych vzorcov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nesprávne súčty/súčiny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nesúlad výšky COV v rozpočte s formulárom žiadosti o NFP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22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ECF35-91FD-8909-3B19-DD5FCBB85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AD009492-06F5-82D2-33D1-263A560E96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9FC96F97-A1EE-4A6C-9146-FDBB132190F3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154C6B0C-F019-D474-48BF-EFC1099EF7E6}"/>
              </a:ext>
            </a:extLst>
          </p:cNvPr>
          <p:cNvSpPr txBox="1"/>
          <p:nvPr/>
        </p:nvSpPr>
        <p:spPr>
          <a:xfrm>
            <a:off x="838862" y="504386"/>
            <a:ext cx="10669732" cy="3865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Identifikované nedostatky pri predkladaní žiadostí o NFP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sk-SK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Prílohy</a:t>
            </a:r>
            <a:r>
              <a:rPr lang="pt-BR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žiadosti o NFP</a:t>
            </a:r>
            <a:endParaRPr lang="sk-SK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endParaRPr lang="pt-BR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zakladacia listina, nadačná listina, stanovy a iné</a:t>
            </a:r>
          </a:p>
          <a:p>
            <a:pPr marL="285750" lvl="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príloha výzvy č. 1-4 a vyplývajúce prílohy (účtovná závierka)</a:t>
            </a:r>
          </a:p>
          <a:p>
            <a:pPr marL="285750" lvl="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príloha výzvy č. 1-5 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Vyhlásenie žiadateľa o minimálnu pomoc </a:t>
            </a:r>
          </a:p>
          <a:p>
            <a:pPr marL="285750" lvl="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chýbajúce resp. nepodpísané životopisy a kópie dokladu o vzdelaní</a:t>
            </a:r>
          </a:p>
          <a:p>
            <a:pPr marL="285750" lvl="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nepredloženie relevantných príloh v zmysle výzvy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470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0722260-409D-8B97-EF54-EFFA99D4246D}"/>
              </a:ext>
            </a:extLst>
          </p:cNvPr>
          <p:cNvSpPr txBox="1"/>
          <p:nvPr/>
        </p:nvSpPr>
        <p:spPr>
          <a:xfrm>
            <a:off x="562304" y="2020441"/>
            <a:ext cx="11343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Ďakujeme za pozornosť.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A837E7CC-07D7-2A85-2F55-687F23B9DA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39919"/>
              </p:ext>
            </p:extLst>
          </p:nvPr>
        </p:nvGraphicFramePr>
        <p:xfrm>
          <a:off x="659576" y="2619477"/>
          <a:ext cx="10733809" cy="311214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e-mail</a:t>
                      </a: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eufondy@minedu.sk</a:t>
                      </a:r>
                      <a:endParaRPr lang="sk-SK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50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uholník 9">
            <a:extLst>
              <a:ext uri="{FF2B5EF4-FFF2-40B4-BE49-F238E27FC236}">
                <a16:creationId xmlns:a16="http://schemas.microsoft.com/office/drawing/2014/main" id="{4AB61AA3-814F-569A-165D-26013D5FDE2A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78684A6D-F3DE-A6E5-766E-B957314368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F72ACF12-A8AB-2D91-41AB-36725E2479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895974"/>
              </p:ext>
            </p:extLst>
          </p:nvPr>
        </p:nvGraphicFramePr>
        <p:xfrm>
          <a:off x="2096375" y="765347"/>
          <a:ext cx="8128000" cy="4026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506795255"/>
                    </a:ext>
                  </a:extLst>
                </a:gridCol>
              </a:tblGrid>
              <a:tr h="4026560">
                <a:tc>
                  <a:txBody>
                    <a:bodyPr/>
                    <a:lstStyle/>
                    <a:p>
                      <a:pPr marL="0" indent="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sk-SK" sz="28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Základné informácie k výzve</a:t>
                      </a:r>
                    </a:p>
                    <a:p>
                      <a:pPr marL="0" indent="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sk-SK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všeobecné náležitosti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podmienky poskytnutia príspevku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ďalšie skutočnosti týkajúce sa poskytovania príspevku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chvaľovací proces žiadostí o NFP</a:t>
                      </a:r>
                      <a:endParaRPr lang="sk-SK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sk-SK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sk-SK" sz="14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Priestor pre diskusiu</a:t>
                      </a:r>
                      <a:endParaRPr lang="sk-SK" i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464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446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52147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0722260-409D-8B97-EF54-EFFA99D4246D}"/>
              </a:ext>
            </a:extLst>
          </p:cNvPr>
          <p:cNvSpPr txBox="1"/>
          <p:nvPr/>
        </p:nvSpPr>
        <p:spPr>
          <a:xfrm>
            <a:off x="509295" y="239422"/>
            <a:ext cx="11343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1. Identifikácia výzvy</a:t>
            </a: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FD21AD5E-B623-B2A0-875F-A875FEB6E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690635"/>
              </p:ext>
            </p:extLst>
          </p:nvPr>
        </p:nvGraphicFramePr>
        <p:xfrm>
          <a:off x="595646" y="840862"/>
          <a:ext cx="10733809" cy="4042562"/>
        </p:xfrm>
        <a:graphic>
          <a:graphicData uri="http://schemas.openxmlformats.org/drawingml/2006/table">
            <a:tbl>
              <a:tblPr firstRow="1" bandRow="1"/>
              <a:tblGrid>
                <a:gridCol w="3961510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  <a:gridCol w="6772299">
                  <a:extLst>
                    <a:ext uri="{9D8B030D-6E8A-4147-A177-3AD203B41FA5}">
                      <a16:colId xmlns:a16="http://schemas.microsoft.com/office/drawing/2014/main" val="3507690038"/>
                    </a:ext>
                  </a:extLst>
                </a:gridCol>
              </a:tblGrid>
              <a:tr h="433440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Kód výzvy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PSK-MSVVM-019-2024-DV-ESF+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  <a:tr h="433440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Priorita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4P3 Zručnosti pre lepšiu adaptabilitu a inklúziu </a:t>
                      </a:r>
                      <a:endParaRPr lang="sk-SK" sz="140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3840244"/>
                  </a:ext>
                </a:extLst>
              </a:tr>
              <a:tr h="1104943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Špecifický cieľ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ESO4.7 Podpora celoživotného vzdelávania, najmä flexibilných príležitostí na zvyšovanie kvalifikácie a rekvalifikáciu pre všetkých s prihliadnutím na podnikateľské a digitálne zručnosti, lepšie predvídanie zmien a nových požiadaviek na zručnosti na základe potrieb trhu práce, uľahčovanie kariérnych zmien a podpora profesijnej mobility (ESF+) 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150572"/>
                  </a:ext>
                </a:extLst>
              </a:tr>
              <a:tr h="2070739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Výška finančných prostriedkov určených na vyčerpanie vo výzve</a:t>
                      </a: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Schéma štátnej pomoci / Schéma pomoci</a:t>
                      </a:r>
                    </a:p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 </a:t>
                      </a:r>
                      <a:r>
                        <a:rPr lang="sk-SK" sz="1400" b="1" i="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minimis</a:t>
                      </a:r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6 000 000 EUR (ESF+)</a:t>
                      </a:r>
                    </a:p>
                    <a:p>
                      <a:endParaRPr lang="sk-SK" sz="140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menej rozvinutý región   </a:t>
                      </a:r>
                      <a:r>
                        <a:rPr lang="sk-SK" sz="1400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5 555 000 EUR</a:t>
                      </a:r>
                      <a:endParaRPr lang="sk-SK" sz="140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viac rozvinutý región           </a:t>
                      </a:r>
                      <a:r>
                        <a:rPr lang="sk-SK" sz="1400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445 000 EUR</a:t>
                      </a:r>
                    </a:p>
                    <a:p>
                      <a:endParaRPr lang="sk-SK" sz="140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Schéma minimálnej pomoci na podporu rozvoja kľúčových zručností a inkluzívneho vzdelávania z prostriedkov Programu Slovensko 2021-2027, DM - 10/2024  </a:t>
                      </a:r>
                    </a:p>
                    <a:p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https://www.minedu.sk/schema-minimalnej-pomoci-na-podporu-rozvoja-klucovych-zrucnosti-a-inkluzivneho-vzdelavania-c-dm-102024/</a:t>
                      </a:r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32311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63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0722260-409D-8B97-EF54-EFFA99D4246D}"/>
              </a:ext>
            </a:extLst>
          </p:cNvPr>
          <p:cNvSpPr txBox="1"/>
          <p:nvPr/>
        </p:nvSpPr>
        <p:spPr>
          <a:xfrm>
            <a:off x="562304" y="256499"/>
            <a:ext cx="11343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3. Časové vymedzenie výzvy</a:t>
            </a: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FD21AD5E-B623-B2A0-875F-A875FEB6E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095495"/>
              </p:ext>
            </p:extLst>
          </p:nvPr>
        </p:nvGraphicFramePr>
        <p:xfrm>
          <a:off x="665017" y="1074419"/>
          <a:ext cx="10733809" cy="3973960"/>
        </p:xfrm>
        <a:graphic>
          <a:graphicData uri="http://schemas.openxmlformats.org/drawingml/2006/table">
            <a:tbl>
              <a:tblPr firstRow="1" bandRow="1"/>
              <a:tblGrid>
                <a:gridCol w="3961510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  <a:gridCol w="6772299">
                  <a:extLst>
                    <a:ext uri="{9D8B030D-6E8A-4147-A177-3AD203B41FA5}">
                      <a16:colId xmlns:a16="http://schemas.microsoft.com/office/drawing/2014/main" val="3507690038"/>
                    </a:ext>
                  </a:extLst>
                </a:gridCol>
              </a:tblGrid>
              <a:tr h="377320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Dátum vyhlásenia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02.10.2024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Hodnotiace kolá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Termín uzavretia 1. kola - 05.01.2025</a:t>
                      </a:r>
                    </a:p>
                    <a:p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Termín uzavretia 2. kola - 15.03.2025</a:t>
                      </a:r>
                    </a:p>
                    <a:p>
                      <a:endParaRPr lang="sk-SK" sz="1400" b="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0" i="0" kern="1200" dirty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Termíny uzávierky jednotlivých kôl sú uvedené v ITMS.</a:t>
                      </a:r>
                    </a:p>
                    <a:p>
                      <a:r>
                        <a:rPr lang="sk-SK" sz="1400" b="0" i="0" kern="1200" dirty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 prípade nevyčerpania finančných prostriedkov môže poskytovateľ pridať ďalšie kolá.</a:t>
                      </a:r>
                    </a:p>
                    <a:p>
                      <a:endParaRPr lang="sk-SK" sz="1400" b="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3915113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Dátum uzavretia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neurčené</a:t>
                      </a:r>
                    </a:p>
                    <a:p>
                      <a:endParaRPr lang="sk-SK" sz="1400" b="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/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Poskytovateľ je oprávnený uzavrieť výzvu v prípade vyčerpania finančných prostriedkov alokovaných na výzvu, z dôvodu nedostatočného dopytu zo strany potenciálnych žiadateľov, alebo z dôvodu zabezpečenia riadnej a/alebo finančnej implementácie Programu Slovensko.</a:t>
                      </a:r>
                    </a:p>
                    <a:p>
                      <a:pPr algn="just"/>
                      <a:endParaRPr lang="sk-SK" sz="1400" b="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/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Informácia o uzavretí výzvy bude zverejnená na webovej stránke www.itms21.sk a na webovej stránke www.eurofondy.gov.sk.</a:t>
                      </a:r>
                    </a:p>
                    <a:p>
                      <a:endParaRPr lang="sk-SK" sz="140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3840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70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0722260-409D-8B97-EF54-EFFA99D4246D}"/>
              </a:ext>
            </a:extLst>
          </p:cNvPr>
          <p:cNvSpPr txBox="1"/>
          <p:nvPr/>
        </p:nvSpPr>
        <p:spPr>
          <a:xfrm>
            <a:off x="562304" y="256499"/>
            <a:ext cx="11343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4. Financovanie projektu</a:t>
            </a: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FD21AD5E-B623-B2A0-875F-A875FEB6E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257424"/>
              </p:ext>
            </p:extLst>
          </p:nvPr>
        </p:nvGraphicFramePr>
        <p:xfrm>
          <a:off x="665017" y="1248174"/>
          <a:ext cx="10733809" cy="3413089"/>
        </p:xfrm>
        <a:graphic>
          <a:graphicData uri="http://schemas.openxmlformats.org/drawingml/2006/table">
            <a:tbl>
              <a:tblPr firstRow="1" bandRow="1"/>
              <a:tblGrid>
                <a:gridCol w="3961510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  <a:gridCol w="6772299">
                  <a:extLst>
                    <a:ext uri="{9D8B030D-6E8A-4147-A177-3AD203B41FA5}">
                      <a16:colId xmlns:a16="http://schemas.microsoft.com/office/drawing/2014/main" val="3507690038"/>
                    </a:ext>
                  </a:extLst>
                </a:gridCol>
              </a:tblGrid>
              <a:tr h="3413089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Miera spolufinancovania</a:t>
                      </a: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CCB6FBEF-49CE-73DB-2441-2FBC61148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7926"/>
              </p:ext>
            </p:extLst>
          </p:nvPr>
        </p:nvGraphicFramePr>
        <p:xfrm>
          <a:off x="2215551" y="2109635"/>
          <a:ext cx="6444001" cy="2673382"/>
        </p:xfrm>
        <a:graphic>
          <a:graphicData uri="http://schemas.openxmlformats.org/drawingml/2006/table">
            <a:tbl>
              <a:tblPr firstRow="1" bandRow="1"/>
              <a:tblGrid>
                <a:gridCol w="1433865">
                  <a:extLst>
                    <a:ext uri="{9D8B030D-6E8A-4147-A177-3AD203B41FA5}">
                      <a16:colId xmlns:a16="http://schemas.microsoft.com/office/drawing/2014/main" val="4041766466"/>
                    </a:ext>
                  </a:extLst>
                </a:gridCol>
                <a:gridCol w="1122149">
                  <a:extLst>
                    <a:ext uri="{9D8B030D-6E8A-4147-A177-3AD203B41FA5}">
                      <a16:colId xmlns:a16="http://schemas.microsoft.com/office/drawing/2014/main" val="4015337163"/>
                    </a:ext>
                  </a:extLst>
                </a:gridCol>
                <a:gridCol w="1965689">
                  <a:extLst>
                    <a:ext uri="{9D8B030D-6E8A-4147-A177-3AD203B41FA5}">
                      <a16:colId xmlns:a16="http://schemas.microsoft.com/office/drawing/2014/main" val="1409895287"/>
                    </a:ext>
                  </a:extLst>
                </a:gridCol>
                <a:gridCol w="1922298">
                  <a:extLst>
                    <a:ext uri="{9D8B030D-6E8A-4147-A177-3AD203B41FA5}">
                      <a16:colId xmlns:a16="http://schemas.microsoft.com/office/drawing/2014/main" val="2410980358"/>
                    </a:ext>
                  </a:extLst>
                </a:gridCol>
              </a:tblGrid>
              <a:tr h="614426">
                <a:tc rowSpan="2" gridSpan="2">
                  <a:txBody>
                    <a:bodyPr/>
                    <a:lstStyle/>
                    <a:p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Zdroj financovania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subjekty, ktorým sa poskytuje štátna pomoc alebo pomoc de minimis</a:t>
                      </a:r>
                      <a:endParaRPr lang="sk-SK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679903"/>
                  </a:ext>
                </a:extLst>
              </a:tr>
              <a:tr h="415306">
                <a:tc gridSpan="2"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MRR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VRR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376900"/>
                  </a:ext>
                </a:extLst>
              </a:tr>
              <a:tr h="415306"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Zdroj EÚ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ESF+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85,00 %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632404"/>
                  </a:ext>
                </a:extLst>
              </a:tr>
              <a:tr h="406519"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Národné zdroje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ŠR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160024"/>
                  </a:ext>
                </a:extLst>
              </a:tr>
              <a:tr h="406519"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Vlastné zdroje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Prijímateľ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488121"/>
                  </a:ext>
                </a:extLst>
              </a:tr>
              <a:tr h="415306">
                <a:tc>
                  <a:txBody>
                    <a:bodyPr/>
                    <a:lstStyle/>
                    <a:p>
                      <a:pPr algn="l"/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953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14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0722260-409D-8B97-EF54-EFFA99D4246D}"/>
              </a:ext>
            </a:extLst>
          </p:cNvPr>
          <p:cNvSpPr txBox="1"/>
          <p:nvPr/>
        </p:nvSpPr>
        <p:spPr>
          <a:xfrm>
            <a:off x="562304" y="256499"/>
            <a:ext cx="11343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5. Podmienky poskytnutia príspevku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7CECCD66-F9DA-4DA6-45C9-51FD607D2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770892"/>
              </p:ext>
            </p:extLst>
          </p:nvPr>
        </p:nvGraphicFramePr>
        <p:xfrm>
          <a:off x="665017" y="860212"/>
          <a:ext cx="10733809" cy="4726877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536774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oprávnenosti žiadateľa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Podmienka, že voči žiadateľovi nie je vyhlásený konkurz ani povolená reštrukturalizácia  a nie je v likvidácii. 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zákazu vedenia výkonu rozhodnutia voči žiadateľovi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oprávnenosti cieľovej skupiny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oprávnenosti aktivít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Podmienka, že výdavky projektu sú oprávnené 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splnenia kritérií pre výber projektov 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/>
                        <a:t>Súlad projektu s princípmi </a:t>
                      </a:r>
                      <a:r>
                        <a:rPr lang="sk-SK" sz="1300" dirty="0" err="1"/>
                        <a:t>desegregácie</a:t>
                      </a:r>
                      <a:r>
                        <a:rPr lang="sk-SK" sz="1300" dirty="0"/>
                        <a:t>, </a:t>
                      </a:r>
                      <a:r>
                        <a:rPr lang="sk-SK" sz="1300" dirty="0" err="1"/>
                        <a:t>degetoizácie</a:t>
                      </a:r>
                      <a:r>
                        <a:rPr lang="sk-SK" sz="1300" dirty="0"/>
                        <a:t> a </a:t>
                      </a:r>
                      <a:r>
                        <a:rPr lang="sk-SK" sz="1300" dirty="0" err="1"/>
                        <a:t>destigmatizácie</a:t>
                      </a:r>
                      <a:r>
                        <a:rPr lang="sk-SK" sz="1300" dirty="0"/>
                        <a:t> 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definovania merateľných ukazovateľov projektu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Minimálna a maximálna výška príspevku 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Podmienka, že žiadateľ nie je evidovaný v Systéme včasného odhaľovania rizika a vylúčenia (EDES) ako vylúčená osoba alebo subjekt (v zmysle článku 135 nariadenia č. 2018/1046)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Podmienka, že žiadateľ, ktorým je právnická osoba, nemá právoplatným rozsudkom uložený trest zákazu prijímať dotácie alebo subvencie, trest zrušenia PO, trest zákazu prijímať pomoc a podporu poskytovanú z fondov EÚ, trest zákazu činnosti v súlade so zameraním projektu a podmienkami výzvy alebo trest zákazu účasti vo verejnom obstarávaní. 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dodržania pravidiel pre poskytnutie štátnej pomoci 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9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7CECCD66-F9DA-4DA6-45C9-51FD607D2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180509"/>
              </p:ext>
            </p:extLst>
          </p:nvPr>
        </p:nvGraphicFramePr>
        <p:xfrm>
          <a:off x="605382" y="764051"/>
          <a:ext cx="10733809" cy="3566160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536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k-SK" sz="1600" b="1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Podmienka oprávnenosti žiadateľa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sk-SK" sz="14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sk-SK" sz="1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Oprávneným žiadateľom sú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sk-SK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sk-SK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vzdelávacie inštitúcie ďalšieho vzdelávania v zmysle § 5 zákona č. 568/2009 Z. z. o celoživotnom vzdelávaní a o zmene a doplnení 	niektorých zákonov.</a:t>
                      </a:r>
                    </a:p>
                    <a:p>
                      <a:endParaRPr lang="sk-SK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Podmienkou oprávnenosti žiadateľa je, aby organizácia: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</a:t>
                      </a:r>
                      <a:r>
                        <a:rPr lang="sk-SK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a) v deň predloženia žiadosti o NFP bola právoplatne zaregistrovaná aspoň 2 roky v príslušnom registri organizácií a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b) ktorej predmet činnosti je vzdelávanie a činnosti priamo súvisiace so vzdelávaním a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c) preukáže min. 2 roky skúseností (kumulatívne) s realizáciou aktivít v súlade so zameraním výzvy pre oprávnené cieľové 		skupiny výzvy.</a:t>
                      </a:r>
                    </a:p>
                    <a:p>
                      <a:endParaRPr lang="sk-SK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Zároveň žiadateľ bude realizátorom projektu a nebude vystupovať len ako sprostredkovateľ.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49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7C7BF0-FC2A-7A70-253F-DA6CFE022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9726DE90-06DF-E8A0-AD02-71BC3076B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9AF702E3-F04A-D413-0C17-7DD1304091CF}"/>
              </a:ext>
            </a:extLst>
          </p:cNvPr>
          <p:cNvSpPr/>
          <p:nvPr/>
        </p:nvSpPr>
        <p:spPr>
          <a:xfrm>
            <a:off x="0" y="-115542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32EA0552-D7CB-48E2-6E7B-CC830988E7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493496"/>
              </p:ext>
            </p:extLst>
          </p:nvPr>
        </p:nvGraphicFramePr>
        <p:xfrm>
          <a:off x="676085" y="702777"/>
          <a:ext cx="10733809" cy="3008244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3008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Podmienka oprávnenosti cieľovej skupiny</a:t>
                      </a:r>
                    </a:p>
                    <a:p>
                      <a:pPr algn="l" defTabSz="914400" rtl="0" eaLnBrk="1" fontAlgn="base" latinLnBrk="0" hangingPunct="1"/>
                      <a:endParaRPr lang="sk-SK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 defTabSz="914400" rtl="0" eaLnBrk="1" fontAlgn="base" latinLnBrk="0" hangingPunct="1"/>
                      <a:r>
                        <a:rPr lang="sk-SK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Oprávnenými cieľovými skupinami sú: </a:t>
                      </a:r>
                    </a:p>
                    <a:p>
                      <a:pPr algn="l" defTabSz="914400" rtl="0" eaLnBrk="1" fontAlgn="base" latinLnBrk="0" hangingPunct="1"/>
                      <a:endParaRPr lang="sk-SK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 algn="l" defTabSz="914400" rtl="0" eaLnBrk="1" fontAlgn="base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osoby s nízkou kvalifikáciou; </a:t>
                      </a:r>
                    </a:p>
                    <a:p>
                      <a:pPr algn="l" defTabSz="914400" rtl="0" eaLnBrk="1" fontAlgn="base" latinLnBrk="0" hangingPunct="1"/>
                      <a:endParaRPr lang="sk-SK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 defTabSz="914400" rtl="0" eaLnBrk="1" fontAlgn="base" latinLnBrk="0" hangingPunct="1"/>
                      <a:r>
                        <a:rPr lang="sk-SK" sz="1400" b="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Poznámka: </a:t>
                      </a:r>
                    </a:p>
                    <a:p>
                      <a:pPr algn="l" defTabSz="914400" rtl="0" eaLnBrk="1" fontAlgn="base" latinLnBrk="0" hangingPunct="1">
                        <a:lnSpc>
                          <a:spcPct val="150000"/>
                        </a:lnSpc>
                      </a:pPr>
                      <a:r>
                        <a:rPr lang="sk-SK" sz="1400" b="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Na účely tejto výzvy sa osobami s nízkou </a:t>
                      </a:r>
                      <a:r>
                        <a:rPr lang="sk-SK" sz="1400" b="0" i="1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kvalifikáciou rozumejú osoby s predčasne ukončenou školskou dochádzkou, osoby s nízkym dosiahnutým vzdelaním (ISCED1/2), vrátane mladých ľudí vo veku od 16 rokov s nízkym dosiahnutým vzdelaním ISCED1/2, ktorí nie sú vo formálnom vzdelávaní (ukončili školskú dochádzku a nepokračujú </a:t>
                      </a:r>
                      <a:r>
                        <a:rPr lang="sk-SK" sz="1400" b="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vo vzdelávaní na ďalšom stupni vzdelávania). 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499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F28C52C8-2D3A-FBDB-9898-742AAD2172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145891"/>
              </p:ext>
            </p:extLst>
          </p:nvPr>
        </p:nvGraphicFramePr>
        <p:xfrm>
          <a:off x="558999" y="589067"/>
          <a:ext cx="10733809" cy="3821560"/>
        </p:xfrm>
        <a:graphic>
          <a:graphicData uri="http://schemas.openxmlformats.org/drawingml/2006/table">
            <a:tbl>
              <a:tblPr firstRow="1" bandRow="1"/>
              <a:tblGrid>
                <a:gridCol w="4019627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  <a:gridCol w="6714182">
                  <a:extLst>
                    <a:ext uri="{9D8B030D-6E8A-4147-A177-3AD203B41FA5}">
                      <a16:colId xmlns:a16="http://schemas.microsoft.com/office/drawing/2014/main" val="3507690038"/>
                    </a:ext>
                  </a:extLst>
                </a:gridCol>
              </a:tblGrid>
              <a:tr h="377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 Podmienka oprávnenosti aktivít projektu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600" b="1" i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Typ akcie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dirty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Uvádzať v ITMS21+ (akcia uvedená bez zátvorky)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Rozvoj základných zručností (ZZ)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  <a:tr h="769872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Aktivity</a:t>
                      </a:r>
                    </a:p>
                    <a:p>
                      <a:endParaRPr lang="sk-SK" sz="1400" b="0" i="0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sk-SK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Povinnou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oprávnenou aktivitou je realizácia individuálnych a/alebo skupinových aktivít vzdelávacieho charakteru pre oprávnenú cieľovú skupinu vrátane tvorby vzdelávacích materiálov určených pre realizáciu aktivít vzdelávacieho charakteru.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Voliteľnou</a:t>
                      </a:r>
                      <a:r>
                        <a:rPr lang="sk-SK" sz="1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súčasťou projektu môže byť aj tvorba a/alebo aktualizácia akreditovaných vzdelávacích programov alebo neakreditovaných vzdelávacích programov v oblasti zvyšovania základných zručností pre oprávnenú cieľovú skupinu.</a:t>
                      </a:r>
                    </a:p>
                    <a:p>
                      <a:pPr marL="285750" lvl="3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Za základné zručnosti sú v rámci výzvy považované čitateľské a/alebo matematické a/alebo digitálne zručnosti. Rozvoj ďalších zručností, napr. finančnej, mediálnej a zdravotnej gramotnosti, zelených, komunikačných zručností, a pod. je možný iba ako súčasť rozvoja základných zručností.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3915113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Časová oprávnenosť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sk-SK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Maximálna dĺžka realizácie aktivít projektu je 36 mesiacov.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5756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11628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1726</Words>
  <Application>Microsoft Office PowerPoint</Application>
  <PresentationFormat>Širokouhlá</PresentationFormat>
  <Paragraphs>315</Paragraphs>
  <Slides>19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Wingdings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Hlavenková Lucia</dc:creator>
  <cp:lastModifiedBy>Rosinčinová Petra</cp:lastModifiedBy>
  <cp:revision>95</cp:revision>
  <cp:lastPrinted>2024-10-14T10:01:42Z</cp:lastPrinted>
  <dcterms:created xsi:type="dcterms:W3CDTF">2024-10-14T04:08:12Z</dcterms:created>
  <dcterms:modified xsi:type="dcterms:W3CDTF">2024-10-28T14:10:17Z</dcterms:modified>
</cp:coreProperties>
</file>