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92" r:id="rId4"/>
    <p:sldId id="305" r:id="rId5"/>
    <p:sldId id="308" r:id="rId6"/>
    <p:sldId id="271" r:id="rId7"/>
    <p:sldId id="293" r:id="rId8"/>
    <p:sldId id="300" r:id="rId9"/>
    <p:sldId id="298" r:id="rId10"/>
    <p:sldId id="297" r:id="rId11"/>
    <p:sldId id="278" r:id="rId12"/>
    <p:sldId id="279" r:id="rId13"/>
    <p:sldId id="306" r:id="rId14"/>
    <p:sldId id="307" r:id="rId15"/>
    <p:sldId id="280" r:id="rId16"/>
    <p:sldId id="302" r:id="rId17"/>
    <p:sldId id="303" r:id="rId18"/>
    <p:sldId id="304" r:id="rId19"/>
    <p:sldId id="301" r:id="rId20"/>
    <p:sldId id="291" r:id="rId21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2. 12. 2016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</a:t>
            </a: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PROJEKTU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iné údaje</a:t>
            </a:r>
            <a:endParaRPr 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Sledovanie účastníkov </a:t>
            </a:r>
            <a:r>
              <a:rPr lang="sk-SK" sz="3600" dirty="0">
                <a:solidFill>
                  <a:srgbClr val="E46C0A"/>
                </a:solidFill>
              </a:rPr>
              <a:t>na úrovni projektu = karta účastníka</a:t>
            </a:r>
            <a:endParaRPr lang="sk-SK" sz="36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sú osoby priamo zúčastňujúce sa aktivít projektu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nie sú osoby, ktoré využívajú výsledky projektu nepriamo</a:t>
            </a:r>
            <a:r>
              <a:rPr lang="sk-SK" sz="1800" dirty="0"/>
              <a:t>, t.j. nezúčastňujú sa priamo aktivít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údaje  týkajúce sa pohlavia, zamestnania, veku, vzdelania, znevýhodnenia musia byť získané pri vstupe do aktivity</a:t>
            </a:r>
            <a:r>
              <a:rPr lang="sk-SK" sz="1800" dirty="0"/>
              <a:t>. Pokiaľ tieto údaje poskytne pred začatím účasti na aktivite (napr. formou prihlášky), v deň reálneho začatia účasti na aktivite (napr.  </a:t>
            </a:r>
            <a:r>
              <a:rPr lang="sk-SK" sz="1800" dirty="0" smtClean="0"/>
              <a:t>       1</a:t>
            </a:r>
            <a:r>
              <a:rPr lang="sk-SK" sz="1800" dirty="0"/>
              <a:t>. deň skolenia) musí byť overená platnosť poskytnutých údajov</a:t>
            </a:r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rgbClr val="E46C0A"/>
                </a:solidFill>
              </a:rPr>
              <a:t>Sledovanie účastníkov na úrovni projektu = karta účastníka</a:t>
            </a:r>
            <a:endParaRPr lang="sk-SK" sz="36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800"/>
            <a:ext cx="8186766" cy="4329113"/>
          </a:xfrm>
        </p:spPr>
        <p:txBody>
          <a:bodyPr/>
          <a:lstStyle/>
          <a:p>
            <a:pPr>
              <a:buNone/>
            </a:pPr>
            <a:r>
              <a:rPr lang="sk-SK" sz="20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ktorí predčasne opustili aktivitu a neskôr vrátia sa -  upraví sa len údaj o odchode. Údaj o vstupe do aktivity ostáva nemenný, t.j.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účastník podporený v rámci jedného projektu je započítaný len raz, bez ohľadu na to, koľkých aktivít sa v rámci projektu zúčastní</a:t>
            </a:r>
          </a:p>
        </p:txBody>
      </p:sp>
    </p:spTree>
    <p:extLst>
      <p:ext uri="{BB962C8B-B14F-4D97-AF65-F5344CB8AC3E}">
        <p14:creationId xmlns:p14="http://schemas.microsoft.com/office/powerpoint/2010/main" val="35702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Karta účastníka – </a:t>
            </a:r>
            <a:r>
              <a:rPr lang="sk-SK" sz="3200" dirty="0" smtClean="0">
                <a:solidFill>
                  <a:srgbClr val="E46C0A"/>
                </a:solidFill>
              </a:rPr>
              <a:t>legislatívna</a:t>
            </a:r>
            <a:r>
              <a:rPr lang="sk-SK" sz="3600" dirty="0" smtClean="0">
                <a:solidFill>
                  <a:srgbClr val="E46C0A"/>
                </a:solidFill>
              </a:rPr>
              <a:t> úprava</a:t>
            </a:r>
            <a:endParaRPr lang="sk-SK" sz="36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186766" cy="5049193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§</a:t>
            </a:r>
            <a:r>
              <a:rPr lang="sk-SK" sz="2000" dirty="0"/>
              <a:t>47 zákona č. 292/2014 Z. z. o príspevku poskytovanom z európskych štrukturálnych a investičných </a:t>
            </a:r>
            <a:r>
              <a:rPr lang="sk-SK" sz="2000" dirty="0" smtClean="0"/>
              <a:t>fondov</a:t>
            </a:r>
            <a:r>
              <a:rPr lang="sk-SK" sz="2000" dirty="0"/>
              <a:t> </a:t>
            </a:r>
          </a:p>
          <a:p>
            <a:pPr marL="361950" lvl="0" indent="0" algn="just">
              <a:buNone/>
            </a:pPr>
            <a:r>
              <a:rPr lang="sk-SK" sz="1800" dirty="0" smtClean="0"/>
              <a:t>(1) Orgány </a:t>
            </a:r>
            <a:r>
              <a:rPr lang="sk-SK" sz="1800" dirty="0"/>
              <a:t>podľa tohto zákona sú pri poskytovaní príspevku, kontrole a </a:t>
            </a:r>
            <a:r>
              <a:rPr lang="sk-SK" sz="1800" dirty="0"/>
              <a:t>súvisiacich </a:t>
            </a:r>
            <a:r>
              <a:rPr lang="sk-SK" sz="1800" dirty="0"/>
              <a:t>činnostiach oprávnené získavať a spracúvať osobné údaje fyzických osôb žiadateľa, prijímateľa, partnera, užívateľa, cieľovej skupiny, dodávateľa a iných osôb, ak je to nevyhnutné na plnenie úloh podľa tohto zákona</a:t>
            </a:r>
            <a:r>
              <a:rPr lang="sk-SK" sz="1800" dirty="0"/>
              <a:t>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(2) Osobnými údajmi spracúvanými podľa tohto zákona sú meno, priezvisko, titul, dátum narodenia, rodné číslo, adresa trvalého pobytu, štátne občianstvo, národnosť, etnický pôvod, údaje podľa osobitného predpisu (Príloha č. 1 nariadenia (EÚ) č. </a:t>
            </a:r>
            <a:r>
              <a:rPr lang="sk-SK" sz="1800" dirty="0"/>
              <a:t>1304/2013) a ďalšie údaje v rozsahu nevyhnutnom na plnenie úloh podľa tohto zákona</a:t>
            </a:r>
            <a:r>
              <a:rPr lang="sk-SK" sz="1800" dirty="0" smtClean="0"/>
              <a:t>.</a:t>
            </a:r>
          </a:p>
          <a:p>
            <a:pPr marL="36195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(3) Orgány podľa tohto zákona sú oprávnené vyžadovať osobné údaje podľa odseku 2 z informačných systémov iných právnických osôb, a to na účely a v rozsahu nevyhnutnom na plnenie svojich úloh.</a:t>
            </a:r>
          </a:p>
        </p:txBody>
      </p:sp>
    </p:spTree>
    <p:extLst>
      <p:ext uri="{BB962C8B-B14F-4D97-AF65-F5344CB8AC3E}">
        <p14:creationId xmlns:p14="http://schemas.microsoft.com/office/powerpoint/2010/main" val="2627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Karta účastníka – </a:t>
            </a:r>
            <a:r>
              <a:rPr lang="sk-SK" sz="3200" dirty="0" smtClean="0">
                <a:solidFill>
                  <a:srgbClr val="E46C0A"/>
                </a:solidFill>
              </a:rPr>
              <a:t>legislatívna</a:t>
            </a:r>
            <a:r>
              <a:rPr lang="sk-SK" sz="3600" dirty="0" smtClean="0">
                <a:solidFill>
                  <a:srgbClr val="E46C0A"/>
                </a:solidFill>
              </a:rPr>
              <a:t> úprava</a:t>
            </a:r>
            <a:endParaRPr lang="sk-SK" sz="36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761161"/>
          </a:xfrm>
        </p:spPr>
        <p:txBody>
          <a:bodyPr/>
          <a:lstStyle/>
          <a:p>
            <a:pPr marL="361950" lvl="0" indent="0" algn="just">
              <a:buNone/>
            </a:pPr>
            <a:r>
              <a:rPr lang="sk-SK" sz="1800" dirty="0"/>
              <a:t>(4) Prijímateľ a partner sú oprávnení na účely preukázania vynakladania poskytnutého príspevku a v súvislosti s realizáciou projektu získavať, spracúvať a poskytnúť osobné údaje užívateľa a cieľovej skupiny v rozsahu podľa odseku 2 poskytovateľovi určenému v zmluve alebo v rozhodnutí podľa § 16 ods. 2</a:t>
            </a:r>
            <a:r>
              <a:rPr lang="sk-SK" sz="1800" dirty="0"/>
              <a:t>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lvl="0" indent="0" algn="just">
              <a:buNone/>
            </a:pPr>
            <a:r>
              <a:rPr lang="sk-SK" sz="1800" dirty="0"/>
              <a:t>(5) Poskytovateľ zverejňuje osobné údaje na účely plnenia povinností podľa § 48. Poskytovateľ je oprávnený v nevyhnutnom rozsahu poskytnúť a sprístupniť spracúvané osobné údaje na účely preukázania použitia príspevku v rámci kontrolnej alebo inej činnosti orgánov podľa tohto zákona alebo osobitného predpisu (Nariadenie (EÚ) č. 1303/2013</a:t>
            </a:r>
            <a:r>
              <a:rPr lang="sk-SK" sz="1800" dirty="0"/>
              <a:t>).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(6) Orgány podľa tohto zákona môžu získavať osobné údaje bez súhlasu dotknutej osoby aj kopírovaním, skenovaním alebo iným zaznamenávaním úradných dokladov a iných dokumentov obsahujúcich osobné údaje na nosiči informácií.</a:t>
            </a:r>
          </a:p>
        </p:txBody>
      </p:sp>
    </p:spTree>
    <p:extLst>
      <p:ext uri="{BB962C8B-B14F-4D97-AF65-F5344CB8AC3E}">
        <p14:creationId xmlns:p14="http://schemas.microsoft.com/office/powerpoint/2010/main" val="907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rgbClr val="E46C0A"/>
                </a:solidFill>
              </a:rPr>
              <a:t>Sledovanie účastníkov na úrovni projektu = karta účastníka</a:t>
            </a:r>
            <a:endParaRPr lang="sk-SK" sz="36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9"/>
            <a:ext cx="8186766" cy="4680520"/>
          </a:xfrm>
        </p:spPr>
        <p:txBody>
          <a:bodyPr/>
          <a:lstStyle/>
          <a:p>
            <a:pPr>
              <a:buNone/>
            </a:pPr>
            <a:r>
              <a:rPr lang="sk-SK" sz="1600" b="1" u="sng" dirty="0"/>
              <a:t>Kategória znevýhodnenia: </a:t>
            </a:r>
          </a:p>
          <a:p>
            <a:r>
              <a:rPr lang="sk-SK" sz="1600" dirty="0"/>
              <a:t>Migranti, účastníci s cudzím pôvodom, menšiny (vrátane marginalizovaných komunít ako sú napríklad Rómovia)** </a:t>
            </a:r>
          </a:p>
          <a:p>
            <a:r>
              <a:rPr lang="sk-SK" sz="1600" dirty="0"/>
              <a:t>Účastníci so zdravotným postihnutím** </a:t>
            </a:r>
          </a:p>
          <a:p>
            <a:r>
              <a:rPr lang="sk-SK" sz="1600" dirty="0"/>
              <a:t>Iné znevýhodnené osoby** </a:t>
            </a:r>
          </a:p>
          <a:p>
            <a:r>
              <a:rPr lang="sk-SK" sz="1600" dirty="0"/>
              <a:t>Účastníci, ktorí žijú v domácnostiach nezamestnaných osôb</a:t>
            </a:r>
          </a:p>
          <a:p>
            <a:r>
              <a:rPr lang="sk-SK" sz="1600" dirty="0"/>
              <a:t>Účastníci, ktorí žijú v domácnostiach nezamestnaných osôb so závislými deťmi</a:t>
            </a:r>
          </a:p>
          <a:p>
            <a:r>
              <a:rPr lang="sk-SK" sz="1600" dirty="0"/>
              <a:t>Účastníci, ktorí žijú v domácnostiach ako osamelé osoby so závislými deťmi</a:t>
            </a:r>
          </a:p>
          <a:p>
            <a:r>
              <a:rPr lang="sk-SK" sz="1600" dirty="0"/>
              <a:t>Bezdomovci alebo osoby postihnuté vylúčením z bývania</a:t>
            </a:r>
          </a:p>
          <a:p>
            <a:r>
              <a:rPr lang="sk-SK" sz="1600" dirty="0"/>
              <a:t>Osoby z vidieckych oblastí</a:t>
            </a:r>
          </a:p>
          <a:p>
            <a:pPr marL="0" indent="0">
              <a:buNone/>
            </a:pPr>
            <a:r>
              <a:rPr lang="sk-SK" sz="1600" b="1" u="sng" dirty="0"/>
              <a:t>Osobitná kategória údajov – tzv. citlivé údaje **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Migranti, účastníci s cudzím pôvodom, menšiny (vrátane marginalizovaných </a:t>
            </a:r>
            <a:r>
              <a:rPr lang="sk-SK" sz="1600" dirty="0" smtClean="0"/>
              <a:t>komunít, </a:t>
            </a:r>
            <a:r>
              <a:rPr lang="sk-SK" sz="1600" dirty="0"/>
              <a:t>ako sú napríklad Rómovia)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Účastníci so zdravotným postihnutím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Iné znevýhodnené osoby</a:t>
            </a:r>
          </a:p>
        </p:txBody>
      </p:sp>
    </p:spTree>
    <p:extLst>
      <p:ext uri="{BB962C8B-B14F-4D97-AF65-F5344CB8AC3E}">
        <p14:creationId xmlns:p14="http://schemas.microsoft.com/office/powerpoint/2010/main" val="38457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Karta účastníka a ukazovatele</a:t>
            </a:r>
            <a:endParaRPr lang="sk-SK" sz="32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/>
              <a:t>Povinnosti prijímateľa:</a:t>
            </a:r>
          </a:p>
          <a:p>
            <a:pPr algn="just"/>
            <a:r>
              <a:rPr lang="sk-SK" sz="1800" dirty="0"/>
              <a:t>zaznamenať údaje o každom účastníkovi v podobe karty </a:t>
            </a:r>
            <a:r>
              <a:rPr lang="sk-SK" sz="1800" dirty="0" smtClean="0"/>
              <a:t>účastníka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karta musí obsahovať všetky požadované údaje, okrem citlivých údajov (**) – v prípade, že ich účastník odmietol poskytnúť – prijímateľ musí mať toto odmietnutie zaznamenané – vydokladovateľné – </a:t>
            </a:r>
            <a:r>
              <a:rPr lang="sk-SK" sz="1800" b="1" dirty="0"/>
              <a:t>účastník bude zarátaný medzi účastníkov projektu a bude započítaný do </a:t>
            </a:r>
            <a:r>
              <a:rPr lang="sk-SK" sz="1800" b="1" dirty="0" smtClean="0"/>
              <a:t>projektových </a:t>
            </a:r>
            <a:r>
              <a:rPr lang="sk-SK" sz="1800" dirty="0" smtClean="0"/>
              <a:t>ukazovateľov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účastník môže odmietnuť poskytnúť akékoľvek údaje - prijímateľ musí mať toto odmietnutie zaznamenané – vydokladovateľné – </a:t>
            </a:r>
            <a:r>
              <a:rPr lang="sk-SK" sz="1800" b="1" dirty="0"/>
              <a:t>takéhoto účastníka však nemôže započítať do </a:t>
            </a:r>
            <a:r>
              <a:rPr lang="sk-SK" sz="1800" b="1" dirty="0" smtClean="0"/>
              <a:t>projektových </a:t>
            </a:r>
            <a:r>
              <a:rPr lang="sk-SK" sz="1800" b="1" dirty="0"/>
              <a:t>ukazovateľov. </a:t>
            </a:r>
            <a:r>
              <a:rPr lang="sk-SK" sz="1800" dirty="0"/>
              <a:t>Výdavky na takéhoto účastníka sú oprávnené – prijímateľ však musí mať dôkaz potvrdzujúci jeho oprávnenosť</a:t>
            </a:r>
          </a:p>
        </p:txBody>
      </p:sp>
    </p:spTree>
    <p:extLst>
      <p:ext uri="{BB962C8B-B14F-4D97-AF65-F5344CB8AC3E}">
        <p14:creationId xmlns:p14="http://schemas.microsoft.com/office/powerpoint/2010/main" val="8145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  <a:endParaRPr lang="sk-SK" sz="32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 smtClean="0"/>
              <a:t>2007-2013</a:t>
            </a:r>
          </a:p>
          <a:p>
            <a:pPr algn="just"/>
            <a:r>
              <a:rPr lang="sk-SK" sz="1800" dirty="0" smtClean="0"/>
              <a:t>horizontálne priority (MRK, TUR, IS, RP) </a:t>
            </a:r>
            <a:r>
              <a:rPr lang="sk-SK" sz="1800" dirty="0"/>
              <a:t>– žiadateľ si vyberal príspevok projektu k horizontálnej priorite </a:t>
            </a:r>
            <a:r>
              <a:rPr lang="sk-SK" sz="1800" dirty="0" smtClean="0"/>
              <a:t>a ukazovatele podľa </a:t>
            </a:r>
            <a:r>
              <a:rPr lang="sk-SK" sz="1800" dirty="0"/>
              <a:t>vlastného </a:t>
            </a:r>
            <a:r>
              <a:rPr lang="sk-SK" sz="1800" dirty="0" smtClean="0"/>
              <a:t>uváženia</a:t>
            </a:r>
          </a:p>
          <a:p>
            <a:pPr marL="0" indent="0" algn="just">
              <a:buNone/>
            </a:pPr>
            <a:endParaRPr lang="sk-SK" sz="1800" dirty="0"/>
          </a:p>
          <a:p>
            <a:pPr marL="0" indent="0" algn="just">
              <a:buNone/>
            </a:pPr>
            <a:r>
              <a:rPr lang="sk-SK" sz="1800" u="sng" dirty="0"/>
              <a:t>2014-2020</a:t>
            </a:r>
          </a:p>
          <a:p>
            <a:pPr algn="just"/>
            <a:r>
              <a:rPr lang="sk-SK" sz="1800" dirty="0" smtClean="0"/>
              <a:t>horizontálne princípy – udržateľný rozvoj (UR) a podpora rovnosti medzi mužmi a ženami a nediskriminácia (</a:t>
            </a:r>
            <a:r>
              <a:rPr lang="sk-SK" sz="1800" dirty="0" err="1" smtClean="0"/>
              <a:t>RMŽaND</a:t>
            </a:r>
            <a:r>
              <a:rPr lang="sk-SK" sz="1800" dirty="0" smtClean="0"/>
              <a:t>)</a:t>
            </a:r>
          </a:p>
          <a:p>
            <a:pPr algn="just"/>
            <a:r>
              <a:rPr lang="sk-SK" sz="1800" dirty="0"/>
              <a:t>k</a:t>
            </a:r>
            <a:r>
              <a:rPr lang="sk-SK" sz="1800" dirty="0" smtClean="0"/>
              <a:t>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 smtClean="0"/>
              <a:t>ukazovatele projektu majú preddefinovanú relevanciu k horizontálnym princípom (pri vypĺňaní žiadosti o NFP v ITMS 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  <a:endParaRPr lang="sk-SK" sz="32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48159"/>
            <a:ext cx="8186766" cy="4329113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dirty="0" smtClean="0"/>
              <a:t>Formulár žiadosti o NFP, časť 7, relevancia k horizontálnemu princípu </a:t>
            </a:r>
            <a:r>
              <a:rPr lang="sk-SK" sz="1800" dirty="0" err="1" smtClean="0"/>
              <a:t>RMŽaND</a:t>
            </a:r>
            <a:r>
              <a:rPr lang="sk-SK" sz="1800" dirty="0" smtClean="0"/>
              <a:t>:</a:t>
            </a:r>
          </a:p>
          <a:p>
            <a:pPr marL="0" indent="0" algn="just">
              <a:buNone/>
            </a:pPr>
            <a:endParaRPr lang="sk-SK" sz="1800" u="sng" dirty="0" smtClean="0"/>
          </a:p>
          <a:p>
            <a:pPr algn="just"/>
            <a:r>
              <a:rPr lang="sk-SK" sz="1800" dirty="0" smtClean="0"/>
              <a:t>v </a:t>
            </a:r>
            <a:r>
              <a:rPr lang="sk-SK" sz="1800" dirty="0"/>
              <a:t>prípade, ak ide o projekt zameraný na podporu konkrétnej cieľovej skupiny vyberanej z číselníka v tabuľke č. 8 </a:t>
            </a:r>
            <a:r>
              <a:rPr lang="sk-SK" sz="1800" dirty="0" smtClean="0"/>
              <a:t>formulára žiadosti o NFP (popis </a:t>
            </a:r>
            <a:r>
              <a:rPr lang="sk-SK" sz="1800" dirty="0"/>
              <a:t>cieľovej skupiny), automaticky je </a:t>
            </a:r>
            <a:r>
              <a:rPr lang="sk-SK" sz="1800" dirty="0" smtClean="0"/>
              <a:t>vyplnený v žiadosti o NFP </a:t>
            </a:r>
            <a:r>
              <a:rPr lang="sk-SK" sz="1800" dirty="0"/>
              <a:t>nasledovný text: </a:t>
            </a:r>
          </a:p>
          <a:p>
            <a:pPr marL="0" indent="0" algn="ctr">
              <a:buNone/>
            </a:pPr>
            <a:r>
              <a:rPr lang="sk-SK" sz="1800" dirty="0" smtClean="0"/>
              <a:t>„Projekt </a:t>
            </a:r>
            <a:r>
              <a:rPr lang="sk-SK" sz="1800" dirty="0"/>
              <a:t>je priamo zameraný na znevýhodnené </a:t>
            </a:r>
            <a:r>
              <a:rPr lang="sk-SK" sz="1800" dirty="0" smtClean="0"/>
              <a:t>skupiny“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 smtClean="0"/>
              <a:t>v </a:t>
            </a:r>
            <a:r>
              <a:rPr lang="sk-SK" sz="1800" dirty="0"/>
              <a:t>prípade, ak ide o projekt, ktorý nie je priamo zameraný na podporu znevýhodnených skupín, automaticky je vyplnený v žiadosti o NFP </a:t>
            </a:r>
            <a:r>
              <a:rPr lang="sk-SK" sz="1800" dirty="0" smtClean="0"/>
              <a:t>nasledovný </a:t>
            </a:r>
            <a:r>
              <a:rPr lang="sk-SK" sz="1800" dirty="0"/>
              <a:t>text:</a:t>
            </a:r>
          </a:p>
          <a:p>
            <a:pPr marL="0" indent="0" algn="ctr">
              <a:buNone/>
            </a:pPr>
            <a:r>
              <a:rPr lang="sk-SK" sz="1800" dirty="0" smtClean="0"/>
              <a:t>„Projekt </a:t>
            </a:r>
            <a:r>
              <a:rPr lang="sk-SK" sz="1800" dirty="0"/>
              <a:t>je v súlade s princípom podpory v rámci Horizontálneho princípu </a:t>
            </a:r>
            <a:r>
              <a:rPr lang="sk-SK" sz="1800" dirty="0" smtClean="0"/>
              <a:t>Rovnosť mužov </a:t>
            </a:r>
            <a:r>
              <a:rPr lang="sk-SK" sz="1800" dirty="0"/>
              <a:t>a žien a Horizontálneho princípu </a:t>
            </a:r>
            <a:r>
              <a:rPr lang="sk-SK" sz="1800" dirty="0" smtClean="0"/>
              <a:t>Nediskriminácia“</a:t>
            </a: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800" dirty="0" smtClean="0"/>
              <a:t>štatistické  </a:t>
            </a:r>
            <a:r>
              <a:rPr lang="sk-SK" sz="1800" dirty="0"/>
              <a:t>údaje získavané z jednotlivých projektov počas ich </a:t>
            </a:r>
            <a:r>
              <a:rPr lang="sk-SK" sz="1800" dirty="0" smtClean="0"/>
              <a:t>implementácie</a:t>
            </a:r>
          </a:p>
          <a:p>
            <a:r>
              <a:rPr lang="sk-SK" sz="1800" dirty="0"/>
              <a:t>rozsah požadovaných iných údajov definovaný v rámci výzvy</a:t>
            </a:r>
          </a:p>
          <a:p>
            <a:r>
              <a:rPr lang="sk-SK" sz="1800" dirty="0" smtClean="0"/>
              <a:t>nie </a:t>
            </a:r>
            <a:r>
              <a:rPr lang="sk-SK" sz="1800" dirty="0"/>
              <a:t>sú získavané prostredníctvom merateľných ukazovateľov projektu ale v priebehu implementácie projektu, na základe uzavretej zmluvy o poskytnutí NFP. </a:t>
            </a:r>
            <a:endParaRPr lang="sk-SK" sz="1800" dirty="0" smtClean="0"/>
          </a:p>
          <a:p>
            <a:r>
              <a:rPr lang="sk-SK" sz="1800" b="1" u="sng" dirty="0" smtClean="0"/>
              <a:t>žiadateľ </a:t>
            </a:r>
            <a:r>
              <a:rPr lang="sk-SK" sz="1800" b="1" u="sng" dirty="0"/>
              <a:t>neuvádza iné údaje v žiadosti o </a:t>
            </a:r>
            <a:r>
              <a:rPr lang="sk-SK" sz="1800" b="1" u="sng" dirty="0" smtClean="0"/>
              <a:t>NFP</a:t>
            </a:r>
          </a:p>
          <a:p>
            <a:r>
              <a:rPr lang="sk-SK" sz="1800" b="1" u="sng" dirty="0" smtClean="0"/>
              <a:t>žiadateľ nestanovuje cieľové hodnoty</a:t>
            </a:r>
          </a:p>
          <a:p>
            <a:r>
              <a:rPr lang="sk-SK" sz="1800" b="1" u="sng" dirty="0" smtClean="0"/>
              <a:t>za nedosiahnutie hodnoty, tzn. sledovaná dosiahnutá hodnota = 0, nie je uplatňovaný sankčný mechanizmus</a:t>
            </a:r>
            <a:endParaRPr lang="sk-SK" sz="1800" b="1" u="sng" dirty="0"/>
          </a:p>
          <a:p>
            <a:r>
              <a:rPr lang="sk-SK" sz="1800" dirty="0"/>
              <a:t>v</a:t>
            </a:r>
            <a:r>
              <a:rPr lang="sk-SK" sz="1800" dirty="0" smtClean="0"/>
              <a:t> </a:t>
            </a:r>
            <a:r>
              <a:rPr lang="sk-SK" sz="1800" dirty="0"/>
              <a:t>priebehu implementácie projektu môže byť rozsah požadovaných údajov vo vzťahu k merateľným ukazovateľom upravený (rozšírený, resp. zúžený) a poskytovanie týchto údajov bude prebiehať v súlade s podmienkami dohodnutými v zmluve o </a:t>
            </a:r>
            <a:r>
              <a:rPr lang="sk-SK" sz="1800" dirty="0" smtClean="0"/>
              <a:t>NFP</a:t>
            </a:r>
          </a:p>
          <a:p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u="sng" dirty="0"/>
              <a:t>Čas plnenia</a:t>
            </a:r>
            <a:r>
              <a:rPr lang="sk-SK" sz="2000" dirty="0"/>
              <a:t> – </a:t>
            </a:r>
            <a:r>
              <a:rPr lang="sk-SK" sz="2000" dirty="0" smtClean="0"/>
              <a:t>každý MU má určenú dobu plnenia (vyplýva z definície) – </a:t>
            </a:r>
          </a:p>
          <a:p>
            <a:pPr lvl="1" algn="just"/>
            <a:r>
              <a:rPr lang="sk-SK" sz="2000" dirty="0" smtClean="0"/>
              <a:t>monitoruje vstup/začiatok a priebeh realizácie projektu – monitoruje moment zapojenia subjektu/účastníka do aktivity/projektu</a:t>
            </a:r>
          </a:p>
          <a:p>
            <a:pPr lvl="1" algn="just"/>
            <a:r>
              <a:rPr lang="sk-SK" sz="2000" dirty="0" smtClean="0"/>
              <a:t>monitoruje stav v čase ukončenia aktivity/ukončenia účasti na projekte (nevyhnutné zaznamenať najneskôr do 4 týždňov od ukončenia účasti) </a:t>
            </a:r>
          </a:p>
          <a:p>
            <a:pPr lvl="1" algn="just"/>
            <a:r>
              <a:rPr lang="sk-SK" sz="2000" dirty="0" smtClean="0"/>
              <a:t>monitoruje stav v časovom odstupe od ukončenia aktivity/projektu (6 mesiacov po, 12 mesiacov po – v závislosti od ukazovateľa – uvedené v definícii. Nemonitoruje sa stav počas mesiacov od ukončenia, ale stav po x mesiacoch od ukončenia)</a:t>
            </a:r>
            <a:endParaRPr lang="sk-SK" sz="2000" dirty="0"/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</a:t>
            </a:r>
            <a:r>
              <a:rPr lang="sk-SK" sz="3200" dirty="0" err="1" smtClean="0">
                <a:solidFill>
                  <a:srgbClr val="E46C0A"/>
                </a:solidFill>
              </a:rPr>
              <a:t>NedisKVALIFIKUJ</a:t>
            </a:r>
            <a:r>
              <a:rPr lang="sk-SK" sz="3200" dirty="0" smtClean="0">
                <a:solidFill>
                  <a:srgbClr val="E46C0A"/>
                </a:solidFill>
              </a:rPr>
              <a:t> SA!</a:t>
            </a:r>
            <a:endParaRPr lang="sk-SK" sz="32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7"/>
            <a:ext cx="8186766" cy="4968552"/>
          </a:xfrm>
        </p:spPr>
        <p:txBody>
          <a:bodyPr/>
          <a:lstStyle/>
          <a:p>
            <a:pPr algn="just"/>
            <a:r>
              <a:rPr lang="sk-SK" sz="1600" b="1" u="sng" dirty="0" smtClean="0"/>
              <a:t>ukazovateľ P0443 </a:t>
            </a:r>
            <a:r>
              <a:rPr lang="sk-SK" sz="1600" dirty="0" smtClean="0"/>
              <a:t>Počet </a:t>
            </a:r>
            <a:r>
              <a:rPr lang="sk-SK" sz="1600" dirty="0"/>
              <a:t>účastníkov s nízkym vzdelaním/nízkou kvalifikáciou zapojených do aktivít </a:t>
            </a:r>
            <a:r>
              <a:rPr lang="sk-SK" sz="1600" dirty="0" smtClean="0"/>
              <a:t>CŽV) </a:t>
            </a:r>
            <a:r>
              <a:rPr lang="sk-SK" sz="1600" b="1" u="sng" dirty="0" smtClean="0"/>
              <a:t>nie je podmnožinou ukazovateľa P0448 </a:t>
            </a:r>
            <a:r>
              <a:rPr lang="sk-SK" sz="1600" dirty="0"/>
              <a:t>Počet účastníkov zapojených do aktivít </a:t>
            </a:r>
            <a:r>
              <a:rPr lang="sk-SK" sz="1600" dirty="0" smtClean="0"/>
              <a:t>CŽV</a:t>
            </a:r>
          </a:p>
          <a:p>
            <a:pPr algn="just"/>
            <a:r>
              <a:rPr lang="sk-SK" sz="1600" dirty="0" smtClean="0"/>
              <a:t>v prípade, že projekt podporuje aj cieľovú skupinu osôb s nízkym vzdelaním/nízkou kvalifikáciou, títo účastníci sa započítavajú len do ukazovateľa P0448</a:t>
            </a:r>
            <a:r>
              <a:rPr lang="sk-SK" sz="1600" dirty="0"/>
              <a:t> Počet účastníkov s nízkym vzdelaním/nízkou kvalifikáciou zapojených do aktivít </a:t>
            </a:r>
            <a:r>
              <a:rPr lang="sk-SK" sz="1600" dirty="0" smtClean="0"/>
              <a:t>CŽV</a:t>
            </a:r>
          </a:p>
          <a:p>
            <a:pPr algn="just"/>
            <a:r>
              <a:rPr lang="sk-SK" sz="1600" dirty="0" smtClean="0"/>
              <a:t>ostatní účastníci sa započítavajú do ukazovateľa </a:t>
            </a:r>
            <a:r>
              <a:rPr lang="sk-SK" sz="1600" dirty="0"/>
              <a:t>P0448 Počet účastníkov zapojených do aktivít </a:t>
            </a:r>
            <a:r>
              <a:rPr lang="sk-SK" sz="1600" dirty="0" smtClean="0"/>
              <a:t>CŽV</a:t>
            </a:r>
          </a:p>
          <a:p>
            <a:endParaRPr lang="sk-SK" sz="1600" dirty="0">
              <a:solidFill>
                <a:srgbClr val="000000"/>
              </a:solidFill>
            </a:endParaRPr>
          </a:p>
          <a:p>
            <a:endParaRPr lang="sk-SK" sz="1600" dirty="0" smtClean="0"/>
          </a:p>
          <a:p>
            <a:endParaRPr lang="sk-SK" sz="1600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999073"/>
              </p:ext>
            </p:extLst>
          </p:nvPr>
        </p:nvGraphicFramePr>
        <p:xfrm>
          <a:off x="755576" y="3356992"/>
          <a:ext cx="7632848" cy="2375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/>
                <a:gridCol w="1944216"/>
                <a:gridCol w="4896544"/>
              </a:tblGrid>
              <a:tr h="1080120">
                <a:tc>
                  <a:txBody>
                    <a:bodyPr/>
                    <a:lstStyle/>
                    <a:p>
                      <a:pPr algn="l" fontAlgn="t"/>
                      <a:r>
                        <a:rPr lang="sk-SK" sz="1000" u="none" strike="noStrike" dirty="0">
                          <a:effectLst/>
                        </a:rPr>
                        <a:t>P0448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u="none" strike="noStrike" dirty="0">
                          <a:effectLst/>
                        </a:rPr>
                        <a:t>Počet účastníkov zapojených do aktivít CŽV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u="none" strike="noStrike">
                          <a:effectLst/>
                        </a:rPr>
                        <a:t>Počet účastníkov zapojených do aktivít CŽV podporených z OP, s dôrazom na rozvoj kľúčových kompetencií, prehlbovanie a zvýšenie kvalifikácie./</a:t>
                      </a:r>
                      <a:br>
                        <a:rPr lang="sk-SK" sz="1100" u="none" strike="noStrike">
                          <a:effectLst/>
                        </a:rPr>
                      </a:br>
                      <a:r>
                        <a:rPr lang="sk-SK" sz="1100" u="none" strike="noStrike">
                          <a:effectLst/>
                        </a:rPr>
                        <a:t>Ukazovateľ sa vypočíta ako súčet počtu účastníkov zapojených do aktivít CŽV podporených z OP, s dôrazom na rozvoj kľúčových kompetencií, prehlbovanie a zvýšenie kvalifikácie.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algn="l" fontAlgn="t"/>
                      <a:r>
                        <a:rPr lang="sk-SK" sz="1000" u="none" strike="noStrike">
                          <a:effectLst/>
                        </a:rPr>
                        <a:t>P0443</a:t>
                      </a:r>
                      <a:endParaRPr lang="sk-SK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u="none" strike="noStrike" dirty="0">
                          <a:effectLst/>
                        </a:rPr>
                        <a:t>Počet účastníkov s nízkym vzdelaním/nízkou kvalifikáciou zapojených do aktivít CŽV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u="none" strike="noStrike" dirty="0">
                          <a:effectLst/>
                        </a:rPr>
                        <a:t>Počet účastníkov s nízkym vzdelaním/nízkou kvalifikáciou (s najvyšším dosiahnutým vzdelaním ISCED 1 a 2) zapojených do aktivít CŽV podporených z OP, s dôrazom na rozvoj kľúčových kompetencií, prehlbovanie a zvýšenie kvalifikácie./</a:t>
                      </a:r>
                      <a:br>
                        <a:rPr lang="sk-SK" sz="1100" u="none" strike="noStrike" dirty="0">
                          <a:effectLst/>
                        </a:rPr>
                      </a:br>
                      <a:r>
                        <a:rPr lang="sk-SK" sz="1100" u="none" strike="noStrike" dirty="0">
                          <a:effectLst/>
                        </a:rPr>
                        <a:t>Ukazovateľ sa vypočíta ako súčet počtu účastníkov s nízkym vzdelaním/nízkou kvalifikáciou (s najvyšším dosiahnutým vzdelaním ISCED 1 a 2) zapojených do aktivít CŽV podporených z OP, s dôrazom na rozvoj kľúčových kompetencií, prehlbovanie a zvýšenie kvalifikácie.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0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3408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Ukazovatele výzvy </a:t>
            </a:r>
            <a:r>
              <a:rPr lang="sk-SK" sz="3200" dirty="0" err="1" smtClean="0">
                <a:solidFill>
                  <a:srgbClr val="E46C0A"/>
                </a:solidFill>
              </a:rPr>
              <a:t>NedisKVALIFIKUJ</a:t>
            </a:r>
            <a:r>
              <a:rPr lang="sk-SK" sz="3200" dirty="0" smtClean="0">
                <a:solidFill>
                  <a:srgbClr val="E46C0A"/>
                </a:solidFill>
              </a:rPr>
              <a:t> SA!</a:t>
            </a:r>
            <a:endParaRPr lang="sk-SK" sz="32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052737"/>
            <a:ext cx="8186766" cy="4968552"/>
          </a:xfrm>
        </p:spPr>
        <p:txBody>
          <a:bodyPr/>
          <a:lstStyle/>
          <a:p>
            <a:pPr algn="just" fontAlgn="t"/>
            <a:r>
              <a:rPr lang="sk-SK" sz="1500" b="1" u="sng" dirty="0" smtClean="0"/>
              <a:t>ukazovateľ P0444 </a:t>
            </a:r>
            <a:r>
              <a:rPr lang="sk-SK" sz="1500" dirty="0"/>
              <a:t>Počet účastníkov s nízkym vzdelaním/nízkou kvalifikáciou zapojených do aktivít CŽV, ktorí v čase odchodu získali alebo si zvýšili </a:t>
            </a:r>
            <a:r>
              <a:rPr lang="sk-SK" sz="1500" dirty="0" smtClean="0"/>
              <a:t>kvalifikáciu </a:t>
            </a:r>
            <a:r>
              <a:rPr lang="sk-SK" sz="1500" b="1" u="sng" dirty="0" smtClean="0"/>
              <a:t>nie je podmnožinou ukazovateľa P0438 </a:t>
            </a:r>
            <a:r>
              <a:rPr lang="sk-SK" sz="1500" dirty="0"/>
              <a:t>Počet účastníkov CŽV, ktorí v čase odchodu získali alebo si zvýšili </a:t>
            </a:r>
            <a:r>
              <a:rPr lang="sk-SK" sz="1500" dirty="0" smtClean="0"/>
              <a:t>kvalifikáciu</a:t>
            </a:r>
          </a:p>
          <a:p>
            <a:pPr algn="just" fontAlgn="t"/>
            <a:r>
              <a:rPr lang="sk-SK" sz="1500" dirty="0" smtClean="0"/>
              <a:t>počet účastníkov s nízkym vzdelaním/nízkou kvalifikáciou, ktorí získali, alebo si zvýšili vďaka projektu kvalifikáciu, sa započítava do ukazovateľa P0444 Počet </a:t>
            </a:r>
            <a:r>
              <a:rPr lang="sk-SK" sz="1500" dirty="0"/>
              <a:t>účastníkov s nízkym vzdelaním/nízkou kvalifikáciou zapojených do aktivít CŽV, ktorí v čase odchodu získali alebo si zvýšili </a:t>
            </a:r>
            <a:r>
              <a:rPr lang="sk-SK" sz="1500" dirty="0" smtClean="0"/>
              <a:t>kvalifikáciu</a:t>
            </a:r>
          </a:p>
          <a:p>
            <a:pPr algn="just" fontAlgn="t"/>
            <a:r>
              <a:rPr lang="sk-SK" sz="1500" dirty="0" smtClean="0"/>
              <a:t>ostatní účastníci, ktorí získali, alebo si zvýšili kvalifikáciu vďaka projektu sa započítavajú do ukazovateľa P0438 </a:t>
            </a:r>
            <a:r>
              <a:rPr lang="sk-SK" sz="1500" dirty="0"/>
              <a:t>Počet účastníkov CŽV, ktorí v čase odchodu získali alebo si zvýšili kvalifikáciu</a:t>
            </a:r>
            <a:endParaRPr lang="sk-SK" sz="1500" dirty="0">
              <a:solidFill>
                <a:srgbClr val="000000"/>
              </a:solidFill>
            </a:endParaRPr>
          </a:p>
          <a:p>
            <a:pPr marL="0" indent="0" algn="just" fontAlgn="t">
              <a:buNone/>
            </a:pPr>
            <a:endParaRPr lang="sk-SK" sz="1600" dirty="0" smtClean="0"/>
          </a:p>
          <a:p>
            <a:pPr algn="just" fontAlgn="t"/>
            <a:endParaRPr lang="sk-SK" sz="1600" dirty="0">
              <a:solidFill>
                <a:srgbClr val="000000"/>
              </a:solidFill>
            </a:endParaRPr>
          </a:p>
          <a:p>
            <a:pPr algn="just" fontAlgn="t"/>
            <a:endParaRPr lang="sk-SK" sz="1600" dirty="0" smtClean="0"/>
          </a:p>
          <a:p>
            <a:endParaRPr lang="sk-SK" sz="1600" dirty="0">
              <a:solidFill>
                <a:srgbClr val="000000"/>
              </a:solidFill>
            </a:endParaRPr>
          </a:p>
          <a:p>
            <a:endParaRPr lang="sk-SK" sz="1600" dirty="0" smtClean="0"/>
          </a:p>
          <a:p>
            <a:endParaRPr lang="sk-SK" sz="16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058150"/>
              </p:ext>
            </p:extLst>
          </p:nvPr>
        </p:nvGraphicFramePr>
        <p:xfrm>
          <a:off x="467544" y="3356992"/>
          <a:ext cx="8352928" cy="2520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9004"/>
                <a:gridCol w="1185212"/>
                <a:gridCol w="6408712"/>
              </a:tblGrid>
              <a:tr h="1224136"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 dirty="0">
                          <a:effectLst/>
                        </a:rPr>
                        <a:t>P0438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 dirty="0">
                          <a:effectLst/>
                        </a:rPr>
                        <a:t>Počet účastníkov CŽV, ktorí v čase odchodu získali alebo si zvýšili kvalifikáciu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 dirty="0">
                          <a:effectLst/>
                        </a:rPr>
                        <a:t>Počet podporených účastníkov zapojených do aktivít CŽV podporených z OP, s dôrazom na rozvoj kľúčových kompetencií, prehlbovanie a zvýšenie kvalifikácie, ktorí v čase odchodu získali alebo si zvýšili kvalifikáciu. Získaním, resp. zvýšením kvalifikácie rozumieme získanie certifikovaného výstupu vzdelávania, resp. získanie platného osvedčenia/dokladu o úspešnom zvýšení kvalifikácie absolventa alebo </a:t>
                      </a:r>
                      <a:r>
                        <a:rPr lang="sk-SK" sz="900" u="none" strike="noStrike" dirty="0" smtClean="0">
                          <a:effectLst/>
                        </a:rPr>
                        <a:t>úspešnom absolvovaní </a:t>
                      </a:r>
                      <a:r>
                        <a:rPr lang="sk-SK" sz="900" u="none" strike="noStrike" dirty="0">
                          <a:effectLst/>
                        </a:rPr>
                        <a:t>vzdelávania na zvýšenie kvalifikácie./</a:t>
                      </a:r>
                      <a:br>
                        <a:rPr lang="sk-SK" sz="900" u="none" strike="noStrike" dirty="0">
                          <a:effectLst/>
                        </a:rPr>
                      </a:br>
                      <a:r>
                        <a:rPr lang="sk-SK" sz="900" u="none" strike="noStrike" dirty="0">
                          <a:effectLst/>
                        </a:rPr>
                        <a:t>Ukazovateľ sa vypočíta ako súčet počtu podporených účastníkov zapojených do aktivít CŽV podporených z OP, s dôrazom na rozvoj kľúčových kompetencií, prehlbovanie a zvýšenie kvalifikácie, ktorí v čase odchodu získali alebo si zvýšili kvalifikáciu. Získaním, resp. zvýšením kvalifikácie rozumieme získanie certifikovaného výstupu vzdelávania, resp. získanie platného osvedčenia/dokladu o úspešnom zvýšení kvalifikácie absolventa alebo úspešnom absolvovaní vzdelávania na zvýšenie kvalifikácie.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>
                          <a:effectLst/>
                        </a:rPr>
                        <a:t>P0444</a:t>
                      </a:r>
                      <a:endParaRPr lang="sk-SK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 dirty="0">
                          <a:effectLst/>
                        </a:rPr>
                        <a:t>Počet účastníkov s nízkym vzdelaním/nízkou kvalifikáciou zapojených do aktivít CŽV, ktorí v čase odchodu získali alebo si zvýšili kvalifikáciu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900" u="none" strike="noStrike" dirty="0">
                          <a:effectLst/>
                        </a:rPr>
                        <a:t>Počet účastníkov s nízkym vzdelaním/nízkou kvalifikáciou (s najvyšším dosiahnutým vzdelaním ISCED 1 a 2) zapojených do aktivít CŽV podporených z OP, s dôrazom na rozvoj kľúčových kompetencií, prehlbovanie a zvýšenie kvalifikácie, ktorí v čase odchodu získali alebo si zvýšili kvalifikáciu. Získaním, resp. zvýšením kvalifikácie rozumieme získanie certifikovaného výstupu vzdelávania, resp. získanie platného osvedčenia/dokladu o úspešnom zvýšení kvalifikácie absolventa alebo úspešnom absolvovaní vzdelávania na zvýšenie kvalifikácie./</a:t>
                      </a:r>
                      <a:br>
                        <a:rPr lang="sk-SK" sz="900" u="none" strike="noStrike" dirty="0">
                          <a:effectLst/>
                        </a:rPr>
                      </a:br>
                      <a:r>
                        <a:rPr lang="sk-SK" sz="900" u="none" strike="noStrike" dirty="0">
                          <a:effectLst/>
                        </a:rPr>
                        <a:t>Ukazovateľ sa vypočíta ako súčet počtu účastníkov s nízkym vzdelaním/nízkou kvalifikáciou (s najvyšším dosiahnutým vzdelaním ISCED 1 a 2) zapojených do aktivít CŽV podporených z OP, s dôrazom na rozvoj kľúčových kompetencií, prehlbovanie a zvýšenie kvalifikácie, ktorí v čase odchodu získali alebo si zvýšili kvalifikáciu. Získaním, resp. zvýšením kvalifikácie rozumieme získanie certifikovaného výstupu vzdelávania, resp. získanie platného osvedčenia/dokladu o úspešnom zvýšení kvalifikácie absolventa alebo úspešnom absolvovaní vzdelávania na zvýšenie kvalifikácie.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55" marR="8155" marT="815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2204864"/>
            <a:ext cx="8186766" cy="2664296"/>
          </a:xfrm>
        </p:spPr>
        <p:txBody>
          <a:bodyPr/>
          <a:lstStyle/>
          <a:p>
            <a:pPr algn="just"/>
            <a:r>
              <a:rPr lang="sk-SK" sz="2000" dirty="0" smtClean="0"/>
              <a:t>časť </a:t>
            </a:r>
            <a:r>
              <a:rPr lang="sk-SK" sz="2000" dirty="0"/>
              <a:t>10.1 žiadosti o NFP - </a:t>
            </a:r>
            <a:r>
              <a:rPr lang="sk-SK" sz="2000" dirty="0" smtClean="0"/>
              <a:t>aktivity </a:t>
            </a:r>
            <a:r>
              <a:rPr lang="sk-SK" sz="2000" dirty="0"/>
              <a:t>projektu a očakávané merateľné </a:t>
            </a:r>
            <a:r>
              <a:rPr lang="sk-SK" sz="2000" dirty="0" smtClean="0"/>
              <a:t>ukazovatele</a:t>
            </a:r>
          </a:p>
          <a:p>
            <a:pPr algn="just"/>
            <a:r>
              <a:rPr lang="sk-SK" sz="2000" dirty="0" smtClean="0"/>
              <a:t>časť 10.2</a:t>
            </a:r>
            <a:r>
              <a:rPr lang="sk-SK" sz="2000" dirty="0"/>
              <a:t> žiadosti o NFP -</a:t>
            </a:r>
            <a:r>
              <a:rPr lang="sk-SK" sz="2000" dirty="0" smtClean="0"/>
              <a:t> prehľad </a:t>
            </a:r>
            <a:r>
              <a:rPr lang="sk-SK" sz="2000" dirty="0"/>
              <a:t>merateľných ukazovateľov </a:t>
            </a:r>
            <a:r>
              <a:rPr lang="sk-SK" sz="2000" dirty="0" smtClean="0"/>
              <a:t>projektu</a:t>
            </a:r>
            <a:endParaRPr lang="sk-SK" sz="2000" dirty="0"/>
          </a:p>
          <a:p>
            <a:pPr algn="just"/>
            <a:r>
              <a:rPr lang="sk-SK" sz="2000" dirty="0" smtClean="0"/>
              <a:t>každá </a:t>
            </a:r>
            <a:r>
              <a:rPr lang="sk-SK" sz="2000" dirty="0"/>
              <a:t>hlavná aktivita musí </a:t>
            </a:r>
            <a:r>
              <a:rPr lang="sk-SK" sz="2000" dirty="0" smtClean="0"/>
              <a:t>byť sledovaná prostredníctvom minimálne 1 ukazovateľa </a:t>
            </a:r>
          </a:p>
          <a:p>
            <a:pPr algn="just"/>
            <a:r>
              <a:rPr lang="sk-SK" sz="2000" dirty="0" smtClean="0"/>
              <a:t>rovnaký </a:t>
            </a:r>
            <a:r>
              <a:rPr lang="sk-SK" sz="2000" dirty="0"/>
              <a:t>merateľný ukazovateľ môže byť priradený k viacerým aktivitám </a:t>
            </a:r>
          </a:p>
          <a:p>
            <a:pPr algn="just"/>
            <a:r>
              <a:rPr lang="sk-SK" sz="2000" dirty="0" smtClean="0"/>
              <a:t>každý zvolený ukazovateľ </a:t>
            </a:r>
            <a:r>
              <a:rPr lang="sk-SK" sz="2000" dirty="0"/>
              <a:t>musí mať priradenú cieľovú </a:t>
            </a:r>
            <a:r>
              <a:rPr lang="sk-SK" sz="2000" dirty="0" smtClean="0"/>
              <a:t>hodnotu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 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</a:t>
            </a:r>
            <a:r>
              <a:rPr lang="sk-SK" sz="2000" dirty="0" smtClean="0"/>
              <a:t>záväzné </a:t>
            </a:r>
            <a:r>
              <a:rPr lang="sk-SK" sz="2000" dirty="0"/>
              <a:t>(nemennosť MU), pričom Zmluva o NFP upravuje aj postup pre prípad, ak Prijímateľ merateľné ukazovatele projektu nesplní, vrátane možnosti udelenia korekcie a odstúpenia od Zmluvy o NFP Poskytovateľom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 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Minimálna možná miera plnenia merateľného ukazovateľa (taká, ktorá neznamená porušenie zmluvných podmienok a nemá za následok odstúpenie od zmluvy a vrátenie celého NFP) je stanovená v závislosti od toho, či je </a:t>
            </a:r>
            <a:r>
              <a:rPr lang="sk-SK" sz="2000" dirty="0" smtClean="0"/>
              <a:t>vo </a:t>
            </a:r>
            <a:r>
              <a:rPr lang="sk-SK" sz="2000" dirty="0"/>
              <a:t>výzve daný merateľný ukazovateľ definovaný ako </a:t>
            </a:r>
            <a:r>
              <a:rPr lang="sk-SK" sz="2000" u="sng" dirty="0"/>
              <a:t>ukazovateľ s príznakom</a:t>
            </a:r>
            <a:r>
              <a:rPr lang="sk-SK" sz="2000" dirty="0"/>
              <a:t> alebo </a:t>
            </a:r>
            <a:r>
              <a:rPr lang="sk-SK" sz="2000" u="sng" dirty="0"/>
              <a:t>ukazovateľ bez príznaku</a:t>
            </a:r>
            <a:r>
              <a:rPr lang="sk-SK" sz="2000" dirty="0"/>
              <a:t>. 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 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772817"/>
            <a:ext cx="8186766" cy="3600400"/>
          </a:xfrm>
        </p:spPr>
        <p:txBody>
          <a:bodyPr/>
          <a:lstStyle/>
          <a:p>
            <a:pPr algn="just"/>
            <a:r>
              <a:rPr lang="sk-SK" sz="2000" dirty="0"/>
              <a:t>Pri merateľných ukazovateľoch </a:t>
            </a:r>
            <a:r>
              <a:rPr lang="sk-SK" sz="2000" dirty="0" smtClean="0"/>
              <a:t>bez </a:t>
            </a:r>
            <a:r>
              <a:rPr lang="sk-SK" sz="2000" dirty="0"/>
              <a:t>príznaku je Prijímateľ povinný dosiahnuť minimálne 80% schválenej hodnoty merateľného ukazovateľa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r>
              <a:rPr lang="sk-SK" sz="2000" dirty="0" smtClean="0"/>
              <a:t> </a:t>
            </a:r>
            <a:endParaRPr lang="sk-SK" sz="2000" dirty="0"/>
          </a:p>
          <a:p>
            <a:pPr algn="just"/>
            <a:r>
              <a:rPr lang="sk-SK" sz="2000" dirty="0"/>
              <a:t>V prípade, že projekt nebude dosahovať naplnenie plánovaných hodnôt vybraných merateľných ukazovateľov výsledku podľa dohodnutých zmluvných podmienok, dochádza k porušeniu podmienok zmluvy o poskytnutí NFP podľa zákona o príspevku z EŠIF, a podmienok zákona č. 523/2004 Z. z. o rozpočtových pravidlách verejnej správy a o zmene a doplnení niektorých zákonov v z. n. p. – t.j. nehospodárnemu, neefektívnemu a neúčinnému vynakladaniu verejných prostriedkov.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4899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1690</Words>
  <Application>Microsoft Office PowerPoint</Application>
  <PresentationFormat>Prezentácia na obrazovke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19</vt:i4>
      </vt:variant>
    </vt:vector>
  </HeadingPairs>
  <TitlesOfParts>
    <vt:vector size="21" baseType="lpstr">
      <vt:lpstr>Motív Office</vt:lpstr>
      <vt:lpstr>1_Motív Office</vt:lpstr>
      <vt:lpstr>MONITOROVANIE PROJEKTU </vt:lpstr>
      <vt:lpstr>Projektové merateľné ukazovatele</vt:lpstr>
      <vt:lpstr>Ukazovatele výzvy NedisKVALIFIKUJ SA!</vt:lpstr>
      <vt:lpstr>Ukazovatele výzvy NedisKVALIFIKUJ SA!</vt:lpstr>
      <vt:lpstr>Projektové merateľné ukazovatele</vt:lpstr>
      <vt:lpstr>Sankčný mechanizmus 1</vt:lpstr>
      <vt:lpstr>Sankčný mechanizmus 2</vt:lpstr>
      <vt:lpstr>Sankčný mechanizmus 3</vt:lpstr>
      <vt:lpstr>Sankčný mechanizmus 4</vt:lpstr>
      <vt:lpstr>Sledovanie účastníkov na úrovni projektu = karta účastníka</vt:lpstr>
      <vt:lpstr>Sledovanie účastníkov na úrovni projektu = karta účastníka</vt:lpstr>
      <vt:lpstr>Karta účastníka – legislatívna úprava</vt:lpstr>
      <vt:lpstr>Karta účastníka – legislatívna úprava</vt:lpstr>
      <vt:lpstr>Sledovanie účastníkov na úrovni projektu = karta účastníka</vt:lpstr>
      <vt:lpstr>Karta účastníka a ukazovatele</vt:lpstr>
      <vt:lpstr>Relevancia projektu k horizontálnym princípom</vt:lpstr>
      <vt:lpstr>Relevancia projektu k horizontálnym princípom</vt:lpstr>
      <vt:lpstr>Iné údaje</vt:lpstr>
      <vt:lpstr>Ďakujeme za pozornosť.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A</cp:lastModifiedBy>
  <cp:revision>72</cp:revision>
  <dcterms:created xsi:type="dcterms:W3CDTF">2015-06-03T20:40:01Z</dcterms:created>
  <dcterms:modified xsi:type="dcterms:W3CDTF">2016-12-02T15:44:28Z</dcterms:modified>
</cp:coreProperties>
</file>