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309" r:id="rId4"/>
    <p:sldId id="271" r:id="rId5"/>
    <p:sldId id="293" r:id="rId6"/>
    <p:sldId id="310" r:id="rId7"/>
    <p:sldId id="291" r:id="rId8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5. 12. 2016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592" y="3933056"/>
            <a:ext cx="7344816" cy="108012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Výzva na predkladanie </a:t>
            </a:r>
            <a:r>
              <a:rPr lang="sk-SK" sz="31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ŽoNFP</a:t>
            </a: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podporu </a:t>
            </a:r>
            <a:r>
              <a:rPr lang="sk-SK" sz="31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celoživotného vzdelávania </a:t>
            </a:r>
            <a:r>
              <a:rPr lang="sk-SK" sz="31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NedisKVALIFIKUJ</a:t>
            </a: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1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SA!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Oprávnenosť žiadateľa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Cieľové skupiny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Oprávnenosť žiadateľa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sk-SK" sz="1800" i="1" dirty="0" smtClean="0">
                <a:latin typeface="Arial"/>
                <a:ea typeface="Times New Roman"/>
                <a:cs typeface="Times New Roman"/>
              </a:rPr>
              <a:t>vzdelávacia inštitúcia </a:t>
            </a:r>
            <a:r>
              <a:rPr lang="sk-SK" sz="1800" i="1" dirty="0">
                <a:latin typeface="Arial"/>
                <a:ea typeface="Times New Roman"/>
                <a:cs typeface="Times New Roman"/>
              </a:rPr>
              <a:t>ďalšieho vzdelávania podľa § 5 zákona č. 568/2009 Z</a:t>
            </a:r>
            <a:r>
              <a:rPr lang="sk-SK" sz="1800" i="1" dirty="0" smtClean="0">
                <a:latin typeface="Arial"/>
                <a:ea typeface="Times New Roman"/>
                <a:cs typeface="Times New Roman"/>
              </a:rPr>
              <a:t>. z</a:t>
            </a:r>
            <a:r>
              <a:rPr lang="sk-SK" sz="1800" i="1" dirty="0">
                <a:latin typeface="Arial"/>
                <a:ea typeface="Times New Roman"/>
                <a:cs typeface="Times New Roman"/>
              </a:rPr>
              <a:t>. o celoživotnom vzdelávaní a o zmene a doplnení niektorých zákonov v znení neskorších predpisov:</a:t>
            </a:r>
            <a:endParaRPr lang="sk-SK" sz="1800" dirty="0">
              <a:latin typeface="Arial"/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900"/>
              <a:buFont typeface="Symbol"/>
              <a:buChar char=""/>
            </a:pPr>
            <a:r>
              <a:rPr lang="sk-SK" sz="1800" dirty="0">
                <a:latin typeface="Arial"/>
                <a:ea typeface="Times New Roman"/>
              </a:rPr>
              <a:t>fyzické a právnické osoby podľa § 2 ods. 2 písm. a), b) Obchodného zákonníka registrované na území Slovenskej republiky, ktoré spĺňajú definíciu </a:t>
            </a:r>
            <a:r>
              <a:rPr lang="sk-SK" sz="1800" dirty="0" err="1">
                <a:latin typeface="Arial"/>
                <a:ea typeface="Times New Roman"/>
              </a:rPr>
              <a:t>mikro</a:t>
            </a:r>
            <a:r>
              <a:rPr lang="sk-SK" sz="1800" dirty="0">
                <a:latin typeface="Arial"/>
                <a:ea typeface="Times New Roman"/>
              </a:rPr>
              <a:t>, malých a stredných podnikateľov, resp. veľkých podnikateľov </a:t>
            </a:r>
            <a:r>
              <a:rPr lang="sk-SK" sz="1800" dirty="0">
                <a:latin typeface="Arial"/>
                <a:ea typeface="Times New Roman"/>
                <a:cs typeface="Times New Roman"/>
              </a:rPr>
              <a:t> </a:t>
            </a:r>
            <a:endParaRPr lang="sk-SK" sz="1800" dirty="0">
              <a:latin typeface="Arial"/>
              <a:ea typeface="Times New Roman"/>
            </a:endParaRPr>
          </a:p>
          <a:p>
            <a:pPr marL="457200" algn="just">
              <a:spcAft>
                <a:spcPts val="0"/>
              </a:spcAft>
            </a:pPr>
            <a:r>
              <a:rPr lang="sk-SK" sz="1800" i="1" dirty="0">
                <a:latin typeface="Arial"/>
                <a:ea typeface="Times New Roman"/>
              </a:rPr>
              <a:t>podnikatelia – fyzické a právnické osoby musia disponovať minimálne 1 účtovnou závierkou za posledné ukončené účtovné obdobie</a:t>
            </a:r>
            <a:endParaRPr lang="sk-SK" sz="1800" dirty="0">
              <a:latin typeface="Arial"/>
              <a:ea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900"/>
              <a:buFont typeface="Symbol"/>
              <a:buChar char=""/>
            </a:pPr>
            <a:r>
              <a:rPr lang="sk-SK" sz="1800" dirty="0">
                <a:latin typeface="Arial"/>
                <a:ea typeface="Times New Roman"/>
              </a:rPr>
              <a:t>vysoké školy podľa zákona č. 131/2002 Z. z. o vysokých školách a o zmene a doplnení niektorých zákonov v znení neskorších predpisov </a:t>
            </a:r>
            <a:r>
              <a:rPr lang="sk-SK" sz="1800" dirty="0">
                <a:latin typeface="Arial"/>
                <a:ea typeface="Times New Roman"/>
                <a:cs typeface="Times New Roman"/>
              </a:rPr>
              <a:t> </a:t>
            </a:r>
            <a:r>
              <a:rPr lang="sk-SK" sz="1800" dirty="0">
                <a:latin typeface="Arial"/>
                <a:ea typeface="Times New Roman"/>
              </a:rPr>
              <a:t>ako poskytovatelia ďalšieho vzdelávania v zmysle §2 ods. 4 predmetného zákona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Oprávnenosť žiadateľa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lvl="0" algn="just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gymnáziá a stredné odborné školy, ktoré okrem školského vzdelávania uskutočňujú aj vzdelávacie programy</a:t>
            </a:r>
          </a:p>
          <a:p>
            <a:pPr lvl="0" algn="just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mimovládne neziskové organizácie</a:t>
            </a:r>
          </a:p>
          <a:p>
            <a:pPr algn="just"/>
            <a:r>
              <a:rPr 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Oprávnenými žiadateľmi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pre aktivitu </a:t>
            </a:r>
            <a:r>
              <a:rPr lang="sk-SK" sz="1800" i="1" u="sng" dirty="0">
                <a:latin typeface="Arial" panose="020B0604020202020204" pitchFamily="34" charset="0"/>
                <a:cs typeface="Arial" panose="020B0604020202020204" pitchFamily="34" charset="0"/>
              </a:rPr>
              <a:t>podpora vzdelávacích programov na doplnenie základného  a/alebo nižšieho stredného vzdelania (tzv. programy druhej šance)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sú:</a:t>
            </a:r>
          </a:p>
          <a:p>
            <a:pPr lvl="0" algn="just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stredné školy podľa zákona č. 245/2008 Z. z. o výchove a vzdelávaní (školský zákon) a o zmene a doplnení niektorých zákonov v znení neskorších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predpisov </a:t>
            </a:r>
          </a:p>
          <a:p>
            <a:pPr lvl="0" algn="just"/>
            <a:r>
              <a:rPr lang="sk-SK" sz="1800" b="1" dirty="0">
                <a:latin typeface="Arial"/>
                <a:ea typeface="Times New Roman"/>
                <a:cs typeface="Cambria"/>
              </a:rPr>
              <a:t>Oprávnenými žiadateľmi nie sú</a:t>
            </a:r>
            <a:r>
              <a:rPr lang="sk-SK" sz="1800" dirty="0">
                <a:latin typeface="Arial"/>
                <a:ea typeface="Times New Roman"/>
                <a:cs typeface="Cambria"/>
              </a:rPr>
              <a:t> inštitúcie podľa §4 ods. 1 písmena c) zákona č. 568/2009 Z</a:t>
            </a:r>
            <a:r>
              <a:rPr lang="sk-SK" sz="1800" dirty="0" smtClean="0">
                <a:latin typeface="Arial"/>
                <a:ea typeface="Times New Roman"/>
                <a:cs typeface="Cambria"/>
              </a:rPr>
              <a:t>. z</a:t>
            </a:r>
            <a:r>
              <a:rPr lang="sk-SK" sz="1800" dirty="0">
                <a:latin typeface="Arial"/>
                <a:ea typeface="Times New Roman"/>
                <a:cs typeface="Cambria"/>
              </a:rPr>
              <a:t>. o celoživotnom vzdelávaní a o zmene a doplnení niektorých zákonov v znení neskorších predpisov poskytujúce kontinuálne vzdelávanie vo vzdelávacích programoch ktorým si účastník ďalšieho vzdelávania doplňuje, rozširuje, prehlbuje alebo obnovuje kvalifikáciu ako predpoklad na výkon odbornej činnosti v súlade s osobitnými </a:t>
            </a:r>
            <a:r>
              <a:rPr lang="sk-SK" sz="1800" dirty="0" smtClean="0">
                <a:latin typeface="Arial"/>
                <a:ea typeface="Times New Roman"/>
                <a:cs typeface="Cambria"/>
              </a:rPr>
              <a:t>predpismi (napr. zákon č. 317/2009 Z. z., 400/2009 Z. z. a 548/2003 Z. z)</a:t>
            </a: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charset="0"/>
              <a:buNone/>
            </a:pPr>
            <a:endParaRPr lang="sk-SK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5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Cieľové skupiny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323528" y="1556792"/>
            <a:ext cx="8330782" cy="3816424"/>
          </a:xfrm>
        </p:spPr>
        <p:txBody>
          <a:bodyPr/>
          <a:lstStyle/>
          <a:p>
            <a:pPr lvl="0"/>
            <a:r>
              <a:rPr 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Osoby zúčastnené na aktivitách v rámci celoživotného vzdelávania </a:t>
            </a: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sk-SK" sz="1800" i="1" dirty="0">
                <a:latin typeface="Arial" panose="020B0604020202020204" pitchFamily="34" charset="0"/>
                <a:cs typeface="Arial" panose="020B0604020202020204" pitchFamily="34" charset="0"/>
              </a:rPr>
              <a:t>Pre účely tejto výzvy sa touto cieľovou skupinou rozumie osoba oprávnená pre aktivity v rámci ďalšieho vzdelávania vrátane uchádzača o zamestnanie podľa zákona č. 5/2004 Z. z. o službách zamestnanosti, a o zmene a doplnení niektorých zákonov v znení neskorších predpisov (ďalej len „zákon o službách o zamestnanosti“) a dobrovoľne nezamestnaná </a:t>
            </a:r>
            <a:r>
              <a:rPr lang="sk-SK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osoba</a:t>
            </a:r>
          </a:p>
          <a:p>
            <a:pPr marL="0" indent="0" algn="just">
              <a:buNone/>
            </a:pPr>
            <a:r>
              <a:rPr lang="sk-SK" sz="1800" u="sng" dirty="0">
                <a:latin typeface="Arial" panose="020B0604020202020204" pitchFamily="34" charset="0"/>
                <a:cs typeface="Arial" panose="020B0604020202020204" pitchFamily="34" charset="0"/>
              </a:rPr>
              <a:t>V prípade cieľovej skupiny uchádzač o zamestnanie podľa zákona o službách zamestnanosti žiadateľ predkladá spolu so žiadosťou o NFP aj súhlasné stanovisko </a:t>
            </a:r>
            <a:r>
              <a:rPr lang="sk-SK" sz="1800" u="sng" dirty="0" err="1">
                <a:latin typeface="Arial" panose="020B0604020202020204" pitchFamily="34" charset="0"/>
                <a:cs typeface="Arial" panose="020B0604020202020204" pitchFamily="34" charset="0"/>
              </a:rPr>
              <a:t>ÚPSVaR</a:t>
            </a:r>
            <a:r>
              <a:rPr lang="sk-SK" sz="1800" u="sng" dirty="0">
                <a:latin typeface="Arial" panose="020B0604020202020204" pitchFamily="34" charset="0"/>
                <a:cs typeface="Arial" panose="020B0604020202020204" pitchFamily="34" charset="0"/>
              </a:rPr>
              <a:t> SR (príloha žiadosti o NFP)</a:t>
            </a:r>
          </a:p>
          <a:p>
            <a:pPr lvl="0"/>
            <a:r>
              <a:rPr lang="sk-SK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Zamestnanci</a:t>
            </a: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k-SK" sz="1800" b="1" dirty="0">
                <a:latin typeface="Arial" panose="020B0604020202020204" pitchFamily="34" charset="0"/>
                <a:cs typeface="Arial" panose="020B0604020202020204" pitchFamily="34" charset="0"/>
              </a:rPr>
              <a:t>Samostatne zárobkovo činné osoby</a:t>
            </a: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sk-SK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Mladí ľudia vo veku do 25 rokov</a:t>
            </a:r>
            <a:endParaRPr lang="sk-SK" sz="1800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sk-SK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Starší ľudia v produktívnom veku</a:t>
            </a:r>
            <a:endParaRPr lang="sk-SK" sz="1800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sk-SK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sk-SK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tvorba a realizácia vzdelávacích programov na rozvoj kompetencií dospelých v súlade s požiadavkami trhu práce (zvyšovanie, získanie, doplnenie), vrátane IKT, zvyšovania finančnej gramotnosti a pod.</a:t>
            </a:r>
          </a:p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podpora partnerstiev so zamestnávateľmi a profesijnými organizáciami, zamestnávateľskými zväzmi, asociáciami a komorami pri tvorbe, inovácii a realizácii vzdelávania</a:t>
            </a:r>
          </a:p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podpora vzdelávacích programov na doplnenie základného a/alebo nižšieho stredného vzdelania (tzv. programy druhej šance), stimulovanie pokračovania v štúdiu na nadväzujúcom stupni vzdelávania</a:t>
            </a:r>
          </a:p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podpora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inkluzívnych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vzdelávacích aktivít pre osoby s osobitými vzdelávacími potrebami a iné znevýhodnené skupiny</a:t>
            </a:r>
          </a:p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podpora mladých ľudí so špecifickými problémami pri ich zamestnaní, generovanie príkladov spolupráce zamestnávateľov a poskytovateľov vzdelávania</a:t>
            </a:r>
          </a:p>
          <a:p>
            <a:pPr lvl="0"/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identifikácia a zhodnotenie úrovne kompetencií dospelých využívaných v pracovnom živote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Oprávnené aktivity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Žiadateľ nemôže predložiť viacero žiadostí o NFP s rovnakými oprávnenými aktivitami a súčasne rovnakou cieľovou skupinou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prípade vzdelávacích aktivít pre cieľovú skupinu uchádzač/uchádzači o zamestnanie podľa zákona o službách zamestnanosti bude potrebné v procese implementácie projektu predložiť potvrdenie Ústredia práce, sociálnych vecí a rodiny SR, že uchádzač/uchádzači o zamestnanie podľa zákona o službách zamestnanosti nie sú zapojení do vzdelávacích aktivít financovaných Ústredím práce, sociálnych vecí a rodiny SR.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Vzdelávacie 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programy zamerané na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vnútrofiremné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vzdelávanie (tzv.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in-company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800" dirty="0" err="1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  <a:t>) nie sú oprávnenými aktivitami a budú zo schvaľovacieho procesu 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vylúčené</a:t>
            </a: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Akreditácia programov sa nevyžaduje</a:t>
            </a:r>
            <a:endParaRPr lang="sk-SK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9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114</Words>
  <Application>Microsoft Office PowerPoint</Application>
  <PresentationFormat>Prezentácia na obrazovke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Výzva na predkladanie ŽoNFP na podporu celoživotného vzdelávania NedisKVALIFIKUJ SA! </vt:lpstr>
      <vt:lpstr>Oprávnenosť žiadateľa</vt:lpstr>
      <vt:lpstr>Oprávnenosť žiadateľa</vt:lpstr>
      <vt:lpstr>Cieľové skupiny</vt:lpstr>
      <vt:lpstr>Oprávnené aktivity</vt:lpstr>
      <vt:lpstr>Oprávnené aktivity</vt:lpstr>
      <vt:lpstr>Ďakujeme za pozornosť.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Paľková Veronika</cp:lastModifiedBy>
  <cp:revision>76</cp:revision>
  <dcterms:created xsi:type="dcterms:W3CDTF">2015-06-03T20:40:01Z</dcterms:created>
  <dcterms:modified xsi:type="dcterms:W3CDTF">2016-12-05T07:56:40Z</dcterms:modified>
</cp:coreProperties>
</file>