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8" r:id="rId3"/>
    <p:sldId id="270" r:id="rId4"/>
    <p:sldId id="291" r:id="rId5"/>
    <p:sldId id="293" r:id="rId6"/>
    <p:sldId id="278" r:id="rId7"/>
    <p:sldId id="288" r:id="rId8"/>
    <p:sldId id="287" r:id="rId9"/>
    <p:sldId id="297" r:id="rId10"/>
    <p:sldId id="299" r:id="rId11"/>
    <p:sldId id="290" r:id="rId12"/>
    <p:sldId id="296" r:id="rId13"/>
    <p:sldId id="294" r:id="rId14"/>
    <p:sldId id="295" r:id="rId15"/>
    <p:sldId id="274" r:id="rId16"/>
    <p:sldId id="269" r:id="rId17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  <p:embeddedFont>
      <p:font typeface="Source Sans Pro Black" panose="020B0604020202020204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IYjce3grUbwsJNn42tvL4kdY7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3692f58e4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5" name="Google Shape;255;gc3692f58e4_0_17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c3692f58e4_0_176:notes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bdec92b432_1_234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bdec92b432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344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692f58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9" name="Google Shape;279;gc3692f58e4_0_1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c3692f58e4_0_16:notes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79842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692f58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9" name="Google Shape;279;gc3692f58e4_0_1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c3692f58e4_0_16:notes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847198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692f58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9" name="Google Shape;279;gc3692f58e4_0_1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c3692f58e4_0_16:notes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046586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692f58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9" name="Google Shape;279;gc3692f58e4_0_1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c3692f58e4_0_16:notes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29803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3692f58e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9" name="Google Shape;299;gc3692f58e4_0_19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c3692f58e4_0_192:notes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358061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c3692f58e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6" name="Google Shape;416;gc3692f58e4_0_121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gc3692f58e4_0_121:notes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bdec92b432_1_234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bdec92b432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545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692f58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9" name="Google Shape;279;gc3692f58e4_0_1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c3692f58e4_0_16:notes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24732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692f58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9" name="Google Shape;279;gc3692f58e4_0_1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c3692f58e4_0_16:notes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11895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692f58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9" name="Google Shape;279;gc3692f58e4_0_1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c3692f58e4_0_16:notes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21610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3692f58e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9" name="Google Shape;299;gc3692f58e4_0_19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c3692f58e4_0_192:notes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80819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bdec92b432_1_234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bdec92b432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018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692f58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9" name="Google Shape;279;gc3692f58e4_0_1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c3692f58e4_0_16:notes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642883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692f58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9" name="Google Shape;279;gc3692f58e4_0_1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c3692f58e4_0_16:notes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05111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3692f58e4_0_176"/>
          <p:cNvSpPr txBox="1"/>
          <p:nvPr/>
        </p:nvSpPr>
        <p:spPr>
          <a:xfrm>
            <a:off x="909650" y="4505325"/>
            <a:ext cx="30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www.slovakaid.sk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gc3692f58e4_0_176"/>
          <p:cNvPicPr preferRelativeResize="0"/>
          <p:nvPr/>
        </p:nvPicPr>
        <p:blipFill rotWithShape="1">
          <a:blip r:embed="rId4">
            <a:alphaModFix/>
          </a:blip>
          <a:srcRect l="4111" r="4120"/>
          <a:stretch/>
        </p:blipFill>
        <p:spPr>
          <a:xfrm>
            <a:off x="618325" y="1341950"/>
            <a:ext cx="3163100" cy="16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c3692f58e4_0_176"/>
          <p:cNvSpPr txBox="1"/>
          <p:nvPr/>
        </p:nvSpPr>
        <p:spPr>
          <a:xfrm>
            <a:off x="909649" y="3890697"/>
            <a:ext cx="6624212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sk-SK" sz="2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Rozvojové vzdelávanie pod značkou </a:t>
            </a:r>
            <a:r>
              <a:rPr lang="sk-SK" sz="2400" b="1" dirty="0" err="1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SlovakAid</a:t>
            </a:r>
            <a:endParaRPr sz="2400" b="1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1400" b="1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-US" b="1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lovak</a:t>
            </a:r>
            <a:r>
              <a:rPr lang="en-US" sz="1400" b="1" i="0" u="none" strike="noStrike" cap="none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-US" b="1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GOOD IDEA SLOVAKIA</a:t>
            </a:r>
            <a:endParaRPr sz="14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7" name="Google Shape;367;gbdec92b432_1_234"/>
          <p:cNvCxnSpPr/>
          <p:nvPr/>
        </p:nvCxnSpPr>
        <p:spPr>
          <a:xfrm flipH="1">
            <a:off x="903306" y="2833196"/>
            <a:ext cx="14548" cy="2310304"/>
          </a:xfrm>
          <a:prstGeom prst="straightConnector1">
            <a:avLst/>
          </a:prstGeom>
          <a:noFill/>
          <a:ln w="28575" cap="sq" cmpd="sng">
            <a:solidFill>
              <a:srgbClr val="27558D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68" name="Google Shape;368;gbdec92b432_1_234"/>
          <p:cNvSpPr txBox="1"/>
          <p:nvPr/>
        </p:nvSpPr>
        <p:spPr>
          <a:xfrm>
            <a:off x="135347" y="1261247"/>
            <a:ext cx="1856844" cy="105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Témy GRV začlenené v rámci 74 predmetov na VŠ</a:t>
            </a:r>
            <a:endParaRPr lang="sk-SK" sz="20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0" name="Google Shape;370;gbdec92b432_1_234"/>
          <p:cNvSpPr txBox="1"/>
          <p:nvPr/>
        </p:nvSpPr>
        <p:spPr>
          <a:xfrm>
            <a:off x="2058730" y="3679444"/>
            <a:ext cx="1955302" cy="109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Zapojených vyše 3200 študentov</a:t>
            </a:r>
            <a:endParaRPr sz="1200"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2" name="Google Shape;372;gbdec92b432_1_234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bdec92b432_1_2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bdec92b432_1_234"/>
          <p:cNvSpPr/>
          <p:nvPr/>
        </p:nvSpPr>
        <p:spPr>
          <a:xfrm>
            <a:off x="760976" y="2614423"/>
            <a:ext cx="280200" cy="2724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70;gbdec92b432_1_234"/>
          <p:cNvSpPr txBox="1"/>
          <p:nvPr/>
        </p:nvSpPr>
        <p:spPr>
          <a:xfrm>
            <a:off x="5646275" y="3572986"/>
            <a:ext cx="2295339" cy="115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Viac ako 150 aktivít pre vyše 240 VŠ pedagógov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Google Shape;374;gbdec92b432_1_234"/>
          <p:cNvSpPr/>
          <p:nvPr/>
        </p:nvSpPr>
        <p:spPr>
          <a:xfrm>
            <a:off x="7161521" y="2782127"/>
            <a:ext cx="280200" cy="2724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367;gbdec92b432_1_234"/>
          <p:cNvCxnSpPr/>
          <p:nvPr/>
        </p:nvCxnSpPr>
        <p:spPr>
          <a:xfrm>
            <a:off x="7276069" y="752305"/>
            <a:ext cx="25552" cy="2029822"/>
          </a:xfrm>
          <a:prstGeom prst="straightConnector1">
            <a:avLst/>
          </a:prstGeom>
          <a:noFill/>
          <a:ln w="28575" cap="sq" cmpd="sng">
            <a:solidFill>
              <a:srgbClr val="27558D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4" name="Google Shape;368;gbdec92b432_1_234"/>
          <p:cNvSpPr txBox="1"/>
          <p:nvPr/>
        </p:nvSpPr>
        <p:spPr>
          <a:xfrm>
            <a:off x="7344923" y="1793499"/>
            <a:ext cx="1457548" cy="90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Vytvorených viac ako 80 materiálov</a:t>
            </a:r>
            <a:endParaRPr sz="1800"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282;gc3692f58e4_0_16"/>
          <p:cNvSpPr txBox="1">
            <a:spLocks/>
          </p:cNvSpPr>
          <p:nvPr/>
        </p:nvSpPr>
        <p:spPr>
          <a:xfrm>
            <a:off x="-249106" y="647608"/>
            <a:ext cx="7102549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17375E"/>
              </a:buClr>
              <a:buFont typeface="Arial"/>
              <a:buNone/>
            </a:pPr>
            <a:endParaRPr lang="sk-SK" sz="28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" name="Google Shape;367;gbdec92b432_1_234"/>
          <p:cNvCxnSpPr/>
          <p:nvPr/>
        </p:nvCxnSpPr>
        <p:spPr>
          <a:xfrm>
            <a:off x="3066528" y="752305"/>
            <a:ext cx="0" cy="2457600"/>
          </a:xfrm>
          <a:prstGeom prst="straightConnector1">
            <a:avLst/>
          </a:prstGeom>
          <a:noFill/>
          <a:ln w="28575" cap="sq" cmpd="sng">
            <a:solidFill>
              <a:srgbClr val="27558D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5" name="Google Shape;374;gbdec92b432_1_234"/>
          <p:cNvSpPr/>
          <p:nvPr/>
        </p:nvSpPr>
        <p:spPr>
          <a:xfrm>
            <a:off x="2926428" y="3209905"/>
            <a:ext cx="280200" cy="2724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367;gbdec92b432_1_234"/>
          <p:cNvCxnSpPr/>
          <p:nvPr/>
        </p:nvCxnSpPr>
        <p:spPr>
          <a:xfrm>
            <a:off x="5543550" y="2833196"/>
            <a:ext cx="11393" cy="2310304"/>
          </a:xfrm>
          <a:prstGeom prst="straightConnector1">
            <a:avLst/>
          </a:prstGeom>
          <a:noFill/>
          <a:ln w="28575" cap="sq" cmpd="sng">
            <a:solidFill>
              <a:srgbClr val="27558D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7" name="Google Shape;374;gbdec92b432_1_234"/>
          <p:cNvSpPr/>
          <p:nvPr/>
        </p:nvSpPr>
        <p:spPr>
          <a:xfrm>
            <a:off x="5414843" y="2560796"/>
            <a:ext cx="280200" cy="2724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68;gbdec92b432_1_234"/>
          <p:cNvSpPr txBox="1"/>
          <p:nvPr/>
        </p:nvSpPr>
        <p:spPr>
          <a:xfrm>
            <a:off x="3489155" y="1240486"/>
            <a:ext cx="1457548" cy="90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Takmer 30 aktivít pre verejnosť s účasťou 3000 osôb</a:t>
            </a:r>
            <a:endParaRPr sz="1800"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0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3692f58e4_0_16"/>
          <p:cNvSpPr txBox="1">
            <a:spLocks noGrp="1"/>
          </p:cNvSpPr>
          <p:nvPr>
            <p:ph type="subTitle" idx="4294967295"/>
          </p:nvPr>
        </p:nvSpPr>
        <p:spPr>
          <a:xfrm>
            <a:off x="935665" y="899187"/>
            <a:ext cx="7124602" cy="4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r>
              <a:rPr lang="sk-SK" sz="2400" b="1" dirty="0" err="1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Evaluácia</a:t>
            </a:r>
            <a:r>
              <a:rPr lang="sk-SK" sz="2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sk-SK" sz="2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Odporúčania</a:t>
            </a:r>
            <a:endParaRPr sz="2400"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4" name="Google Shape;284;gc3692f58e4_0_16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c3692f58e4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68;gc3692f58e4_0_156"/>
          <p:cNvSpPr txBox="1"/>
          <p:nvPr/>
        </p:nvSpPr>
        <p:spPr>
          <a:xfrm>
            <a:off x="278462" y="1805081"/>
            <a:ext cx="8924261" cy="354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20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17 odporúčaní pre MŠVVaŠ SR, MZVEZ SR a SAMRS</a:t>
            </a:r>
          </a:p>
          <a:p>
            <a:pPr>
              <a:buClr>
                <a:schemeClr val="dk1"/>
              </a:buClr>
              <a:buSzPts val="1800"/>
            </a:pPr>
            <a:endParaRPr lang="sk-SK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buClr>
                <a:schemeClr val="dk1"/>
              </a:buClr>
              <a:buSzPts val="1800"/>
            </a:pPr>
            <a:r>
              <a:rPr lang="sk-SK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</a:p>
          <a:p>
            <a:pPr>
              <a:buClr>
                <a:schemeClr val="dk1"/>
              </a:buClr>
              <a:buSzPts val="1800"/>
            </a:pPr>
            <a:r>
              <a:rPr lang="sk-SK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20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Odporúčania v 3 oblastiach: </a:t>
            </a:r>
          </a:p>
          <a:p>
            <a:pPr>
              <a:buClr>
                <a:schemeClr val="dk1"/>
              </a:buClr>
              <a:buSzPts val="1800"/>
            </a:pPr>
            <a:endParaRPr lang="sk-SK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buClr>
                <a:schemeClr val="dk1"/>
              </a:buClr>
              <a:buSzPts val="1800"/>
            </a:pPr>
            <a:r>
              <a:rPr lang="sk-SK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Ďalšia podpora GRV</a:t>
            </a:r>
          </a:p>
          <a:p>
            <a:pPr>
              <a:buClr>
                <a:schemeClr val="dk1"/>
              </a:buClr>
              <a:buSzPts val="1800"/>
            </a:pP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Financovanie </a:t>
            </a:r>
          </a:p>
          <a:p>
            <a:pPr>
              <a:buClr>
                <a:schemeClr val="dk1"/>
              </a:buClr>
              <a:buSzPts val="1800"/>
            </a:pP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Systémové zmeny</a:t>
            </a:r>
          </a:p>
          <a:p>
            <a:pPr>
              <a:buClr>
                <a:schemeClr val="dk1"/>
              </a:buClr>
              <a:buSzPts val="1800"/>
            </a:pPr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endParaRPr lang="sk-SK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buClr>
                <a:schemeClr val="dk1"/>
              </a:buClr>
              <a:buSzPts val="1800"/>
            </a:pPr>
            <a:endParaRPr lang="sk-SK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buClr>
                <a:schemeClr val="dk1"/>
              </a:buClr>
              <a:buSzPts val="1800"/>
            </a:pPr>
            <a:r>
              <a:rPr lang="sk-SK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20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 </a:t>
            </a:r>
            <a:r>
              <a:rPr lang="sk-SK" sz="20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nadväznosti na výsledky </a:t>
            </a:r>
            <a:r>
              <a:rPr lang="sk-SK" sz="2000" b="1" dirty="0" err="1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evaluácie</a:t>
            </a:r>
            <a:r>
              <a:rPr lang="sk-SK" sz="20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– </a:t>
            </a:r>
            <a:r>
              <a:rPr lang="sk-SK" sz="20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Odpoveď manažmentu a plán </a:t>
            </a:r>
            <a:r>
              <a:rPr lang="sk-SK" sz="20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následnej </a:t>
            </a:r>
            <a:r>
              <a:rPr lang="sk-SK" sz="20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kontroly</a:t>
            </a:r>
          </a:p>
          <a:p>
            <a:pPr>
              <a:buClr>
                <a:schemeClr val="dk1"/>
              </a:buClr>
              <a:buSzPts val="1800"/>
            </a:pPr>
            <a:endParaRPr lang="sk-SK" b="1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buClr>
                <a:schemeClr val="dk1"/>
              </a:buClr>
              <a:buSzPts val="1800"/>
            </a:pPr>
            <a:endParaRPr lang="sk-SK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lvl="1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sk-SK" sz="12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endParaRPr lang="sk-SK" sz="1200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10" name="Google Shape;273;gc3692f58e4_0_156"/>
          <p:cNvSpPr/>
          <p:nvPr/>
        </p:nvSpPr>
        <p:spPr>
          <a:xfrm>
            <a:off x="718765" y="1844344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3;gc3692f58e4_0_156"/>
          <p:cNvSpPr/>
          <p:nvPr/>
        </p:nvSpPr>
        <p:spPr>
          <a:xfrm>
            <a:off x="718765" y="2643460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73;gc3692f58e4_0_156"/>
          <p:cNvSpPr/>
          <p:nvPr/>
        </p:nvSpPr>
        <p:spPr>
          <a:xfrm>
            <a:off x="1097668" y="3126389"/>
            <a:ext cx="70786" cy="9504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73;gc3692f58e4_0_156"/>
          <p:cNvSpPr/>
          <p:nvPr/>
        </p:nvSpPr>
        <p:spPr>
          <a:xfrm>
            <a:off x="723859" y="4385882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73;gc3692f58e4_0_156"/>
          <p:cNvSpPr/>
          <p:nvPr/>
        </p:nvSpPr>
        <p:spPr>
          <a:xfrm>
            <a:off x="1097668" y="3435519"/>
            <a:ext cx="70786" cy="9504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73;gc3692f58e4_0_156"/>
          <p:cNvSpPr/>
          <p:nvPr/>
        </p:nvSpPr>
        <p:spPr>
          <a:xfrm>
            <a:off x="1097668" y="3739775"/>
            <a:ext cx="70786" cy="9504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4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3692f58e4_0_16"/>
          <p:cNvSpPr txBox="1">
            <a:spLocks noGrp="1"/>
          </p:cNvSpPr>
          <p:nvPr>
            <p:ph type="subTitle" idx="4294967295"/>
          </p:nvPr>
        </p:nvSpPr>
        <p:spPr>
          <a:xfrm>
            <a:off x="935665" y="912439"/>
            <a:ext cx="7124602" cy="4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r>
              <a:rPr lang="sk-SK" sz="2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Odporúčania: Ďalšia podpora GRV</a:t>
            </a:r>
            <a:endParaRPr sz="2400"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4" name="Google Shape;284;gc3692f58e4_0_16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c3692f58e4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68;gc3692f58e4_0_156"/>
          <p:cNvSpPr txBox="1"/>
          <p:nvPr/>
        </p:nvSpPr>
        <p:spPr>
          <a:xfrm>
            <a:off x="322519" y="1993553"/>
            <a:ext cx="8924261" cy="304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okračovanie podpory „klasických“ projektov aj inovatívnych aktivít</a:t>
            </a:r>
            <a:endParaRPr lang="sk-SK" sz="1800" b="1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1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sk-SK" sz="16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endParaRPr lang="sk-SK" sz="1600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10" name="Google Shape;273;gc3692f58e4_0_156"/>
          <p:cNvSpPr/>
          <p:nvPr/>
        </p:nvSpPr>
        <p:spPr>
          <a:xfrm>
            <a:off x="786360" y="2055982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3;gc3692f58e4_0_156"/>
          <p:cNvSpPr/>
          <p:nvPr/>
        </p:nvSpPr>
        <p:spPr>
          <a:xfrm>
            <a:off x="786360" y="3860981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68;gc3692f58e4_0_156"/>
          <p:cNvSpPr txBox="1"/>
          <p:nvPr/>
        </p:nvSpPr>
        <p:spPr>
          <a:xfrm>
            <a:off x="1279891" y="2838238"/>
            <a:ext cx="7661373" cy="4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R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ealizovať 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aktivity (semináre, workshopy) na posilnenie kapacít vzdelávacích inštitúcií na implementáciu projektov v oblasti GRV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endParaRPr sz="2400" b="1" i="0" strike="noStrike" cap="none" dirty="0">
              <a:solidFill>
                <a:srgbClr val="003078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3" name="Google Shape;268;gc3692f58e4_0_156"/>
          <p:cNvSpPr txBox="1"/>
          <p:nvPr/>
        </p:nvSpPr>
        <p:spPr>
          <a:xfrm>
            <a:off x="173664" y="4000790"/>
            <a:ext cx="8924261" cy="151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endParaRPr sz="1800" b="0" i="0" u="none" strike="noStrike" cap="none" dirty="0">
              <a:solidFill>
                <a:srgbClr val="003078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5" name="Google Shape;273;gc3692f58e4_0_156"/>
          <p:cNvSpPr/>
          <p:nvPr/>
        </p:nvSpPr>
        <p:spPr>
          <a:xfrm>
            <a:off x="786360" y="2934167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68;gc3692f58e4_0_156"/>
          <p:cNvSpPr txBox="1"/>
          <p:nvPr/>
        </p:nvSpPr>
        <p:spPr>
          <a:xfrm>
            <a:off x="322519" y="3812352"/>
            <a:ext cx="8626549" cy="4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ybudovať 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funkčnú platformu slúžiacu na komunikáciu a prepojenie 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inštitúcií</a:t>
            </a:r>
            <a:endParaRPr sz="1800" b="0" i="0" u="none" strike="noStrike" cap="none" dirty="0">
              <a:solidFill>
                <a:srgbClr val="003078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2323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3692f58e4_0_16"/>
          <p:cNvSpPr txBox="1">
            <a:spLocks noGrp="1"/>
          </p:cNvSpPr>
          <p:nvPr>
            <p:ph type="subTitle" idx="4294967295"/>
          </p:nvPr>
        </p:nvSpPr>
        <p:spPr>
          <a:xfrm>
            <a:off x="935665" y="912439"/>
            <a:ext cx="7124602" cy="4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r>
              <a:rPr lang="sk-SK" sz="2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Odporúčania: Financovanie</a:t>
            </a:r>
            <a:endParaRPr sz="2400"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4" name="Google Shape;284;gc3692f58e4_0_16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c3692f58e4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73;gc3692f58e4_0_156"/>
          <p:cNvSpPr/>
          <p:nvPr/>
        </p:nvSpPr>
        <p:spPr>
          <a:xfrm>
            <a:off x="757475" y="2087662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68;gc3692f58e4_0_156"/>
          <p:cNvSpPr txBox="1"/>
          <p:nvPr/>
        </p:nvSpPr>
        <p:spPr>
          <a:xfrm>
            <a:off x="1138840" y="2013590"/>
            <a:ext cx="7661373" cy="4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Finančne podporovať budovanie kapacít slovenských subjektov na zapojenie do medzinárodných GRV projektov a systematickú kapitalizáciu skúseností </a:t>
            </a:r>
            <a:endParaRPr lang="sk-SK" sz="1800" b="1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1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endParaRPr sz="1800" b="1" i="0" strike="noStrike" cap="none" dirty="0">
              <a:solidFill>
                <a:srgbClr val="003078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3" name="Google Shape;268;gc3692f58e4_0_156"/>
          <p:cNvSpPr txBox="1"/>
          <p:nvPr/>
        </p:nvSpPr>
        <p:spPr>
          <a:xfrm>
            <a:off x="173664" y="4000790"/>
            <a:ext cx="8924261" cy="151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endParaRPr sz="1800" b="0" i="0" u="none" strike="noStrike" cap="none" dirty="0">
              <a:solidFill>
                <a:srgbClr val="003078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5" name="Google Shape;273;gc3692f58e4_0_156"/>
          <p:cNvSpPr/>
          <p:nvPr/>
        </p:nvSpPr>
        <p:spPr>
          <a:xfrm>
            <a:off x="757475" y="3151582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68;gc3692f58e4_0_156"/>
          <p:cNvSpPr txBox="1"/>
          <p:nvPr/>
        </p:nvSpPr>
        <p:spPr>
          <a:xfrm>
            <a:off x="216298" y="3122432"/>
            <a:ext cx="8113969" cy="4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odpora ďalších „</a:t>
            </a:r>
            <a:r>
              <a:rPr lang="sk-SK" sz="1800" b="1" dirty="0" err="1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follow-up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“ aktivít pre zhodnocovanie výsledkov</a:t>
            </a:r>
          </a:p>
          <a:p>
            <a:endParaRPr lang="sk-SK" sz="18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Zavedenie systému </a:t>
            </a:r>
            <a:r>
              <a:rPr lang="sk-SK" sz="1800" b="1" dirty="0" err="1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voucherov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/kupónov pre menšie projekty </a:t>
            </a:r>
            <a:r>
              <a:rPr lang="sk-SK" sz="12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</a:p>
          <a:p>
            <a:pPr>
              <a:spcBef>
                <a:spcPts val="600"/>
              </a:spcBef>
            </a:pPr>
            <a:endParaRPr sz="1800" b="0" i="0" u="none" strike="noStrike" cap="none" dirty="0">
              <a:solidFill>
                <a:srgbClr val="003078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4" name="Google Shape;273;gc3692f58e4_0_156"/>
          <p:cNvSpPr/>
          <p:nvPr/>
        </p:nvSpPr>
        <p:spPr>
          <a:xfrm>
            <a:off x="757475" y="3767679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6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3692f58e4_0_16"/>
          <p:cNvSpPr txBox="1">
            <a:spLocks noGrp="1"/>
          </p:cNvSpPr>
          <p:nvPr>
            <p:ph type="subTitle" idx="4294967295"/>
          </p:nvPr>
        </p:nvSpPr>
        <p:spPr>
          <a:xfrm>
            <a:off x="935665" y="912439"/>
            <a:ext cx="7124602" cy="4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r>
              <a:rPr lang="sk-SK" sz="2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Odporúčania: Systémové zmeny</a:t>
            </a:r>
            <a:endParaRPr sz="2400"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4" name="Google Shape;284;gc3692f58e4_0_16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c3692f58e4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68;gc3692f58e4_0_156"/>
          <p:cNvSpPr txBox="1"/>
          <p:nvPr/>
        </p:nvSpPr>
        <p:spPr>
          <a:xfrm>
            <a:off x="219739" y="1666836"/>
            <a:ext cx="8924261" cy="154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Z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abezpečenie odborných kapacít na spracovanie novej NSGV</a:t>
            </a:r>
            <a:endParaRPr lang="sk-SK" b="1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1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sk-SK" sz="12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endParaRPr lang="sk-SK" sz="1200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10" name="Google Shape;273;gc3692f58e4_0_156"/>
          <p:cNvSpPr/>
          <p:nvPr/>
        </p:nvSpPr>
        <p:spPr>
          <a:xfrm>
            <a:off x="797314" y="1721586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3;gc3692f58e4_0_156"/>
          <p:cNvSpPr/>
          <p:nvPr/>
        </p:nvSpPr>
        <p:spPr>
          <a:xfrm>
            <a:off x="797314" y="2266550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68;gc3692f58e4_0_156"/>
          <p:cNvSpPr txBox="1"/>
          <p:nvPr/>
        </p:nvSpPr>
        <p:spPr>
          <a:xfrm>
            <a:off x="1129338" y="2200110"/>
            <a:ext cx="7661373" cy="4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Organizácia série diskusných podujatí pre odbornú verejnosť</a:t>
            </a:r>
            <a:endParaRPr lang="sk-SK" sz="1800" b="1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1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sk-SK" sz="12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endParaRPr sz="1800" b="1" i="0" strike="noStrike" cap="none" dirty="0">
              <a:solidFill>
                <a:srgbClr val="003078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5" name="Google Shape;273;gc3692f58e4_0_156"/>
          <p:cNvSpPr/>
          <p:nvPr/>
        </p:nvSpPr>
        <p:spPr>
          <a:xfrm>
            <a:off x="798791" y="2960271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68;gc3692f58e4_0_156"/>
          <p:cNvSpPr txBox="1"/>
          <p:nvPr/>
        </p:nvSpPr>
        <p:spPr>
          <a:xfrm>
            <a:off x="219739" y="2872668"/>
            <a:ext cx="8303476" cy="4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sk-SK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 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rámci informačných kampaní pre verejnosť zamerať časť 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komunikačných aktivít na 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rodičov, 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pedagógov 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a študentov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endParaRPr lang="sk-SK" sz="18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lvl="1">
              <a:spcBef>
                <a:spcPts val="600"/>
              </a:spcBef>
            </a:pP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Prepojiť 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proces prípravy 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NSGV s 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procesom 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plánovaných systémových 	zmien v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oblasti školstva 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 cieľom zabezpečiť ukotvenie princípov 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GRV do 	formálneho vzdelávania </a:t>
            </a:r>
            <a:endParaRPr lang="sk-SK" sz="18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spcBef>
                <a:spcPts val="600"/>
              </a:spcBef>
            </a:pPr>
            <a:endParaRPr lang="sk-SK" sz="1200" dirty="0">
              <a:solidFill>
                <a:srgbClr val="195091"/>
              </a:solidFill>
              <a:latin typeface="Source Sans Pro"/>
              <a:ea typeface="Source Sans Pro Black"/>
              <a:cs typeface="Source Sans Pro Black"/>
            </a:endParaRPr>
          </a:p>
        </p:txBody>
      </p:sp>
      <p:sp>
        <p:nvSpPr>
          <p:cNvPr id="19" name="Google Shape;273;gc3692f58e4_0_156"/>
          <p:cNvSpPr/>
          <p:nvPr/>
        </p:nvSpPr>
        <p:spPr>
          <a:xfrm>
            <a:off x="797314" y="3683282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2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c3692f58e4_0_192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c3692f58e4_0_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ĺžnik 1"/>
          <p:cNvSpPr/>
          <p:nvPr/>
        </p:nvSpPr>
        <p:spPr>
          <a:xfrm rot="10800000" flipV="1">
            <a:off x="560876" y="1016690"/>
            <a:ext cx="74736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4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Calibri"/>
              </a:rPr>
              <a:t>Ponaučenia</a:t>
            </a:r>
          </a:p>
          <a:p>
            <a:pPr algn="ctr">
              <a:defRPr/>
            </a:pPr>
            <a:endParaRPr lang="sk-SK" sz="2000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6" name="Google Shape;268;gc3692f58e4_0_156"/>
          <p:cNvSpPr txBox="1"/>
          <p:nvPr/>
        </p:nvSpPr>
        <p:spPr>
          <a:xfrm>
            <a:off x="210545" y="1680217"/>
            <a:ext cx="8626549" cy="4235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Finančná podpora SAMRS -  dôležitá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úloha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pre rozvoj GRV na Slovensku </a:t>
            </a:r>
            <a:r>
              <a:rPr lang="sk-SK" sz="16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 čase, keď </a:t>
            </a:r>
            <a:r>
              <a:rPr lang="sk-SK" sz="16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absentovali ďalšie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podporné mechanizmy </a:t>
            </a:r>
            <a:r>
              <a:rPr lang="sk-SK" sz="16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na úrovni ústrednej štátnej </a:t>
            </a:r>
            <a:r>
              <a:rPr lang="sk-SK" sz="16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správy</a:t>
            </a:r>
          </a:p>
          <a:p>
            <a:endParaRPr lang="sk-SK" sz="1600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Verejné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zdroje </a:t>
            </a:r>
            <a:r>
              <a:rPr lang="sk-SK" sz="16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určené na realizáciu schválených projektov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-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využité efektívne a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účinne</a:t>
            </a:r>
            <a:endParaRPr lang="sk-SK" sz="16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lvl="2"/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</a:p>
          <a:p>
            <a:pPr lvl="2"/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obmedzenými finančnými zdrojmi SAMRS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- </a:t>
            </a:r>
            <a:r>
              <a:rPr lang="sk-SK" sz="16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dosiahnuté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nadštandardné výstupy</a:t>
            </a:r>
            <a:r>
              <a:rPr lang="sk-SK" sz="16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sk-SK" sz="16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a 	výsledky</a:t>
            </a:r>
            <a:r>
              <a:rPr lang="sk-SK" sz="16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, z </a:t>
            </a:r>
            <a:r>
              <a:rPr lang="sk-SK" sz="16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pohľadu </a:t>
            </a:r>
            <a:r>
              <a:rPr lang="sk-SK" sz="16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kvantity aj </a:t>
            </a:r>
            <a:r>
              <a:rPr lang="sk-SK" sz="16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kvality </a:t>
            </a:r>
            <a:endParaRPr lang="sk-SK" sz="1600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r>
              <a:rPr lang="sk-SK" sz="16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</a:p>
          <a:p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Mechanizmus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na podporu GRV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- funkčný</a:t>
            </a:r>
            <a:r>
              <a:rPr lang="sk-SK" sz="16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, avšak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nemá kapacity </a:t>
            </a:r>
            <a:r>
              <a:rPr lang="sk-SK" sz="16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prinášať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zásadné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zmeny </a:t>
            </a:r>
            <a:r>
              <a:rPr lang="sk-SK" sz="16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 </a:t>
            </a:r>
            <a:r>
              <a:rPr lang="sk-SK" sz="16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začleňovaní GRV tém do </a:t>
            </a:r>
            <a:r>
              <a:rPr lang="sk-SK" sz="16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vzdelávacieho </a:t>
            </a:r>
            <a:r>
              <a:rPr lang="sk-SK" sz="16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procesu – sú </a:t>
            </a:r>
            <a:r>
              <a:rPr lang="sk-SK" sz="16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podmienené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komplexnou 	reformou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vzdelávacieho systému na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Slovensku</a:t>
            </a:r>
            <a:endParaRPr sz="16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 Black"/>
            </a:endParaRPr>
          </a:p>
        </p:txBody>
      </p:sp>
      <p:sp>
        <p:nvSpPr>
          <p:cNvPr id="7" name="Google Shape;273;gc3692f58e4_0_156"/>
          <p:cNvSpPr/>
          <p:nvPr/>
        </p:nvSpPr>
        <p:spPr>
          <a:xfrm>
            <a:off x="560876" y="1741482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73;gc3692f58e4_0_156"/>
          <p:cNvSpPr/>
          <p:nvPr/>
        </p:nvSpPr>
        <p:spPr>
          <a:xfrm>
            <a:off x="560876" y="2490612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73;gc3692f58e4_0_156"/>
          <p:cNvSpPr/>
          <p:nvPr/>
        </p:nvSpPr>
        <p:spPr>
          <a:xfrm>
            <a:off x="560876" y="3154140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3;gc3692f58e4_0_156"/>
          <p:cNvSpPr/>
          <p:nvPr/>
        </p:nvSpPr>
        <p:spPr>
          <a:xfrm>
            <a:off x="560876" y="3923118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2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gc3692f58e4_0_121"/>
          <p:cNvPicPr preferRelativeResize="0"/>
          <p:nvPr/>
        </p:nvPicPr>
        <p:blipFill rotWithShape="1">
          <a:blip r:embed="rId4">
            <a:alphaModFix/>
          </a:blip>
          <a:srcRect l="4111" r="4120"/>
          <a:stretch/>
        </p:blipFill>
        <p:spPr>
          <a:xfrm>
            <a:off x="628250" y="935975"/>
            <a:ext cx="3153172" cy="16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c3692f58e4_0_121"/>
          <p:cNvSpPr txBox="1"/>
          <p:nvPr/>
        </p:nvSpPr>
        <p:spPr>
          <a:xfrm>
            <a:off x="933450" y="2819400"/>
            <a:ext cx="39243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sk-SK" sz="2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Ďakujem za pozornosť</a:t>
            </a:r>
            <a:endParaRPr sz="2400" b="1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1" name="Google Shape;421;gc3692f58e4_0_121"/>
          <p:cNvSpPr txBox="1"/>
          <p:nvPr/>
        </p:nvSpPr>
        <p:spPr>
          <a:xfrm>
            <a:off x="933450" y="3245358"/>
            <a:ext cx="38385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2400"/>
              <a:buFont typeface="Calibri"/>
              <a:buNone/>
            </a:pPr>
            <a:r>
              <a:rPr lang="sk-SK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Denisa Močková, </a:t>
            </a:r>
            <a:r>
              <a:rPr lang="sk-SK" sz="14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MSc</a:t>
            </a:r>
            <a:r>
              <a:rPr lang="sk-SK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2400"/>
              <a:buFont typeface="Calibri"/>
              <a:buNone/>
            </a:pPr>
            <a:r>
              <a:rPr lang="sk-SK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projektová a finančná manažérka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2400"/>
              <a:buFont typeface="Calibri"/>
              <a:buNone/>
            </a:pPr>
            <a:r>
              <a:rPr lang="en-US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+ 421 </a:t>
            </a:r>
            <a:r>
              <a:rPr lang="sk-SK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25978</a:t>
            </a:r>
            <a:r>
              <a:rPr lang="en-US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2603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2400"/>
              <a:buFont typeface="Calibri"/>
              <a:buNone/>
            </a:pPr>
            <a:r>
              <a:rPr lang="sk-SK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email: denisa.mockova@slovakaid.sk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2400"/>
              <a:buFont typeface="Calibri"/>
              <a:buNone/>
            </a:pPr>
            <a:r>
              <a:rPr lang="en-US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Slovenská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agentúra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pre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medzinárodnú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2400"/>
              <a:buFont typeface="Calibri"/>
              <a:buNone/>
            </a:pPr>
            <a:r>
              <a:rPr lang="en-US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rozvojovú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spoluprácu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(SAMRS)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2400"/>
              <a:buFont typeface="Calibri"/>
              <a:buNone/>
            </a:pPr>
            <a:r>
              <a:rPr lang="en-US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Pražská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7 </a:t>
            </a:r>
            <a:r>
              <a:rPr lang="en-US" sz="1400" b="0" i="0" u="none" strike="noStrike" cap="none" dirty="0">
                <a:solidFill>
                  <a:srgbClr val="C83734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811 04 Bratislava </a:t>
            </a:r>
            <a:r>
              <a:rPr lang="en-US" sz="1400" b="0" i="0" u="none" strike="noStrike" cap="none" dirty="0">
                <a:solidFill>
                  <a:srgbClr val="C83734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SR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	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c3692f58e4_0_121"/>
          <p:cNvSpPr txBox="1"/>
          <p:nvPr/>
        </p:nvSpPr>
        <p:spPr>
          <a:xfrm>
            <a:off x="5791200" y="4505325"/>
            <a:ext cx="18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www.slovakaid.sk</a:t>
            </a:r>
            <a:endParaRPr sz="1400" b="1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7" name="Google Shape;367;gbdec92b432_1_234"/>
          <p:cNvCxnSpPr/>
          <p:nvPr/>
        </p:nvCxnSpPr>
        <p:spPr>
          <a:xfrm>
            <a:off x="3854407" y="2676525"/>
            <a:ext cx="0" cy="2457600"/>
          </a:xfrm>
          <a:prstGeom prst="straightConnector1">
            <a:avLst/>
          </a:prstGeom>
          <a:noFill/>
          <a:ln w="28575" cap="sq" cmpd="sng">
            <a:solidFill>
              <a:srgbClr val="27558D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68" name="Google Shape;368;gbdec92b432_1_234"/>
          <p:cNvSpPr txBox="1"/>
          <p:nvPr/>
        </p:nvSpPr>
        <p:spPr>
          <a:xfrm>
            <a:off x="1159565" y="2035498"/>
            <a:ext cx="2414642" cy="15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k-SK" sz="2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SAMRS a podpora projektov rozvojového vzdelávania</a:t>
            </a:r>
            <a:endParaRPr lang="sk-SK" sz="24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2" name="Google Shape;372;gbdec92b432_1_234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bdec92b432_1_2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bdec92b432_1_234"/>
          <p:cNvSpPr/>
          <p:nvPr/>
        </p:nvSpPr>
        <p:spPr>
          <a:xfrm>
            <a:off x="3714307" y="2426028"/>
            <a:ext cx="280200" cy="2724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70;gbdec92b432_1_234"/>
          <p:cNvSpPr txBox="1"/>
          <p:nvPr/>
        </p:nvSpPr>
        <p:spPr>
          <a:xfrm>
            <a:off x="5348934" y="3259435"/>
            <a:ext cx="3060122" cy="9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sk-SK" sz="2400" b="1" dirty="0" err="1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Evaluácia</a:t>
            </a:r>
            <a:r>
              <a:rPr lang="sk-SK" sz="2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projektov GRV 2016-2018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1600"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Google Shape;374;gbdec92b432_1_234"/>
          <p:cNvSpPr/>
          <p:nvPr/>
        </p:nvSpPr>
        <p:spPr>
          <a:xfrm>
            <a:off x="6738895" y="2785196"/>
            <a:ext cx="280200" cy="2724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367;gbdec92b432_1_234"/>
          <p:cNvCxnSpPr>
            <a:endCxn id="9" idx="0"/>
          </p:cNvCxnSpPr>
          <p:nvPr/>
        </p:nvCxnSpPr>
        <p:spPr>
          <a:xfrm>
            <a:off x="6853443" y="755374"/>
            <a:ext cx="25552" cy="2029822"/>
          </a:xfrm>
          <a:prstGeom prst="straightConnector1">
            <a:avLst/>
          </a:prstGeom>
          <a:noFill/>
          <a:ln w="28575" cap="sq" cmpd="sng">
            <a:solidFill>
              <a:srgbClr val="27558D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2" name="Google Shape;282;gc3692f58e4_0_16"/>
          <p:cNvSpPr txBox="1">
            <a:spLocks/>
          </p:cNvSpPr>
          <p:nvPr/>
        </p:nvSpPr>
        <p:spPr>
          <a:xfrm>
            <a:off x="944793" y="935022"/>
            <a:ext cx="7102549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17375E"/>
              </a:buClr>
              <a:buFont typeface="Arial"/>
              <a:buNone/>
            </a:pPr>
            <a:r>
              <a:rPr lang="sk-SK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Obsah prezentácie</a:t>
            </a:r>
          </a:p>
        </p:txBody>
      </p:sp>
    </p:spTree>
    <p:extLst>
      <p:ext uri="{BB962C8B-B14F-4D97-AF65-F5344CB8AC3E}">
        <p14:creationId xmlns:p14="http://schemas.microsoft.com/office/powerpoint/2010/main" val="28763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3692f58e4_0_16"/>
          <p:cNvSpPr txBox="1">
            <a:spLocks noGrp="1"/>
          </p:cNvSpPr>
          <p:nvPr>
            <p:ph type="subTitle" idx="4294967295"/>
          </p:nvPr>
        </p:nvSpPr>
        <p:spPr>
          <a:xfrm>
            <a:off x="782090" y="1146313"/>
            <a:ext cx="8361910" cy="365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600"/>
              </a:spcAft>
              <a:buClr>
                <a:srgbClr val="17375E"/>
              </a:buClr>
              <a:buNone/>
            </a:pPr>
            <a:r>
              <a:rPr lang="sk-SK" sz="2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Rozvojové vzdelávanie pod značkou </a:t>
            </a:r>
            <a:r>
              <a:rPr lang="sk-SK" sz="2800" b="1" dirty="0" err="1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SlovakAid</a:t>
            </a:r>
            <a:endParaRPr lang="sk-SK" sz="1800" b="1" dirty="0" smtClean="0">
              <a:solidFill>
                <a:schemeClr val="bg2"/>
              </a:solidFill>
              <a:latin typeface="Source Sans Pro" panose="020B0604020202020204" charset="0"/>
            </a:endParaRPr>
          </a:p>
          <a:p>
            <a:pPr marL="0" lvl="0" indent="0" algn="just">
              <a:lnSpc>
                <a:spcPct val="115000"/>
              </a:lnSpc>
              <a:buClr>
                <a:srgbClr val="17375E"/>
              </a:buClr>
              <a:buNone/>
            </a:pPr>
            <a:r>
              <a:rPr lang="sk-SK" sz="20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Rozvojové vzdelávanie ako súčasť ODA SR</a:t>
            </a:r>
          </a:p>
          <a:p>
            <a:pPr marL="0" lvl="0" indent="0" algn="just">
              <a:lnSpc>
                <a:spcPct val="115000"/>
              </a:lnSpc>
              <a:buClr>
                <a:srgbClr val="17375E"/>
              </a:buClr>
              <a:buNone/>
            </a:pPr>
            <a:r>
              <a:rPr lang="sk-SK" sz="20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Podpora RV</a:t>
            </a:r>
            <a:r>
              <a:rPr lang="sk-SK" sz="20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 </a:t>
            </a:r>
            <a:r>
              <a:rPr lang="sk-SK" sz="20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od r. 2004</a:t>
            </a:r>
            <a:endParaRPr lang="sk-SK" sz="2000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Arial"/>
            </a:endParaRPr>
          </a:p>
          <a:p>
            <a:pPr marL="0" indent="0" algn="just">
              <a:buNone/>
              <a:defRPr/>
            </a:pPr>
            <a:r>
              <a:rPr lang="sk-SK" sz="20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SAMRS - výzvy </a:t>
            </a:r>
            <a:r>
              <a:rPr lang="sk-SK" sz="20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na predkladanie žiadostí o poskytnutie</a:t>
            </a:r>
            <a:r>
              <a:rPr lang="sk-SK" sz="20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 dotácie </a:t>
            </a:r>
            <a:r>
              <a:rPr lang="sk-SK" sz="20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na podporu  </a:t>
            </a:r>
            <a:r>
              <a:rPr lang="sk-SK" sz="20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RV </a:t>
            </a:r>
            <a:r>
              <a:rPr lang="sk-SK" sz="20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na Slovensku</a:t>
            </a:r>
          </a:p>
          <a:p>
            <a:pPr marL="0" indent="0" algn="just">
              <a:buNone/>
              <a:defRPr/>
            </a:pPr>
            <a:r>
              <a:rPr lang="sk-SK" sz="20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V </a:t>
            </a:r>
            <a:r>
              <a:rPr lang="sk-SK" sz="20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r</a:t>
            </a:r>
            <a:r>
              <a:rPr lang="sk-SK" sz="20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. </a:t>
            </a:r>
            <a:r>
              <a:rPr lang="sk-SK" sz="20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2016 – 2021</a:t>
            </a:r>
            <a:r>
              <a:rPr lang="sk-SK" sz="20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:</a:t>
            </a:r>
            <a:r>
              <a:rPr lang="sk-SK" sz="20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 </a:t>
            </a:r>
            <a:r>
              <a:rPr lang="sk-SK" sz="20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podporených</a:t>
            </a:r>
            <a:r>
              <a:rPr lang="sk-SK" sz="20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 23 projektov vo výške </a:t>
            </a:r>
            <a:r>
              <a:rPr lang="sk-SK" sz="20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takmer</a:t>
            </a:r>
            <a:r>
              <a:rPr lang="sk-SK" sz="20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 840 tis. </a:t>
            </a:r>
            <a:r>
              <a:rPr lang="sk-SK" sz="20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EUR </a:t>
            </a:r>
            <a:r>
              <a:rPr lang="sk-SK" sz="20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(aj vďaka podpore GENE v r. 2017 a 2018)</a:t>
            </a:r>
            <a:endParaRPr lang="sk-SK" sz="2000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marL="0" indent="0">
              <a:buNone/>
              <a:defRPr/>
            </a:pPr>
            <a:endParaRPr lang="sk-SK" sz="2000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pic>
        <p:nvPicPr>
          <p:cNvPr id="284" name="Google Shape;284;gc3692f58e4_0_16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c3692f58e4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73;gc3692f58e4_0_156"/>
          <p:cNvSpPr/>
          <p:nvPr/>
        </p:nvSpPr>
        <p:spPr>
          <a:xfrm>
            <a:off x="554760" y="2859374"/>
            <a:ext cx="212130" cy="190207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3;gc3692f58e4_0_156"/>
          <p:cNvSpPr/>
          <p:nvPr/>
        </p:nvSpPr>
        <p:spPr>
          <a:xfrm>
            <a:off x="565190" y="2006588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73;gc3692f58e4_0_156"/>
          <p:cNvSpPr/>
          <p:nvPr/>
        </p:nvSpPr>
        <p:spPr>
          <a:xfrm>
            <a:off x="554760" y="2432981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73;gc3692f58e4_0_156"/>
          <p:cNvSpPr/>
          <p:nvPr/>
        </p:nvSpPr>
        <p:spPr>
          <a:xfrm>
            <a:off x="565190" y="3508252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6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3692f58e4_0_16"/>
          <p:cNvSpPr txBox="1">
            <a:spLocks noGrp="1"/>
          </p:cNvSpPr>
          <p:nvPr>
            <p:ph type="subTitle" idx="4294967295"/>
          </p:nvPr>
        </p:nvSpPr>
        <p:spPr>
          <a:xfrm>
            <a:off x="782669" y="1177820"/>
            <a:ext cx="7514043" cy="367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600"/>
              </a:spcAft>
              <a:buClr>
                <a:srgbClr val="17375E"/>
              </a:buClr>
              <a:buNone/>
            </a:pPr>
            <a:r>
              <a:rPr lang="sk-SK" sz="2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Rozvojové vzdelávanie pod značkou </a:t>
            </a:r>
            <a:r>
              <a:rPr lang="sk-SK" sz="2800" b="1" dirty="0" err="1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SlovakAid</a:t>
            </a:r>
            <a:endParaRPr lang="sk-SK" sz="28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Clr>
                <a:srgbClr val="17375E"/>
              </a:buClr>
              <a:buNone/>
            </a:pP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Finančná alokácia 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SAMRS výzvy na RV: 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2019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(50 tis. EUR) </a:t>
            </a:r>
            <a:r>
              <a:rPr lang="sk-SK" sz="1800" dirty="0" err="1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vs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. 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2022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(150 tis. EUR)</a:t>
            </a: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Clr>
                <a:srgbClr val="17375E"/>
              </a:buClr>
              <a:buNone/>
            </a:pP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od r. 2020: 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primárne 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zameranie na budovanie povedomia verejnosti o rozvojovej spolupráci SR 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(„</a:t>
            </a:r>
            <a:r>
              <a:rPr lang="sk-SK" sz="1800" dirty="0" err="1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development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 </a:t>
            </a:r>
            <a:r>
              <a:rPr lang="sk-SK" sz="1800" dirty="0" err="1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awareness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“) -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jedna 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z podmienok Výboru OECD pre rozvojovú pomoc pre vykazovanie projektov ako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ODA</a:t>
            </a:r>
            <a:endParaRPr lang="sk-SK" sz="1800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 Black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buClr>
                <a:srgbClr val="17375E"/>
              </a:buClr>
              <a:buNone/>
            </a:pP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Cieľ výzvy SAMRS/2022/RV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: 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Zlepšenie </a:t>
            </a:r>
            <a:r>
              <a:rPr lang="sk-SK" sz="1800" u="sng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integrácie, kvality a efektívnosti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RV a 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systematické </a:t>
            </a:r>
            <a:r>
              <a:rPr lang="sk-SK" sz="1800" u="sng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zvyšovanie povedomia verejnosti o rozvojovej spolupráci </a:t>
            </a:r>
            <a:r>
              <a:rPr lang="sk-SK" sz="1800" u="sng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SR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(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pod logom </a:t>
            </a:r>
            <a:r>
              <a:rPr lang="sk-SK" sz="1800" dirty="0" err="1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SlovakAid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)</a:t>
            </a:r>
            <a:endParaRPr lang="sk-SK" sz="1800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>
              <a:lnSpc>
                <a:spcPct val="115000"/>
              </a:lnSpc>
              <a:buClr>
                <a:srgbClr val="17375E"/>
              </a:buClr>
              <a:buNone/>
            </a:pPr>
            <a:endParaRPr lang="sk-SK" sz="1600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284" name="Google Shape;284;gc3692f58e4_0_16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c3692f58e4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73;gc3692f58e4_0_156"/>
          <p:cNvSpPr/>
          <p:nvPr/>
        </p:nvSpPr>
        <p:spPr>
          <a:xfrm>
            <a:off x="493572" y="2911055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3;gc3692f58e4_0_156"/>
          <p:cNvSpPr/>
          <p:nvPr/>
        </p:nvSpPr>
        <p:spPr>
          <a:xfrm>
            <a:off x="493572" y="2094763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73;gc3692f58e4_0_156"/>
          <p:cNvSpPr/>
          <p:nvPr/>
        </p:nvSpPr>
        <p:spPr>
          <a:xfrm>
            <a:off x="493572" y="3982910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0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3692f58e4_0_16"/>
          <p:cNvSpPr txBox="1">
            <a:spLocks noGrp="1"/>
          </p:cNvSpPr>
          <p:nvPr>
            <p:ph type="subTitle" idx="4294967295"/>
          </p:nvPr>
        </p:nvSpPr>
        <p:spPr>
          <a:xfrm>
            <a:off x="629043" y="990600"/>
            <a:ext cx="8373151" cy="375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600"/>
              </a:spcAft>
              <a:buClr>
                <a:srgbClr val="17375E"/>
              </a:buClr>
              <a:buNone/>
            </a:pPr>
            <a:r>
              <a:rPr lang="sk-SK" sz="2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Rozvojové vzdelávanie pod značkou </a:t>
            </a:r>
            <a:r>
              <a:rPr lang="sk-SK" sz="2400" b="1" dirty="0" err="1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SlovakAid</a:t>
            </a:r>
            <a:endParaRPr lang="sk-SK" sz="2400" b="1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marL="0" lvl="0" indent="0">
              <a:lnSpc>
                <a:spcPct val="115000"/>
              </a:lnSpc>
              <a:buClr>
                <a:srgbClr val="17375E"/>
              </a:buClr>
              <a:buNone/>
            </a:pPr>
            <a:r>
              <a:rPr lang="sk-SK" sz="1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Štúdium </a:t>
            </a:r>
            <a:r>
              <a:rPr lang="sk-SK" sz="14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globálnej žurnalistiky </a:t>
            </a:r>
            <a:r>
              <a:rPr lang="sk-SK" sz="14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na UK v BA a UKF v NR (zároveň aj </a:t>
            </a:r>
            <a:r>
              <a:rPr lang="sk-SK" sz="14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spolupráca s </a:t>
            </a:r>
            <a:r>
              <a:rPr lang="sk-SK" sz="1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HN</a:t>
            </a:r>
            <a:r>
              <a:rPr lang="sk-SK" sz="14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)</a:t>
            </a:r>
            <a:endParaRPr lang="sk-SK" sz="1400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marL="0" lvl="0" indent="0">
              <a:lnSpc>
                <a:spcPct val="115000"/>
              </a:lnSpc>
              <a:buClr>
                <a:srgbClr val="17375E"/>
              </a:buClr>
              <a:buNone/>
            </a:pPr>
            <a:r>
              <a:rPr lang="sk-SK" sz="14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Zriadenie 2-semestrálneho </a:t>
            </a:r>
            <a:r>
              <a:rPr lang="sk-SK" sz="14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predmetu rozvojových štúdií </a:t>
            </a:r>
            <a:r>
              <a:rPr lang="sk-SK" sz="14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na EUBA</a:t>
            </a:r>
          </a:p>
          <a:p>
            <a:pPr marL="0" lvl="0" indent="0">
              <a:lnSpc>
                <a:spcPct val="115000"/>
              </a:lnSpc>
              <a:buClr>
                <a:srgbClr val="17375E"/>
              </a:buClr>
              <a:buNone/>
            </a:pPr>
            <a:r>
              <a:rPr lang="sk-SK" sz="14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Vytvorenie portálu </a:t>
            </a:r>
            <a:r>
              <a:rPr lang="sk-SK" sz="1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globalnevzdelavanie.sk </a:t>
            </a:r>
            <a:endParaRPr lang="sk-SK" sz="14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marL="0" lvl="0" indent="0">
              <a:lnSpc>
                <a:spcPct val="115000"/>
              </a:lnSpc>
              <a:buClr>
                <a:srgbClr val="17375E"/>
              </a:buClr>
              <a:buNone/>
            </a:pPr>
            <a:r>
              <a:rPr lang="sk-SK" sz="14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Vytvorené množstvo </a:t>
            </a:r>
            <a:r>
              <a:rPr lang="sk-SK" sz="14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metodicko-pedagogických </a:t>
            </a:r>
            <a:r>
              <a:rPr lang="sk-SK" sz="14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príručiek, publikácií, audio-vizuálnych materiálov</a:t>
            </a:r>
            <a:r>
              <a:rPr lang="sk-SK" sz="14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lang="sk-SK" sz="14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učebných </a:t>
            </a:r>
            <a:r>
              <a:rPr lang="sk-SK" sz="1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plánov </a:t>
            </a:r>
            <a:r>
              <a:rPr lang="sk-SK" sz="14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a zorganizovaných </a:t>
            </a:r>
            <a:r>
              <a:rPr lang="sk-SK" sz="1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workshopov</a:t>
            </a:r>
            <a:r>
              <a:rPr lang="sk-SK" sz="14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lang="sk-SK" sz="1400" b="1" dirty="0" err="1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webinárov</a:t>
            </a:r>
            <a:r>
              <a:rPr lang="sk-SK" sz="14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či seminárov</a:t>
            </a:r>
          </a:p>
          <a:p>
            <a:pPr marL="0" lvl="0" indent="0">
              <a:lnSpc>
                <a:spcPct val="115000"/>
              </a:lnSpc>
              <a:buClr>
                <a:srgbClr val="17375E"/>
              </a:buClr>
              <a:buNone/>
            </a:pPr>
            <a:r>
              <a:rPr lang="sk-SK" sz="1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Medzinárodná konferencia GV</a:t>
            </a:r>
            <a:endParaRPr lang="sk-SK" sz="14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marL="0" lvl="0" indent="0">
              <a:lnSpc>
                <a:spcPct val="115000"/>
              </a:lnSpc>
              <a:buClr>
                <a:srgbClr val="17375E"/>
              </a:buClr>
              <a:buNone/>
            </a:pPr>
            <a:r>
              <a:rPr lang="sk-SK" sz="14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Mapovanie stavu GV na </a:t>
            </a:r>
            <a:r>
              <a:rPr lang="sk-SK" sz="1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Slovensku</a:t>
            </a:r>
          </a:p>
          <a:p>
            <a:pPr marL="0" lvl="0" indent="0">
              <a:lnSpc>
                <a:spcPct val="115000"/>
              </a:lnSpc>
              <a:buClr>
                <a:srgbClr val="17375E"/>
              </a:buClr>
              <a:buNone/>
            </a:pPr>
            <a:r>
              <a:rPr lang="sk-SK" sz="1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Začlenenie </a:t>
            </a:r>
            <a:r>
              <a:rPr lang="sk-SK" sz="14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tém GV a budovanie kapacít učiteľov na </a:t>
            </a:r>
            <a:r>
              <a:rPr lang="sk-SK" sz="1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VŠ a univerzitách </a:t>
            </a:r>
            <a:r>
              <a:rPr lang="sk-SK" sz="14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- UMB </a:t>
            </a:r>
            <a:r>
              <a:rPr lang="sk-SK" sz="14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BB, UPJŠ Košice, Prešovskej Univerzite, na SPU v NR či na </a:t>
            </a:r>
            <a:r>
              <a:rPr lang="sk-SK" sz="14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TUZVO</a:t>
            </a:r>
          </a:p>
          <a:p>
            <a:pPr marL="0" lvl="0" indent="0">
              <a:lnSpc>
                <a:spcPct val="115000"/>
              </a:lnSpc>
              <a:buClr>
                <a:srgbClr val="17375E"/>
              </a:buClr>
              <a:buNone/>
            </a:pPr>
            <a:r>
              <a:rPr lang="sk-SK" sz="1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Vývoj mobilnej aplikácie (hry) na tému migrácie</a:t>
            </a:r>
          </a:p>
          <a:p>
            <a:pPr marL="0" lvl="0" indent="0">
              <a:lnSpc>
                <a:spcPct val="115000"/>
              </a:lnSpc>
              <a:buClr>
                <a:srgbClr val="17375E"/>
              </a:buClr>
              <a:buNone/>
            </a:pPr>
            <a:r>
              <a:rPr lang="sk-SK" sz="1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Online k</a:t>
            </a:r>
            <a:r>
              <a:rPr lang="sk-SK" sz="1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limatická </a:t>
            </a:r>
            <a:r>
              <a:rPr lang="sk-SK" sz="1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kalkulačka </a:t>
            </a:r>
            <a:r>
              <a:rPr lang="sk-SK" sz="14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na meranie ekologického dlhu</a:t>
            </a:r>
          </a:p>
          <a:p>
            <a:pPr marL="0" lvl="0" indent="0">
              <a:lnSpc>
                <a:spcPct val="115000"/>
              </a:lnSpc>
              <a:buClr>
                <a:srgbClr val="17375E"/>
              </a:buClr>
              <a:buNone/>
            </a:pPr>
            <a:endParaRPr lang="sk-SK" sz="2400" b="1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marL="0" lvl="0" indent="0">
              <a:lnSpc>
                <a:spcPct val="115000"/>
              </a:lnSpc>
              <a:buClr>
                <a:srgbClr val="17375E"/>
              </a:buClr>
              <a:buNone/>
            </a:pPr>
            <a:endParaRPr lang="sk-SK" sz="24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284" name="Google Shape;284;gc3692f58e4_0_16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c3692f58e4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73;gc3692f58e4_0_156"/>
          <p:cNvSpPr/>
          <p:nvPr/>
        </p:nvSpPr>
        <p:spPr>
          <a:xfrm>
            <a:off x="387137" y="1753797"/>
            <a:ext cx="108557" cy="100954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73;gc3692f58e4_0_156"/>
          <p:cNvSpPr/>
          <p:nvPr/>
        </p:nvSpPr>
        <p:spPr>
          <a:xfrm>
            <a:off x="381892" y="2076941"/>
            <a:ext cx="108557" cy="100954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3;gc3692f58e4_0_156"/>
          <p:cNvSpPr/>
          <p:nvPr/>
        </p:nvSpPr>
        <p:spPr>
          <a:xfrm>
            <a:off x="386703" y="2400085"/>
            <a:ext cx="108557" cy="100954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3;gc3692f58e4_0_156"/>
          <p:cNvSpPr/>
          <p:nvPr/>
        </p:nvSpPr>
        <p:spPr>
          <a:xfrm>
            <a:off x="381893" y="2768227"/>
            <a:ext cx="108557" cy="100954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73;gc3692f58e4_0_156"/>
          <p:cNvSpPr/>
          <p:nvPr/>
        </p:nvSpPr>
        <p:spPr>
          <a:xfrm>
            <a:off x="386750" y="3288155"/>
            <a:ext cx="108557" cy="100954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73;gc3692f58e4_0_156"/>
          <p:cNvSpPr/>
          <p:nvPr/>
        </p:nvSpPr>
        <p:spPr>
          <a:xfrm>
            <a:off x="382011" y="3622822"/>
            <a:ext cx="108557" cy="100954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73;gc3692f58e4_0_156"/>
          <p:cNvSpPr/>
          <p:nvPr/>
        </p:nvSpPr>
        <p:spPr>
          <a:xfrm>
            <a:off x="385544" y="3949417"/>
            <a:ext cx="108557" cy="100954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73;gc3692f58e4_0_156"/>
          <p:cNvSpPr/>
          <p:nvPr/>
        </p:nvSpPr>
        <p:spPr>
          <a:xfrm>
            <a:off x="381892" y="4477417"/>
            <a:ext cx="108557" cy="100954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73;gc3692f58e4_0_156"/>
          <p:cNvSpPr/>
          <p:nvPr/>
        </p:nvSpPr>
        <p:spPr>
          <a:xfrm>
            <a:off x="383777" y="4845559"/>
            <a:ext cx="108557" cy="100954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3692f58e4_0_192"/>
          <p:cNvSpPr txBox="1">
            <a:spLocks noGrp="1"/>
          </p:cNvSpPr>
          <p:nvPr>
            <p:ph type="subTitle" idx="4294967295"/>
          </p:nvPr>
        </p:nvSpPr>
        <p:spPr>
          <a:xfrm>
            <a:off x="493975" y="773455"/>
            <a:ext cx="8069580" cy="281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7375E"/>
              </a:buClr>
              <a:buNone/>
            </a:pPr>
            <a:r>
              <a:rPr lang="sk-SK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        </a:t>
            </a:r>
            <a:r>
              <a:rPr lang="sk-SK" b="1" dirty="0" err="1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Evaluácia</a:t>
            </a:r>
            <a:r>
              <a:rPr lang="sk-SK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projektov </a:t>
            </a:r>
            <a:r>
              <a:rPr lang="sk-SK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GRV</a:t>
            </a:r>
            <a:endParaRPr lang="sk-SK" sz="1800" b="1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Arial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Clr>
                <a:srgbClr val="17375E"/>
              </a:buClr>
              <a:buNone/>
            </a:pP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Proces 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externej </a:t>
            </a:r>
            <a:r>
              <a:rPr lang="sk-SK" sz="1800" dirty="0" err="1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evaluácie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(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9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/2020 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–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12/2020)  </a:t>
            </a:r>
            <a:endParaRPr lang="sk-SK" sz="1800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Arial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Clr>
                <a:srgbClr val="17375E"/>
              </a:buClr>
              <a:buNone/>
            </a:pP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Základný rámec pre podporu GRV: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 NSGV (2012-2016) a Strednodobá stratégia rozvojovej spolupráce na r. 2014 -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2018</a:t>
            </a:r>
            <a:endParaRPr lang="sk-SK" sz="1800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Arial"/>
            </a:endParaRPr>
          </a:p>
          <a:p>
            <a:pPr marL="457200" lvl="1" indent="0">
              <a:spcBef>
                <a:spcPts val="600"/>
              </a:spcBef>
              <a:buClr>
                <a:srgbClr val="17375E"/>
              </a:buClr>
              <a:buNone/>
            </a:pPr>
            <a:r>
              <a:rPr lang="sk-SK" sz="1800" b="1" u="sng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Cieľ </a:t>
            </a:r>
            <a:r>
              <a:rPr lang="sk-SK" sz="1800" b="1" u="sng" dirty="0" err="1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evaluácie</a:t>
            </a:r>
            <a:r>
              <a:rPr lang="sk-SK" sz="1800" b="1" u="sng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: </a:t>
            </a:r>
          </a:p>
          <a:p>
            <a:pPr marL="457200" lvl="1" indent="0" algn="just">
              <a:spcBef>
                <a:spcPts val="0"/>
              </a:spcBef>
              <a:buClr>
                <a:srgbClr val="17375E"/>
              </a:buClr>
              <a:buNone/>
            </a:pP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- Na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základe </a:t>
            </a:r>
            <a:r>
              <a:rPr lang="sk-SK" sz="1800" dirty="0" err="1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evaluačných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kritérií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OECD-DAC p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osúdiť 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efektívnosť, účinnosť, relevantnosť i celkový prínos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týchto projektov 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k rozvoju GV na </a:t>
            </a:r>
            <a:r>
              <a:rPr lang="sk-SK" sz="1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Slovensku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   -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využitie výsledkov aj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pri ďalšom smerovaní a plánovaní aktivít, nastavovaní výziev či príprave strategických dokumentov GV (vrátane novej stratégie </a:t>
            </a:r>
            <a:r>
              <a:rPr lang="sk-SK" sz="18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Arial"/>
              </a:rPr>
              <a:t>GV)                                                     </a:t>
            </a:r>
          </a:p>
          <a:p>
            <a:pPr marL="457200" lvl="1" indent="0" algn="just">
              <a:spcBef>
                <a:spcPts val="1200"/>
              </a:spcBef>
              <a:spcAft>
                <a:spcPts val="1200"/>
              </a:spcAft>
              <a:buClr>
                <a:srgbClr val="17375E"/>
              </a:buClr>
              <a:buNone/>
            </a:pPr>
            <a:r>
              <a:rPr lang="sk-SK" sz="1800" b="1" u="sng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Zameranie </a:t>
            </a:r>
            <a:r>
              <a:rPr lang="sk-SK" sz="1800" b="1" u="sng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projektov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: začleňovanie princípov a tém GRV 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do 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vzdelávacích programov 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na školách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,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 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budovanie kapacít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pedagógov a neziskového sektora a </a:t>
            </a:r>
            <a:r>
              <a:rPr lang="sk-SK" sz="18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zvyšovanie informovanosti </a:t>
            </a:r>
            <a:r>
              <a:rPr lang="sk-SK" sz="18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o RV</a:t>
            </a:r>
            <a:endParaRPr lang="sk-SK" sz="1800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Arial"/>
            </a:endParaRPr>
          </a:p>
          <a:p>
            <a:pPr marL="742950" lvl="1" indent="-285750" algn="just">
              <a:spcBef>
                <a:spcPts val="0"/>
              </a:spcBef>
              <a:buClr>
                <a:srgbClr val="17375E"/>
              </a:buClr>
              <a:buFontTx/>
              <a:buChar char="-"/>
            </a:pPr>
            <a:endParaRPr lang="sk-SK" sz="1800" b="1" i="0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Arial"/>
            </a:endParaRPr>
          </a:p>
        </p:txBody>
      </p:sp>
      <p:pic>
        <p:nvPicPr>
          <p:cNvPr id="305" name="Google Shape;305;gc3692f58e4_0_192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c3692f58e4_0_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ĺžnik 1"/>
          <p:cNvSpPr/>
          <p:nvPr/>
        </p:nvSpPr>
        <p:spPr>
          <a:xfrm rot="10800000" flipV="1">
            <a:off x="414338" y="3307429"/>
            <a:ext cx="7495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k-SK" altLang="en-US" sz="2000" dirty="0" smtClean="0">
                <a:solidFill>
                  <a:schemeClr val="bg2"/>
                </a:solidFill>
                <a:latin typeface="Source Sans Pro" panose="020B0604020202020204" charset="0"/>
              </a:rPr>
              <a:t>     </a:t>
            </a:r>
            <a:endParaRPr lang="sk-SK" altLang="en-US" sz="2000" dirty="0">
              <a:solidFill>
                <a:schemeClr val="bg2"/>
              </a:solidFill>
              <a:latin typeface="Source Sans Pro" panose="020B0604020202020204" charset="0"/>
            </a:endParaRPr>
          </a:p>
        </p:txBody>
      </p:sp>
      <p:sp>
        <p:nvSpPr>
          <p:cNvPr id="11" name="Google Shape;341;gc3692f58e4_0_51"/>
          <p:cNvSpPr/>
          <p:nvPr/>
        </p:nvSpPr>
        <p:spPr>
          <a:xfrm>
            <a:off x="669425" y="1529057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41;gc3692f58e4_0_51"/>
          <p:cNvSpPr/>
          <p:nvPr/>
        </p:nvSpPr>
        <p:spPr>
          <a:xfrm>
            <a:off x="669425" y="2578685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41;gc3692f58e4_0_51"/>
          <p:cNvSpPr/>
          <p:nvPr/>
        </p:nvSpPr>
        <p:spPr>
          <a:xfrm>
            <a:off x="669425" y="4100828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41;gc3692f58e4_0_51"/>
          <p:cNvSpPr/>
          <p:nvPr/>
        </p:nvSpPr>
        <p:spPr>
          <a:xfrm>
            <a:off x="669425" y="1849942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7" name="Google Shape;367;gbdec92b432_1_234"/>
          <p:cNvCxnSpPr/>
          <p:nvPr/>
        </p:nvCxnSpPr>
        <p:spPr>
          <a:xfrm>
            <a:off x="3854407" y="2676525"/>
            <a:ext cx="0" cy="2457600"/>
          </a:xfrm>
          <a:prstGeom prst="straightConnector1">
            <a:avLst/>
          </a:prstGeom>
          <a:noFill/>
          <a:ln w="28575" cap="sq" cmpd="sng">
            <a:solidFill>
              <a:srgbClr val="27558D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68" name="Google Shape;368;gbdec92b432_1_234"/>
          <p:cNvSpPr txBox="1"/>
          <p:nvPr/>
        </p:nvSpPr>
        <p:spPr>
          <a:xfrm>
            <a:off x="1551280" y="3539235"/>
            <a:ext cx="1856844" cy="105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k-SK" sz="24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 výziev SAMRS</a:t>
            </a:r>
          </a:p>
        </p:txBody>
      </p:sp>
      <p:sp>
        <p:nvSpPr>
          <p:cNvPr id="370" name="Google Shape;370;gbdec92b432_1_234"/>
          <p:cNvSpPr txBox="1"/>
          <p:nvPr/>
        </p:nvSpPr>
        <p:spPr>
          <a:xfrm>
            <a:off x="831026" y="2320427"/>
            <a:ext cx="3607981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sk-SK" sz="2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14 projektov</a:t>
            </a:r>
            <a:endParaRPr sz="1600"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2" name="Google Shape;372;gbdec92b432_1_234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bdec92b432_1_2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bdec92b432_1_234"/>
          <p:cNvSpPr/>
          <p:nvPr/>
        </p:nvSpPr>
        <p:spPr>
          <a:xfrm>
            <a:off x="3714307" y="2426028"/>
            <a:ext cx="280200" cy="2724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70;gbdec92b432_1_234"/>
          <p:cNvSpPr txBox="1"/>
          <p:nvPr/>
        </p:nvSpPr>
        <p:spPr>
          <a:xfrm>
            <a:off x="5229113" y="3308385"/>
            <a:ext cx="3607981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sk-SK" sz="2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Finančná alokácia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1600"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Google Shape;374;gbdec92b432_1_234"/>
          <p:cNvSpPr/>
          <p:nvPr/>
        </p:nvSpPr>
        <p:spPr>
          <a:xfrm>
            <a:off x="6738895" y="2785196"/>
            <a:ext cx="280200" cy="2724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367;gbdec92b432_1_234"/>
          <p:cNvCxnSpPr>
            <a:endCxn id="9" idx="0"/>
          </p:cNvCxnSpPr>
          <p:nvPr/>
        </p:nvCxnSpPr>
        <p:spPr>
          <a:xfrm>
            <a:off x="6853443" y="755374"/>
            <a:ext cx="25552" cy="2029822"/>
          </a:xfrm>
          <a:prstGeom prst="straightConnector1">
            <a:avLst/>
          </a:prstGeom>
          <a:noFill/>
          <a:ln w="28575" cap="sq" cmpd="sng">
            <a:solidFill>
              <a:srgbClr val="27558D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4" name="Google Shape;368;gbdec92b432_1_234"/>
          <p:cNvSpPr txBox="1"/>
          <p:nvPr/>
        </p:nvSpPr>
        <p:spPr>
          <a:xfrm>
            <a:off x="6993543" y="1801673"/>
            <a:ext cx="1457548" cy="90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k-SK" sz="2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560 000 EUR</a:t>
            </a:r>
            <a:endParaRPr sz="2400"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282;gc3692f58e4_0_16"/>
          <p:cNvSpPr txBox="1">
            <a:spLocks/>
          </p:cNvSpPr>
          <p:nvPr/>
        </p:nvSpPr>
        <p:spPr>
          <a:xfrm>
            <a:off x="-109006" y="935023"/>
            <a:ext cx="7102549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17375E"/>
              </a:buClr>
              <a:buFont typeface="Arial"/>
              <a:buNone/>
            </a:pPr>
            <a:r>
              <a:rPr lang="sk-SK" sz="2800" b="1" dirty="0" err="1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Evaluácia</a:t>
            </a:r>
            <a:r>
              <a:rPr lang="sk-SK" sz="28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projektov GRV 2016 – 2018</a:t>
            </a:r>
            <a:endParaRPr lang="sk-SK" sz="28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938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3692f58e4_0_16"/>
          <p:cNvSpPr txBox="1">
            <a:spLocks noGrp="1"/>
          </p:cNvSpPr>
          <p:nvPr>
            <p:ph type="subTitle" idx="4294967295"/>
          </p:nvPr>
        </p:nvSpPr>
        <p:spPr>
          <a:xfrm>
            <a:off x="1118250" y="1017859"/>
            <a:ext cx="7102549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r>
              <a:rPr lang="sk-SK" sz="2400" b="1" dirty="0" err="1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Evaluácia</a:t>
            </a:r>
            <a:r>
              <a:rPr lang="sk-SK" sz="2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: Zistenia</a:t>
            </a:r>
            <a:endParaRPr sz="2400"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4" name="Google Shape;284;gc3692f58e4_0_16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c3692f58e4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73;gc3692f58e4_0_156"/>
          <p:cNvSpPr/>
          <p:nvPr/>
        </p:nvSpPr>
        <p:spPr>
          <a:xfrm>
            <a:off x="311008" y="1779113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3;gc3692f58e4_0_156"/>
          <p:cNvSpPr/>
          <p:nvPr/>
        </p:nvSpPr>
        <p:spPr>
          <a:xfrm>
            <a:off x="311008" y="2220415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68;gc3692f58e4_0_156"/>
          <p:cNvSpPr txBox="1"/>
          <p:nvPr/>
        </p:nvSpPr>
        <p:spPr>
          <a:xfrm>
            <a:off x="674978" y="1695688"/>
            <a:ext cx="8162116" cy="33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algn="just"/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Štandardný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model partnerstva – MVO a fakulta/katedra VŠ </a:t>
            </a:r>
            <a:r>
              <a:rPr lang="sk-SK" sz="16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(dôležité osobné kontakty)</a:t>
            </a:r>
          </a:p>
          <a:p>
            <a:pPr algn="just"/>
            <a:endParaRPr lang="sk-SK" b="1" u="sng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algn="just"/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Zameranie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výziev: relevantné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vo vzťahu k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potrebám formálneho vzdelávania </a:t>
            </a:r>
            <a:endParaRPr lang="sk-SK" sz="1600" b="1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algn="just"/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oblasti GRV </a:t>
            </a:r>
          </a:p>
          <a:p>
            <a:pPr algn="just"/>
            <a:endParaRPr lang="sk-SK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algn="just"/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- </a:t>
            </a:r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úzke zameranie viedlo k štandardizácii výstupov a výsledkov projektov</a:t>
            </a:r>
          </a:p>
          <a:p>
            <a:pPr algn="just"/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- </a:t>
            </a:r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prístup vyhodnotený ako dostatočne </a:t>
            </a:r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flexibilný</a:t>
            </a:r>
            <a:endParaRPr lang="sk-SK" b="1" u="sng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/>
            <a:endParaRPr lang="sk-SK" u="sng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1" algn="just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Z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pohľadu výstupov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a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výsledkov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projektov: homogénne intervencie zamerané na začleňovanie GRV na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VŠ/univerzitách</a:t>
            </a:r>
            <a:endParaRPr lang="sk-SK" sz="16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lvl="1" algn="just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- Obmedzené </a:t>
            </a:r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finančné zdroje – avšak zásadným spôsobom dokázali zmeniť stav začleňovania princípov a tém GRV do vzdelávacích programov na zapojených VŠ</a:t>
            </a:r>
          </a:p>
          <a:p>
            <a:pPr lvl="1" algn="just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- Zameranie </a:t>
            </a:r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aj na budovanie kapacít</a:t>
            </a:r>
          </a:p>
        </p:txBody>
      </p:sp>
      <p:sp>
        <p:nvSpPr>
          <p:cNvPr id="15" name="Google Shape;273;gc3692f58e4_0_156"/>
          <p:cNvSpPr/>
          <p:nvPr/>
        </p:nvSpPr>
        <p:spPr>
          <a:xfrm>
            <a:off x="311008" y="3630498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1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3692f58e4_0_16"/>
          <p:cNvSpPr txBox="1">
            <a:spLocks noGrp="1"/>
          </p:cNvSpPr>
          <p:nvPr>
            <p:ph type="subTitle" idx="4294967295"/>
          </p:nvPr>
        </p:nvSpPr>
        <p:spPr>
          <a:xfrm>
            <a:off x="935665" y="912439"/>
            <a:ext cx="7102549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r>
              <a:rPr lang="sk-SK" sz="2400" b="1" dirty="0" err="1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Evaluácia</a:t>
            </a:r>
            <a:r>
              <a:rPr lang="sk-SK" sz="24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: Zistenia</a:t>
            </a:r>
            <a:endParaRPr sz="2400" b="1" i="0" u="none" strike="noStrike" cap="none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4" name="Google Shape;284;gc3692f58e4_0_16"/>
          <p:cNvPicPr preferRelativeResize="0"/>
          <p:nvPr/>
        </p:nvPicPr>
        <p:blipFill rotWithShape="1">
          <a:blip r:embed="rId3">
            <a:alphaModFix/>
          </a:blip>
          <a:srcRect l="4287" r="4296"/>
          <a:stretch/>
        </p:blipFill>
        <p:spPr>
          <a:xfrm>
            <a:off x="5646275" y="0"/>
            <a:ext cx="1207168" cy="6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c3692f58e4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25601"/>
            <a:ext cx="1826694" cy="5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68;gc3692f58e4_0_156"/>
          <p:cNvSpPr txBox="1"/>
          <p:nvPr/>
        </p:nvSpPr>
        <p:spPr>
          <a:xfrm>
            <a:off x="691214" y="2978387"/>
            <a:ext cx="8924261" cy="154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lang="sk-SK" b="1" u="sng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Google Shape;273;gc3692f58e4_0_156"/>
          <p:cNvSpPr/>
          <p:nvPr/>
        </p:nvSpPr>
        <p:spPr>
          <a:xfrm>
            <a:off x="276055" y="1745674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8;gc3692f58e4_0_156"/>
          <p:cNvSpPr txBox="1"/>
          <p:nvPr/>
        </p:nvSpPr>
        <p:spPr>
          <a:xfrm>
            <a:off x="530182" y="1684339"/>
            <a:ext cx="7393565" cy="134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  </a:t>
            </a:r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Udržateľnosť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projektov hodnotená pozitívne</a:t>
            </a:r>
            <a:endParaRPr lang="sk-SK" sz="16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1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sk-SK" sz="12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         </a:t>
            </a:r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- </a:t>
            </a:r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pokračovanie odbornej spolupráce VŠ a MVO aj výučby predmetov; vytvorenie formálnych </a:t>
            </a:r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a              	neformálnych </a:t>
            </a:r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sietí odborníkov</a:t>
            </a:r>
          </a:p>
          <a:p>
            <a:pPr lvl="1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       - </a:t>
            </a:r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pedagógovia naďalej prehlbujú svoje zručnosti, materiály sa využívajú	</a:t>
            </a:r>
          </a:p>
          <a:p>
            <a:pPr lvl="1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sk-SK" sz="1200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 </a:t>
            </a:r>
            <a:endParaRPr lang="sk-SK" sz="1200" b="1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lvl="2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sk-SK" sz="12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sk-SK" sz="12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   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T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émy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GRV – vysoko relevantné pre široké spektrum vzdelávacích programov</a:t>
            </a:r>
            <a:endParaRPr lang="sk-SK" sz="16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lvl="2">
              <a:spcBef>
                <a:spcPts val="600"/>
              </a:spcBef>
              <a:buClr>
                <a:schemeClr val="dk1"/>
              </a:buClr>
              <a:buSzPts val="1800"/>
            </a:pPr>
            <a:r>
              <a:rPr lang="sk-SK" sz="1200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	</a:t>
            </a:r>
            <a:endParaRPr sz="1800" b="0" i="0" u="none" strike="noStrike" cap="none" dirty="0">
              <a:solidFill>
                <a:srgbClr val="003078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5" name="Google Shape;273;gc3692f58e4_0_156"/>
          <p:cNvSpPr/>
          <p:nvPr/>
        </p:nvSpPr>
        <p:spPr>
          <a:xfrm>
            <a:off x="276055" y="3098211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68;gc3692f58e4_0_156"/>
          <p:cNvSpPr txBox="1"/>
          <p:nvPr/>
        </p:nvSpPr>
        <p:spPr>
          <a:xfrm>
            <a:off x="672627" y="2547572"/>
            <a:ext cx="8708361" cy="219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endParaRPr lang="sk-SK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endParaRPr lang="sk-SK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endParaRPr lang="sk-SK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endParaRPr lang="sk-SK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endParaRPr lang="sk-SK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 Účinnosť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finančných prostriedkov: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nadpriemerná až </a:t>
            </a:r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</a:rPr>
              <a:t>vysoká</a:t>
            </a:r>
            <a:endParaRPr lang="sk-SK" sz="1600" b="1" dirty="0">
              <a:solidFill>
                <a:srgbClr val="195091"/>
              </a:solidFill>
              <a:latin typeface="Source Sans Pro"/>
              <a:ea typeface="Source Sans Pro"/>
              <a:cs typeface="Source Sans Pro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posilnená </a:t>
            </a:r>
            <a:r>
              <a:rPr lang="sk-SK" dirty="0" err="1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multiplikačnými</a:t>
            </a:r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  </a:t>
            </a:r>
            <a:r>
              <a:rPr lang="sk-SK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mechanizmami</a:t>
            </a:r>
          </a:p>
          <a:p>
            <a:pPr marL="285750" indent="-285750">
              <a:buFontTx/>
              <a:buChar char="-"/>
            </a:pPr>
            <a:endParaRPr lang="sk-SK" dirty="0" smtClean="0">
              <a:solidFill>
                <a:srgbClr val="195091"/>
              </a:solidFill>
              <a:latin typeface="Source Sans Pro"/>
              <a:ea typeface="Source Sans Pro"/>
              <a:cs typeface="Source Sans Pro"/>
              <a:sym typeface="Source Sans Pro Black"/>
            </a:endParaRPr>
          </a:p>
          <a:p>
            <a:r>
              <a:rPr lang="sk-SK" sz="1600" b="1" dirty="0" smtClean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 Projekty </a:t>
            </a:r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predstavovali síce nesystémový, ale vo vzťahu k cieľom NSGV </a:t>
            </a:r>
          </a:p>
          <a:p>
            <a:r>
              <a:rPr lang="sk-SK" sz="1600" b="1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        jeden z mála dostupných zdrojov financovania</a:t>
            </a:r>
          </a:p>
          <a:p>
            <a:r>
              <a:rPr lang="sk-SK" dirty="0">
                <a:solidFill>
                  <a:srgbClr val="195091"/>
                </a:solidFill>
                <a:latin typeface="Source Sans Pro"/>
                <a:ea typeface="Source Sans Pro"/>
                <a:cs typeface="Source Sans Pro"/>
                <a:sym typeface="Source Sans Pro Black"/>
              </a:rPr>
              <a:t>	</a:t>
            </a:r>
          </a:p>
        </p:txBody>
      </p:sp>
      <p:sp>
        <p:nvSpPr>
          <p:cNvPr id="19" name="Google Shape;273;gc3692f58e4_0_156"/>
          <p:cNvSpPr/>
          <p:nvPr/>
        </p:nvSpPr>
        <p:spPr>
          <a:xfrm>
            <a:off x="276055" y="3665585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73;gc3692f58e4_0_156"/>
          <p:cNvSpPr/>
          <p:nvPr/>
        </p:nvSpPr>
        <p:spPr>
          <a:xfrm>
            <a:off x="276055" y="4411006"/>
            <a:ext cx="216900" cy="210900"/>
          </a:xfrm>
          <a:prstGeom prst="rect">
            <a:avLst/>
          </a:prstGeom>
          <a:solidFill>
            <a:srgbClr val="DA20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9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963</Words>
  <Application>Microsoft Office PowerPoint</Application>
  <PresentationFormat>Prezentácia na obrazovke (16:9)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Source Sans Pro</vt:lpstr>
      <vt:lpstr>Source Sans Pro Black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evak</dc:creator>
  <cp:lastModifiedBy>Denisa Močkova</cp:lastModifiedBy>
  <cp:revision>133</cp:revision>
  <dcterms:created xsi:type="dcterms:W3CDTF">2014-07-07T08:31:40Z</dcterms:created>
  <dcterms:modified xsi:type="dcterms:W3CDTF">2022-03-15T08:58:19Z</dcterms:modified>
</cp:coreProperties>
</file>