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369" r:id="rId2"/>
    <p:sldId id="676" r:id="rId3"/>
    <p:sldId id="692" r:id="rId4"/>
    <p:sldId id="625" r:id="rId5"/>
    <p:sldId id="689" r:id="rId6"/>
    <p:sldId id="690" r:id="rId7"/>
    <p:sldId id="681" r:id="rId8"/>
    <p:sldId id="679" r:id="rId9"/>
    <p:sldId id="684" r:id="rId10"/>
    <p:sldId id="685" r:id="rId11"/>
    <p:sldId id="694" r:id="rId12"/>
    <p:sldId id="682" r:id="rId13"/>
    <p:sldId id="683" r:id="rId14"/>
    <p:sldId id="686" r:id="rId15"/>
    <p:sldId id="687" r:id="rId16"/>
    <p:sldId id="691" r:id="rId17"/>
    <p:sldId id="688" r:id="rId18"/>
    <p:sldId id="695" r:id="rId19"/>
    <p:sldId id="717" r:id="rId20"/>
    <p:sldId id="703" r:id="rId21"/>
    <p:sldId id="704" r:id="rId22"/>
    <p:sldId id="705" r:id="rId23"/>
    <p:sldId id="706" r:id="rId24"/>
    <p:sldId id="707" r:id="rId25"/>
    <p:sldId id="708" r:id="rId26"/>
    <p:sldId id="709" r:id="rId27"/>
    <p:sldId id="710" r:id="rId28"/>
    <p:sldId id="712" r:id="rId29"/>
    <p:sldId id="713" r:id="rId30"/>
    <p:sldId id="714" r:id="rId31"/>
    <p:sldId id="715" r:id="rId32"/>
    <p:sldId id="716" r:id="rId33"/>
    <p:sldId id="699" r:id="rId34"/>
    <p:sldId id="700" r:id="rId35"/>
    <p:sldId id="701" r:id="rId36"/>
    <p:sldId id="702" r:id="rId37"/>
    <p:sldId id="696" r:id="rId38"/>
    <p:sldId id="697" r:id="rId39"/>
    <p:sldId id="635" r:id="rId40"/>
  </p:sldIdLst>
  <p:sldSz cx="10688638" cy="7562850"/>
  <p:notesSz cx="6797675" cy="9928225"/>
  <p:defaultTextStyle>
    <a:defPPr>
      <a:defRPr lang="en-US"/>
    </a:defPPr>
    <a:lvl1pPr marL="0" algn="l" defTabSz="52111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116" algn="l" defTabSz="52111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229" algn="l" defTabSz="52111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3342" algn="l" defTabSz="52111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4458" algn="l" defTabSz="52111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5570" algn="l" defTabSz="52111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6686" algn="l" defTabSz="52111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47800" algn="l" defTabSz="52111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68915" algn="l" defTabSz="52111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9822"/>
    <a:srgbClr val="CBCED4"/>
    <a:srgbClr val="FFCC00"/>
    <a:srgbClr val="063B52"/>
    <a:srgbClr val="FF6600"/>
    <a:srgbClr val="000000"/>
    <a:srgbClr val="0083E6"/>
    <a:srgbClr val="0064B2"/>
    <a:srgbClr val="FF9900"/>
    <a:srgbClr val="4826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Štýl s motívom 2 - zvýrazneni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4265" autoAdjust="0"/>
    <p:restoredTop sz="98046" autoAdjust="0"/>
  </p:normalViewPr>
  <p:slideViewPr>
    <p:cSldViewPr snapToGrid="0" snapToObjects="1">
      <p:cViewPr varScale="1">
        <p:scale>
          <a:sx n="62" d="100"/>
          <a:sy n="62" d="100"/>
        </p:scale>
        <p:origin x="-852" y="-84"/>
      </p:cViewPr>
      <p:guideLst>
        <p:guide orient="horz" pos="2382"/>
        <p:guide pos="3367"/>
      </p:guideLst>
    </p:cSldViewPr>
  </p:slideViewPr>
  <p:outlineViewPr>
    <p:cViewPr>
      <p:scale>
        <a:sx n="33" d="100"/>
        <a:sy n="33" d="100"/>
      </p:scale>
      <p:origin x="0" y="354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65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ACC\Motory%20rastu\implementacia\prezentacie%20a%20vysledky\SP%20podla%20sko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wordfish\Data\Projekty\MR\implement&#225;cia\Aktivity\Aktivita%201.1.4\Spolupraca%20s%20dodavatelom_prieskumy%20zam%20a%20abs\Prieskum%20absolventov\Data\Data%20na%20final%202015_01_12\5.2.3_vysledky%20celko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400871687617365E-2"/>
          <c:y val="0.11678448805215311"/>
          <c:w val="0.54282828998959942"/>
          <c:h val="0.79041389974465415"/>
        </c:manualLayout>
      </c:layout>
      <c:pieChart>
        <c:varyColors val="1"/>
        <c:ser>
          <c:idx val="0"/>
          <c:order val="0"/>
          <c:tx>
            <c:strRef>
              <c:f>'Zoznam ŠP'!$B$1</c:f>
              <c:strCache>
                <c:ptCount val="1"/>
                <c:pt idx="0">
                  <c:v>Spolupráce SPOLU</c:v>
                </c:pt>
              </c:strCache>
            </c:strRef>
          </c:tx>
          <c:dPt>
            <c:idx val="4"/>
            <c:bubble3D val="0"/>
            <c:spPr>
              <a:solidFill>
                <a:srgbClr val="92D050"/>
              </a:solidFill>
            </c:spPr>
          </c:dPt>
          <c:dPt>
            <c:idx val="5"/>
            <c:bubble3D val="0"/>
            <c:spPr>
              <a:solidFill>
                <a:srgbClr val="7030A0"/>
              </a:solidFill>
            </c:spPr>
          </c:dPt>
          <c:dPt>
            <c:idx val="6"/>
            <c:bubble3D val="0"/>
            <c:spPr>
              <a:solidFill>
                <a:srgbClr val="00B0F0"/>
              </a:solidFill>
            </c:spPr>
          </c:dPt>
          <c:dPt>
            <c:idx val="16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400">
                      <a:solidFill>
                        <a:schemeClr val="tx1"/>
                      </a:solidFill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/>
              <c:txPr>
                <a:bodyPr/>
                <a:lstStyle/>
                <a:p>
                  <a:pPr>
                    <a:defRPr sz="1400">
                      <a:solidFill>
                        <a:schemeClr val="tx1"/>
                      </a:solidFill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1400">
                      <a:solidFill>
                        <a:schemeClr val="tx1"/>
                      </a:solidFill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sk-SK" smtClean="0"/>
                      <a:t>220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sk-SK" smtClean="0"/>
                      <a:t>282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10</a:t>
                    </a:r>
                    <a:r>
                      <a:rPr lang="sk-SK" smtClean="0"/>
                      <a:t>43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sk-SK" dirty="0" smtClean="0"/>
                      <a:t>194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sk-SK" smtClean="0"/>
                      <a:t>99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spPr/>
              <c:txPr>
                <a:bodyPr/>
                <a:lstStyle/>
                <a:p>
                  <a:pPr>
                    <a:defRPr sz="1400">
                      <a:solidFill>
                        <a:schemeClr val="tx1"/>
                      </a:solidFill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sk-SK" smtClean="0"/>
                      <a:t>74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spPr/>
              <c:txPr>
                <a:bodyPr/>
                <a:lstStyle/>
                <a:p>
                  <a:pPr>
                    <a:defRPr sz="1400">
                      <a:solidFill>
                        <a:schemeClr val="tx1"/>
                      </a:solidFill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spPr/>
              <c:txPr>
                <a:bodyPr/>
                <a:lstStyle/>
                <a:p>
                  <a:pPr>
                    <a:defRPr sz="1400">
                      <a:solidFill>
                        <a:schemeClr val="tx1"/>
                      </a:solidFill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spPr/>
              <c:txPr>
                <a:bodyPr/>
                <a:lstStyle/>
                <a:p>
                  <a:pPr>
                    <a:defRPr sz="1400">
                      <a:solidFill>
                        <a:schemeClr val="tx1"/>
                      </a:solidFill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/>
              <c:tx>
                <c:rich>
                  <a:bodyPr/>
                  <a:lstStyle/>
                  <a:p>
                    <a:r>
                      <a:rPr lang="sk-SK" smtClean="0"/>
                      <a:t>563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'Zoznam ŠP'!$A$2:$A$18</c:f>
              <c:strCache>
                <c:ptCount val="17"/>
                <c:pt idx="0">
                  <c:v>Dubnický technologický inštitút v Dubnici nad Váhom</c:v>
                </c:pt>
                <c:pt idx="1">
                  <c:v>Ekonomická univerzita v Bratislave</c:v>
                </c:pt>
                <c:pt idx="2">
                  <c:v>Katolícka Univerzita v Ružomberku</c:v>
                </c:pt>
                <c:pt idx="3">
                  <c:v>Prešovská univerzita v Prešove</c:v>
                </c:pt>
                <c:pt idx="4">
                  <c:v>Slovenská poľnohospodárska univerzita v Nitre</c:v>
                </c:pt>
                <c:pt idx="5">
                  <c:v>Slovenská technická univerzita v Bratislave</c:v>
                </c:pt>
                <c:pt idx="6">
                  <c:v>Technická univerzita v Košiciach</c:v>
                </c:pt>
                <c:pt idx="7">
                  <c:v>Technická univerzita vo Zvolene</c:v>
                </c:pt>
                <c:pt idx="8">
                  <c:v>Trenčianska univerzita Alexandra Dubčeka v Trenčíne</c:v>
                </c:pt>
                <c:pt idx="9">
                  <c:v>Trnavská univerzita v Trnave</c:v>
                </c:pt>
                <c:pt idx="10">
                  <c:v>Univerzita Konštantína filozofa v Nitre</c:v>
                </c:pt>
                <c:pt idx="11">
                  <c:v>Univerzita Mateja Bela v Banskej Bystrici</c:v>
                </c:pt>
                <c:pt idx="12">
                  <c:v>Univerzita Pavla Jozefa Šafárika v Košiciach</c:v>
                </c:pt>
                <c:pt idx="13">
                  <c:v>Univerzita sv. Cyrila a Metoda v Trnave</c:v>
                </c:pt>
                <c:pt idx="14">
                  <c:v>Univerzita veterinárskeho lekárstva a farmácie v Košiciach</c:v>
                </c:pt>
                <c:pt idx="15">
                  <c:v>Vysoká škola bezpečnostného manažérstva v Košiciach</c:v>
                </c:pt>
                <c:pt idx="16">
                  <c:v>Žilinská univerzita v Žiline</c:v>
                </c:pt>
              </c:strCache>
            </c:strRef>
          </c:cat>
          <c:val>
            <c:numRef>
              <c:f>'Zoznam ŠP'!$B$2:$B$18</c:f>
              <c:numCache>
                <c:formatCode>General</c:formatCode>
                <c:ptCount val="17"/>
                <c:pt idx="0">
                  <c:v>12</c:v>
                </c:pt>
                <c:pt idx="1">
                  <c:v>38</c:v>
                </c:pt>
                <c:pt idx="2">
                  <c:v>3</c:v>
                </c:pt>
                <c:pt idx="3">
                  <c:v>36</c:v>
                </c:pt>
                <c:pt idx="4">
                  <c:v>211</c:v>
                </c:pt>
                <c:pt idx="5">
                  <c:v>277</c:v>
                </c:pt>
                <c:pt idx="6">
                  <c:v>1008</c:v>
                </c:pt>
                <c:pt idx="7">
                  <c:v>183</c:v>
                </c:pt>
                <c:pt idx="8">
                  <c:v>69</c:v>
                </c:pt>
                <c:pt idx="9">
                  <c:v>48</c:v>
                </c:pt>
                <c:pt idx="10">
                  <c:v>48</c:v>
                </c:pt>
                <c:pt idx="11">
                  <c:v>114</c:v>
                </c:pt>
                <c:pt idx="12">
                  <c:v>73</c:v>
                </c:pt>
                <c:pt idx="13">
                  <c:v>11</c:v>
                </c:pt>
                <c:pt idx="14">
                  <c:v>4</c:v>
                </c:pt>
                <c:pt idx="15">
                  <c:v>12</c:v>
                </c:pt>
                <c:pt idx="16">
                  <c:v>559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4"/>
        <c:txPr>
          <a:bodyPr/>
          <a:lstStyle/>
          <a:p>
            <a:pPr>
              <a:defRPr>
                <a:solidFill>
                  <a:schemeClr val="tx1">
                    <a:lumMod val="75000"/>
                  </a:schemeClr>
                </a:solidFill>
              </a:defRPr>
            </a:pPr>
            <a:endParaRPr lang="sk-SK"/>
          </a:p>
        </c:txPr>
      </c:legendEntry>
      <c:legendEntry>
        <c:idx val="5"/>
        <c:txPr>
          <a:bodyPr/>
          <a:lstStyle/>
          <a:p>
            <a:pPr>
              <a:defRPr>
                <a:solidFill>
                  <a:schemeClr val="tx1">
                    <a:lumMod val="75000"/>
                  </a:schemeClr>
                </a:solidFill>
              </a:defRPr>
            </a:pPr>
            <a:endParaRPr lang="sk-SK"/>
          </a:p>
        </c:txPr>
      </c:legendEntry>
      <c:legendEntry>
        <c:idx val="6"/>
        <c:txPr>
          <a:bodyPr/>
          <a:lstStyle/>
          <a:p>
            <a:pPr>
              <a:defRPr>
                <a:solidFill>
                  <a:schemeClr val="tx1">
                    <a:lumMod val="75000"/>
                  </a:schemeClr>
                </a:solidFill>
              </a:defRPr>
            </a:pPr>
            <a:endParaRPr lang="sk-SK"/>
          </a:p>
        </c:txPr>
      </c:legendEntry>
      <c:legendEntry>
        <c:idx val="16"/>
        <c:txPr>
          <a:bodyPr/>
          <a:lstStyle/>
          <a:p>
            <a:pPr>
              <a:defRPr>
                <a:solidFill>
                  <a:schemeClr val="tx1">
                    <a:lumMod val="75000"/>
                  </a:schemeClr>
                </a:solidFill>
              </a:defRPr>
            </a:pPr>
            <a:endParaRPr lang="sk-SK"/>
          </a:p>
        </c:txPr>
      </c:legendEntry>
      <c:layout>
        <c:manualLayout>
          <c:xMode val="edge"/>
          <c:yMode val="edge"/>
          <c:x val="0.65909857332299127"/>
          <c:y val="0"/>
          <c:w val="0.33233873513313938"/>
          <c:h val="1"/>
        </c:manualLayout>
      </c:layout>
      <c:overlay val="0"/>
      <c:txPr>
        <a:bodyPr/>
        <a:lstStyle/>
        <a:p>
          <a:pPr>
            <a:defRPr>
              <a:solidFill>
                <a:schemeClr val="tx1">
                  <a:lumMod val="75000"/>
                </a:schemeClr>
              </a:solidFill>
            </a:defRPr>
          </a:pPr>
          <a:endParaRPr lang="sk-SK"/>
        </a:p>
      </c:txPr>
    </c:legend>
    <c:plotVisOnly val="1"/>
    <c:dispBlanksAs val="zero"/>
    <c:showDLblsOverMax val="0"/>
  </c:chart>
  <c:spPr>
    <a:noFill/>
    <a:ln>
      <a:noFill/>
    </a:ln>
    <a:effectLst>
      <a:outerShdw sx="1000" sy="1000" algn="ctr" rotWithShape="0">
        <a:schemeClr val="bg1">
          <a:alpha val="0"/>
        </a:schemeClr>
      </a:outerShdw>
    </a:effectLst>
    <a:scene3d>
      <a:camera prst="orthographicFront"/>
      <a:lightRig rig="threePt" dir="t">
        <a:rot lat="0" lon="0" rev="1200000"/>
      </a:lightRig>
    </a:scene3d>
    <a:sp3d>
      <a:bevelT w="6350"/>
    </a:sp3d>
  </c:spPr>
  <c:txPr>
    <a:bodyPr/>
    <a:lstStyle/>
    <a:p>
      <a:pPr>
        <a:defRPr sz="1200" b="0"/>
      </a:pPr>
      <a:endParaRPr lang="sk-SK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'celkom 1 - 3'!$B$416:$D$416</c:f>
          <c:strCache>
            <c:ptCount val="1"/>
            <c:pt idx="0">
              <c:v>2.1.a Pracovné skúsenosti vo vyštudovanom odbore (kumulovane)</c:v>
            </c:pt>
          </c:strCache>
        </c:strRef>
      </c:tx>
      <c:layout>
        <c:manualLayout>
          <c:xMode val="edge"/>
          <c:yMode val="edge"/>
          <c:x val="0.17523382462987599"/>
          <c:y val="4.7972678770420198E-2"/>
        </c:manualLayout>
      </c:layout>
      <c:overlay val="0"/>
      <c:txPr>
        <a:bodyPr/>
        <a:lstStyle/>
        <a:p>
          <a:pPr>
            <a:defRPr lang="en-US" sz="1800"/>
          </a:pPr>
          <a:endParaRPr lang="sk-SK"/>
        </a:p>
      </c:txPr>
    </c:title>
    <c:autoTitleDeleted val="0"/>
    <c:plotArea>
      <c:layout>
        <c:manualLayout>
          <c:layoutTarget val="inner"/>
          <c:xMode val="edge"/>
          <c:yMode val="edge"/>
          <c:x val="0.35486259106441798"/>
          <c:y val="0.15504808159854799"/>
          <c:w val="0.68035657410635997"/>
          <c:h val="0.475300096721298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'celkom 1 - 3'!$D$417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 w="12700" cmpd="sng"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balanced" dir="t">
                <a:rot lat="0" lon="0" rev="240000"/>
              </a:lightRig>
            </a:scene3d>
            <a:sp3d prstMaterial="metal">
              <a:bevelT w="44450" h="44450" prst="angle"/>
            </a:sp3d>
          </c:spPr>
          <c:invertIfNegative val="0"/>
          <c:dLbls>
            <c:txPr>
              <a:bodyPr/>
              <a:lstStyle/>
              <a:p>
                <a:pPr>
                  <a:defRPr lang="en-US" sz="1400"/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'celkom 1 - 3'!$B$418:$B$419</c:f>
              <c:strCache>
                <c:ptCount val="2"/>
                <c:pt idx="0">
                  <c:v>V odbore pracujem alebo som pracoval</c:v>
                </c:pt>
                <c:pt idx="1">
                  <c:v>V odbore som nikdy nepracoval</c:v>
                </c:pt>
              </c:strCache>
            </c:strRef>
          </c:cat>
          <c:val>
            <c:numRef>
              <c:f>'celkom 1 - 3'!$D$418:$D$419</c:f>
              <c:numCache>
                <c:formatCode>0%</c:formatCode>
                <c:ptCount val="2"/>
                <c:pt idx="0">
                  <c:v>0.54355828220859004</c:v>
                </c:pt>
                <c:pt idx="1">
                  <c:v>0.45644171779141102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205504"/>
        <c:axId val="99207040"/>
      </c:barChart>
      <c:catAx>
        <c:axId val="99205504"/>
        <c:scaling>
          <c:orientation val="maxMin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US" sz="1400"/>
            </a:pPr>
            <a:endParaRPr lang="sk-SK"/>
          </a:p>
        </c:txPr>
        <c:crossAx val="99207040"/>
        <c:crossesAt val="0"/>
        <c:auto val="1"/>
        <c:lblAlgn val="ctr"/>
        <c:lblOffset val="100"/>
        <c:noMultiLvlLbl val="0"/>
      </c:catAx>
      <c:valAx>
        <c:axId val="99207040"/>
        <c:scaling>
          <c:orientation val="minMax"/>
          <c:min val="0"/>
        </c:scaling>
        <c:delete val="0"/>
        <c:axPos val="b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lang="en-US" sz="1200"/>
            </a:pPr>
            <a:endParaRPr lang="sk-SK"/>
          </a:p>
        </c:txPr>
        <c:crossAx val="99205504"/>
        <c:crosses val="max"/>
        <c:crossBetween val="between"/>
      </c:valAx>
      <c:spPr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</c:plotArea>
    <c:plotVisOnly val="1"/>
    <c:dispBlanksAs val="gap"/>
    <c:showDLblsOverMax val="0"/>
  </c:chart>
  <c:spPr>
    <a:ln w="12700">
      <a:solidFill>
        <a:schemeClr val="bg2">
          <a:lumMod val="50000"/>
        </a:schemeClr>
      </a:solidFill>
    </a:ln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5F96F1-D760-49A4-849E-2DA579AF4971}" type="doc">
      <dgm:prSet loTypeId="urn:microsoft.com/office/officeart/2005/8/layout/chevron2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sk-SK"/>
        </a:p>
      </dgm:t>
    </dgm:pt>
    <dgm:pt modelId="{53B050DA-9615-4BFE-9E75-AAFD876AA116}">
      <dgm:prSet phldrT="[Text]" custT="1"/>
      <dgm:spPr/>
      <dgm:t>
        <a:bodyPr/>
        <a:lstStyle/>
        <a:p>
          <a:r>
            <a:rPr lang="sk-SK" sz="1400" dirty="0" smtClean="0"/>
            <a:t>1.</a:t>
          </a:r>
          <a:endParaRPr lang="sk-SK" sz="1400" dirty="0"/>
        </a:p>
      </dgm:t>
    </dgm:pt>
    <dgm:pt modelId="{E1963FB1-2FC9-4E22-A168-DAE8618FC248}" type="parTrans" cxnId="{F98378AE-9B75-4ECB-A5D7-AACB83995764}">
      <dgm:prSet/>
      <dgm:spPr/>
      <dgm:t>
        <a:bodyPr/>
        <a:lstStyle/>
        <a:p>
          <a:endParaRPr lang="sk-SK" sz="1400"/>
        </a:p>
      </dgm:t>
    </dgm:pt>
    <dgm:pt modelId="{AC856D7E-8C56-4227-8AD6-8A12535C7897}" type="sibTrans" cxnId="{F98378AE-9B75-4ECB-A5D7-AACB83995764}">
      <dgm:prSet/>
      <dgm:spPr/>
      <dgm:t>
        <a:bodyPr/>
        <a:lstStyle/>
        <a:p>
          <a:endParaRPr lang="sk-SK" sz="1400"/>
        </a:p>
      </dgm:t>
    </dgm:pt>
    <dgm:pt modelId="{85748C2C-B1A8-4783-BE32-6DDC5B7210E7}">
      <dgm:prSet phldrT="[Text]" custT="1"/>
      <dgm:spPr/>
      <dgm:t>
        <a:bodyPr/>
        <a:lstStyle/>
        <a:p>
          <a:r>
            <a:rPr kumimoji="0" lang="sk-SK" sz="1400" b="1" i="0" u="none" strike="noStrike" cap="none" spc="0" normalizeH="0" baseline="0" noProof="0" dirty="0" smtClean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Analýza makroekonomických predpokladov a  trendov - prognóza vývoja trhu práce absolventov VŠ</a:t>
          </a:r>
          <a:endParaRPr lang="sk-SK" sz="1400" b="1" dirty="0">
            <a:latin typeface="Arial" pitchFamily="34" charset="0"/>
            <a:cs typeface="Arial" pitchFamily="34" charset="0"/>
          </a:endParaRPr>
        </a:p>
      </dgm:t>
    </dgm:pt>
    <dgm:pt modelId="{2963C38E-4A84-48E5-A5FA-E25C182B51D6}" type="parTrans" cxnId="{7AFDFA96-FECC-443F-9785-46508995A0AD}">
      <dgm:prSet/>
      <dgm:spPr/>
      <dgm:t>
        <a:bodyPr/>
        <a:lstStyle/>
        <a:p>
          <a:endParaRPr lang="sk-SK" sz="1400"/>
        </a:p>
      </dgm:t>
    </dgm:pt>
    <dgm:pt modelId="{41B6FDF4-683C-47A9-A101-14D9B59E0D88}" type="sibTrans" cxnId="{7AFDFA96-FECC-443F-9785-46508995A0AD}">
      <dgm:prSet/>
      <dgm:spPr/>
      <dgm:t>
        <a:bodyPr/>
        <a:lstStyle/>
        <a:p>
          <a:endParaRPr lang="sk-SK" sz="1400"/>
        </a:p>
      </dgm:t>
    </dgm:pt>
    <dgm:pt modelId="{70350B37-0879-4891-A798-1EB9AAE8C46A}">
      <dgm:prSet phldrT="[Text]" custT="1"/>
      <dgm:spPr/>
      <dgm:t>
        <a:bodyPr/>
        <a:lstStyle/>
        <a:p>
          <a:r>
            <a:rPr lang="sk-SK" sz="1400" dirty="0" smtClean="0"/>
            <a:t>2.</a:t>
          </a:r>
          <a:endParaRPr lang="sk-SK" sz="1400" dirty="0"/>
        </a:p>
      </dgm:t>
    </dgm:pt>
    <dgm:pt modelId="{7A241720-8C61-48FC-A5D5-31C9DBFEACCC}" type="parTrans" cxnId="{940477ED-51B3-48AF-9C1B-7A5525EBABC5}">
      <dgm:prSet/>
      <dgm:spPr/>
      <dgm:t>
        <a:bodyPr/>
        <a:lstStyle/>
        <a:p>
          <a:endParaRPr lang="sk-SK" sz="1400"/>
        </a:p>
      </dgm:t>
    </dgm:pt>
    <dgm:pt modelId="{3280D324-67F0-4A18-8AD7-289B5AFB1EC8}" type="sibTrans" cxnId="{940477ED-51B3-48AF-9C1B-7A5525EBABC5}">
      <dgm:prSet/>
      <dgm:spPr/>
      <dgm:t>
        <a:bodyPr/>
        <a:lstStyle/>
        <a:p>
          <a:endParaRPr lang="sk-SK" sz="1400"/>
        </a:p>
      </dgm:t>
    </dgm:pt>
    <dgm:pt modelId="{FCF6A46B-632C-41E3-92EB-33D687F05E7D}">
      <dgm:prSet phldrT="[Text]" custT="1"/>
      <dgm:spPr/>
      <dgm:t>
        <a:bodyPr/>
        <a:lstStyle/>
        <a:p>
          <a:pPr marL="171450" indent="0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None/>
          </a:pPr>
          <a:endParaRPr lang="sk-SK" sz="1400" b="1" dirty="0">
            <a:latin typeface="Arial" pitchFamily="34" charset="0"/>
            <a:cs typeface="Arial" pitchFamily="34" charset="0"/>
          </a:endParaRPr>
        </a:p>
      </dgm:t>
    </dgm:pt>
    <dgm:pt modelId="{58247F30-263A-4C2E-A9B3-DC8E17A291F8}" type="parTrans" cxnId="{C61827BA-3722-4B26-8B54-BEB28941A52F}">
      <dgm:prSet/>
      <dgm:spPr/>
      <dgm:t>
        <a:bodyPr/>
        <a:lstStyle/>
        <a:p>
          <a:endParaRPr lang="sk-SK" sz="1400"/>
        </a:p>
      </dgm:t>
    </dgm:pt>
    <dgm:pt modelId="{0230C848-1636-4A6A-B2EC-A73932473AB3}" type="sibTrans" cxnId="{C61827BA-3722-4B26-8B54-BEB28941A52F}">
      <dgm:prSet/>
      <dgm:spPr/>
      <dgm:t>
        <a:bodyPr/>
        <a:lstStyle/>
        <a:p>
          <a:endParaRPr lang="sk-SK" sz="1400"/>
        </a:p>
      </dgm:t>
    </dgm:pt>
    <dgm:pt modelId="{B8961003-DEB7-4BA7-AD95-8DD0310D04C9}">
      <dgm:prSet phldrT="[Text]" custT="1"/>
      <dgm:spPr/>
      <dgm:t>
        <a:bodyPr/>
        <a:lstStyle/>
        <a:p>
          <a:r>
            <a:rPr lang="sk-SK" sz="1400" dirty="0" smtClean="0"/>
            <a:t>3.</a:t>
          </a:r>
          <a:endParaRPr lang="sk-SK" sz="1400" dirty="0"/>
        </a:p>
      </dgm:t>
    </dgm:pt>
    <dgm:pt modelId="{C1DE2A37-922C-41DC-A860-B711FDCE94A8}" type="parTrans" cxnId="{F1A22AE6-D087-4245-B22D-32628E084E6E}">
      <dgm:prSet/>
      <dgm:spPr/>
      <dgm:t>
        <a:bodyPr/>
        <a:lstStyle/>
        <a:p>
          <a:endParaRPr lang="sk-SK" sz="1400"/>
        </a:p>
      </dgm:t>
    </dgm:pt>
    <dgm:pt modelId="{8540F4FF-B9D0-4708-A39D-3DCF5632AED2}" type="sibTrans" cxnId="{F1A22AE6-D087-4245-B22D-32628E084E6E}">
      <dgm:prSet/>
      <dgm:spPr/>
      <dgm:t>
        <a:bodyPr/>
        <a:lstStyle/>
        <a:p>
          <a:endParaRPr lang="sk-SK" sz="1400"/>
        </a:p>
      </dgm:t>
    </dgm:pt>
    <dgm:pt modelId="{899BA0CA-3971-4E99-927C-337795B30211}">
      <dgm:prSet phldrT="[Text]"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sk-SK" sz="1400" b="1" dirty="0">
            <a:latin typeface="Arial" pitchFamily="34" charset="0"/>
            <a:cs typeface="Arial" pitchFamily="34" charset="0"/>
          </a:endParaRPr>
        </a:p>
      </dgm:t>
    </dgm:pt>
    <dgm:pt modelId="{09285144-F8FF-434A-B6B9-CC31C5CDA8ED}" type="parTrans" cxnId="{7E46ED67-A063-4BA3-A80A-1F39984FB3CF}">
      <dgm:prSet/>
      <dgm:spPr/>
      <dgm:t>
        <a:bodyPr/>
        <a:lstStyle/>
        <a:p>
          <a:endParaRPr lang="sk-SK" sz="1400"/>
        </a:p>
      </dgm:t>
    </dgm:pt>
    <dgm:pt modelId="{40F758E8-E0F2-4868-B41F-CD38445EB87E}" type="sibTrans" cxnId="{7E46ED67-A063-4BA3-A80A-1F39984FB3CF}">
      <dgm:prSet/>
      <dgm:spPr/>
      <dgm:t>
        <a:bodyPr/>
        <a:lstStyle/>
        <a:p>
          <a:endParaRPr lang="sk-SK" sz="1400"/>
        </a:p>
      </dgm:t>
    </dgm:pt>
    <dgm:pt modelId="{B928904D-986E-4D98-91F0-99549F89D6F7}">
      <dgm:prSet phldrT="[Text]" custT="1"/>
      <dgm:spPr/>
      <dgm:t>
        <a:bodyPr/>
        <a:lstStyle/>
        <a:p>
          <a:r>
            <a:rPr lang="sk-SK" sz="1400" dirty="0" smtClean="0"/>
            <a:t>4.</a:t>
          </a:r>
          <a:endParaRPr lang="sk-SK" sz="1400" dirty="0"/>
        </a:p>
      </dgm:t>
    </dgm:pt>
    <dgm:pt modelId="{7560EF4B-0CCB-4A49-A43A-49A8FA4A67E9}" type="parTrans" cxnId="{48B751DA-2136-4DBC-9BB0-18939E49FF4C}">
      <dgm:prSet/>
      <dgm:spPr/>
      <dgm:t>
        <a:bodyPr/>
        <a:lstStyle/>
        <a:p>
          <a:endParaRPr lang="sk-SK" sz="1400"/>
        </a:p>
      </dgm:t>
    </dgm:pt>
    <dgm:pt modelId="{6B772CE4-514F-496C-9697-84C9930B5B21}" type="sibTrans" cxnId="{48B751DA-2136-4DBC-9BB0-18939E49FF4C}">
      <dgm:prSet/>
      <dgm:spPr/>
      <dgm:t>
        <a:bodyPr/>
        <a:lstStyle/>
        <a:p>
          <a:endParaRPr lang="sk-SK" sz="1400"/>
        </a:p>
      </dgm:t>
    </dgm:pt>
    <dgm:pt modelId="{B1B9D8D9-1F94-4B15-B976-86C60BEA6AC7}">
      <dgm:prSet custT="1"/>
      <dgm:spPr/>
      <dgm:t>
        <a:bodyPr anchor="t"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sk-SK" sz="1400" dirty="0">
            <a:latin typeface="Arial" pitchFamily="34" charset="0"/>
            <a:cs typeface="Arial" pitchFamily="34" charset="0"/>
          </a:endParaRPr>
        </a:p>
      </dgm:t>
    </dgm:pt>
    <dgm:pt modelId="{70235994-DF5E-4B74-95AC-579D3DD18B3F}" type="parTrans" cxnId="{B6D47C4B-691E-4304-B3F3-FD5D929A64BC}">
      <dgm:prSet/>
      <dgm:spPr/>
      <dgm:t>
        <a:bodyPr/>
        <a:lstStyle/>
        <a:p>
          <a:endParaRPr lang="sk-SK" sz="1400"/>
        </a:p>
      </dgm:t>
    </dgm:pt>
    <dgm:pt modelId="{C1056E23-1BE7-42CD-AC0E-AAC16F6A447F}" type="sibTrans" cxnId="{B6D47C4B-691E-4304-B3F3-FD5D929A64BC}">
      <dgm:prSet/>
      <dgm:spPr/>
      <dgm:t>
        <a:bodyPr/>
        <a:lstStyle/>
        <a:p>
          <a:endParaRPr lang="sk-SK" sz="1400"/>
        </a:p>
      </dgm:t>
    </dgm:pt>
    <dgm:pt modelId="{16478546-D5A2-438B-AB48-0CB3BAD70F96}">
      <dgm:prSet custT="1"/>
      <dgm:spPr/>
      <dgm:t>
        <a:bodyPr/>
        <a:lstStyle/>
        <a:p>
          <a:r>
            <a:rPr lang="sk-SK" sz="1400" dirty="0" smtClean="0">
              <a:latin typeface="Arial" pitchFamily="34" charset="0"/>
              <a:cs typeface="Arial" pitchFamily="34" charset="0"/>
            </a:rPr>
            <a:t>5. </a:t>
          </a:r>
          <a:endParaRPr lang="sk-SK" sz="1400" dirty="0">
            <a:latin typeface="Arial" pitchFamily="34" charset="0"/>
            <a:cs typeface="Arial" pitchFamily="34" charset="0"/>
          </a:endParaRPr>
        </a:p>
      </dgm:t>
    </dgm:pt>
    <dgm:pt modelId="{F4F374EF-1B0F-4732-A8A4-82D6471A58A8}" type="parTrans" cxnId="{96D952E6-5C24-4790-AA65-4FCC1AE66236}">
      <dgm:prSet/>
      <dgm:spPr/>
      <dgm:t>
        <a:bodyPr/>
        <a:lstStyle/>
        <a:p>
          <a:endParaRPr lang="sk-SK" sz="1400"/>
        </a:p>
      </dgm:t>
    </dgm:pt>
    <dgm:pt modelId="{D74E03A7-A6F8-4C79-BF89-703EEA1327CC}" type="sibTrans" cxnId="{96D952E6-5C24-4790-AA65-4FCC1AE66236}">
      <dgm:prSet/>
      <dgm:spPr/>
      <dgm:t>
        <a:bodyPr/>
        <a:lstStyle/>
        <a:p>
          <a:endParaRPr lang="sk-SK" sz="1400"/>
        </a:p>
      </dgm:t>
    </dgm:pt>
    <dgm:pt modelId="{C59F8746-1491-40A0-A689-6F60FD2C943C}">
      <dgm:prSet custT="1"/>
      <dgm:spPr/>
      <dgm:t>
        <a:bodyPr anchor="ctr"/>
        <a:lstStyle/>
        <a:p>
          <a:pPr marL="171450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sk-SK" sz="1400" dirty="0">
            <a:latin typeface="Arial" pitchFamily="34" charset="0"/>
            <a:cs typeface="Arial" pitchFamily="34" charset="0"/>
          </a:endParaRPr>
        </a:p>
      </dgm:t>
    </dgm:pt>
    <dgm:pt modelId="{6B782D03-EBFE-44BE-82AA-E69594D8CDAF}" type="parTrans" cxnId="{F8EF4865-7EE7-4058-8E96-85B3827A2801}">
      <dgm:prSet/>
      <dgm:spPr/>
      <dgm:t>
        <a:bodyPr/>
        <a:lstStyle/>
        <a:p>
          <a:endParaRPr lang="sk-SK" sz="1400"/>
        </a:p>
      </dgm:t>
    </dgm:pt>
    <dgm:pt modelId="{D0E7BA35-A6BB-4304-BC16-B906C408F9AB}" type="sibTrans" cxnId="{F8EF4865-7EE7-4058-8E96-85B3827A2801}">
      <dgm:prSet/>
      <dgm:spPr/>
      <dgm:t>
        <a:bodyPr/>
        <a:lstStyle/>
        <a:p>
          <a:endParaRPr lang="sk-SK" sz="1400"/>
        </a:p>
      </dgm:t>
    </dgm:pt>
    <dgm:pt modelId="{29291EDB-2414-4C5A-8BA0-97736CBA3B9C}">
      <dgm:prSet custT="1"/>
      <dgm:spPr/>
      <dgm:t>
        <a:bodyPr/>
        <a:lstStyle/>
        <a:p>
          <a:r>
            <a:rPr lang="sk-SK" sz="1400" dirty="0" smtClean="0">
              <a:latin typeface="Arial" pitchFamily="34" charset="0"/>
              <a:cs typeface="Arial" pitchFamily="34" charset="0"/>
            </a:rPr>
            <a:t>6.</a:t>
          </a:r>
          <a:endParaRPr lang="sk-SK" sz="1400" dirty="0">
            <a:latin typeface="Arial" pitchFamily="34" charset="0"/>
            <a:cs typeface="Arial" pitchFamily="34" charset="0"/>
          </a:endParaRPr>
        </a:p>
      </dgm:t>
    </dgm:pt>
    <dgm:pt modelId="{76C56F40-B289-4846-B3C9-B7B6926D4672}" type="parTrans" cxnId="{15BEA23B-5341-4E86-BE2B-D64A8ED9740F}">
      <dgm:prSet/>
      <dgm:spPr/>
      <dgm:t>
        <a:bodyPr/>
        <a:lstStyle/>
        <a:p>
          <a:endParaRPr lang="sk-SK" sz="1400"/>
        </a:p>
      </dgm:t>
    </dgm:pt>
    <dgm:pt modelId="{07515FA3-C616-4204-AF65-FAA56D488DF4}" type="sibTrans" cxnId="{15BEA23B-5341-4E86-BE2B-D64A8ED9740F}">
      <dgm:prSet/>
      <dgm:spPr/>
      <dgm:t>
        <a:bodyPr/>
        <a:lstStyle/>
        <a:p>
          <a:endParaRPr lang="sk-SK" sz="1400"/>
        </a:p>
      </dgm:t>
    </dgm:pt>
    <dgm:pt modelId="{E4F46F47-CFA6-4458-B613-3DB638DD8B77}">
      <dgm:prSet custT="1"/>
      <dgm:spPr/>
      <dgm:t>
        <a:bodyPr/>
        <a:lstStyle/>
        <a:p>
          <a:pPr algn="just"/>
          <a:r>
            <a:rPr lang="sk-SK" sz="1400" b="1" dirty="0" smtClean="0">
              <a:latin typeface="Arial" pitchFamily="34" charset="0"/>
              <a:cs typeface="Arial" pitchFamily="34" charset="0"/>
            </a:rPr>
            <a:t>Vytvorenie skupiny tzv. vysoko perspektívnych študijných programov, </a:t>
          </a:r>
          <a:r>
            <a:rPr lang="sk-SK" sz="1400" b="0" dirty="0" smtClean="0">
              <a:latin typeface="Arial" pitchFamily="34" charset="0"/>
              <a:cs typeface="Arial" pitchFamily="34" charset="0"/>
            </a:rPr>
            <a:t>odporúčaných pre ďalšiu spoluprácu v NP (študenti v praxi, vybavenie pracovísk VŠ, návrhy inovácií pre ŠP z pohľadu posilnenia prepojenia </a:t>
          </a:r>
          <a:r>
            <a:rPr lang="sk-SK" sz="1400" b="0" dirty="0" err="1" smtClean="0">
              <a:latin typeface="Arial" pitchFamily="34" charset="0"/>
              <a:cs typeface="Arial" pitchFamily="34" charset="0"/>
            </a:rPr>
            <a:t>kurikúl</a:t>
          </a:r>
          <a:r>
            <a:rPr lang="sk-SK" sz="1400" b="0" dirty="0" smtClean="0">
              <a:latin typeface="Arial" pitchFamily="34" charset="0"/>
              <a:cs typeface="Arial" pitchFamily="34" charset="0"/>
            </a:rPr>
            <a:t> s praxou)</a:t>
          </a:r>
          <a:endParaRPr lang="sk-SK" sz="1400" b="0" dirty="0"/>
        </a:p>
      </dgm:t>
    </dgm:pt>
    <dgm:pt modelId="{0F6FF2B2-7E03-4D90-B33A-4033DC54ED71}" type="parTrans" cxnId="{B91A01DE-DF49-493F-AD4D-B70256A71B61}">
      <dgm:prSet/>
      <dgm:spPr/>
      <dgm:t>
        <a:bodyPr/>
        <a:lstStyle/>
        <a:p>
          <a:endParaRPr lang="sk-SK" sz="1400"/>
        </a:p>
      </dgm:t>
    </dgm:pt>
    <dgm:pt modelId="{A06CC886-DCDA-4C72-A603-EB4BDFA1F9EA}" type="sibTrans" cxnId="{B91A01DE-DF49-493F-AD4D-B70256A71B61}">
      <dgm:prSet/>
      <dgm:spPr/>
      <dgm:t>
        <a:bodyPr/>
        <a:lstStyle/>
        <a:p>
          <a:endParaRPr lang="sk-SK" sz="1400"/>
        </a:p>
      </dgm:t>
    </dgm:pt>
    <dgm:pt modelId="{12B0D2EE-5B26-4FE2-B025-756063F44B3A}">
      <dgm:prSet custT="1"/>
      <dgm:spPr/>
      <dgm:t>
        <a:bodyPr anchor="t"/>
        <a:lstStyle/>
        <a:p>
          <a:r>
            <a:rPr lang="sk-SK" sz="1400" b="1" dirty="0" smtClean="0">
              <a:latin typeface="Arial" pitchFamily="34" charset="0"/>
              <a:cs typeface="Arial" pitchFamily="34" charset="0"/>
            </a:rPr>
            <a:t>Prepojenie odborov vzdelania na konkrétne študijné programy</a:t>
          </a:r>
          <a:endParaRPr lang="sk-SK" sz="1400" dirty="0" smtClean="0">
            <a:latin typeface="Arial" pitchFamily="34" charset="0"/>
            <a:cs typeface="Arial" pitchFamily="34" charset="0"/>
          </a:endParaRPr>
        </a:p>
      </dgm:t>
    </dgm:pt>
    <dgm:pt modelId="{7ED3AB0C-0487-42D7-AB97-5B9B8748D4E0}" type="parTrans" cxnId="{436B28C8-2514-43D7-BE23-7FD7F8462573}">
      <dgm:prSet/>
      <dgm:spPr/>
      <dgm:t>
        <a:bodyPr/>
        <a:lstStyle/>
        <a:p>
          <a:endParaRPr lang="sk-SK" sz="1400"/>
        </a:p>
      </dgm:t>
    </dgm:pt>
    <dgm:pt modelId="{BB71F299-195D-413B-AC59-24C21E114B37}" type="sibTrans" cxnId="{436B28C8-2514-43D7-BE23-7FD7F8462573}">
      <dgm:prSet/>
      <dgm:spPr/>
      <dgm:t>
        <a:bodyPr/>
        <a:lstStyle/>
        <a:p>
          <a:endParaRPr lang="sk-SK" sz="1400"/>
        </a:p>
      </dgm:t>
    </dgm:pt>
    <dgm:pt modelId="{F2B8E290-357C-4D78-BE36-1EC56E4CB01F}">
      <dgm:prSet custT="1"/>
      <dgm:spPr/>
      <dgm:t>
        <a:bodyPr anchor="t"/>
        <a:lstStyle/>
        <a:p>
          <a:endParaRPr lang="sk-SK" sz="1400" b="1" dirty="0">
            <a:latin typeface="Arial" pitchFamily="34" charset="0"/>
            <a:cs typeface="Arial" pitchFamily="34" charset="0"/>
          </a:endParaRPr>
        </a:p>
      </dgm:t>
    </dgm:pt>
    <dgm:pt modelId="{CF1ECF4E-6DCD-4640-ADB2-57AA699EBEC5}" type="parTrans" cxnId="{7B387DC4-6C34-4F66-8BA8-64A99D01D0EB}">
      <dgm:prSet/>
      <dgm:spPr/>
      <dgm:t>
        <a:bodyPr/>
        <a:lstStyle/>
        <a:p>
          <a:endParaRPr lang="sk-SK" sz="1400"/>
        </a:p>
      </dgm:t>
    </dgm:pt>
    <dgm:pt modelId="{C0722BA9-65A0-4AE3-973A-573071B8869E}" type="sibTrans" cxnId="{7B387DC4-6C34-4F66-8BA8-64A99D01D0EB}">
      <dgm:prSet/>
      <dgm:spPr/>
      <dgm:t>
        <a:bodyPr/>
        <a:lstStyle/>
        <a:p>
          <a:endParaRPr lang="sk-SK" sz="1400"/>
        </a:p>
      </dgm:t>
    </dgm:pt>
    <dgm:pt modelId="{F9FEEF70-DACD-4D35-9ECF-C7CDBF227E60}">
      <dgm:prSet custT="1"/>
      <dgm:spPr/>
      <dgm:t>
        <a:bodyPr/>
        <a:lstStyle/>
        <a:p>
          <a:r>
            <a:rPr lang="sk-SK" sz="1400" b="1" dirty="0" smtClean="0">
              <a:latin typeface="Arial" pitchFamily="34" charset="0"/>
              <a:cs typeface="Arial" pitchFamily="34" charset="0"/>
            </a:rPr>
            <a:t>Identifikácia skupiny povolaní a odborov vzdelania, ktoré majú väzbu na tzv. vysoko relevantné odvetvia </a:t>
          </a:r>
        </a:p>
      </dgm:t>
    </dgm:pt>
    <dgm:pt modelId="{A6C80D9D-7B8B-4021-80B9-C2ADA500477A}" type="parTrans" cxnId="{229F0479-4D5C-436E-89BB-9338458F9BE7}">
      <dgm:prSet/>
      <dgm:spPr/>
      <dgm:t>
        <a:bodyPr/>
        <a:lstStyle/>
        <a:p>
          <a:endParaRPr lang="sk-SK" sz="1400"/>
        </a:p>
      </dgm:t>
    </dgm:pt>
    <dgm:pt modelId="{7CE4B869-3B2A-4C77-8CD8-AB7DB641F5BA}" type="sibTrans" cxnId="{229F0479-4D5C-436E-89BB-9338458F9BE7}">
      <dgm:prSet/>
      <dgm:spPr/>
      <dgm:t>
        <a:bodyPr/>
        <a:lstStyle/>
        <a:p>
          <a:endParaRPr lang="sk-SK" sz="1400"/>
        </a:p>
      </dgm:t>
    </dgm:pt>
    <dgm:pt modelId="{210C758C-FF1D-4BCA-AF59-EF2171471085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0" lang="sk-SK" sz="1400" b="1" i="0" u="none" strike="noStrike" cap="none" spc="0" normalizeH="0" baseline="0" noProof="0" dirty="0" smtClean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Prisúdenie váh odvetviam vzhľadom na ich medzinárodnú konkurencieschopnosť a pridanú hodnotu v hospodárstve (identifikácia tzv. vysoko relevantných odvetví)</a:t>
          </a:r>
          <a:endParaRPr lang="sk-SK" sz="1400" b="1" dirty="0">
            <a:latin typeface="Arial" pitchFamily="34" charset="0"/>
            <a:cs typeface="Arial" pitchFamily="34" charset="0"/>
          </a:endParaRPr>
        </a:p>
      </dgm:t>
    </dgm:pt>
    <dgm:pt modelId="{03AD650B-986A-46C1-85DF-57338D2AF101}" type="parTrans" cxnId="{9FE36372-0BEF-4FEA-9480-7BEA1EAC8221}">
      <dgm:prSet/>
      <dgm:spPr/>
      <dgm:t>
        <a:bodyPr/>
        <a:lstStyle/>
        <a:p>
          <a:endParaRPr lang="sk-SK" sz="1400"/>
        </a:p>
      </dgm:t>
    </dgm:pt>
    <dgm:pt modelId="{11681751-3505-4D6B-A8FE-3ECF3B5AAA1E}" type="sibTrans" cxnId="{9FE36372-0BEF-4FEA-9480-7BEA1EAC8221}">
      <dgm:prSet/>
      <dgm:spPr/>
      <dgm:t>
        <a:bodyPr/>
        <a:lstStyle/>
        <a:p>
          <a:endParaRPr lang="sk-SK" sz="1400"/>
        </a:p>
      </dgm:t>
    </dgm:pt>
    <dgm:pt modelId="{726977CD-6C1B-4610-A3ED-DFD2F9B3EA79}">
      <dgm:prSet custT="1"/>
      <dgm:spPr/>
      <dgm:t>
        <a:bodyPr anchor="ctr"/>
        <a:lstStyle/>
        <a:p>
          <a:pPr algn="just"/>
          <a:r>
            <a:rPr lang="sk-SK" sz="1400" b="1" dirty="0" smtClean="0">
              <a:latin typeface="Arial" pitchFamily="34" charset="0"/>
              <a:cs typeface="Arial" pitchFamily="34" charset="0"/>
            </a:rPr>
            <a:t>Posúdenie študijných programov v rámci </a:t>
          </a:r>
          <a:r>
            <a:rPr lang="sk-SK" sz="1400" b="1" dirty="0" err="1" smtClean="0">
              <a:latin typeface="Arial" pitchFamily="34" charset="0"/>
              <a:cs typeface="Arial" pitchFamily="34" charset="0"/>
            </a:rPr>
            <a:t>multifaktorového</a:t>
          </a:r>
          <a:r>
            <a:rPr lang="sk-SK" sz="1400" b="1" dirty="0" smtClean="0">
              <a:latin typeface="Arial" pitchFamily="34" charset="0"/>
              <a:cs typeface="Arial" pitchFamily="34" charset="0"/>
            </a:rPr>
            <a:t> modelu – základom je koncept uplatniteľnosti absolventov na trhu práce v tzv. relevantných odvetviach</a:t>
          </a:r>
        </a:p>
      </dgm:t>
    </dgm:pt>
    <dgm:pt modelId="{5579BBF4-3590-4CB0-ACEA-04D9561EB8DB}" type="sibTrans" cxnId="{147D4408-36B3-43B1-87A0-674750EBEB4B}">
      <dgm:prSet/>
      <dgm:spPr/>
      <dgm:t>
        <a:bodyPr/>
        <a:lstStyle/>
        <a:p>
          <a:endParaRPr lang="sk-SK" sz="1400"/>
        </a:p>
      </dgm:t>
    </dgm:pt>
    <dgm:pt modelId="{7B49F160-027A-4E34-827A-A7818ED8C858}" type="parTrans" cxnId="{147D4408-36B3-43B1-87A0-674750EBEB4B}">
      <dgm:prSet/>
      <dgm:spPr/>
      <dgm:t>
        <a:bodyPr/>
        <a:lstStyle/>
        <a:p>
          <a:endParaRPr lang="sk-SK" sz="1400"/>
        </a:p>
      </dgm:t>
    </dgm:pt>
    <dgm:pt modelId="{5BC4D765-4DCA-4731-86F9-8906EFD32529}" type="pres">
      <dgm:prSet presAssocID="{A95F96F1-D760-49A4-849E-2DA579AF497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14DD2FBA-A367-4774-8D89-4B1533BDACDA}" type="pres">
      <dgm:prSet presAssocID="{53B050DA-9615-4BFE-9E75-AAFD876AA116}" presName="composite" presStyleCnt="0"/>
      <dgm:spPr/>
    </dgm:pt>
    <dgm:pt modelId="{0655EA00-BA1A-47F9-9BEF-9B9AC6881073}" type="pres">
      <dgm:prSet presAssocID="{53B050DA-9615-4BFE-9E75-AAFD876AA116}" presName="parentText" presStyleLbl="alignNode1" presStyleIdx="0" presStyleCnt="6" custLinFactNeighborX="0" custLinFactNeighborY="-37">
        <dgm:presLayoutVars>
          <dgm:chMax val="1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56C8FDAE-DD9E-4E2B-A0A6-5EAEC6985DA6}" type="pres">
      <dgm:prSet presAssocID="{53B050DA-9615-4BFE-9E75-AAFD876AA116}" presName="descendantText" presStyleLbl="alignAcc1" presStyleIdx="0" presStyleCnt="6" custScaleY="103956" custLinFactNeighborX="0" custLinFactNeighborY="-99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E41CE170-4D00-472B-A2B1-0CF5209B4EA0}" type="pres">
      <dgm:prSet presAssocID="{AC856D7E-8C56-4227-8AD6-8A12535C7897}" presName="sp" presStyleCnt="0"/>
      <dgm:spPr/>
    </dgm:pt>
    <dgm:pt modelId="{D2BD3F92-803A-462B-BBD1-BBC0F7F566E9}" type="pres">
      <dgm:prSet presAssocID="{70350B37-0879-4891-A798-1EB9AAE8C46A}" presName="composite" presStyleCnt="0"/>
      <dgm:spPr/>
    </dgm:pt>
    <dgm:pt modelId="{DB84A26D-5EC1-4E6D-81A3-ED8F34D64AE8}" type="pres">
      <dgm:prSet presAssocID="{70350B37-0879-4891-A798-1EB9AAE8C46A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B1780228-59DB-42CB-8F09-6195F8FF4766}" type="pres">
      <dgm:prSet presAssocID="{70350B37-0879-4891-A798-1EB9AAE8C46A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8FFD1F66-18FD-480C-ACEE-9A25AE9F26A9}" type="pres">
      <dgm:prSet presAssocID="{3280D324-67F0-4A18-8AD7-289B5AFB1EC8}" presName="sp" presStyleCnt="0"/>
      <dgm:spPr/>
    </dgm:pt>
    <dgm:pt modelId="{0BA28A3A-F8BF-47A2-B310-48136B8515AB}" type="pres">
      <dgm:prSet presAssocID="{B8961003-DEB7-4BA7-AD95-8DD0310D04C9}" presName="composite" presStyleCnt="0"/>
      <dgm:spPr/>
    </dgm:pt>
    <dgm:pt modelId="{CF80228E-4E83-4BA8-8111-1A16A9323EDD}" type="pres">
      <dgm:prSet presAssocID="{B8961003-DEB7-4BA7-AD95-8DD0310D04C9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332E1F7-E7FE-4CCE-998E-5D53F3D8AAEB}" type="pres">
      <dgm:prSet presAssocID="{B8961003-DEB7-4BA7-AD95-8DD0310D04C9}" presName="descendantText" presStyleLbl="alignAcc1" presStyleIdx="2" presStyleCnt="6" custLinFactNeighborX="0" custLinFactNeighborY="4039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94A57B3-5F22-4801-B27A-E195F3D07BDC}" type="pres">
      <dgm:prSet presAssocID="{8540F4FF-B9D0-4708-A39D-3DCF5632AED2}" presName="sp" presStyleCnt="0"/>
      <dgm:spPr/>
    </dgm:pt>
    <dgm:pt modelId="{C2F0D069-9F03-4954-A35D-35D4C13ECB89}" type="pres">
      <dgm:prSet presAssocID="{B928904D-986E-4D98-91F0-99549F89D6F7}" presName="composite" presStyleCnt="0"/>
      <dgm:spPr/>
    </dgm:pt>
    <dgm:pt modelId="{D6F6BC7B-9398-499F-89C3-C85DBA6D222A}" type="pres">
      <dgm:prSet presAssocID="{B928904D-986E-4D98-91F0-99549F89D6F7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CBFED103-742A-4B26-A3E8-DBEBADCA8C88}" type="pres">
      <dgm:prSet presAssocID="{B928904D-986E-4D98-91F0-99549F89D6F7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2794BAA7-6E22-46C2-B0C7-EDFBA98EE025}" type="pres">
      <dgm:prSet presAssocID="{6B772CE4-514F-496C-9697-84C9930B5B21}" presName="sp" presStyleCnt="0"/>
      <dgm:spPr/>
    </dgm:pt>
    <dgm:pt modelId="{DCB38996-5F29-4C01-A3A2-52D9448C935D}" type="pres">
      <dgm:prSet presAssocID="{16478546-D5A2-438B-AB48-0CB3BAD70F96}" presName="composite" presStyleCnt="0"/>
      <dgm:spPr/>
    </dgm:pt>
    <dgm:pt modelId="{00FDC0C0-2DC6-44EB-8578-85D291ED6576}" type="pres">
      <dgm:prSet presAssocID="{16478546-D5A2-438B-AB48-0CB3BAD70F96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59DBA4B6-0C53-4015-983E-E771D623B955}" type="pres">
      <dgm:prSet presAssocID="{16478546-D5A2-438B-AB48-0CB3BAD70F96}" presName="descendantText" presStyleLbl="alignAcc1" presStyleIdx="4" presStyleCnt="6" custScaleY="91439" custLinFactNeighborY="10110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46CA2454-0E4F-4973-808B-57E68C9C4B6C}" type="pres">
      <dgm:prSet presAssocID="{D74E03A7-A6F8-4C79-BF89-703EEA1327CC}" presName="sp" presStyleCnt="0"/>
      <dgm:spPr/>
    </dgm:pt>
    <dgm:pt modelId="{0C52AEE5-C08A-4C33-9338-1CD7AFA242BD}" type="pres">
      <dgm:prSet presAssocID="{29291EDB-2414-4C5A-8BA0-97736CBA3B9C}" presName="composite" presStyleCnt="0"/>
      <dgm:spPr/>
    </dgm:pt>
    <dgm:pt modelId="{282F92FF-3882-443A-83A5-3CC9AB97275B}" type="pres">
      <dgm:prSet presAssocID="{29291EDB-2414-4C5A-8BA0-97736CBA3B9C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E2B441FA-8830-4E11-9012-91B34D37DE0C}" type="pres">
      <dgm:prSet presAssocID="{29291EDB-2414-4C5A-8BA0-97736CBA3B9C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C61827BA-3722-4B26-8B54-BEB28941A52F}" srcId="{70350B37-0879-4891-A798-1EB9AAE8C46A}" destId="{FCF6A46B-632C-41E3-92EB-33D687F05E7D}" srcOrd="0" destOrd="0" parTransId="{58247F30-263A-4C2E-A9B3-DC8E17A291F8}" sibTransId="{0230C848-1636-4A6A-B2EC-A73932473AB3}"/>
    <dgm:cxn modelId="{9FE36372-0BEF-4FEA-9480-7BEA1EAC8221}" srcId="{70350B37-0879-4891-A798-1EB9AAE8C46A}" destId="{210C758C-FF1D-4BCA-AF59-EF2171471085}" srcOrd="1" destOrd="0" parTransId="{03AD650B-986A-46C1-85DF-57338D2AF101}" sibTransId="{11681751-3505-4D6B-A8FE-3ECF3B5AAA1E}"/>
    <dgm:cxn modelId="{F98378AE-9B75-4ECB-A5D7-AACB83995764}" srcId="{A95F96F1-D760-49A4-849E-2DA579AF4971}" destId="{53B050DA-9615-4BFE-9E75-AAFD876AA116}" srcOrd="0" destOrd="0" parTransId="{E1963FB1-2FC9-4E22-A168-DAE8618FC248}" sibTransId="{AC856D7E-8C56-4227-8AD6-8A12535C7897}"/>
    <dgm:cxn modelId="{CA42234F-F0DC-4F58-A21B-0AEEE52C3C7B}" type="presOf" srcId="{B8961003-DEB7-4BA7-AD95-8DD0310D04C9}" destId="{CF80228E-4E83-4BA8-8111-1A16A9323EDD}" srcOrd="0" destOrd="0" presId="urn:microsoft.com/office/officeart/2005/8/layout/chevron2"/>
    <dgm:cxn modelId="{15BEA23B-5341-4E86-BE2B-D64A8ED9740F}" srcId="{A95F96F1-D760-49A4-849E-2DA579AF4971}" destId="{29291EDB-2414-4C5A-8BA0-97736CBA3B9C}" srcOrd="5" destOrd="0" parTransId="{76C56F40-B289-4846-B3C9-B7B6926D4672}" sibTransId="{07515FA3-C616-4204-AF65-FAA56D488DF4}"/>
    <dgm:cxn modelId="{87DE8BF1-80D0-4B97-931D-02EC32FC66C5}" type="presOf" srcId="{F2B8E290-357C-4D78-BE36-1EC56E4CB01F}" destId="{CBFED103-742A-4B26-A3E8-DBEBADCA8C88}" srcOrd="0" destOrd="2" presId="urn:microsoft.com/office/officeart/2005/8/layout/chevron2"/>
    <dgm:cxn modelId="{FAF4C184-0390-4E8D-B1CB-EDCE9DB7BB85}" type="presOf" srcId="{C59F8746-1491-40A0-A689-6F60FD2C943C}" destId="{59DBA4B6-0C53-4015-983E-E771D623B955}" srcOrd="0" destOrd="0" presId="urn:microsoft.com/office/officeart/2005/8/layout/chevron2"/>
    <dgm:cxn modelId="{436B28C8-2514-43D7-BE23-7FD7F8462573}" srcId="{B928904D-986E-4D98-91F0-99549F89D6F7}" destId="{12B0D2EE-5B26-4FE2-B025-756063F44B3A}" srcOrd="1" destOrd="0" parTransId="{7ED3AB0C-0487-42D7-AB97-5B9B8748D4E0}" sibTransId="{BB71F299-195D-413B-AC59-24C21E114B37}"/>
    <dgm:cxn modelId="{7B387DC4-6C34-4F66-8BA8-64A99D01D0EB}" srcId="{B928904D-986E-4D98-91F0-99549F89D6F7}" destId="{F2B8E290-357C-4D78-BE36-1EC56E4CB01F}" srcOrd="2" destOrd="0" parTransId="{CF1ECF4E-6DCD-4640-ADB2-57AA699EBEC5}" sibTransId="{C0722BA9-65A0-4AE3-973A-573071B8869E}"/>
    <dgm:cxn modelId="{F1A22AE6-D087-4245-B22D-32628E084E6E}" srcId="{A95F96F1-D760-49A4-849E-2DA579AF4971}" destId="{B8961003-DEB7-4BA7-AD95-8DD0310D04C9}" srcOrd="2" destOrd="0" parTransId="{C1DE2A37-922C-41DC-A860-B711FDCE94A8}" sibTransId="{8540F4FF-B9D0-4708-A39D-3DCF5632AED2}"/>
    <dgm:cxn modelId="{FD9E5571-0657-4A36-A791-E4107E2DB89B}" type="presOf" srcId="{F9FEEF70-DACD-4D35-9ECF-C7CDBF227E60}" destId="{3332E1F7-E7FE-4CCE-998E-5D53F3D8AAEB}" srcOrd="0" destOrd="1" presId="urn:microsoft.com/office/officeart/2005/8/layout/chevron2"/>
    <dgm:cxn modelId="{FE3AA380-CB11-4722-845F-365F89A1905B}" type="presOf" srcId="{FCF6A46B-632C-41E3-92EB-33D687F05E7D}" destId="{B1780228-59DB-42CB-8F09-6195F8FF4766}" srcOrd="0" destOrd="0" presId="urn:microsoft.com/office/officeart/2005/8/layout/chevron2"/>
    <dgm:cxn modelId="{940477ED-51B3-48AF-9C1B-7A5525EBABC5}" srcId="{A95F96F1-D760-49A4-849E-2DA579AF4971}" destId="{70350B37-0879-4891-A798-1EB9AAE8C46A}" srcOrd="1" destOrd="0" parTransId="{7A241720-8C61-48FC-A5D5-31C9DBFEACCC}" sibTransId="{3280D324-67F0-4A18-8AD7-289B5AFB1EC8}"/>
    <dgm:cxn modelId="{7B3535C0-D65C-4FE8-8EB0-B39E5224CEF7}" type="presOf" srcId="{16478546-D5A2-438B-AB48-0CB3BAD70F96}" destId="{00FDC0C0-2DC6-44EB-8578-85D291ED6576}" srcOrd="0" destOrd="0" presId="urn:microsoft.com/office/officeart/2005/8/layout/chevron2"/>
    <dgm:cxn modelId="{6EC9D78C-13FC-4F6C-AEF2-D5907D795828}" type="presOf" srcId="{B928904D-986E-4D98-91F0-99549F89D6F7}" destId="{D6F6BC7B-9398-499F-89C3-C85DBA6D222A}" srcOrd="0" destOrd="0" presId="urn:microsoft.com/office/officeart/2005/8/layout/chevron2"/>
    <dgm:cxn modelId="{E20524D1-4070-458B-9F47-F76E4D66D0AB}" type="presOf" srcId="{B1B9D8D9-1F94-4B15-B976-86C60BEA6AC7}" destId="{CBFED103-742A-4B26-A3E8-DBEBADCA8C88}" srcOrd="0" destOrd="0" presId="urn:microsoft.com/office/officeart/2005/8/layout/chevron2"/>
    <dgm:cxn modelId="{E04C00F2-8366-4704-99D1-106C5ACAD5AC}" type="presOf" srcId="{12B0D2EE-5B26-4FE2-B025-756063F44B3A}" destId="{CBFED103-742A-4B26-A3E8-DBEBADCA8C88}" srcOrd="0" destOrd="1" presId="urn:microsoft.com/office/officeart/2005/8/layout/chevron2"/>
    <dgm:cxn modelId="{96D952E6-5C24-4790-AA65-4FCC1AE66236}" srcId="{A95F96F1-D760-49A4-849E-2DA579AF4971}" destId="{16478546-D5A2-438B-AB48-0CB3BAD70F96}" srcOrd="4" destOrd="0" parTransId="{F4F374EF-1B0F-4732-A8A4-82D6471A58A8}" sibTransId="{D74E03A7-A6F8-4C79-BF89-703EEA1327CC}"/>
    <dgm:cxn modelId="{5AF2B24B-DECB-4231-9628-1A13828FD06F}" type="presOf" srcId="{210C758C-FF1D-4BCA-AF59-EF2171471085}" destId="{B1780228-59DB-42CB-8F09-6195F8FF4766}" srcOrd="0" destOrd="1" presId="urn:microsoft.com/office/officeart/2005/8/layout/chevron2"/>
    <dgm:cxn modelId="{229F0479-4D5C-436E-89BB-9338458F9BE7}" srcId="{B8961003-DEB7-4BA7-AD95-8DD0310D04C9}" destId="{F9FEEF70-DACD-4D35-9ECF-C7CDBF227E60}" srcOrd="1" destOrd="0" parTransId="{A6C80D9D-7B8B-4021-80B9-C2ADA500477A}" sibTransId="{7CE4B869-3B2A-4C77-8CD8-AB7DB641F5BA}"/>
    <dgm:cxn modelId="{DAC172EF-ADB6-4BE4-B5EB-715836F24A59}" type="presOf" srcId="{726977CD-6C1B-4610-A3ED-DFD2F9B3EA79}" destId="{59DBA4B6-0C53-4015-983E-E771D623B955}" srcOrd="0" destOrd="1" presId="urn:microsoft.com/office/officeart/2005/8/layout/chevron2"/>
    <dgm:cxn modelId="{48B751DA-2136-4DBC-9BB0-18939E49FF4C}" srcId="{A95F96F1-D760-49A4-849E-2DA579AF4971}" destId="{B928904D-986E-4D98-91F0-99549F89D6F7}" srcOrd="3" destOrd="0" parTransId="{7560EF4B-0CCB-4A49-A43A-49A8FA4A67E9}" sibTransId="{6B772CE4-514F-496C-9697-84C9930B5B21}"/>
    <dgm:cxn modelId="{F8EF4865-7EE7-4058-8E96-85B3827A2801}" srcId="{16478546-D5A2-438B-AB48-0CB3BAD70F96}" destId="{C59F8746-1491-40A0-A689-6F60FD2C943C}" srcOrd="0" destOrd="0" parTransId="{6B782D03-EBFE-44BE-82AA-E69594D8CDAF}" sibTransId="{D0E7BA35-A6BB-4304-BC16-B906C408F9AB}"/>
    <dgm:cxn modelId="{E718C725-DC5C-45DD-8983-D045C6788BD4}" type="presOf" srcId="{85748C2C-B1A8-4783-BE32-6DDC5B7210E7}" destId="{56C8FDAE-DD9E-4E2B-A0A6-5EAEC6985DA6}" srcOrd="0" destOrd="0" presId="urn:microsoft.com/office/officeart/2005/8/layout/chevron2"/>
    <dgm:cxn modelId="{6986EE0F-E908-43A8-A412-B5F6C2B5E9EA}" type="presOf" srcId="{29291EDB-2414-4C5A-8BA0-97736CBA3B9C}" destId="{282F92FF-3882-443A-83A5-3CC9AB97275B}" srcOrd="0" destOrd="0" presId="urn:microsoft.com/office/officeart/2005/8/layout/chevron2"/>
    <dgm:cxn modelId="{B6D47C4B-691E-4304-B3F3-FD5D929A64BC}" srcId="{B928904D-986E-4D98-91F0-99549F89D6F7}" destId="{B1B9D8D9-1F94-4B15-B976-86C60BEA6AC7}" srcOrd="0" destOrd="0" parTransId="{70235994-DF5E-4B74-95AC-579D3DD18B3F}" sibTransId="{C1056E23-1BE7-42CD-AC0E-AAC16F6A447F}"/>
    <dgm:cxn modelId="{32767787-1867-4294-AA22-7B17430B6062}" type="presOf" srcId="{53B050DA-9615-4BFE-9E75-AAFD876AA116}" destId="{0655EA00-BA1A-47F9-9BEF-9B9AC6881073}" srcOrd="0" destOrd="0" presId="urn:microsoft.com/office/officeart/2005/8/layout/chevron2"/>
    <dgm:cxn modelId="{FF00DD76-D5CD-4B81-A1B6-695DDE4A8A21}" type="presOf" srcId="{70350B37-0879-4891-A798-1EB9AAE8C46A}" destId="{DB84A26D-5EC1-4E6D-81A3-ED8F34D64AE8}" srcOrd="0" destOrd="0" presId="urn:microsoft.com/office/officeart/2005/8/layout/chevron2"/>
    <dgm:cxn modelId="{022A3632-FEF3-4FDC-9B78-6A6EFA51FBB4}" type="presOf" srcId="{E4F46F47-CFA6-4458-B613-3DB638DD8B77}" destId="{E2B441FA-8830-4E11-9012-91B34D37DE0C}" srcOrd="0" destOrd="0" presId="urn:microsoft.com/office/officeart/2005/8/layout/chevron2"/>
    <dgm:cxn modelId="{04FD1C44-C387-4D43-A20D-CBF5B1E04A64}" type="presOf" srcId="{899BA0CA-3971-4E99-927C-337795B30211}" destId="{3332E1F7-E7FE-4CCE-998E-5D53F3D8AAEB}" srcOrd="0" destOrd="0" presId="urn:microsoft.com/office/officeart/2005/8/layout/chevron2"/>
    <dgm:cxn modelId="{7AFDFA96-FECC-443F-9785-46508995A0AD}" srcId="{53B050DA-9615-4BFE-9E75-AAFD876AA116}" destId="{85748C2C-B1A8-4783-BE32-6DDC5B7210E7}" srcOrd="0" destOrd="0" parTransId="{2963C38E-4A84-48E5-A5FA-E25C182B51D6}" sibTransId="{41B6FDF4-683C-47A9-A101-14D9B59E0D88}"/>
    <dgm:cxn modelId="{7E46ED67-A063-4BA3-A80A-1F39984FB3CF}" srcId="{B8961003-DEB7-4BA7-AD95-8DD0310D04C9}" destId="{899BA0CA-3971-4E99-927C-337795B30211}" srcOrd="0" destOrd="0" parTransId="{09285144-F8FF-434A-B6B9-CC31C5CDA8ED}" sibTransId="{40F758E8-E0F2-4868-B41F-CD38445EB87E}"/>
    <dgm:cxn modelId="{147D4408-36B3-43B1-87A0-674750EBEB4B}" srcId="{16478546-D5A2-438B-AB48-0CB3BAD70F96}" destId="{726977CD-6C1B-4610-A3ED-DFD2F9B3EA79}" srcOrd="1" destOrd="0" parTransId="{7B49F160-027A-4E34-827A-A7818ED8C858}" sibTransId="{5579BBF4-3590-4CB0-ACEA-04D9561EB8DB}"/>
    <dgm:cxn modelId="{3886D5FB-7C92-43CD-9C0B-BB9294F0EF48}" type="presOf" srcId="{A95F96F1-D760-49A4-849E-2DA579AF4971}" destId="{5BC4D765-4DCA-4731-86F9-8906EFD32529}" srcOrd="0" destOrd="0" presId="urn:microsoft.com/office/officeart/2005/8/layout/chevron2"/>
    <dgm:cxn modelId="{B91A01DE-DF49-493F-AD4D-B70256A71B61}" srcId="{29291EDB-2414-4C5A-8BA0-97736CBA3B9C}" destId="{E4F46F47-CFA6-4458-B613-3DB638DD8B77}" srcOrd="0" destOrd="0" parTransId="{0F6FF2B2-7E03-4D90-B33A-4033DC54ED71}" sibTransId="{A06CC886-DCDA-4C72-A603-EB4BDFA1F9EA}"/>
    <dgm:cxn modelId="{160783B2-C81E-4E79-894E-3C6FE1618875}" type="presParOf" srcId="{5BC4D765-4DCA-4731-86F9-8906EFD32529}" destId="{14DD2FBA-A367-4774-8D89-4B1533BDACDA}" srcOrd="0" destOrd="0" presId="urn:microsoft.com/office/officeart/2005/8/layout/chevron2"/>
    <dgm:cxn modelId="{7C16A4B4-21D7-408A-A1BE-BFB2C2F6C9BA}" type="presParOf" srcId="{14DD2FBA-A367-4774-8D89-4B1533BDACDA}" destId="{0655EA00-BA1A-47F9-9BEF-9B9AC6881073}" srcOrd="0" destOrd="0" presId="urn:microsoft.com/office/officeart/2005/8/layout/chevron2"/>
    <dgm:cxn modelId="{671A9248-9240-46C0-AF85-A2E326D79E29}" type="presParOf" srcId="{14DD2FBA-A367-4774-8D89-4B1533BDACDA}" destId="{56C8FDAE-DD9E-4E2B-A0A6-5EAEC6985DA6}" srcOrd="1" destOrd="0" presId="urn:microsoft.com/office/officeart/2005/8/layout/chevron2"/>
    <dgm:cxn modelId="{13B62341-3DE1-4044-B118-53436510E27F}" type="presParOf" srcId="{5BC4D765-4DCA-4731-86F9-8906EFD32529}" destId="{E41CE170-4D00-472B-A2B1-0CF5209B4EA0}" srcOrd="1" destOrd="0" presId="urn:microsoft.com/office/officeart/2005/8/layout/chevron2"/>
    <dgm:cxn modelId="{37B75A33-97CC-4646-A1DA-9F6811793D34}" type="presParOf" srcId="{5BC4D765-4DCA-4731-86F9-8906EFD32529}" destId="{D2BD3F92-803A-462B-BBD1-BBC0F7F566E9}" srcOrd="2" destOrd="0" presId="urn:microsoft.com/office/officeart/2005/8/layout/chevron2"/>
    <dgm:cxn modelId="{39D41A3E-35BC-43EF-921D-361C5277FD9A}" type="presParOf" srcId="{D2BD3F92-803A-462B-BBD1-BBC0F7F566E9}" destId="{DB84A26D-5EC1-4E6D-81A3-ED8F34D64AE8}" srcOrd="0" destOrd="0" presId="urn:microsoft.com/office/officeart/2005/8/layout/chevron2"/>
    <dgm:cxn modelId="{86BA07F1-B3B8-404E-8187-59C063334C2B}" type="presParOf" srcId="{D2BD3F92-803A-462B-BBD1-BBC0F7F566E9}" destId="{B1780228-59DB-42CB-8F09-6195F8FF4766}" srcOrd="1" destOrd="0" presId="urn:microsoft.com/office/officeart/2005/8/layout/chevron2"/>
    <dgm:cxn modelId="{6A5FBF00-5929-4C18-B38F-AD218ACC0A72}" type="presParOf" srcId="{5BC4D765-4DCA-4731-86F9-8906EFD32529}" destId="{8FFD1F66-18FD-480C-ACEE-9A25AE9F26A9}" srcOrd="3" destOrd="0" presId="urn:microsoft.com/office/officeart/2005/8/layout/chevron2"/>
    <dgm:cxn modelId="{6294328C-7427-4913-B95B-4FB400D29CC0}" type="presParOf" srcId="{5BC4D765-4DCA-4731-86F9-8906EFD32529}" destId="{0BA28A3A-F8BF-47A2-B310-48136B8515AB}" srcOrd="4" destOrd="0" presId="urn:microsoft.com/office/officeart/2005/8/layout/chevron2"/>
    <dgm:cxn modelId="{2BE41525-2D03-47DD-96F8-DD228D14C8A4}" type="presParOf" srcId="{0BA28A3A-F8BF-47A2-B310-48136B8515AB}" destId="{CF80228E-4E83-4BA8-8111-1A16A9323EDD}" srcOrd="0" destOrd="0" presId="urn:microsoft.com/office/officeart/2005/8/layout/chevron2"/>
    <dgm:cxn modelId="{942F1E0E-D9D3-499A-BA15-0C03A0E4243F}" type="presParOf" srcId="{0BA28A3A-F8BF-47A2-B310-48136B8515AB}" destId="{3332E1F7-E7FE-4CCE-998E-5D53F3D8AAEB}" srcOrd="1" destOrd="0" presId="urn:microsoft.com/office/officeart/2005/8/layout/chevron2"/>
    <dgm:cxn modelId="{6E30B2B0-EA2D-4CB0-B56F-4844AC3215B2}" type="presParOf" srcId="{5BC4D765-4DCA-4731-86F9-8906EFD32529}" destId="{394A57B3-5F22-4801-B27A-E195F3D07BDC}" srcOrd="5" destOrd="0" presId="urn:microsoft.com/office/officeart/2005/8/layout/chevron2"/>
    <dgm:cxn modelId="{D6114E80-13D6-42B3-8211-2582F8776086}" type="presParOf" srcId="{5BC4D765-4DCA-4731-86F9-8906EFD32529}" destId="{C2F0D069-9F03-4954-A35D-35D4C13ECB89}" srcOrd="6" destOrd="0" presId="urn:microsoft.com/office/officeart/2005/8/layout/chevron2"/>
    <dgm:cxn modelId="{B24CA853-6448-41AD-BB9F-DFEEB42BCF04}" type="presParOf" srcId="{C2F0D069-9F03-4954-A35D-35D4C13ECB89}" destId="{D6F6BC7B-9398-499F-89C3-C85DBA6D222A}" srcOrd="0" destOrd="0" presId="urn:microsoft.com/office/officeart/2005/8/layout/chevron2"/>
    <dgm:cxn modelId="{DA5FE51E-3B39-453D-A822-3134B877ABB3}" type="presParOf" srcId="{C2F0D069-9F03-4954-A35D-35D4C13ECB89}" destId="{CBFED103-742A-4B26-A3E8-DBEBADCA8C88}" srcOrd="1" destOrd="0" presId="urn:microsoft.com/office/officeart/2005/8/layout/chevron2"/>
    <dgm:cxn modelId="{9E037C40-75A8-4C28-90F5-B25B2190C66F}" type="presParOf" srcId="{5BC4D765-4DCA-4731-86F9-8906EFD32529}" destId="{2794BAA7-6E22-46C2-B0C7-EDFBA98EE025}" srcOrd="7" destOrd="0" presId="urn:microsoft.com/office/officeart/2005/8/layout/chevron2"/>
    <dgm:cxn modelId="{6919D68F-A4CE-4BA5-B926-A47429C4D181}" type="presParOf" srcId="{5BC4D765-4DCA-4731-86F9-8906EFD32529}" destId="{DCB38996-5F29-4C01-A3A2-52D9448C935D}" srcOrd="8" destOrd="0" presId="urn:microsoft.com/office/officeart/2005/8/layout/chevron2"/>
    <dgm:cxn modelId="{84B51A92-4212-42B5-A03E-14F67D9D1B08}" type="presParOf" srcId="{DCB38996-5F29-4C01-A3A2-52D9448C935D}" destId="{00FDC0C0-2DC6-44EB-8578-85D291ED6576}" srcOrd="0" destOrd="0" presId="urn:microsoft.com/office/officeart/2005/8/layout/chevron2"/>
    <dgm:cxn modelId="{B1364D53-6661-4CBB-91D2-D78F460A322E}" type="presParOf" srcId="{DCB38996-5F29-4C01-A3A2-52D9448C935D}" destId="{59DBA4B6-0C53-4015-983E-E771D623B955}" srcOrd="1" destOrd="0" presId="urn:microsoft.com/office/officeart/2005/8/layout/chevron2"/>
    <dgm:cxn modelId="{3D170E42-3210-4AFE-832A-8F2895A2DB94}" type="presParOf" srcId="{5BC4D765-4DCA-4731-86F9-8906EFD32529}" destId="{46CA2454-0E4F-4973-808B-57E68C9C4B6C}" srcOrd="9" destOrd="0" presId="urn:microsoft.com/office/officeart/2005/8/layout/chevron2"/>
    <dgm:cxn modelId="{72698B99-4048-4C0D-B202-9A3473332638}" type="presParOf" srcId="{5BC4D765-4DCA-4731-86F9-8906EFD32529}" destId="{0C52AEE5-C08A-4C33-9338-1CD7AFA242BD}" srcOrd="10" destOrd="0" presId="urn:microsoft.com/office/officeart/2005/8/layout/chevron2"/>
    <dgm:cxn modelId="{DC736CD4-EB20-420F-9A5A-99B2D763F0A8}" type="presParOf" srcId="{0C52AEE5-C08A-4C33-9338-1CD7AFA242BD}" destId="{282F92FF-3882-443A-83A5-3CC9AB97275B}" srcOrd="0" destOrd="0" presId="urn:microsoft.com/office/officeart/2005/8/layout/chevron2"/>
    <dgm:cxn modelId="{3E9C151F-DF7D-45D4-9270-51028CD0541A}" type="presParOf" srcId="{0C52AEE5-C08A-4C33-9338-1CD7AFA242BD}" destId="{E2B441FA-8830-4E11-9012-91B34D37DE0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1CAC01-E1BC-46DB-90A0-60FE5E78AD5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1BAC5A2-B00F-48AF-99AC-9C3E41374C56}">
      <dgm:prSet phldrT="[Text]" custT="1"/>
      <dgm:spPr/>
      <dgm:t>
        <a:bodyPr/>
        <a:lstStyle/>
        <a:p>
          <a:r>
            <a:rPr lang="sk-SK" sz="2000" dirty="0" smtClean="0"/>
            <a:t> </a:t>
          </a:r>
          <a:endParaRPr lang="sk-SK" sz="2000" dirty="0"/>
        </a:p>
      </dgm:t>
    </dgm:pt>
    <dgm:pt modelId="{CF6BBD92-60D5-4829-82E9-EF9ADCF0F395}" type="parTrans" cxnId="{43144027-D46C-41C5-801D-E8146FC3A8E5}">
      <dgm:prSet/>
      <dgm:spPr/>
      <dgm:t>
        <a:bodyPr/>
        <a:lstStyle/>
        <a:p>
          <a:endParaRPr lang="sk-SK"/>
        </a:p>
      </dgm:t>
    </dgm:pt>
    <dgm:pt modelId="{C9CABF8D-D579-49B8-9977-CA882EDC1AC3}" type="sibTrans" cxnId="{43144027-D46C-41C5-801D-E8146FC3A8E5}">
      <dgm:prSet/>
      <dgm:spPr/>
      <dgm:t>
        <a:bodyPr/>
        <a:lstStyle/>
        <a:p>
          <a:endParaRPr lang="sk-SK"/>
        </a:p>
      </dgm:t>
    </dgm:pt>
    <dgm:pt modelId="{53D51500-9568-4872-9540-16C75FD1DF50}">
      <dgm:prSet phldrT="[Text]" custT="1"/>
      <dgm:spPr/>
      <dgm:t>
        <a:bodyPr/>
        <a:lstStyle/>
        <a:p>
          <a:r>
            <a:rPr lang="sk-SK" sz="2000" dirty="0" smtClean="0"/>
            <a:t> </a:t>
          </a:r>
          <a:endParaRPr lang="sk-SK" sz="2000" dirty="0"/>
        </a:p>
      </dgm:t>
    </dgm:pt>
    <dgm:pt modelId="{A8FD6A19-E5FA-49E9-947E-3AEFE02AC64B}" type="sibTrans" cxnId="{9BBC999A-2B9A-473E-A181-E9DE49BD62CD}">
      <dgm:prSet/>
      <dgm:spPr/>
      <dgm:t>
        <a:bodyPr/>
        <a:lstStyle/>
        <a:p>
          <a:endParaRPr lang="sk-SK"/>
        </a:p>
      </dgm:t>
    </dgm:pt>
    <dgm:pt modelId="{ADBE360E-5AD7-41C6-A4D0-0ED10747BB0D}" type="parTrans" cxnId="{9BBC999A-2B9A-473E-A181-E9DE49BD62CD}">
      <dgm:prSet/>
      <dgm:spPr/>
      <dgm:t>
        <a:bodyPr/>
        <a:lstStyle/>
        <a:p>
          <a:endParaRPr lang="sk-SK"/>
        </a:p>
      </dgm:t>
    </dgm:pt>
    <dgm:pt modelId="{DF1AD4DB-A945-4E47-928C-D5F34E8AB4A4}" type="pres">
      <dgm:prSet presAssocID="{D61CAC01-E1BC-46DB-90A0-60FE5E78AD5D}" presName="compositeShape" presStyleCnt="0">
        <dgm:presLayoutVars>
          <dgm:chMax val="7"/>
          <dgm:dir/>
          <dgm:resizeHandles val="exact"/>
        </dgm:presLayoutVars>
      </dgm:prSet>
      <dgm:spPr/>
    </dgm:pt>
    <dgm:pt modelId="{97E91C8E-A538-4E40-89F8-4C15C322FB80}" type="pres">
      <dgm:prSet presAssocID="{61BAC5A2-B00F-48AF-99AC-9C3E41374C56}" presName="circ1" presStyleLbl="vennNode1" presStyleIdx="0" presStyleCnt="2" custLinFactNeighborX="12347" custLinFactNeighborY="273"/>
      <dgm:spPr/>
      <dgm:t>
        <a:bodyPr/>
        <a:lstStyle/>
        <a:p>
          <a:endParaRPr lang="sk-SK"/>
        </a:p>
      </dgm:t>
    </dgm:pt>
    <dgm:pt modelId="{74673386-D4DC-4B55-AD2E-CC5AF01C3A78}" type="pres">
      <dgm:prSet presAssocID="{61BAC5A2-B00F-48AF-99AC-9C3E41374C5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EE78F4E9-77EA-4537-902C-C6ABD73AEC05}" type="pres">
      <dgm:prSet presAssocID="{53D51500-9568-4872-9540-16C75FD1DF50}" presName="circ2" presStyleLbl="vennNode1" presStyleIdx="1" presStyleCnt="2"/>
      <dgm:spPr/>
      <dgm:t>
        <a:bodyPr/>
        <a:lstStyle/>
        <a:p>
          <a:endParaRPr lang="sk-SK"/>
        </a:p>
      </dgm:t>
    </dgm:pt>
    <dgm:pt modelId="{2BCA2637-BABC-4FF4-8024-FAE1616996F4}" type="pres">
      <dgm:prSet presAssocID="{53D51500-9568-4872-9540-16C75FD1DF5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A3F5A956-BB77-42AF-A748-1561721B4DFD}" type="presOf" srcId="{61BAC5A2-B00F-48AF-99AC-9C3E41374C56}" destId="{74673386-D4DC-4B55-AD2E-CC5AF01C3A78}" srcOrd="1" destOrd="0" presId="urn:microsoft.com/office/officeart/2005/8/layout/venn1"/>
    <dgm:cxn modelId="{E489A1AE-0A16-447B-B56C-53BBF4248435}" type="presOf" srcId="{61BAC5A2-B00F-48AF-99AC-9C3E41374C56}" destId="{97E91C8E-A538-4E40-89F8-4C15C322FB80}" srcOrd="0" destOrd="0" presId="urn:microsoft.com/office/officeart/2005/8/layout/venn1"/>
    <dgm:cxn modelId="{43144027-D46C-41C5-801D-E8146FC3A8E5}" srcId="{D61CAC01-E1BC-46DB-90A0-60FE5E78AD5D}" destId="{61BAC5A2-B00F-48AF-99AC-9C3E41374C56}" srcOrd="0" destOrd="0" parTransId="{CF6BBD92-60D5-4829-82E9-EF9ADCF0F395}" sibTransId="{C9CABF8D-D579-49B8-9977-CA882EDC1AC3}"/>
    <dgm:cxn modelId="{49981780-31DF-456D-B50B-5B67D0B2E70F}" type="presOf" srcId="{53D51500-9568-4872-9540-16C75FD1DF50}" destId="{EE78F4E9-77EA-4537-902C-C6ABD73AEC05}" srcOrd="0" destOrd="0" presId="urn:microsoft.com/office/officeart/2005/8/layout/venn1"/>
    <dgm:cxn modelId="{9BBC999A-2B9A-473E-A181-E9DE49BD62CD}" srcId="{D61CAC01-E1BC-46DB-90A0-60FE5E78AD5D}" destId="{53D51500-9568-4872-9540-16C75FD1DF50}" srcOrd="1" destOrd="0" parTransId="{ADBE360E-5AD7-41C6-A4D0-0ED10747BB0D}" sibTransId="{A8FD6A19-E5FA-49E9-947E-3AEFE02AC64B}"/>
    <dgm:cxn modelId="{0A14779A-0C63-4339-802C-30E307905909}" type="presOf" srcId="{D61CAC01-E1BC-46DB-90A0-60FE5E78AD5D}" destId="{DF1AD4DB-A945-4E47-928C-D5F34E8AB4A4}" srcOrd="0" destOrd="0" presId="urn:microsoft.com/office/officeart/2005/8/layout/venn1"/>
    <dgm:cxn modelId="{EEA877BD-BAD8-4D73-86E7-ED9DAAB31726}" type="presOf" srcId="{53D51500-9568-4872-9540-16C75FD1DF50}" destId="{2BCA2637-BABC-4FF4-8024-FAE1616996F4}" srcOrd="1" destOrd="0" presId="urn:microsoft.com/office/officeart/2005/8/layout/venn1"/>
    <dgm:cxn modelId="{45CF7F0D-2FAC-4FD5-B89E-38ECC6CDFCB5}" type="presParOf" srcId="{DF1AD4DB-A945-4E47-928C-D5F34E8AB4A4}" destId="{97E91C8E-A538-4E40-89F8-4C15C322FB80}" srcOrd="0" destOrd="0" presId="urn:microsoft.com/office/officeart/2005/8/layout/venn1"/>
    <dgm:cxn modelId="{A19A7265-3466-46BE-8796-C1863D4BF238}" type="presParOf" srcId="{DF1AD4DB-A945-4E47-928C-D5F34E8AB4A4}" destId="{74673386-D4DC-4B55-AD2E-CC5AF01C3A78}" srcOrd="1" destOrd="0" presId="urn:microsoft.com/office/officeart/2005/8/layout/venn1"/>
    <dgm:cxn modelId="{035A75DD-EC76-4064-8EF3-6A15F1F06B60}" type="presParOf" srcId="{DF1AD4DB-A945-4E47-928C-D5F34E8AB4A4}" destId="{EE78F4E9-77EA-4537-902C-C6ABD73AEC05}" srcOrd="2" destOrd="0" presId="urn:microsoft.com/office/officeart/2005/8/layout/venn1"/>
    <dgm:cxn modelId="{DD5FAEC0-9529-4B29-9B27-5C8415EBF9D7}" type="presParOf" srcId="{DF1AD4DB-A945-4E47-928C-D5F34E8AB4A4}" destId="{2BCA2637-BABC-4FF4-8024-FAE1616996F4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55EA00-BA1A-47F9-9BEF-9B9AC6881073}">
      <dsp:nvSpPr>
        <dsp:cNvPr id="0" name=""/>
        <dsp:cNvSpPr/>
      </dsp:nvSpPr>
      <dsp:spPr>
        <a:xfrm rot="5400000">
          <a:off x="-152095" y="170485"/>
          <a:ext cx="1013967" cy="70977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1.</a:t>
          </a:r>
          <a:endParaRPr lang="sk-SK" sz="1400" kern="1200" dirty="0"/>
        </a:p>
      </dsp:txBody>
      <dsp:txXfrm rot="-5400000">
        <a:off x="1" y="373279"/>
        <a:ext cx="709777" cy="304190"/>
      </dsp:txXfrm>
    </dsp:sp>
    <dsp:sp modelId="{56C8FDAE-DD9E-4E2B-A0A6-5EAEC6985DA6}">
      <dsp:nvSpPr>
        <dsp:cNvPr id="0" name=""/>
        <dsp:cNvSpPr/>
      </dsp:nvSpPr>
      <dsp:spPr>
        <a:xfrm rot="5400000">
          <a:off x="4821643" y="-4106789"/>
          <a:ext cx="685152" cy="89088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sk-SK" sz="1400" b="1" i="0" u="none" strike="noStrike" kern="1200" cap="none" spc="0" normalizeH="0" baseline="0" noProof="0" dirty="0" smtClean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Analýza makroekonomických predpokladov a  trendov - prognóza vývoja trhu práce absolventov VŠ</a:t>
          </a:r>
          <a:endParaRPr lang="sk-SK" sz="14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709777" y="38523"/>
        <a:ext cx="8875438" cy="618260"/>
      </dsp:txXfrm>
    </dsp:sp>
    <dsp:sp modelId="{DB84A26D-5EC1-4E6D-81A3-ED8F34D64AE8}">
      <dsp:nvSpPr>
        <dsp:cNvPr id="0" name=""/>
        <dsp:cNvSpPr/>
      </dsp:nvSpPr>
      <dsp:spPr>
        <a:xfrm rot="5400000">
          <a:off x="-152095" y="1088275"/>
          <a:ext cx="1013967" cy="70977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2.</a:t>
          </a:r>
          <a:endParaRPr lang="sk-SK" sz="1400" kern="1200" dirty="0"/>
        </a:p>
      </dsp:txBody>
      <dsp:txXfrm rot="-5400000">
        <a:off x="1" y="1291069"/>
        <a:ext cx="709777" cy="304190"/>
      </dsp:txXfrm>
    </dsp:sp>
    <dsp:sp modelId="{B1780228-59DB-42CB-8F09-6195F8FF4766}">
      <dsp:nvSpPr>
        <dsp:cNvPr id="0" name=""/>
        <dsp:cNvSpPr/>
      </dsp:nvSpPr>
      <dsp:spPr>
        <a:xfrm rot="5400000">
          <a:off x="4834680" y="-3188722"/>
          <a:ext cx="659078" cy="89088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71450" lvl="1" indent="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k-SK" sz="1400" b="1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sk-SK" sz="1400" b="1" i="0" u="none" strike="noStrike" kern="1200" cap="none" spc="0" normalizeH="0" baseline="0" noProof="0" dirty="0" smtClean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Prisúdenie váh odvetviam vzhľadom na ich medzinárodnú konkurencieschopnosť a pridanú hodnotu v hospodárstve (identifikácia tzv. vysoko relevantných odvetví)</a:t>
          </a:r>
          <a:endParaRPr lang="sk-SK" sz="14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709777" y="968355"/>
        <a:ext cx="8876710" cy="594730"/>
      </dsp:txXfrm>
    </dsp:sp>
    <dsp:sp modelId="{CF80228E-4E83-4BA8-8111-1A16A9323EDD}">
      <dsp:nvSpPr>
        <dsp:cNvPr id="0" name=""/>
        <dsp:cNvSpPr/>
      </dsp:nvSpPr>
      <dsp:spPr>
        <a:xfrm rot="5400000">
          <a:off x="-152095" y="2005690"/>
          <a:ext cx="1013967" cy="70977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3.</a:t>
          </a:r>
          <a:endParaRPr lang="sk-SK" sz="1400" kern="1200" dirty="0"/>
        </a:p>
      </dsp:txBody>
      <dsp:txXfrm rot="-5400000">
        <a:off x="1" y="2208484"/>
        <a:ext cx="709777" cy="304190"/>
      </dsp:txXfrm>
    </dsp:sp>
    <dsp:sp modelId="{3332E1F7-E7FE-4CCE-998E-5D53F3D8AAEB}">
      <dsp:nvSpPr>
        <dsp:cNvPr id="0" name=""/>
        <dsp:cNvSpPr/>
      </dsp:nvSpPr>
      <dsp:spPr>
        <a:xfrm rot="5400000">
          <a:off x="4834680" y="-2244687"/>
          <a:ext cx="659078" cy="89088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k-SK" sz="1400" b="1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400" b="1" kern="1200" dirty="0" smtClean="0">
              <a:latin typeface="Arial" pitchFamily="34" charset="0"/>
              <a:cs typeface="Arial" pitchFamily="34" charset="0"/>
            </a:rPr>
            <a:t>Identifikácia skupiny povolaní a odborov vzdelania, ktoré majú väzbu na tzv. vysoko relevantné odvetvia </a:t>
          </a:r>
        </a:p>
      </dsp:txBody>
      <dsp:txXfrm rot="-5400000">
        <a:off x="709777" y="1912390"/>
        <a:ext cx="8876710" cy="594730"/>
      </dsp:txXfrm>
    </dsp:sp>
    <dsp:sp modelId="{D6F6BC7B-9398-499F-89C3-C85DBA6D222A}">
      <dsp:nvSpPr>
        <dsp:cNvPr id="0" name=""/>
        <dsp:cNvSpPr/>
      </dsp:nvSpPr>
      <dsp:spPr>
        <a:xfrm rot="5400000">
          <a:off x="-152095" y="2923104"/>
          <a:ext cx="1013967" cy="70977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4.</a:t>
          </a:r>
          <a:endParaRPr lang="sk-SK" sz="1400" kern="1200" dirty="0"/>
        </a:p>
      </dsp:txBody>
      <dsp:txXfrm rot="-5400000">
        <a:off x="1" y="3125898"/>
        <a:ext cx="709777" cy="304190"/>
      </dsp:txXfrm>
    </dsp:sp>
    <dsp:sp modelId="{CBFED103-742A-4B26-A3E8-DBEBADCA8C88}">
      <dsp:nvSpPr>
        <dsp:cNvPr id="0" name=""/>
        <dsp:cNvSpPr/>
      </dsp:nvSpPr>
      <dsp:spPr>
        <a:xfrm rot="5400000">
          <a:off x="4834680" y="-1353893"/>
          <a:ext cx="659078" cy="89088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t" anchorCtr="0">
          <a:noAutofit/>
        </a:bodyPr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k-SK" sz="14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400" b="1" kern="1200" dirty="0" smtClean="0">
              <a:latin typeface="Arial" pitchFamily="34" charset="0"/>
              <a:cs typeface="Arial" pitchFamily="34" charset="0"/>
            </a:rPr>
            <a:t>Prepojenie odborov vzdelania na konkrétne študijné programy</a:t>
          </a:r>
          <a:endParaRPr lang="sk-SK" sz="1400" kern="1200" dirty="0" smtClean="0">
            <a:latin typeface="Arial" pitchFamily="34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k-SK" sz="14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709777" y="2803184"/>
        <a:ext cx="8876710" cy="594730"/>
      </dsp:txXfrm>
    </dsp:sp>
    <dsp:sp modelId="{00FDC0C0-2DC6-44EB-8578-85D291ED6576}">
      <dsp:nvSpPr>
        <dsp:cNvPr id="0" name=""/>
        <dsp:cNvSpPr/>
      </dsp:nvSpPr>
      <dsp:spPr>
        <a:xfrm rot="5400000">
          <a:off x="-152095" y="3840519"/>
          <a:ext cx="1013967" cy="70977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>
              <a:latin typeface="Arial" pitchFamily="34" charset="0"/>
              <a:cs typeface="Arial" pitchFamily="34" charset="0"/>
            </a:rPr>
            <a:t>5. </a:t>
          </a:r>
          <a:endParaRPr lang="sk-SK" sz="1400" kern="1200" dirty="0">
            <a:latin typeface="Arial" pitchFamily="34" charset="0"/>
            <a:cs typeface="Arial" pitchFamily="34" charset="0"/>
          </a:endParaRPr>
        </a:p>
      </dsp:txBody>
      <dsp:txXfrm rot="-5400000">
        <a:off x="1" y="4043313"/>
        <a:ext cx="709777" cy="304190"/>
      </dsp:txXfrm>
    </dsp:sp>
    <dsp:sp modelId="{59DBA4B6-0C53-4015-983E-E771D623B955}">
      <dsp:nvSpPr>
        <dsp:cNvPr id="0" name=""/>
        <dsp:cNvSpPr/>
      </dsp:nvSpPr>
      <dsp:spPr>
        <a:xfrm rot="5400000">
          <a:off x="4862892" y="-369845"/>
          <a:ext cx="602655" cy="89088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k-SK" sz="1400" kern="1200" dirty="0">
            <a:latin typeface="Arial" pitchFamily="34" charset="0"/>
            <a:cs typeface="Arial" pitchFamily="34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400" b="1" kern="1200" dirty="0" smtClean="0">
              <a:latin typeface="Arial" pitchFamily="34" charset="0"/>
              <a:cs typeface="Arial" pitchFamily="34" charset="0"/>
            </a:rPr>
            <a:t>Posúdenie študijných programov v rámci </a:t>
          </a:r>
          <a:r>
            <a:rPr lang="sk-SK" sz="1400" b="1" kern="1200" dirty="0" err="1" smtClean="0">
              <a:latin typeface="Arial" pitchFamily="34" charset="0"/>
              <a:cs typeface="Arial" pitchFamily="34" charset="0"/>
            </a:rPr>
            <a:t>multifaktorového</a:t>
          </a:r>
          <a:r>
            <a:rPr lang="sk-SK" sz="1400" b="1" kern="1200" dirty="0" smtClean="0">
              <a:latin typeface="Arial" pitchFamily="34" charset="0"/>
              <a:cs typeface="Arial" pitchFamily="34" charset="0"/>
            </a:rPr>
            <a:t> modelu – základom je koncept uplatniteľnosti absolventov na trhu práce v tzv. relevantných odvetviach</a:t>
          </a:r>
        </a:p>
      </dsp:txBody>
      <dsp:txXfrm rot="-5400000">
        <a:off x="709778" y="3812688"/>
        <a:ext cx="8879465" cy="543817"/>
      </dsp:txXfrm>
    </dsp:sp>
    <dsp:sp modelId="{282F92FF-3882-443A-83A5-3CC9AB97275B}">
      <dsp:nvSpPr>
        <dsp:cNvPr id="0" name=""/>
        <dsp:cNvSpPr/>
      </dsp:nvSpPr>
      <dsp:spPr>
        <a:xfrm rot="5400000">
          <a:off x="-152095" y="4757934"/>
          <a:ext cx="1013967" cy="70977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>
              <a:latin typeface="Arial" pitchFamily="34" charset="0"/>
              <a:cs typeface="Arial" pitchFamily="34" charset="0"/>
            </a:rPr>
            <a:t>6.</a:t>
          </a:r>
          <a:endParaRPr lang="sk-SK" sz="1400" kern="1200" dirty="0">
            <a:latin typeface="Arial" pitchFamily="34" charset="0"/>
            <a:cs typeface="Arial" pitchFamily="34" charset="0"/>
          </a:endParaRPr>
        </a:p>
      </dsp:txBody>
      <dsp:txXfrm rot="-5400000">
        <a:off x="1" y="4960728"/>
        <a:ext cx="709777" cy="304190"/>
      </dsp:txXfrm>
    </dsp:sp>
    <dsp:sp modelId="{E2B441FA-8830-4E11-9012-91B34D37DE0C}">
      <dsp:nvSpPr>
        <dsp:cNvPr id="0" name=""/>
        <dsp:cNvSpPr/>
      </dsp:nvSpPr>
      <dsp:spPr>
        <a:xfrm rot="5400000">
          <a:off x="4834680" y="480936"/>
          <a:ext cx="659078" cy="89088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400" b="1" kern="1200" dirty="0" smtClean="0">
              <a:latin typeface="Arial" pitchFamily="34" charset="0"/>
              <a:cs typeface="Arial" pitchFamily="34" charset="0"/>
            </a:rPr>
            <a:t>Vytvorenie skupiny tzv. vysoko perspektívnych študijných programov, </a:t>
          </a:r>
          <a:r>
            <a:rPr lang="sk-SK" sz="1400" b="0" kern="1200" dirty="0" smtClean="0">
              <a:latin typeface="Arial" pitchFamily="34" charset="0"/>
              <a:cs typeface="Arial" pitchFamily="34" charset="0"/>
            </a:rPr>
            <a:t>odporúčaných pre ďalšiu spoluprácu v NP (študenti v praxi, vybavenie pracovísk VŠ, návrhy inovácií pre ŠP z pohľadu posilnenia prepojenia </a:t>
          </a:r>
          <a:r>
            <a:rPr lang="sk-SK" sz="1400" b="0" kern="1200" dirty="0" err="1" smtClean="0">
              <a:latin typeface="Arial" pitchFamily="34" charset="0"/>
              <a:cs typeface="Arial" pitchFamily="34" charset="0"/>
            </a:rPr>
            <a:t>kurikúl</a:t>
          </a:r>
          <a:r>
            <a:rPr lang="sk-SK" sz="1400" b="0" kern="1200" dirty="0" smtClean="0">
              <a:latin typeface="Arial" pitchFamily="34" charset="0"/>
              <a:cs typeface="Arial" pitchFamily="34" charset="0"/>
            </a:rPr>
            <a:t> s praxou)</a:t>
          </a:r>
          <a:endParaRPr lang="sk-SK" sz="1400" b="0" kern="1200" dirty="0"/>
        </a:p>
      </dsp:txBody>
      <dsp:txXfrm rot="-5400000">
        <a:off x="709777" y="4638013"/>
        <a:ext cx="8876710" cy="5947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E91C8E-A538-4E40-89F8-4C15C322FB80}">
      <dsp:nvSpPr>
        <dsp:cNvPr id="0" name=""/>
        <dsp:cNvSpPr/>
      </dsp:nvSpPr>
      <dsp:spPr>
        <a:xfrm>
          <a:off x="1383353" y="18264"/>
          <a:ext cx="3342071" cy="33420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kern="1200" dirty="0" smtClean="0"/>
            <a:t> </a:t>
          </a:r>
          <a:endParaRPr lang="sk-SK" sz="2000" kern="1200" dirty="0"/>
        </a:p>
      </dsp:txBody>
      <dsp:txXfrm>
        <a:off x="1850039" y="412366"/>
        <a:ext cx="1926960" cy="2553867"/>
      </dsp:txXfrm>
    </dsp:sp>
    <dsp:sp modelId="{EE78F4E9-77EA-4537-902C-C6ABD73AEC05}">
      <dsp:nvSpPr>
        <dsp:cNvPr id="0" name=""/>
        <dsp:cNvSpPr/>
      </dsp:nvSpPr>
      <dsp:spPr>
        <a:xfrm>
          <a:off x="3379408" y="9140"/>
          <a:ext cx="3342071" cy="33420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kern="1200" dirty="0" smtClean="0"/>
            <a:t> </a:t>
          </a:r>
          <a:endParaRPr lang="sk-SK" sz="2000" kern="1200" dirty="0"/>
        </a:p>
      </dsp:txBody>
      <dsp:txXfrm>
        <a:off x="4327834" y="403242"/>
        <a:ext cx="1926960" cy="25538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410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50444" y="2"/>
            <a:ext cx="2945659" cy="496410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E6ABF003-ADF6-4F4E-9FA7-3AF33882E1E1}" type="datetimeFigureOut">
              <a:rPr lang="sk-SK" smtClean="0"/>
              <a:pPr/>
              <a:t>18. 6. 2015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1" y="9430092"/>
            <a:ext cx="2945659" cy="496410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6410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BAA9393A-CDCF-42DE-87A3-E048ADF4F627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89197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410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sk-SK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6410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E271A41C-D700-4E11-A518-421727247ED3}" type="datetimeFigureOut">
              <a:rPr lang="sk-SK" smtClean="0"/>
              <a:pPr/>
              <a:t>18. 6. 2015</a:t>
            </a:fld>
            <a:endParaRPr lang="sk-SK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4538"/>
            <a:ext cx="52609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sk-SK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0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0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51778204-CC61-4BAD-9CC5-9F0A737EB2CE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84291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8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6915" algn="l" defTabSz="9138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834" algn="l" defTabSz="9138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752" algn="l" defTabSz="9138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669" algn="l" defTabSz="9138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4587" algn="l" defTabSz="9138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1503" algn="l" defTabSz="9138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8422" algn="l" defTabSz="9138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5339" algn="l" defTabSz="9138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78204-CC61-4BAD-9CC5-9F0A737EB2CE}" type="slidenum">
              <a:rPr lang="sk-SK" smtClean="0"/>
              <a:pPr/>
              <a:t>1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71671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" y="5158"/>
            <a:ext cx="10688638" cy="75525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51" y="3314625"/>
            <a:ext cx="7482047" cy="2993044"/>
          </a:xfrm>
        </p:spPr>
        <p:txBody>
          <a:bodyPr/>
          <a:lstStyle>
            <a:lvl1pPr>
              <a:defRPr sz="5400"/>
            </a:lvl1pPr>
          </a:lstStyle>
          <a:p>
            <a:r>
              <a:rPr lang="sk-SK" dirty="0" err="1" smtClean="0"/>
              <a:t>Click</a:t>
            </a:r>
            <a:r>
              <a:rPr lang="sk-SK" dirty="0" smtClean="0"/>
              <a:t> to </a:t>
            </a:r>
            <a:r>
              <a:rPr lang="sk-SK" dirty="0" err="1" smtClean="0"/>
              <a:t>edit</a:t>
            </a:r>
            <a:r>
              <a:rPr lang="sk-SK" dirty="0" smtClean="0"/>
              <a:t> Master title </a:t>
            </a:r>
            <a:r>
              <a:rPr lang="sk-SK" dirty="0" err="1" smtClean="0"/>
              <a:t>style</a:t>
            </a:r>
            <a:endParaRPr lang="sk-S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1651" y="2736261"/>
            <a:ext cx="7482047" cy="578371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accent2"/>
                </a:solidFill>
              </a:defRPr>
            </a:lvl1pPr>
            <a:lvl2pPr marL="521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3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4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5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7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68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dirty="0" smtClean="0"/>
              <a:t>CLICK TO EDIT MASTER SUBTITLE STYLE</a:t>
            </a:r>
            <a:endParaRPr lang="sk-S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5AF9D-E6C4-2745-8049-0C2FEEBB3559}" type="datetimeFigureOut">
              <a:rPr lang="en-US" smtClean="0"/>
              <a:pPr/>
              <a:t>6/18/2015</a:t>
            </a:fld>
            <a:endParaRPr lang="sk-S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43EA8-EA85-1B43-87D5-FFDAB0FBF94C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26424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5AF9D-E6C4-2745-8049-0C2FEEBB3559}" type="datetimeFigureOut">
              <a:rPr lang="en-US" smtClean="0"/>
              <a:pPr/>
              <a:t>6/18/2015</a:t>
            </a:fld>
            <a:endParaRPr lang="sk-S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43EA8-EA85-1B43-87D5-FFDAB0FBF94C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717904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59370" y="334383"/>
            <a:ext cx="2809479" cy="7116431"/>
          </a:xfrm>
        </p:spPr>
        <p:txBody>
          <a:bodyPr vert="eaVert"/>
          <a:lstStyle/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5367" y="334383"/>
            <a:ext cx="8255859" cy="7116431"/>
          </a:xfrm>
        </p:spPr>
        <p:txBody>
          <a:bodyPr vert="eaVert"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5AF9D-E6C4-2745-8049-0C2FEEBB3559}" type="datetimeFigureOut">
              <a:rPr lang="en-US" smtClean="0"/>
              <a:pPr/>
              <a:t>6/18/2015</a:t>
            </a:fld>
            <a:endParaRPr lang="sk-S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43EA8-EA85-1B43-87D5-FFDAB0FBF94C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40113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5AF9D-E6C4-2745-8049-0C2FEEBB3559}" type="datetimeFigureOut">
              <a:rPr lang="en-US" smtClean="0"/>
              <a:pPr/>
              <a:t>6/18/2015</a:t>
            </a:fld>
            <a:endParaRPr lang="sk-S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43EA8-EA85-1B43-87D5-FFDAB0FBF94C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670581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30" y="3370808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30" y="1716442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116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2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33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44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55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66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7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689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5AF9D-E6C4-2745-8049-0C2FEEBB3559}" type="datetimeFigureOut">
              <a:rPr lang="en-US" smtClean="0"/>
              <a:pPr/>
              <a:t>6/18/2015</a:t>
            </a:fld>
            <a:endParaRPr lang="sk-S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43EA8-EA85-1B43-87D5-FFDAB0FBF94C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35028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5367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5252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5AF9D-E6C4-2745-8049-0C2FEEBB3559}" type="datetimeFigureOut">
              <a:rPr lang="en-US" smtClean="0"/>
              <a:pPr/>
              <a:t>6/18/2015</a:t>
            </a:fld>
            <a:endParaRPr lang="sk-SK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43EA8-EA85-1B43-87D5-FFDAB0FBF94C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3438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3" y="302869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3" y="1692894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116" indent="0">
              <a:buNone/>
              <a:defRPr sz="2300" b="1"/>
            </a:lvl2pPr>
            <a:lvl3pPr marL="1042229" indent="0">
              <a:buNone/>
              <a:defRPr sz="2100" b="1"/>
            </a:lvl3pPr>
            <a:lvl4pPr marL="1563342" indent="0">
              <a:buNone/>
              <a:defRPr sz="1800" b="1"/>
            </a:lvl4pPr>
            <a:lvl5pPr marL="2084458" indent="0">
              <a:buNone/>
              <a:defRPr sz="1800" b="1"/>
            </a:lvl5pPr>
            <a:lvl6pPr marL="2605570" indent="0">
              <a:buNone/>
              <a:defRPr sz="1800" b="1"/>
            </a:lvl6pPr>
            <a:lvl7pPr marL="3126686" indent="0">
              <a:buNone/>
              <a:defRPr sz="1800" b="1"/>
            </a:lvl7pPr>
            <a:lvl8pPr marL="3647800" indent="0">
              <a:buNone/>
              <a:defRPr sz="1800" b="1"/>
            </a:lvl8pPr>
            <a:lvl9pPr marL="4168915" indent="0">
              <a:buNone/>
              <a:defRPr sz="1800" b="1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3" y="2398409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1" y="1692894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116" indent="0">
              <a:buNone/>
              <a:defRPr sz="2300" b="1"/>
            </a:lvl2pPr>
            <a:lvl3pPr marL="1042229" indent="0">
              <a:buNone/>
              <a:defRPr sz="2100" b="1"/>
            </a:lvl3pPr>
            <a:lvl4pPr marL="1563342" indent="0">
              <a:buNone/>
              <a:defRPr sz="1800" b="1"/>
            </a:lvl4pPr>
            <a:lvl5pPr marL="2084458" indent="0">
              <a:buNone/>
              <a:defRPr sz="1800" b="1"/>
            </a:lvl5pPr>
            <a:lvl6pPr marL="2605570" indent="0">
              <a:buNone/>
              <a:defRPr sz="1800" b="1"/>
            </a:lvl6pPr>
            <a:lvl7pPr marL="3126686" indent="0">
              <a:buNone/>
              <a:defRPr sz="1800" b="1"/>
            </a:lvl7pPr>
            <a:lvl8pPr marL="3647800" indent="0">
              <a:buNone/>
              <a:defRPr sz="1800" b="1"/>
            </a:lvl8pPr>
            <a:lvl9pPr marL="4168915" indent="0">
              <a:buNone/>
              <a:defRPr sz="1800" b="1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1" y="2398409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5AF9D-E6C4-2745-8049-0C2FEEBB3559}" type="datetimeFigureOut">
              <a:rPr lang="en-US" smtClean="0"/>
              <a:pPr/>
              <a:t>6/18/2015</a:t>
            </a:fld>
            <a:endParaRPr lang="sk-SK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43EA8-EA85-1B43-87D5-FFDAB0FBF94C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57306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5AF9D-E6C4-2745-8049-0C2FEEBB3559}" type="datetimeFigureOut">
              <a:rPr lang="en-US" smtClean="0"/>
              <a:pPr/>
              <a:t>6/18/2015</a:t>
            </a:fld>
            <a:endParaRPr lang="sk-SK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43EA8-EA85-1B43-87D5-FFDAB0FBF94C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987867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5AF9D-E6C4-2745-8049-0C2FEEBB3559}" type="datetimeFigureOut">
              <a:rPr lang="en-US" smtClean="0"/>
              <a:pPr/>
              <a:t>6/18/2015</a:t>
            </a:fld>
            <a:endParaRPr lang="sk-SK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43EA8-EA85-1B43-87D5-FFDAB0FBF94C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380697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6" y="301115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1" y="301122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6" y="1582598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116" indent="0">
              <a:buNone/>
              <a:defRPr sz="1400"/>
            </a:lvl2pPr>
            <a:lvl3pPr marL="1042229" indent="0">
              <a:buNone/>
              <a:defRPr sz="1100"/>
            </a:lvl3pPr>
            <a:lvl4pPr marL="1563342" indent="0">
              <a:buNone/>
              <a:defRPr sz="1000"/>
            </a:lvl4pPr>
            <a:lvl5pPr marL="2084458" indent="0">
              <a:buNone/>
              <a:defRPr sz="1000"/>
            </a:lvl5pPr>
            <a:lvl6pPr marL="2605570" indent="0">
              <a:buNone/>
              <a:defRPr sz="1000"/>
            </a:lvl6pPr>
            <a:lvl7pPr marL="3126686" indent="0">
              <a:buNone/>
              <a:defRPr sz="1000"/>
            </a:lvl7pPr>
            <a:lvl8pPr marL="3647800" indent="0">
              <a:buNone/>
              <a:defRPr sz="1000"/>
            </a:lvl8pPr>
            <a:lvl9pPr marL="4168915" indent="0">
              <a:buNone/>
              <a:defRPr sz="1000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5AF9D-E6C4-2745-8049-0C2FEEBB3559}" type="datetimeFigureOut">
              <a:rPr lang="en-US" smtClean="0"/>
              <a:pPr/>
              <a:t>6/18/2015</a:t>
            </a:fld>
            <a:endParaRPr lang="sk-SK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43EA8-EA85-1B43-87D5-FFDAB0FBF94C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39114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50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50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116" indent="0">
              <a:buNone/>
              <a:defRPr sz="3200"/>
            </a:lvl2pPr>
            <a:lvl3pPr marL="1042229" indent="0">
              <a:buNone/>
              <a:defRPr sz="2700"/>
            </a:lvl3pPr>
            <a:lvl4pPr marL="1563342" indent="0">
              <a:buNone/>
              <a:defRPr sz="2300"/>
            </a:lvl4pPr>
            <a:lvl5pPr marL="2084458" indent="0">
              <a:buNone/>
              <a:defRPr sz="2300"/>
            </a:lvl5pPr>
            <a:lvl6pPr marL="2605570" indent="0">
              <a:buNone/>
              <a:defRPr sz="2300"/>
            </a:lvl6pPr>
            <a:lvl7pPr marL="3126686" indent="0">
              <a:buNone/>
              <a:defRPr sz="2300"/>
            </a:lvl7pPr>
            <a:lvl8pPr marL="3647800" indent="0">
              <a:buNone/>
              <a:defRPr sz="2300"/>
            </a:lvl8pPr>
            <a:lvl9pPr marL="4168915" indent="0">
              <a:buNone/>
              <a:defRPr sz="2300"/>
            </a:lvl9pPr>
          </a:lstStyle>
          <a:p>
            <a:endParaRPr lang="sk-S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50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116" indent="0">
              <a:buNone/>
              <a:defRPr sz="1400"/>
            </a:lvl2pPr>
            <a:lvl3pPr marL="1042229" indent="0">
              <a:buNone/>
              <a:defRPr sz="1100"/>
            </a:lvl3pPr>
            <a:lvl4pPr marL="1563342" indent="0">
              <a:buNone/>
              <a:defRPr sz="1000"/>
            </a:lvl4pPr>
            <a:lvl5pPr marL="2084458" indent="0">
              <a:buNone/>
              <a:defRPr sz="1000"/>
            </a:lvl5pPr>
            <a:lvl6pPr marL="2605570" indent="0">
              <a:buNone/>
              <a:defRPr sz="1000"/>
            </a:lvl6pPr>
            <a:lvl7pPr marL="3126686" indent="0">
              <a:buNone/>
              <a:defRPr sz="1000"/>
            </a:lvl7pPr>
            <a:lvl8pPr marL="3647800" indent="0">
              <a:buNone/>
              <a:defRPr sz="1000"/>
            </a:lvl8pPr>
            <a:lvl9pPr marL="4168915" indent="0">
              <a:buNone/>
              <a:defRPr sz="1000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5AF9D-E6C4-2745-8049-0C2FEEBB3559}" type="datetimeFigureOut">
              <a:rPr lang="en-US" smtClean="0"/>
              <a:pPr/>
              <a:t>6/18/2015</a:t>
            </a:fld>
            <a:endParaRPr lang="sk-SK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43EA8-EA85-1B43-87D5-FFDAB0FBF94C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562534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aster_prezentacie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10688638" cy="75525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4" y="596135"/>
            <a:ext cx="6502255" cy="967211"/>
          </a:xfrm>
          <a:prstGeom prst="rect">
            <a:avLst/>
          </a:prstGeom>
        </p:spPr>
        <p:txBody>
          <a:bodyPr vert="horz" lIns="104223" tIns="52111" rIns="104223" bIns="52111" rtlCol="0" anchor="ctr">
            <a:noAutofit/>
          </a:bodyPr>
          <a:lstStyle/>
          <a:p>
            <a:r>
              <a:rPr lang="sk-SK" noProof="0" dirty="0" err="1" smtClean="0"/>
              <a:t>Click</a:t>
            </a:r>
            <a:r>
              <a:rPr lang="sk-SK" noProof="0" dirty="0" smtClean="0"/>
              <a:t> to </a:t>
            </a:r>
            <a:r>
              <a:rPr lang="sk-SK" noProof="0" dirty="0" err="1" smtClean="0"/>
              <a:t>edit</a:t>
            </a:r>
            <a:r>
              <a:rPr lang="sk-SK" noProof="0" dirty="0" smtClean="0"/>
              <a:t> Master title </a:t>
            </a:r>
            <a:r>
              <a:rPr lang="sk-SK" noProof="0" dirty="0" err="1" smtClean="0"/>
              <a:t>style</a:t>
            </a:r>
            <a:endParaRPr lang="sk-SK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3" y="1764673"/>
            <a:ext cx="9619774" cy="4991131"/>
          </a:xfrm>
          <a:prstGeom prst="rect">
            <a:avLst/>
          </a:prstGeom>
        </p:spPr>
        <p:txBody>
          <a:bodyPr vert="horz" lIns="104223" tIns="52111" rIns="104223" bIns="52111" rtlCol="0">
            <a:normAutofit/>
          </a:bodyPr>
          <a:lstStyle/>
          <a:p>
            <a:pPr lvl="0"/>
            <a:r>
              <a:rPr lang="sk-SK" noProof="0" smtClean="0"/>
              <a:t>Click to edit Master text styles</a:t>
            </a:r>
          </a:p>
          <a:p>
            <a:pPr lvl="1"/>
            <a:r>
              <a:rPr lang="sk-SK" noProof="0" smtClean="0"/>
              <a:t>Second level</a:t>
            </a:r>
          </a:p>
          <a:p>
            <a:pPr lvl="2"/>
            <a:r>
              <a:rPr lang="sk-SK" noProof="0" smtClean="0"/>
              <a:t>Third level</a:t>
            </a:r>
          </a:p>
          <a:p>
            <a:pPr lvl="3"/>
            <a:r>
              <a:rPr lang="sk-SK" noProof="0" smtClean="0"/>
              <a:t>Fourth level</a:t>
            </a:r>
          </a:p>
          <a:p>
            <a:pPr lvl="4"/>
            <a:r>
              <a:rPr lang="sk-SK" noProof="0" smtClean="0"/>
              <a:t>Fifth level</a:t>
            </a:r>
            <a:endParaRPr lang="sk-SK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3"/>
            <a:ext cx="2494016" cy="402652"/>
          </a:xfrm>
          <a:prstGeom prst="rect">
            <a:avLst/>
          </a:prstGeom>
        </p:spPr>
        <p:txBody>
          <a:bodyPr vert="horz" lIns="104223" tIns="52111" rIns="104223" bIns="52111" rtlCol="0" anchor="ctr"/>
          <a:lstStyle>
            <a:lvl1pPr algn="l">
              <a:defRPr sz="1400">
                <a:solidFill>
                  <a:schemeClr val="accent3"/>
                </a:solidFill>
                <a:latin typeface="Arial"/>
                <a:cs typeface="Arial"/>
              </a:defRPr>
            </a:lvl1pPr>
          </a:lstStyle>
          <a:p>
            <a:fld id="{6D75AF9D-E6C4-2745-8049-0C2FEEBB3559}" type="datetimeFigureOut">
              <a:rPr lang="sk-SK" noProof="0" smtClean="0"/>
              <a:pPr/>
              <a:t>18. 6. 2015</a:t>
            </a:fld>
            <a:endParaRPr lang="sk-SK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6" y="7009643"/>
            <a:ext cx="3384735" cy="402652"/>
          </a:xfrm>
          <a:prstGeom prst="rect">
            <a:avLst/>
          </a:prstGeom>
        </p:spPr>
        <p:txBody>
          <a:bodyPr vert="horz" lIns="104223" tIns="52111" rIns="104223" bIns="52111" rtlCol="0" anchor="ctr"/>
          <a:lstStyle>
            <a:lvl1pPr algn="ctr">
              <a:defRPr sz="1400">
                <a:solidFill>
                  <a:schemeClr val="accent3"/>
                </a:solidFill>
                <a:latin typeface="Arial"/>
                <a:cs typeface="Arial"/>
              </a:defRPr>
            </a:lvl1pPr>
          </a:lstStyle>
          <a:p>
            <a:endParaRPr lang="sk-SK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3"/>
            <a:ext cx="2494016" cy="402652"/>
          </a:xfrm>
          <a:prstGeom prst="rect">
            <a:avLst/>
          </a:prstGeom>
        </p:spPr>
        <p:txBody>
          <a:bodyPr vert="horz" lIns="104223" tIns="52111" rIns="104223" bIns="52111" rtlCol="0" anchor="ctr"/>
          <a:lstStyle>
            <a:lvl1pPr algn="r">
              <a:defRPr sz="1400">
                <a:solidFill>
                  <a:schemeClr val="accent3"/>
                </a:solidFill>
                <a:latin typeface="Arial"/>
                <a:cs typeface="Arial"/>
              </a:defRPr>
            </a:lvl1pPr>
          </a:lstStyle>
          <a:p>
            <a:fld id="{9A043EA8-EA85-1B43-87D5-FFDAB0FBF94C}" type="slidenum">
              <a:rPr lang="sk-SK" noProof="0" smtClean="0"/>
              <a:pPr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2527595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21116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90832" indent="-390832" algn="l" defTabSz="521116" rtl="0" eaLnBrk="1" latinLnBrk="0" hangingPunct="1">
        <a:spcBef>
          <a:spcPct val="20000"/>
        </a:spcBef>
        <a:buFont typeface="Arial"/>
        <a:buChar char="•"/>
        <a:defRPr sz="3600" kern="1200">
          <a:solidFill>
            <a:srgbClr val="00386B"/>
          </a:solidFill>
          <a:latin typeface="Arial"/>
          <a:ea typeface="+mn-ea"/>
          <a:cs typeface="Arial"/>
        </a:defRPr>
      </a:lvl1pPr>
      <a:lvl2pPr marL="846811" indent="-325698" algn="l" defTabSz="521116" rtl="0" eaLnBrk="1" latinLnBrk="0" hangingPunct="1">
        <a:spcBef>
          <a:spcPct val="20000"/>
        </a:spcBef>
        <a:buFont typeface="Arial"/>
        <a:buChar char="–"/>
        <a:defRPr sz="3200" kern="1200">
          <a:solidFill>
            <a:srgbClr val="00386B"/>
          </a:solidFill>
          <a:latin typeface="Arial"/>
          <a:ea typeface="+mn-ea"/>
          <a:cs typeface="Arial"/>
        </a:defRPr>
      </a:lvl2pPr>
      <a:lvl3pPr marL="1302787" indent="-260555" algn="l" defTabSz="521116" rtl="0" eaLnBrk="1" latinLnBrk="0" hangingPunct="1">
        <a:spcBef>
          <a:spcPct val="20000"/>
        </a:spcBef>
        <a:buFont typeface="Arial"/>
        <a:buChar char="•"/>
        <a:defRPr sz="2700" kern="1200">
          <a:solidFill>
            <a:srgbClr val="00386B"/>
          </a:solidFill>
          <a:latin typeface="Arial"/>
          <a:ea typeface="+mn-ea"/>
          <a:cs typeface="Arial"/>
        </a:defRPr>
      </a:lvl3pPr>
      <a:lvl4pPr marL="1823900" indent="-260555" algn="l" defTabSz="521116" rtl="0" eaLnBrk="1" latinLnBrk="0" hangingPunct="1">
        <a:spcBef>
          <a:spcPct val="20000"/>
        </a:spcBef>
        <a:buFont typeface="Arial"/>
        <a:buChar char="–"/>
        <a:defRPr sz="2300" kern="1200">
          <a:solidFill>
            <a:srgbClr val="00386B"/>
          </a:solidFill>
          <a:latin typeface="Arial"/>
          <a:ea typeface="+mn-ea"/>
          <a:cs typeface="Arial"/>
        </a:defRPr>
      </a:lvl4pPr>
      <a:lvl5pPr marL="2345014" indent="-260555" algn="l" defTabSz="521116" rtl="0" eaLnBrk="1" latinLnBrk="0" hangingPunct="1">
        <a:spcBef>
          <a:spcPct val="20000"/>
        </a:spcBef>
        <a:buFont typeface="Arial"/>
        <a:buChar char="»"/>
        <a:defRPr sz="2300" kern="1200">
          <a:solidFill>
            <a:srgbClr val="00386B"/>
          </a:solidFill>
          <a:latin typeface="Arial"/>
          <a:ea typeface="+mn-ea"/>
          <a:cs typeface="Arial"/>
        </a:defRPr>
      </a:lvl5pPr>
      <a:lvl6pPr marL="2866129" indent="-260555" algn="l" defTabSz="521116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7244" indent="-260555" algn="l" defTabSz="521116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08357" indent="-260555" algn="l" defTabSz="521116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29473" indent="-260555" algn="l" defTabSz="521116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11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116" algn="l" defTabSz="5211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229" algn="l" defTabSz="5211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3342" algn="l" defTabSz="5211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458" algn="l" defTabSz="5211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5570" algn="l" defTabSz="5211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6686" algn="l" defTabSz="5211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7800" algn="l" defTabSz="5211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68915" algn="l" defTabSz="5211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vysokoskolacidopraxe" TargetMode="External"/><Relationship Id="rId2" Type="http://schemas.openxmlformats.org/officeDocument/2006/relationships/hyperlink" Target="http://www.vysokoskolacidopraxe.sk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98302" y="2335229"/>
            <a:ext cx="7482047" cy="3898900"/>
          </a:xfrm>
        </p:spPr>
        <p:txBody>
          <a:bodyPr>
            <a:normAutofit fontScale="90000"/>
          </a:bodyPr>
          <a:lstStyle/>
          <a:p>
            <a:r>
              <a:rPr lang="sk-SK" sz="5300" dirty="0" smtClean="0">
                <a:latin typeface="Arial Black" pitchFamily="34" charset="0"/>
                <a:cs typeface="Arial" pitchFamily="34" charset="0"/>
              </a:rPr>
              <a:t>VYSOKÉ ŠKOLY AKO MOTORY ROZVOJA VEDOMOSTNEJ SPOLOČNOSTI</a:t>
            </a:r>
            <a:br>
              <a:rPr lang="sk-SK" sz="5300" dirty="0" smtClean="0">
                <a:latin typeface="Arial Black" pitchFamily="34" charset="0"/>
                <a:cs typeface="Arial" pitchFamily="34" charset="0"/>
              </a:rPr>
            </a:br>
            <a:r>
              <a:rPr lang="sk-SK" sz="1400" dirty="0" smtClean="0">
                <a:latin typeface="Arial Black" pitchFamily="34" charset="0"/>
                <a:cs typeface="Arial" pitchFamily="34" charset="0"/>
              </a:rPr>
              <a:t/>
            </a:r>
            <a:br>
              <a:rPr lang="sk-SK" sz="1400" dirty="0" smtClean="0">
                <a:latin typeface="Arial Black" pitchFamily="34" charset="0"/>
                <a:cs typeface="Arial" pitchFamily="34" charset="0"/>
              </a:rPr>
            </a:br>
            <a:r>
              <a:rPr lang="sk-SK" sz="1400" dirty="0">
                <a:latin typeface="Arial Black" pitchFamily="34" charset="0"/>
                <a:cs typeface="Arial" pitchFamily="34" charset="0"/>
              </a:rPr>
              <a:t/>
            </a:r>
            <a:br>
              <a:rPr lang="sk-SK" sz="1400" dirty="0">
                <a:latin typeface="Arial Black" pitchFamily="34" charset="0"/>
                <a:cs typeface="Arial" pitchFamily="34" charset="0"/>
              </a:rPr>
            </a:br>
            <a:r>
              <a:rPr lang="sk-SK" sz="1400" dirty="0" smtClean="0">
                <a:latin typeface="Arial Black" pitchFamily="34" charset="0"/>
                <a:cs typeface="Arial" pitchFamily="34" charset="0"/>
              </a:rPr>
              <a:t/>
            </a:r>
            <a:br>
              <a:rPr lang="sk-SK" sz="1400" dirty="0" smtClean="0">
                <a:latin typeface="Arial Black" pitchFamily="34" charset="0"/>
                <a:cs typeface="Arial" pitchFamily="34" charset="0"/>
              </a:rPr>
            </a:br>
            <a:r>
              <a:rPr lang="sk-SK" sz="1400" dirty="0" smtClean="0">
                <a:latin typeface="Arial Black" pitchFamily="34" charset="0"/>
                <a:cs typeface="Arial" pitchFamily="34" charset="0"/>
              </a:rPr>
              <a:t>                          </a:t>
            </a:r>
            <a:br>
              <a:rPr lang="sk-SK" sz="1400" dirty="0" smtClean="0">
                <a:latin typeface="Arial Black" pitchFamily="34" charset="0"/>
                <a:cs typeface="Arial" pitchFamily="34" charset="0"/>
              </a:rPr>
            </a:br>
            <a:r>
              <a:rPr lang="sk-SK" sz="1400" dirty="0">
                <a:latin typeface="Arial Black" pitchFamily="34" charset="0"/>
                <a:cs typeface="Arial" pitchFamily="34" charset="0"/>
              </a:rPr>
              <a:t> </a:t>
            </a:r>
            <a:r>
              <a:rPr lang="sk-SK" sz="1400" dirty="0" smtClean="0">
                <a:latin typeface="Arial Black" pitchFamily="34" charset="0"/>
                <a:cs typeface="Arial" pitchFamily="34" charset="0"/>
              </a:rPr>
              <a:t>                                 </a:t>
            </a:r>
            <a:endParaRPr lang="sk-SK" sz="21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64068" y="1646644"/>
            <a:ext cx="7482047" cy="578371"/>
          </a:xfrm>
        </p:spPr>
        <p:txBody>
          <a:bodyPr/>
          <a:lstStyle/>
          <a:p>
            <a:r>
              <a:rPr lang="sk-SK" b="1" dirty="0" smtClean="0">
                <a:solidFill>
                  <a:srgbClr val="063B5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k-SK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NÁRODNÝ PROJEKT</a:t>
            </a:r>
          </a:p>
        </p:txBody>
      </p:sp>
      <p:sp>
        <p:nvSpPr>
          <p:cNvPr id="2" name="Obdĺžnik 1"/>
          <p:cNvSpPr/>
          <p:nvPr/>
        </p:nvSpPr>
        <p:spPr>
          <a:xfrm>
            <a:off x="1673495" y="6431331"/>
            <a:ext cx="4724255" cy="2123602"/>
          </a:xfrm>
          <a:prstGeom prst="rect">
            <a:avLst/>
          </a:prstGeom>
        </p:spPr>
        <p:txBody>
          <a:bodyPr wrap="none" lIns="91383" tIns="45692" rIns="91383" bIns="45692">
            <a:spAutoFit/>
          </a:bodyPr>
          <a:lstStyle/>
          <a:p>
            <a:endParaRPr lang="sk-SK" sz="2400" dirty="0" smtClean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  <a:p>
            <a:r>
              <a:rPr lang="sk-SK" sz="1800" dirty="0" smtClean="0">
                <a:latin typeface="Arial" pitchFamily="34" charset="0"/>
                <a:cs typeface="Arial" pitchFamily="34" charset="0"/>
              </a:rPr>
              <a:t>Centrum </a:t>
            </a:r>
            <a:r>
              <a:rPr lang="sk-SK" sz="1800" dirty="0">
                <a:latin typeface="Arial" pitchFamily="34" charset="0"/>
                <a:cs typeface="Arial" pitchFamily="34" charset="0"/>
              </a:rPr>
              <a:t>vedecko-technických informácií SR</a:t>
            </a:r>
          </a:p>
          <a:p>
            <a:r>
              <a:rPr lang="sk-SK" sz="1800" dirty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sk-SK" sz="1800" dirty="0">
              <a:latin typeface="Arial" pitchFamily="34" charset="0"/>
              <a:cs typeface="Arial" pitchFamily="34" charset="0"/>
            </a:endParaRPr>
          </a:p>
          <a:p>
            <a:endParaRPr lang="sk-SK" sz="1800" dirty="0">
              <a:latin typeface="Arial" pitchFamily="34" charset="0"/>
              <a:cs typeface="Arial" pitchFamily="34" charset="0"/>
            </a:endParaRPr>
          </a:p>
          <a:p>
            <a:endParaRPr lang="sk-SK" sz="1800" dirty="0">
              <a:latin typeface="Arial" pitchFamily="34" charset="0"/>
              <a:cs typeface="Arial" pitchFamily="34" charset="0"/>
            </a:endParaRPr>
          </a:p>
          <a:p>
            <a:endParaRPr lang="sk-SK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43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0374745"/>
              </p:ext>
            </p:extLst>
          </p:nvPr>
        </p:nvGraphicFramePr>
        <p:xfrm>
          <a:off x="717891" y="1209817"/>
          <a:ext cx="9252856" cy="6354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1"/>
          <p:cNvSpPr txBox="1">
            <a:spLocks/>
          </p:cNvSpPr>
          <p:nvPr/>
        </p:nvSpPr>
        <p:spPr>
          <a:xfrm>
            <a:off x="234763" y="726211"/>
            <a:ext cx="6835161" cy="967211"/>
          </a:xfrm>
          <a:prstGeom prst="rect">
            <a:avLst/>
          </a:prstGeom>
        </p:spPr>
        <p:txBody>
          <a:bodyPr vert="horz" lIns="104287" tIns="52144" rIns="104287" bIns="52144" rtlCol="0" anchor="ctr">
            <a:noAutofit/>
          </a:bodyPr>
          <a:lstStyle/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sk-SK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lang="sk-SK" sz="2400" b="1" dirty="0">
                <a:latin typeface="Arial" pitchFamily="34" charset="0"/>
                <a:ea typeface="+mj-ea"/>
                <a:cs typeface="Arial" pitchFamily="34" charset="0"/>
              </a:rPr>
              <a:t>V </a:t>
            </a:r>
            <a:r>
              <a:rPr lang="sk-SK" sz="2400" b="1" dirty="0" smtClean="0">
                <a:latin typeface="Arial" pitchFamily="34" charset="0"/>
                <a:ea typeface="+mj-ea"/>
                <a:cs typeface="Arial" pitchFamily="34" charset="0"/>
              </a:rPr>
              <a:t>POČTE SPOLUPRÁC S PODNIKMI JE NADŠTANDARDNÝ PODIEL ÚZKEHO OKRUHU VŠ</a:t>
            </a:r>
            <a:r>
              <a:rPr kumimoji="0" lang="sk-SK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sk-SK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sk-SK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5254" y="5059737"/>
            <a:ext cx="1923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b="1" dirty="0" smtClean="0">
                <a:solidFill>
                  <a:schemeClr val="bg1"/>
                </a:solidFill>
              </a:rPr>
              <a:t>Technická univerzita v Košiciach</a:t>
            </a:r>
            <a:endParaRPr lang="sk-SK" sz="1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76248" y="3214717"/>
            <a:ext cx="1876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 smtClean="0">
                <a:solidFill>
                  <a:schemeClr val="bg1"/>
                </a:solidFill>
              </a:rPr>
              <a:t>Žilinská univerzita</a:t>
            </a:r>
            <a:endParaRPr lang="sk-SK" sz="16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9605" y="3601343"/>
            <a:ext cx="1876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 smtClean="0">
                <a:solidFill>
                  <a:schemeClr val="bg1"/>
                </a:solidFill>
              </a:rPr>
              <a:t>MTF STU v Trnave</a:t>
            </a:r>
            <a:endParaRPr lang="sk-SK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91158" y="2524027"/>
            <a:ext cx="1411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 smtClean="0">
                <a:solidFill>
                  <a:schemeClr val="bg1"/>
                </a:solidFill>
              </a:rPr>
              <a:t>SPU v Nitre</a:t>
            </a:r>
            <a:endParaRPr lang="sk-SK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1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432" y="596129"/>
            <a:ext cx="6502255" cy="501151"/>
          </a:xfrm>
        </p:spPr>
        <p:txBody>
          <a:bodyPr/>
          <a:lstStyle/>
          <a:p>
            <a:r>
              <a:rPr lang="sk-SK" sz="3600" dirty="0" smtClean="0"/>
              <a:t>METODOLOGICKÝ POSTUP</a:t>
            </a:r>
            <a:endParaRPr lang="sk-SK" sz="3600" dirty="0"/>
          </a:p>
        </p:txBody>
      </p:sp>
      <p:graphicFrame>
        <p:nvGraphicFramePr>
          <p:cNvPr id="4" name="Zástupný symbol obsah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6984454"/>
              </p:ext>
            </p:extLst>
          </p:nvPr>
        </p:nvGraphicFramePr>
        <p:xfrm>
          <a:off x="534988" y="1389413"/>
          <a:ext cx="9618662" cy="5625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6884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7512" y="591540"/>
            <a:ext cx="7242795" cy="753506"/>
          </a:xfrm>
        </p:spPr>
        <p:txBody>
          <a:bodyPr/>
          <a:lstStyle/>
          <a:p>
            <a:r>
              <a:rPr lang="sk-SK" sz="3600" cap="all" dirty="0"/>
              <a:t>Kľúčové</a:t>
            </a:r>
            <a:r>
              <a:rPr lang="sk-SK" sz="3600" cap="all" dirty="0" smtClean="0"/>
              <a:t> zistenia </a:t>
            </a:r>
            <a:r>
              <a:rPr lang="sk-SK" sz="1800" cap="all" dirty="0" smtClean="0"/>
              <a:t>z prognózy vývoja pracovného trhu osôb s terciárnym vzdelaním I.</a:t>
            </a:r>
            <a:endParaRPr lang="sk-SK" sz="1800" cap="all" dirty="0"/>
          </a:p>
        </p:txBody>
      </p:sp>
      <p:sp>
        <p:nvSpPr>
          <p:cNvPr id="11" name="Zástupný symbol obsahu 10"/>
          <p:cNvSpPr>
            <a:spLocks noGrp="1"/>
          </p:cNvSpPr>
          <p:nvPr>
            <p:ph sz="half" idx="2"/>
          </p:nvPr>
        </p:nvSpPr>
        <p:spPr>
          <a:xfrm>
            <a:off x="563525" y="1683271"/>
            <a:ext cx="9409814" cy="5295330"/>
          </a:xfrm>
        </p:spPr>
        <p:txBody>
          <a:bodyPr>
            <a:noAutofit/>
          </a:bodyPr>
          <a:lstStyle/>
          <a:p>
            <a:pPr lvl="0" algn="just">
              <a:spcBef>
                <a:spcPts val="1000"/>
              </a:spcBef>
            </a:pPr>
            <a:r>
              <a:rPr lang="sk-SK" sz="1800" b="1" dirty="0" smtClean="0"/>
              <a:t>Prognóza zmien </a:t>
            </a:r>
            <a:r>
              <a:rPr lang="sk-SK" sz="1800" dirty="0" smtClean="0"/>
              <a:t>bola spracovaná na obdobie nasledujúcich </a:t>
            </a:r>
            <a:r>
              <a:rPr lang="sk-SK" sz="1800" b="1" dirty="0" smtClean="0"/>
              <a:t>5 a 10 rokov;</a:t>
            </a:r>
          </a:p>
          <a:p>
            <a:pPr lvl="0" algn="just">
              <a:spcBef>
                <a:spcPts val="1000"/>
              </a:spcBef>
            </a:pPr>
            <a:r>
              <a:rPr lang="sk-SK" sz="1800" b="1" dirty="0" smtClean="0"/>
              <a:t>Počet </a:t>
            </a:r>
            <a:r>
              <a:rPr lang="sk-SK" sz="1800" b="1" dirty="0" smtClean="0"/>
              <a:t>vysokoškolsky kvalifikovaných ľudí </a:t>
            </a:r>
            <a:r>
              <a:rPr lang="sk-SK" sz="1800" dirty="0" smtClean="0"/>
              <a:t>na pracovnom trhu </a:t>
            </a:r>
            <a:r>
              <a:rPr lang="sk-SK" sz="1800" b="1" dirty="0" smtClean="0"/>
              <a:t>porastie</a:t>
            </a:r>
            <a:r>
              <a:rPr lang="sk-SK" sz="1800" dirty="0" smtClean="0"/>
              <a:t> v nasledujúcich desiatich rokoch naďalej </a:t>
            </a:r>
            <a:r>
              <a:rPr lang="sk-SK" sz="1800" b="1" dirty="0" smtClean="0"/>
              <a:t>rýchlejšie ako počet</a:t>
            </a:r>
            <a:r>
              <a:rPr lang="sk-SK" sz="1800" dirty="0" smtClean="0"/>
              <a:t>  tejto kvalifikácii zodpovedajúcich </a:t>
            </a:r>
            <a:r>
              <a:rPr lang="sk-SK" sz="1800" b="1" dirty="0" smtClean="0"/>
              <a:t>pracovných miest</a:t>
            </a:r>
            <a:r>
              <a:rPr lang="sk-SK" sz="1800" dirty="0"/>
              <a:t>;</a:t>
            </a:r>
            <a:r>
              <a:rPr lang="sk-SK" sz="1800" dirty="0" smtClean="0"/>
              <a:t> </a:t>
            </a:r>
          </a:p>
          <a:p>
            <a:pPr algn="just">
              <a:spcBef>
                <a:spcPts val="1000"/>
              </a:spcBef>
            </a:pPr>
            <a:r>
              <a:rPr lang="sk-SK" sz="1800" dirty="0" smtClean="0"/>
              <a:t>Už </a:t>
            </a:r>
            <a:r>
              <a:rPr lang="sk-SK" sz="1800" dirty="0" smtClean="0"/>
              <a:t>dnes je počet  miest vyžadujúcich vysokoškolskú kvalifikáciu na pracovnom trhu </a:t>
            </a:r>
            <a:r>
              <a:rPr lang="sk-SK" sz="1800" b="1" dirty="0" smtClean="0"/>
              <a:t>asi o 67 tisíc nižší ako počet  ľudí s vysokoškolskou kvalifikáciou medzi ekonomicky aktívnymi osobami </a:t>
            </a:r>
            <a:r>
              <a:rPr lang="sk-SK" sz="1800" dirty="0" smtClean="0"/>
              <a:t>(zamestnaní, pracujúci dôchodcovia, nezamestnaní a ženy na materskej dovolenke) </a:t>
            </a:r>
            <a:r>
              <a:rPr lang="sk-SK" sz="1800" b="1" dirty="0" smtClean="0"/>
              <a:t>a asi o 25 tisíc nižší ako počet vysokoškolsky kvalifikovaných medzi zamestnanými </a:t>
            </a:r>
            <a:r>
              <a:rPr lang="sk-SK" sz="1800" dirty="0" smtClean="0"/>
              <a:t>(zamestnanci, zamestnávatelia a SZČO);</a:t>
            </a:r>
          </a:p>
          <a:p>
            <a:pPr lvl="0" algn="just">
              <a:spcBef>
                <a:spcPts val="1000"/>
              </a:spcBef>
            </a:pPr>
            <a:r>
              <a:rPr lang="sk-SK" sz="1800" b="1" dirty="0" smtClean="0"/>
              <a:t>Počet  </a:t>
            </a:r>
            <a:r>
              <a:rPr lang="sk-SK" sz="1800" b="1" dirty="0" smtClean="0"/>
              <a:t>ekonomicky aktívnych vysokoškolsky kvalifikovaných ľudí </a:t>
            </a:r>
            <a:r>
              <a:rPr lang="sk-SK" sz="1800" dirty="0" smtClean="0"/>
              <a:t>sa počas nasledujúcich desiatich rokov </a:t>
            </a:r>
            <a:r>
              <a:rPr lang="sk-SK" sz="1800" b="1" dirty="0" smtClean="0"/>
              <a:t>zvýši asi o 127 tisíc (23 %), </a:t>
            </a:r>
            <a:r>
              <a:rPr lang="sk-SK" sz="1800" dirty="0" smtClean="0"/>
              <a:t>zatiaľ čo</a:t>
            </a:r>
            <a:r>
              <a:rPr lang="sk-SK" sz="1800" b="1" dirty="0" smtClean="0"/>
              <a:t> počet pre nich kvalifikačnou náročnosťou zodpovedajúcich pracovných miest  </a:t>
            </a:r>
            <a:r>
              <a:rPr lang="sk-SK" sz="1800" dirty="0" smtClean="0"/>
              <a:t>narastie asi </a:t>
            </a:r>
            <a:r>
              <a:rPr lang="sk-SK" sz="1800" b="1" dirty="0" smtClean="0"/>
              <a:t>len o 83 tisíc  (17 %).  </a:t>
            </a:r>
            <a:r>
              <a:rPr lang="sk-SK" sz="1800" dirty="0" smtClean="0"/>
              <a:t>Bude sa tak </a:t>
            </a:r>
            <a:r>
              <a:rPr lang="sk-SK" sz="1800" b="1" dirty="0" smtClean="0"/>
              <a:t>posilňovať tendencia</a:t>
            </a:r>
            <a:r>
              <a:rPr lang="sk-SK" sz="1800" dirty="0" smtClean="0"/>
              <a:t> </a:t>
            </a:r>
            <a:r>
              <a:rPr lang="sk-SK" sz="1800" b="1" dirty="0" smtClean="0"/>
              <a:t>nárastu počtu nadbytočných pracovných síl s vysokoškolskou kvalifikáciou </a:t>
            </a:r>
            <a:r>
              <a:rPr lang="sk-SK" sz="1800" dirty="0" smtClean="0"/>
              <a:t>(budú pracovať v menej kvalifikovaných povolaniach, alebo sa ocitnú medzi nezamestnanými či ekonomicky neaktívnymi</a:t>
            </a:r>
            <a:r>
              <a:rPr lang="sk-SK" sz="1600" dirty="0" smtClean="0"/>
              <a:t>); </a:t>
            </a:r>
            <a:endParaRPr lang="sk-SK" sz="1700" dirty="0"/>
          </a:p>
        </p:txBody>
      </p:sp>
      <p:pic>
        <p:nvPicPr>
          <p:cNvPr id="4" name="Picture 11" descr="Výsledok vyh&amp;lcaron;adávania obrázkov pre dopyt industry tre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7940" y="6148245"/>
            <a:ext cx="2239553" cy="118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092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obsahu 10"/>
          <p:cNvSpPr>
            <a:spLocks noGrp="1"/>
          </p:cNvSpPr>
          <p:nvPr>
            <p:ph sz="half" idx="2"/>
          </p:nvPr>
        </p:nvSpPr>
        <p:spPr>
          <a:xfrm>
            <a:off x="563525" y="1981200"/>
            <a:ext cx="9409814" cy="4968240"/>
          </a:xfrm>
        </p:spPr>
        <p:txBody>
          <a:bodyPr>
            <a:noAutofit/>
          </a:bodyPr>
          <a:lstStyle/>
          <a:p>
            <a:pPr lvl="0" algn="just">
              <a:spcBef>
                <a:spcPts val="1000"/>
              </a:spcBef>
            </a:pPr>
            <a:r>
              <a:rPr lang="sk-SK" sz="1600" dirty="0" smtClean="0"/>
              <a:t>Počet ekonomicky aktívnych </a:t>
            </a:r>
            <a:r>
              <a:rPr lang="sk-SK" sz="1600" b="1" dirty="0" smtClean="0"/>
              <a:t>ľudí s vysokoškolskou kvalifikáciou, ktorí vyštudovali spoločenskovedné odbory, narastie do roku 2023 asi o 53 tisíc (teda o 35 %). </a:t>
            </a:r>
            <a:r>
              <a:rPr lang="sk-SK" sz="1600" dirty="0" smtClean="0"/>
              <a:t>To je </a:t>
            </a:r>
            <a:r>
              <a:rPr lang="sk-SK" sz="1600" b="1" dirty="0" smtClean="0"/>
              <a:t>dvakrát viac, než je predpokladaný nárast počtu pracovných miest </a:t>
            </a:r>
            <a:r>
              <a:rPr lang="sk-SK" sz="1600" dirty="0" smtClean="0"/>
              <a:t>so zodpovedajúcou kvalifikačnou náročnosťou. </a:t>
            </a:r>
            <a:r>
              <a:rPr lang="sk-SK" sz="1600" b="1" dirty="0" smtClean="0"/>
              <a:t>Ďalších vyše 30 tisíc absolventov týchto odborov tak nezoženie prácu zodpovedajúcu vyštudovanému odboru</a:t>
            </a:r>
            <a:r>
              <a:rPr lang="sk-SK" sz="1600" dirty="0" smtClean="0"/>
              <a:t>;</a:t>
            </a:r>
          </a:p>
          <a:p>
            <a:pPr lvl="0" algn="just">
              <a:spcBef>
                <a:spcPts val="1000"/>
              </a:spcBef>
            </a:pPr>
            <a:r>
              <a:rPr lang="sk-SK" sz="1600" dirty="0" smtClean="0"/>
              <a:t>Predpokladané </a:t>
            </a:r>
            <a:r>
              <a:rPr lang="sk-SK" sz="1600" b="1" dirty="0" smtClean="0"/>
              <a:t>zvýšenie počtu ekonomicky aktívnych osôb s vysokoškolským inžinierskym technickým vzdelaním </a:t>
            </a:r>
            <a:r>
              <a:rPr lang="sk-SK" sz="1600" dirty="0" smtClean="0"/>
              <a:t>predstavuje </a:t>
            </a:r>
            <a:r>
              <a:rPr lang="sk-SK" sz="1600" b="1" dirty="0" smtClean="0"/>
              <a:t>v desaťročnom horizonte iba 7 %</a:t>
            </a:r>
            <a:r>
              <a:rPr lang="sk-SK" sz="1600" dirty="0" smtClean="0"/>
              <a:t>. Uvedená skutočnosť pravdepodobne povedie </a:t>
            </a:r>
            <a:r>
              <a:rPr lang="sk-SK" sz="1600" b="1" dirty="0" smtClean="0"/>
              <a:t>k zvýšeniu nedostatku  vysokoškolsky kvalifikovaných pracovných síl s technickým vzdelaním o ďalších 13 tisíc (spolu teda asi 20 tisíc). </a:t>
            </a:r>
            <a:r>
              <a:rPr lang="sk-SK" sz="1600" dirty="0" smtClean="0"/>
              <a:t>Je teda možné hovoriť o budúcom </a:t>
            </a:r>
            <a:r>
              <a:rPr lang="sk-SK" sz="1600" b="1" dirty="0" smtClean="0"/>
              <a:t>alarmujúcom náraste odborovej nerovnováhy;</a:t>
            </a:r>
            <a:endParaRPr lang="sk-SK" sz="1600" dirty="0" smtClean="0"/>
          </a:p>
          <a:p>
            <a:pPr lvl="0" algn="just">
              <a:spcBef>
                <a:spcPts val="1000"/>
              </a:spcBef>
            </a:pPr>
            <a:r>
              <a:rPr lang="sk-SK" sz="1600" b="1" dirty="0" smtClean="0"/>
              <a:t>Konkrétne </a:t>
            </a:r>
            <a:r>
              <a:rPr lang="sk-SK" sz="1600" b="1" dirty="0" smtClean="0"/>
              <a:t>odbory vzdelania, u ktorých sa predpokladá najväčší absolútny nárast pracovných miest </a:t>
            </a:r>
            <a:r>
              <a:rPr lang="sk-SK" sz="1600" dirty="0" smtClean="0"/>
              <a:t>do roku 2023, sú (podľa klasifikácie ISCED 3D):</a:t>
            </a:r>
          </a:p>
          <a:p>
            <a:pPr lvl="1" algn="just"/>
            <a:r>
              <a:rPr lang="sk-SK" sz="1600" b="1" dirty="0" smtClean="0"/>
              <a:t>Mechanika </a:t>
            </a:r>
            <a:r>
              <a:rPr lang="sk-SK" sz="1600" b="1" dirty="0" smtClean="0"/>
              <a:t>a kovovýroba </a:t>
            </a:r>
            <a:r>
              <a:rPr lang="sk-SK" sz="1600" dirty="0" smtClean="0"/>
              <a:t>(ISCED 521) - nárast o 5220 pracovných miest </a:t>
            </a:r>
          </a:p>
          <a:p>
            <a:pPr lvl="1" algn="just"/>
            <a:r>
              <a:rPr lang="sk-SK" sz="1600" b="1" dirty="0" smtClean="0"/>
              <a:t>Elektrotechnika a energetika </a:t>
            </a:r>
            <a:r>
              <a:rPr lang="sk-SK" sz="1600" dirty="0" smtClean="0"/>
              <a:t>(ISCED 522) - nárast o 4400 pracovných miest</a:t>
            </a:r>
          </a:p>
          <a:p>
            <a:pPr lvl="1" algn="just"/>
            <a:r>
              <a:rPr lang="sk-SK" sz="1600" b="1" dirty="0" smtClean="0"/>
              <a:t>Elektronika a automatizácia </a:t>
            </a:r>
            <a:r>
              <a:rPr lang="sk-SK" sz="1600" dirty="0" smtClean="0"/>
              <a:t>(ISCED 523) - nárast o 4030 pracovných </a:t>
            </a:r>
            <a:r>
              <a:rPr lang="sk-SK" sz="1600" dirty="0" smtClean="0"/>
              <a:t>miest</a:t>
            </a:r>
          </a:p>
          <a:p>
            <a:pPr marL="0" indent="0" algn="just">
              <a:buNone/>
            </a:pPr>
            <a:endParaRPr lang="sk-SK" sz="1700" dirty="0"/>
          </a:p>
        </p:txBody>
      </p:sp>
      <p:pic>
        <p:nvPicPr>
          <p:cNvPr id="4" name="Picture 11" descr="Výsledok vyh&amp;lcaron;adávania obrázkov pre dopyt industry tre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7940" y="6148245"/>
            <a:ext cx="2239553" cy="118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dpis 1"/>
          <p:cNvSpPr txBox="1">
            <a:spLocks/>
          </p:cNvSpPr>
          <p:nvPr/>
        </p:nvSpPr>
        <p:spPr>
          <a:xfrm>
            <a:off x="479395" y="691393"/>
            <a:ext cx="7039992" cy="800056"/>
          </a:xfrm>
          <a:prstGeom prst="rect">
            <a:avLst/>
          </a:prstGeom>
        </p:spPr>
        <p:txBody>
          <a:bodyPr vert="horz" lIns="104223" tIns="52111" rIns="104223" bIns="52111" rtlCol="0" anchor="ctr">
            <a:noAutofit/>
          </a:bodyPr>
          <a:lstStyle>
            <a:lvl1pPr algn="l" defTabSz="521116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sk-SK" sz="3600" cap="all" dirty="0" smtClean="0"/>
              <a:t>Kľúčové zistenia </a:t>
            </a:r>
            <a:r>
              <a:rPr lang="sk-SK" sz="1800" cap="all" dirty="0" smtClean="0"/>
              <a:t>z prognózy vývoja pracovného trhu osôb s terciárnym vzdelaním I.</a:t>
            </a:r>
            <a:endParaRPr lang="sk-SK" sz="1800" cap="all" dirty="0"/>
          </a:p>
        </p:txBody>
      </p:sp>
    </p:spTree>
    <p:extLst>
      <p:ext uri="{BB962C8B-B14F-4D97-AF65-F5344CB8AC3E}">
        <p14:creationId xmlns:p14="http://schemas.microsoft.com/office/powerpoint/2010/main" val="419011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8129" y="470517"/>
            <a:ext cx="7989327" cy="726914"/>
          </a:xfrm>
        </p:spPr>
        <p:txBody>
          <a:bodyPr/>
          <a:lstStyle/>
          <a:p>
            <a:r>
              <a:rPr lang="sk-SK" sz="3600" dirty="0" smtClean="0"/>
              <a:t/>
            </a:r>
            <a:br>
              <a:rPr lang="sk-SK" sz="3600" dirty="0" smtClean="0"/>
            </a:br>
            <a:r>
              <a:rPr lang="sk-SK" sz="3600" cap="all" dirty="0" smtClean="0"/>
              <a:t>Perspektívne odbory </a:t>
            </a:r>
            <a:r>
              <a:rPr lang="sk-SK" sz="1800" cap="all" dirty="0" smtClean="0"/>
              <a:t>vzdelania                     (v klasifikácii ISCED 3D) – popredné miesta v rebríčku</a:t>
            </a:r>
            <a:endParaRPr lang="sk-SK" sz="1800" cap="all" dirty="0"/>
          </a:p>
        </p:txBody>
      </p:sp>
      <p:sp>
        <p:nvSpPr>
          <p:cNvPr id="6" name="Zástupný symbol obsahu 2"/>
          <p:cNvSpPr txBox="1">
            <a:spLocks/>
          </p:cNvSpPr>
          <p:nvPr/>
        </p:nvSpPr>
        <p:spPr>
          <a:xfrm>
            <a:off x="5593278" y="2197289"/>
            <a:ext cx="4191947" cy="4558507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algn="just">
              <a:spcBef>
                <a:spcPct val="20000"/>
              </a:spcBef>
              <a:buFont typeface="Arial"/>
              <a:buNone/>
              <a:defRPr/>
            </a:pPr>
            <a:endParaRPr lang="sk-SK" sz="2800" dirty="0">
              <a:solidFill>
                <a:srgbClr val="00386B"/>
              </a:solidFill>
              <a:latin typeface="Arial"/>
              <a:cs typeface="Arial"/>
            </a:endParaRPr>
          </a:p>
        </p:txBody>
      </p:sp>
      <p:sp>
        <p:nvSpPr>
          <p:cNvPr id="10" name="Zástupný symbol textu 3"/>
          <p:cNvSpPr txBox="1">
            <a:spLocks/>
          </p:cNvSpPr>
          <p:nvPr/>
        </p:nvSpPr>
        <p:spPr>
          <a:xfrm>
            <a:off x="7001301" y="1719618"/>
            <a:ext cx="3411941" cy="485278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92400" indent="-392400">
              <a:lnSpc>
                <a:spcPct val="120000"/>
              </a:lnSpc>
              <a:spcBef>
                <a:spcPts val="384"/>
              </a:spcBef>
            </a:pPr>
            <a:endParaRPr lang="sk-SK" sz="1400" dirty="0" smtClean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  <a:p>
            <a:pPr marL="392400" indent="-392400" algn="just">
              <a:spcBef>
                <a:spcPts val="384"/>
              </a:spcBef>
              <a:buFont typeface="Arial" pitchFamily="34" charset="0"/>
              <a:buChar char="•"/>
            </a:pPr>
            <a:r>
              <a:rPr lang="sk-SK" sz="1600" dirty="0" smtClean="0">
                <a:solidFill>
                  <a:srgbClr val="00386B"/>
                </a:solidFill>
                <a:latin typeface="Arial" pitchFamily="34" charset="0"/>
                <a:cs typeface="Arial" pitchFamily="34" charset="0"/>
              </a:rPr>
              <a:t>V tabuľke </a:t>
            </a:r>
            <a:r>
              <a:rPr lang="sk-SK" sz="1600" b="1" dirty="0" smtClean="0">
                <a:solidFill>
                  <a:srgbClr val="00386B"/>
                </a:solidFill>
                <a:latin typeface="Arial" pitchFamily="34" charset="0"/>
                <a:cs typeface="Arial" pitchFamily="34" charset="0"/>
              </a:rPr>
              <a:t>sú pod sebou podľa výšky skóre zoradené študijné odbory</a:t>
            </a:r>
            <a:r>
              <a:rPr lang="sk-SK" sz="1600" dirty="0" smtClean="0">
                <a:solidFill>
                  <a:srgbClr val="00386B"/>
                </a:solidFill>
                <a:latin typeface="Arial" pitchFamily="34" charset="0"/>
                <a:cs typeface="Arial" pitchFamily="34" charset="0"/>
              </a:rPr>
              <a:t>, ktoré </a:t>
            </a:r>
            <a:r>
              <a:rPr lang="sk-SK" sz="1600" b="1" dirty="0" smtClean="0">
                <a:solidFill>
                  <a:srgbClr val="00386B"/>
                </a:solidFill>
                <a:latin typeface="Arial" pitchFamily="34" charset="0"/>
                <a:cs typeface="Arial" pitchFamily="34" charset="0"/>
              </a:rPr>
              <a:t>sa dostali      do najvyššej, šiestej</a:t>
            </a:r>
            <a:r>
              <a:rPr lang="sk-SK" sz="1600" dirty="0" smtClean="0">
                <a:solidFill>
                  <a:srgbClr val="00386B"/>
                </a:solidFill>
                <a:latin typeface="Arial" pitchFamily="34" charset="0"/>
                <a:cs typeface="Arial" pitchFamily="34" charset="0"/>
              </a:rPr>
              <a:t> (6), alebo </a:t>
            </a:r>
            <a:r>
              <a:rPr lang="sk-SK" sz="1600" b="1" dirty="0" smtClean="0">
                <a:solidFill>
                  <a:srgbClr val="00386B"/>
                </a:solidFill>
                <a:latin typeface="Arial" pitchFamily="34" charset="0"/>
                <a:cs typeface="Arial" pitchFamily="34" charset="0"/>
              </a:rPr>
              <a:t>do druhej najvyššej, piatej</a:t>
            </a:r>
            <a:r>
              <a:rPr lang="sk-SK" sz="1600" dirty="0" smtClean="0">
                <a:solidFill>
                  <a:srgbClr val="00386B"/>
                </a:solidFill>
                <a:latin typeface="Arial" pitchFamily="34" charset="0"/>
                <a:cs typeface="Arial" pitchFamily="34" charset="0"/>
              </a:rPr>
              <a:t> (5), </a:t>
            </a:r>
            <a:r>
              <a:rPr lang="sk-SK" sz="1600" b="1" dirty="0" smtClean="0">
                <a:solidFill>
                  <a:srgbClr val="00386B"/>
                </a:solidFill>
                <a:latin typeface="Arial" pitchFamily="34" charset="0"/>
                <a:cs typeface="Arial" pitchFamily="34" charset="0"/>
              </a:rPr>
              <a:t>skupiny odborov </a:t>
            </a:r>
            <a:r>
              <a:rPr lang="sk-SK" sz="1600" dirty="0" smtClean="0">
                <a:solidFill>
                  <a:srgbClr val="00386B"/>
                </a:solidFill>
                <a:latin typeface="Arial" pitchFamily="34" charset="0"/>
                <a:cs typeface="Arial" pitchFamily="34" charset="0"/>
              </a:rPr>
              <a:t>(šiesta skupina odborov má v tabuľke tmavšie oranžové pozadie, zatiaľ čo piata skupina odborov svetlejšie oranžové). </a:t>
            </a:r>
          </a:p>
          <a:p>
            <a:pPr marL="392400" indent="-392400">
              <a:spcBef>
                <a:spcPts val="384"/>
              </a:spcBef>
              <a:buFont typeface="Arial" pitchFamily="34" charset="0"/>
              <a:buChar char="•"/>
            </a:pPr>
            <a:endParaRPr lang="sk-SK" sz="1600" dirty="0" smtClean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  <a:p>
            <a:pPr marL="391077" indent="-391077">
              <a:spcBef>
                <a:spcPct val="20000"/>
              </a:spcBef>
              <a:buFont typeface="Arial" pitchFamily="34" charset="0"/>
              <a:buChar char="•"/>
            </a:pPr>
            <a:endParaRPr lang="sk-SK" sz="1400" b="1" dirty="0" smtClean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  <a:p>
            <a:pPr marL="391077" indent="-391077">
              <a:spcBef>
                <a:spcPct val="20000"/>
              </a:spcBef>
              <a:buFont typeface="Arial" pitchFamily="34" charset="0"/>
              <a:buChar char="•"/>
            </a:pPr>
            <a:endParaRPr lang="sk-SK" sz="1400" b="1" dirty="0" smtClean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  <a:p>
            <a:pPr marL="391077" indent="-391077">
              <a:spcBef>
                <a:spcPct val="20000"/>
              </a:spcBef>
              <a:buFont typeface="Arial" pitchFamily="34" charset="0"/>
              <a:buChar char="•"/>
            </a:pPr>
            <a:endParaRPr lang="sk-SK" sz="1400" b="1" dirty="0" smtClean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  <a:p>
            <a:pPr marL="391077" indent="-391077">
              <a:spcBef>
                <a:spcPct val="20000"/>
              </a:spcBef>
              <a:buFont typeface="Arial" pitchFamily="34" charset="0"/>
              <a:buChar char="•"/>
            </a:pPr>
            <a:endParaRPr lang="sk-SK" sz="1400" b="1" dirty="0" smtClean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  <a:p>
            <a:pPr marL="391077" indent="-391077">
              <a:spcBef>
                <a:spcPct val="20000"/>
              </a:spcBef>
              <a:buFont typeface="Arial" pitchFamily="34" charset="0"/>
              <a:buChar char="•"/>
            </a:pPr>
            <a:endParaRPr lang="sk-SK" sz="1400" b="1" dirty="0" smtClean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  <a:p>
            <a:pPr marL="391077" indent="-391077">
              <a:spcBef>
                <a:spcPct val="20000"/>
              </a:spcBef>
            </a:pPr>
            <a:r>
              <a:rPr lang="sk-SK" sz="1400" dirty="0" smtClean="0">
                <a:solidFill>
                  <a:srgbClr val="00386B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91077" indent="-391077">
              <a:spcBef>
                <a:spcPct val="20000"/>
              </a:spcBef>
            </a:pPr>
            <a:r>
              <a:rPr lang="sk-SK" sz="1400" dirty="0" smtClean="0">
                <a:solidFill>
                  <a:srgbClr val="00386B"/>
                </a:solidFill>
                <a:latin typeface="Arial" pitchFamily="34" charset="0"/>
                <a:cs typeface="Arial" pitchFamily="34" charset="0"/>
              </a:rPr>
              <a:t>.</a:t>
            </a:r>
            <a:endParaRPr lang="sk-SK" sz="1400" dirty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ĺžnik 7"/>
          <p:cNvSpPr/>
          <p:nvPr/>
        </p:nvSpPr>
        <p:spPr>
          <a:xfrm>
            <a:off x="736992" y="6126543"/>
            <a:ext cx="5232313" cy="602869"/>
          </a:xfrm>
          <a:prstGeom prst="roundRect">
            <a:avLst>
              <a:gd name="adj" fmla="val 25722"/>
            </a:avLst>
          </a:prstGeom>
          <a:solidFill>
            <a:srgbClr val="F8AD68"/>
          </a:solidFill>
          <a:ln>
            <a:solidFill>
              <a:srgbClr val="0064B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721 Medicína</a:t>
            </a:r>
          </a:p>
          <a:p>
            <a:r>
              <a:rPr lang="sk-SK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144 Príprava učiteľov</a:t>
            </a:r>
          </a:p>
        </p:txBody>
      </p:sp>
      <p:sp>
        <p:nvSpPr>
          <p:cNvPr id="14" name="Zaoblený obdĺžnik 13"/>
          <p:cNvSpPr/>
          <p:nvPr/>
        </p:nvSpPr>
        <p:spPr>
          <a:xfrm>
            <a:off x="736991" y="1709864"/>
            <a:ext cx="5232313" cy="4076081"/>
          </a:xfrm>
          <a:prstGeom prst="roundRect">
            <a:avLst>
              <a:gd name="adj" fmla="val 5704"/>
            </a:avLst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sk-SK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521 Mechanika a kovovýroba</a:t>
            </a:r>
          </a:p>
          <a:p>
            <a:r>
              <a:rPr lang="sk-SK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522 Elektrotechnika a energetika</a:t>
            </a:r>
          </a:p>
          <a:p>
            <a:r>
              <a:rPr lang="sk-SK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345 Manažment a administratíva</a:t>
            </a:r>
          </a:p>
          <a:p>
            <a:r>
              <a:rPr lang="sk-SK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314 Ekonomika</a:t>
            </a:r>
          </a:p>
          <a:p>
            <a:r>
              <a:rPr lang="sk-SK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343 Financovanie, bankovníctvo a poisťovníctvo</a:t>
            </a:r>
          </a:p>
          <a:p>
            <a:r>
              <a:rPr lang="sk-SK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621 Rastlinná a živočíšna výroba</a:t>
            </a:r>
          </a:p>
          <a:p>
            <a:r>
              <a:rPr lang="sk-SK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340 Obchod a administratíva</a:t>
            </a:r>
          </a:p>
          <a:p>
            <a:r>
              <a:rPr lang="sk-SK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762 Sociálna práca a poradenstvo</a:t>
            </a:r>
          </a:p>
          <a:p>
            <a:r>
              <a:rPr lang="sk-SK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523 Elektronika a automatizácia</a:t>
            </a:r>
          </a:p>
          <a:p>
            <a:r>
              <a:rPr lang="sk-SK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344 Účtovníctvo a </a:t>
            </a:r>
            <a:r>
              <a:rPr lang="sk-SK" sz="18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daňovníctvo</a:t>
            </a:r>
            <a:endParaRPr lang="sk-SK" sz="18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r>
              <a:rPr lang="sk-SK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380 Právo</a:t>
            </a:r>
          </a:p>
          <a:p>
            <a:r>
              <a:rPr lang="sk-SK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481 Počítačové vedy</a:t>
            </a:r>
          </a:p>
          <a:p>
            <a:r>
              <a:rPr lang="sk-SK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520 Inžinierstvo a inžinierske odbory</a:t>
            </a:r>
          </a:p>
          <a:p>
            <a:r>
              <a:rPr lang="sk-SK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582 Staviteľstvo</a:t>
            </a:r>
          </a:p>
          <a:p>
            <a:endParaRPr lang="sk-SK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6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80" y="619153"/>
            <a:ext cx="7726090" cy="677917"/>
          </a:xfrm>
        </p:spPr>
        <p:txBody>
          <a:bodyPr>
            <a:noAutofit/>
          </a:bodyPr>
          <a:lstStyle/>
          <a:p>
            <a:r>
              <a:rPr lang="sk-SK" sz="3600" b="1" cap="all" dirty="0" err="1">
                <a:solidFill>
                  <a:srgbClr val="00386B"/>
                </a:solidFill>
              </a:rPr>
              <a:t>Multifaktorový</a:t>
            </a:r>
            <a:r>
              <a:rPr lang="sk-SK" sz="3600" b="1" cap="all" dirty="0">
                <a:solidFill>
                  <a:srgbClr val="00386B"/>
                </a:solidFill>
              </a:rPr>
              <a:t> model </a:t>
            </a:r>
            <a:r>
              <a:rPr lang="sk-SK" sz="3600" b="1" cap="all" dirty="0" smtClean="0">
                <a:solidFill>
                  <a:srgbClr val="00386B"/>
                </a:solidFill>
              </a:rPr>
              <a:t>                  </a:t>
            </a:r>
            <a:r>
              <a:rPr lang="sk-SK" sz="1800" b="1" cap="all" dirty="0" smtClean="0">
                <a:solidFill>
                  <a:srgbClr val="00386B"/>
                </a:solidFill>
              </a:rPr>
              <a:t>pre </a:t>
            </a:r>
            <a:r>
              <a:rPr lang="sk-SK" sz="1800" b="1" cap="all" dirty="0">
                <a:solidFill>
                  <a:srgbClr val="00386B"/>
                </a:solidFill>
              </a:rPr>
              <a:t>posúdenie </a:t>
            </a:r>
            <a:r>
              <a:rPr lang="sk-SK" sz="1800" b="1" cap="all" dirty="0" smtClean="0">
                <a:solidFill>
                  <a:srgbClr val="00386B"/>
                </a:solidFill>
              </a:rPr>
              <a:t>študijných </a:t>
            </a:r>
            <a:r>
              <a:rPr lang="sk-SK" sz="1800" b="1" cap="all" dirty="0" smtClean="0"/>
              <a:t>programov</a:t>
            </a:r>
            <a:r>
              <a:rPr lang="sk-SK" sz="1800" b="1" cap="all" dirty="0" smtClean="0">
                <a:solidFill>
                  <a:srgbClr val="00386B"/>
                </a:solidFill>
              </a:rPr>
              <a:t> (celkovo zahŕňal 4 aspekty posudzovania a 35 konkrétnych ukazovateľov)</a:t>
            </a:r>
            <a:endParaRPr lang="sk-SK" sz="1800" cap="all" dirty="0"/>
          </a:p>
        </p:txBody>
      </p:sp>
      <p:sp>
        <p:nvSpPr>
          <p:cNvPr id="4" name="Zaoblený obdĺžnik 3"/>
          <p:cNvSpPr/>
          <p:nvPr/>
        </p:nvSpPr>
        <p:spPr>
          <a:xfrm>
            <a:off x="567576" y="1682948"/>
            <a:ext cx="9332931" cy="5320391"/>
          </a:xfrm>
          <a:prstGeom prst="roundRect">
            <a:avLst>
              <a:gd name="adj" fmla="val 5421"/>
            </a:avLst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74" tIns="52138" rIns="104274" bIns="52138" rtlCol="0" anchor="ctr"/>
          <a:lstStyle/>
          <a:p>
            <a:pPr algn="ctr" defTabSz="1042744"/>
            <a:endParaRPr lang="sk-SK">
              <a:solidFill>
                <a:prstClr val="white"/>
              </a:solidFill>
            </a:endParaRPr>
          </a:p>
        </p:txBody>
      </p:sp>
      <p:sp>
        <p:nvSpPr>
          <p:cNvPr id="5" name="Zaoblený obdĺžnik 4"/>
          <p:cNvSpPr/>
          <p:nvPr/>
        </p:nvSpPr>
        <p:spPr>
          <a:xfrm>
            <a:off x="1109278" y="2382442"/>
            <a:ext cx="4154255" cy="2116151"/>
          </a:xfrm>
          <a:prstGeom prst="roundRect">
            <a:avLst>
              <a:gd name="adj" fmla="val 5934"/>
            </a:avLst>
          </a:prstGeom>
          <a:solidFill>
            <a:schemeClr val="bg1"/>
          </a:solidFill>
          <a:ln w="952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74" tIns="52138" rIns="104274" bIns="52138" rtlCol="0" anchor="ctr"/>
          <a:lstStyle/>
          <a:p>
            <a:pPr algn="ctr" defTabSz="1042744"/>
            <a:endParaRPr lang="sk-SK">
              <a:solidFill>
                <a:prstClr val="white"/>
              </a:solidFill>
            </a:endParaRPr>
          </a:p>
        </p:txBody>
      </p:sp>
      <p:sp>
        <p:nvSpPr>
          <p:cNvPr id="6" name="Zaoblený obdĺžnik 5"/>
          <p:cNvSpPr/>
          <p:nvPr/>
        </p:nvSpPr>
        <p:spPr>
          <a:xfrm>
            <a:off x="5279298" y="2382442"/>
            <a:ext cx="4153420" cy="2116151"/>
          </a:xfrm>
          <a:prstGeom prst="roundRect">
            <a:avLst>
              <a:gd name="adj" fmla="val 6774"/>
            </a:avLst>
          </a:prstGeom>
          <a:solidFill>
            <a:schemeClr val="bg1"/>
          </a:solidFill>
          <a:ln w="952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74" tIns="52138" rIns="104274" bIns="52138" rtlCol="0" anchor="ctr"/>
          <a:lstStyle/>
          <a:p>
            <a:pPr algn="ctr" defTabSz="1042744"/>
            <a:endParaRPr lang="sk-SK">
              <a:solidFill>
                <a:prstClr val="white"/>
              </a:solidFill>
            </a:endParaRPr>
          </a:p>
        </p:txBody>
      </p:sp>
      <p:sp>
        <p:nvSpPr>
          <p:cNvPr id="7" name="Zaoblený obdĺžnik 6"/>
          <p:cNvSpPr/>
          <p:nvPr/>
        </p:nvSpPr>
        <p:spPr>
          <a:xfrm>
            <a:off x="1109278" y="4554507"/>
            <a:ext cx="4154255" cy="2116010"/>
          </a:xfrm>
          <a:prstGeom prst="roundRect">
            <a:avLst>
              <a:gd name="adj" fmla="val 6578"/>
            </a:avLst>
          </a:prstGeom>
          <a:solidFill>
            <a:schemeClr val="bg1"/>
          </a:solidFill>
          <a:ln w="952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74" tIns="52138" rIns="104274" bIns="52138" rtlCol="0" anchor="ctr"/>
          <a:lstStyle/>
          <a:p>
            <a:pPr algn="ctr" defTabSz="1042744"/>
            <a:endParaRPr lang="sk-SK">
              <a:solidFill>
                <a:prstClr val="white"/>
              </a:solidFill>
            </a:endParaRPr>
          </a:p>
        </p:txBody>
      </p:sp>
      <p:sp>
        <p:nvSpPr>
          <p:cNvPr id="8" name="Zaoblený obdĺžnik 7"/>
          <p:cNvSpPr/>
          <p:nvPr/>
        </p:nvSpPr>
        <p:spPr>
          <a:xfrm>
            <a:off x="5263532" y="4554507"/>
            <a:ext cx="4153420" cy="2116010"/>
          </a:xfrm>
          <a:prstGeom prst="roundRect">
            <a:avLst>
              <a:gd name="adj" fmla="val 8717"/>
            </a:avLst>
          </a:prstGeom>
          <a:solidFill>
            <a:schemeClr val="bg1"/>
          </a:solidFill>
          <a:ln w="952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74" tIns="52138" rIns="104274" bIns="52138" rtlCol="0" anchor="ctr"/>
          <a:lstStyle/>
          <a:p>
            <a:pPr algn="ctr" defTabSz="1042744"/>
            <a:endParaRPr lang="sk-SK">
              <a:solidFill>
                <a:prstClr val="white"/>
              </a:solidFill>
            </a:endParaRPr>
          </a:p>
        </p:txBody>
      </p:sp>
      <p:sp>
        <p:nvSpPr>
          <p:cNvPr id="10" name="Ovál 9"/>
          <p:cNvSpPr/>
          <p:nvPr/>
        </p:nvSpPr>
        <p:spPr>
          <a:xfrm>
            <a:off x="2702696" y="3573572"/>
            <a:ext cx="5121675" cy="206894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74" tIns="52138" rIns="104274" bIns="52138" rtlCol="0" anchor="ctr"/>
          <a:lstStyle/>
          <a:p>
            <a:pPr algn="ctr" defTabSz="1042744"/>
            <a:endParaRPr lang="sk-SK">
              <a:solidFill>
                <a:prstClr val="white"/>
              </a:solidFill>
            </a:endParaRPr>
          </a:p>
        </p:txBody>
      </p:sp>
      <p:cxnSp>
        <p:nvCxnSpPr>
          <p:cNvPr id="12" name="Rovná spojnica 11"/>
          <p:cNvCxnSpPr>
            <a:stCxn id="10" idx="0"/>
          </p:cNvCxnSpPr>
          <p:nvPr/>
        </p:nvCxnSpPr>
        <p:spPr>
          <a:xfrm>
            <a:off x="5263534" y="3573572"/>
            <a:ext cx="1236" cy="1965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ovná spojnica 16"/>
          <p:cNvCxnSpPr/>
          <p:nvPr/>
        </p:nvCxnSpPr>
        <p:spPr>
          <a:xfrm flipV="1">
            <a:off x="2694183" y="4526479"/>
            <a:ext cx="5130187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Kruhová šípka 20"/>
          <p:cNvSpPr/>
          <p:nvPr/>
        </p:nvSpPr>
        <p:spPr>
          <a:xfrm>
            <a:off x="4706829" y="4194176"/>
            <a:ext cx="1113408" cy="649938"/>
          </a:xfrm>
          <a:prstGeom prst="circularArrow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74" tIns="52138" rIns="104274" bIns="52138" rtlCol="0" anchor="ctr"/>
          <a:lstStyle/>
          <a:p>
            <a:pPr algn="ctr" defTabSz="1042744"/>
            <a:endParaRPr lang="sk-SK">
              <a:solidFill>
                <a:prstClr val="black"/>
              </a:solidFill>
            </a:endParaRPr>
          </a:p>
        </p:txBody>
      </p:sp>
      <p:sp>
        <p:nvSpPr>
          <p:cNvPr id="22" name="Kruhová šípka 21"/>
          <p:cNvSpPr/>
          <p:nvPr/>
        </p:nvSpPr>
        <p:spPr>
          <a:xfrm rot="10800000">
            <a:off x="4706829" y="4288252"/>
            <a:ext cx="1113408" cy="649938"/>
          </a:xfrm>
          <a:prstGeom prst="circularArrow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74" tIns="52138" rIns="104274" bIns="52138" rtlCol="0" anchor="ctr"/>
          <a:lstStyle/>
          <a:p>
            <a:pPr algn="ctr" defTabSz="1042744"/>
            <a:endParaRPr lang="sk-SK">
              <a:solidFill>
                <a:prstClr val="black"/>
              </a:solidFill>
            </a:endParaRPr>
          </a:p>
        </p:txBody>
      </p:sp>
      <p:sp>
        <p:nvSpPr>
          <p:cNvPr id="23" name="BlokTextu 22"/>
          <p:cNvSpPr txBox="1"/>
          <p:nvPr/>
        </p:nvSpPr>
        <p:spPr>
          <a:xfrm>
            <a:off x="2305821" y="1726038"/>
            <a:ext cx="5789720" cy="597749"/>
          </a:xfrm>
          <a:prstGeom prst="rect">
            <a:avLst/>
          </a:prstGeom>
          <a:noFill/>
        </p:spPr>
        <p:txBody>
          <a:bodyPr wrap="square" lIns="104274" tIns="52138" rIns="104274" bIns="52138" rtlCol="0">
            <a:spAutoFit/>
          </a:bodyPr>
          <a:lstStyle/>
          <a:p>
            <a:pPr algn="ctr" defTabSz="1042744"/>
            <a:r>
              <a:rPr lang="sk-SK" sz="1600" b="1" dirty="0" err="1">
                <a:solidFill>
                  <a:schemeClr val="accent1">
                    <a:lumMod val="50000"/>
                  </a:schemeClr>
                </a:solidFill>
              </a:rPr>
              <a:t>Multifaktorový</a:t>
            </a:r>
            <a:r>
              <a:rPr lang="sk-SK" sz="1600" b="1" dirty="0">
                <a:solidFill>
                  <a:schemeClr val="accent1">
                    <a:lumMod val="50000"/>
                  </a:schemeClr>
                </a:solidFill>
              </a:rPr>
              <a:t> model</a:t>
            </a:r>
          </a:p>
          <a:p>
            <a:pPr algn="ctr" defTabSz="1042744"/>
            <a:r>
              <a:rPr lang="sk-SK" sz="1600" b="1" dirty="0">
                <a:solidFill>
                  <a:schemeClr val="accent1">
                    <a:lumMod val="50000"/>
                  </a:schemeClr>
                </a:solidFill>
              </a:rPr>
              <a:t>pre posúdenie študijných programov</a:t>
            </a:r>
          </a:p>
        </p:txBody>
      </p:sp>
      <p:sp>
        <p:nvSpPr>
          <p:cNvPr id="24" name="BlokTextu 23"/>
          <p:cNvSpPr txBox="1"/>
          <p:nvPr/>
        </p:nvSpPr>
        <p:spPr>
          <a:xfrm>
            <a:off x="1255265" y="2417661"/>
            <a:ext cx="3896926" cy="443849"/>
          </a:xfrm>
          <a:prstGeom prst="rect">
            <a:avLst/>
          </a:prstGeom>
          <a:noFill/>
        </p:spPr>
        <p:txBody>
          <a:bodyPr wrap="square" lIns="104274" tIns="52138" rIns="104274" bIns="52138" rtlCol="0">
            <a:spAutoFit/>
          </a:bodyPr>
          <a:lstStyle/>
          <a:p>
            <a:pPr marL="171450" indent="-171450" defTabSz="1042744">
              <a:buFont typeface="Arial" panose="020B0604020202020204" pitchFamily="34" charset="0"/>
              <a:buChar char="•"/>
            </a:pPr>
            <a:r>
              <a:rPr lang="sk-SK" sz="11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Hodnotenie </a:t>
            </a:r>
            <a:r>
              <a:rPr lang="sk-SK" sz="11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absolventmi</a:t>
            </a:r>
          </a:p>
          <a:p>
            <a:pPr marL="171450" indent="-171450" defTabSz="1042744">
              <a:buFont typeface="Arial" panose="020B0604020202020204" pitchFamily="34" charset="0"/>
              <a:buChar char="•"/>
            </a:pPr>
            <a:r>
              <a:rPr lang="sk-SK" sz="11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Hodnotenie </a:t>
            </a:r>
            <a:r>
              <a:rPr lang="sk-SK" sz="11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vysokej školy/fakulty </a:t>
            </a:r>
            <a:r>
              <a:rPr lang="sk-SK" sz="11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sk-SK" sz="11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ARRA</a:t>
            </a:r>
            <a:r>
              <a:rPr lang="sk-SK" sz="1100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26" name="BlokTextu 25"/>
          <p:cNvSpPr txBox="1"/>
          <p:nvPr/>
        </p:nvSpPr>
        <p:spPr>
          <a:xfrm>
            <a:off x="5374875" y="2461849"/>
            <a:ext cx="3896926" cy="782403"/>
          </a:xfrm>
          <a:prstGeom prst="rect">
            <a:avLst/>
          </a:prstGeom>
          <a:noFill/>
        </p:spPr>
        <p:txBody>
          <a:bodyPr wrap="square" lIns="104274" tIns="52138" rIns="104274" bIns="52138" rtlCol="0">
            <a:spAutoFit/>
          </a:bodyPr>
          <a:lstStyle/>
          <a:p>
            <a:pPr marL="171450" indent="-171450" defTabSz="1042744">
              <a:buFont typeface="Arial" panose="020B0604020202020204" pitchFamily="34" charset="0"/>
              <a:buChar char="•"/>
            </a:pPr>
            <a:r>
              <a:rPr lang="sk-SK" sz="11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Kvalitné </a:t>
            </a:r>
            <a:r>
              <a:rPr lang="sk-SK" sz="11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uplatnenie absolventov</a:t>
            </a:r>
          </a:p>
          <a:p>
            <a:pPr marL="171450" indent="-171450" defTabSz="1042744">
              <a:buFont typeface="Arial" panose="020B0604020202020204" pitchFamily="34" charset="0"/>
              <a:buChar char="•"/>
            </a:pPr>
            <a:r>
              <a:rPr lang="sk-SK" sz="11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Hodnota </a:t>
            </a:r>
            <a:r>
              <a:rPr lang="sk-SK" sz="11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absolventa na trhu práce </a:t>
            </a:r>
            <a:r>
              <a:rPr lang="sk-SK" sz="11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vyjadrená príjmom</a:t>
            </a:r>
            <a:endParaRPr lang="sk-SK" sz="11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 defTabSz="1042744">
              <a:buFont typeface="Arial" panose="020B0604020202020204" pitchFamily="34" charset="0"/>
              <a:buChar char="•"/>
            </a:pPr>
            <a:r>
              <a:rPr lang="sk-SK" sz="11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Dopyt po absolventoch </a:t>
            </a:r>
            <a:r>
              <a:rPr lang="sk-SK" sz="11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na trhu práce</a:t>
            </a:r>
          </a:p>
        </p:txBody>
      </p:sp>
      <p:sp>
        <p:nvSpPr>
          <p:cNvPr id="27" name="BlokTextu 26"/>
          <p:cNvSpPr txBox="1"/>
          <p:nvPr/>
        </p:nvSpPr>
        <p:spPr>
          <a:xfrm>
            <a:off x="1207765" y="5588443"/>
            <a:ext cx="3896926" cy="782403"/>
          </a:xfrm>
          <a:prstGeom prst="rect">
            <a:avLst/>
          </a:prstGeom>
          <a:noFill/>
        </p:spPr>
        <p:txBody>
          <a:bodyPr wrap="square" lIns="104274" tIns="52138" rIns="104274" bIns="52138" rtlCol="0">
            <a:spAutoFit/>
          </a:bodyPr>
          <a:lstStyle/>
          <a:p>
            <a:pPr marL="171450" indent="-171450" defTabSz="1042744">
              <a:buFont typeface="Arial" panose="020B0604020202020204" pitchFamily="34" charset="0"/>
              <a:buChar char="•"/>
            </a:pPr>
            <a:r>
              <a:rPr lang="sk-SK" sz="11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Perspektívnosť vyplývajúca z </a:t>
            </a:r>
            <a:r>
              <a:rPr lang="sk-SK" sz="11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prognózy pracovných </a:t>
            </a:r>
            <a:r>
              <a:rPr lang="sk-SK" sz="11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miest</a:t>
            </a:r>
            <a:endParaRPr lang="sk-SK" sz="11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 defTabSz="1042744">
              <a:buFont typeface="Arial" panose="020B0604020202020204" pitchFamily="34" charset="0"/>
              <a:buChar char="•"/>
            </a:pPr>
            <a:r>
              <a:rPr lang="sk-SK" sz="11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Perspektívnosť </a:t>
            </a:r>
            <a:r>
              <a:rPr lang="sk-SK" sz="11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vyplývajúca z prepojenia </a:t>
            </a:r>
            <a:r>
              <a:rPr lang="sk-SK" sz="11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na </a:t>
            </a:r>
            <a:r>
              <a:rPr lang="sk-SK" sz="11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podnikovú prax pri príprave študentov</a:t>
            </a:r>
          </a:p>
        </p:txBody>
      </p:sp>
      <p:sp>
        <p:nvSpPr>
          <p:cNvPr id="28" name="BlokTextu 27"/>
          <p:cNvSpPr txBox="1"/>
          <p:nvPr/>
        </p:nvSpPr>
        <p:spPr>
          <a:xfrm>
            <a:off x="5374874" y="5641083"/>
            <a:ext cx="3785586" cy="443849"/>
          </a:xfrm>
          <a:prstGeom prst="rect">
            <a:avLst/>
          </a:prstGeom>
          <a:noFill/>
        </p:spPr>
        <p:txBody>
          <a:bodyPr wrap="square" lIns="104274" tIns="52138" rIns="104274" bIns="52138" rtlCol="0">
            <a:spAutoFit/>
          </a:bodyPr>
          <a:lstStyle/>
          <a:p>
            <a:pPr marL="171450" indent="-171450" defTabSz="1042744">
              <a:buFont typeface="Arial" panose="020B0604020202020204" pitchFamily="34" charset="0"/>
              <a:buChar char="•"/>
            </a:pPr>
            <a:r>
              <a:rPr lang="sk-SK" sz="11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Nezamestnanosť </a:t>
            </a:r>
            <a:r>
              <a:rPr lang="sk-SK" sz="11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absolventov</a:t>
            </a:r>
          </a:p>
          <a:p>
            <a:pPr marL="171450" indent="-171450" defTabSz="1042744">
              <a:buFont typeface="Arial" panose="020B0604020202020204" pitchFamily="34" charset="0"/>
              <a:buChar char="•"/>
            </a:pPr>
            <a:r>
              <a:rPr lang="sk-SK" sz="11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Neúspešnosť </a:t>
            </a:r>
            <a:r>
              <a:rPr lang="sk-SK" sz="11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zamestnať sa</a:t>
            </a:r>
          </a:p>
        </p:txBody>
      </p:sp>
      <p:sp>
        <p:nvSpPr>
          <p:cNvPr id="29" name="BlokTextu 28"/>
          <p:cNvSpPr txBox="1"/>
          <p:nvPr/>
        </p:nvSpPr>
        <p:spPr>
          <a:xfrm>
            <a:off x="3482079" y="3893130"/>
            <a:ext cx="1336089" cy="720847"/>
          </a:xfrm>
          <a:prstGeom prst="rect">
            <a:avLst/>
          </a:prstGeom>
          <a:noFill/>
        </p:spPr>
        <p:txBody>
          <a:bodyPr wrap="square" lIns="104274" tIns="52138" rIns="104274" bIns="52138" rtlCol="0">
            <a:spAutoFit/>
          </a:bodyPr>
          <a:lstStyle/>
          <a:p>
            <a:pPr algn="ctr" defTabSz="1042744"/>
            <a:r>
              <a:rPr lang="sk-SK" sz="1000" b="1" dirty="0">
                <a:solidFill>
                  <a:srgbClr val="1F497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Hodnotenie kvality vysokej školy/fakulty</a:t>
            </a:r>
          </a:p>
          <a:p>
            <a:pPr algn="ctr" defTabSz="1042744"/>
            <a:r>
              <a:rPr lang="sk-SK" sz="1000" b="1" dirty="0">
                <a:solidFill>
                  <a:srgbClr val="1F497D">
                    <a:lumMod val="75000"/>
                  </a:srgbClr>
                </a:solidFill>
              </a:rPr>
              <a:t>    </a:t>
            </a:r>
          </a:p>
        </p:txBody>
      </p:sp>
      <p:sp>
        <p:nvSpPr>
          <p:cNvPr id="30" name="BlokTextu 29"/>
          <p:cNvSpPr txBox="1"/>
          <p:nvPr/>
        </p:nvSpPr>
        <p:spPr>
          <a:xfrm>
            <a:off x="5654558" y="3811798"/>
            <a:ext cx="1336089" cy="874736"/>
          </a:xfrm>
          <a:prstGeom prst="rect">
            <a:avLst/>
          </a:prstGeom>
          <a:noFill/>
        </p:spPr>
        <p:txBody>
          <a:bodyPr wrap="square" lIns="104274" tIns="52138" rIns="104274" bIns="52138" rtlCol="0">
            <a:spAutoFit/>
          </a:bodyPr>
          <a:lstStyle/>
          <a:p>
            <a:pPr algn="ctr" defTabSz="1042744"/>
            <a:r>
              <a:rPr lang="sk-SK" sz="1000" b="1" dirty="0">
                <a:solidFill>
                  <a:srgbClr val="1F497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Uplatnenie a hodnota absolventov na trhu práce</a:t>
            </a:r>
          </a:p>
          <a:p>
            <a:pPr algn="ctr" defTabSz="1042744"/>
            <a:r>
              <a:rPr lang="sk-SK" sz="1000" b="1" dirty="0">
                <a:solidFill>
                  <a:srgbClr val="1F497D">
                    <a:lumMod val="75000"/>
                  </a:srgbClr>
                </a:solidFill>
              </a:rPr>
              <a:t>    </a:t>
            </a:r>
          </a:p>
        </p:txBody>
      </p:sp>
      <p:sp>
        <p:nvSpPr>
          <p:cNvPr id="31" name="BlokTextu 30"/>
          <p:cNvSpPr txBox="1"/>
          <p:nvPr/>
        </p:nvSpPr>
        <p:spPr>
          <a:xfrm>
            <a:off x="3466089" y="4613892"/>
            <a:ext cx="1447430" cy="1028624"/>
          </a:xfrm>
          <a:prstGeom prst="rect">
            <a:avLst/>
          </a:prstGeom>
          <a:noFill/>
        </p:spPr>
        <p:txBody>
          <a:bodyPr wrap="square" lIns="104274" tIns="52138" rIns="104274" bIns="52138" rtlCol="0">
            <a:spAutoFit/>
          </a:bodyPr>
          <a:lstStyle/>
          <a:p>
            <a:pPr algn="ctr" defTabSz="1042744"/>
            <a:r>
              <a:rPr lang="sk-SK" sz="1000" b="1" dirty="0">
                <a:solidFill>
                  <a:srgbClr val="1F497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Perspektívnosť a relevantnosť študijných programov pre potreby praxe</a:t>
            </a:r>
          </a:p>
          <a:p>
            <a:pPr algn="ctr" defTabSz="1042744"/>
            <a:r>
              <a:rPr lang="sk-SK" sz="1000" b="1" dirty="0">
                <a:solidFill>
                  <a:srgbClr val="1F497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   </a:t>
            </a:r>
          </a:p>
        </p:txBody>
      </p:sp>
      <p:sp>
        <p:nvSpPr>
          <p:cNvPr id="32" name="BlokTextu 31"/>
          <p:cNvSpPr txBox="1"/>
          <p:nvPr/>
        </p:nvSpPr>
        <p:spPr>
          <a:xfrm>
            <a:off x="5570387" y="4687217"/>
            <a:ext cx="1558770" cy="720860"/>
          </a:xfrm>
          <a:prstGeom prst="rect">
            <a:avLst/>
          </a:prstGeom>
          <a:noFill/>
        </p:spPr>
        <p:txBody>
          <a:bodyPr wrap="square" lIns="104274" tIns="52138" rIns="104274" bIns="52138" rtlCol="0">
            <a:spAutoFit/>
          </a:bodyPr>
          <a:lstStyle/>
          <a:p>
            <a:pPr algn="ctr" defTabSz="1042744"/>
            <a:r>
              <a:rPr lang="sk-SK" sz="1000" b="1" dirty="0" err="1">
                <a:solidFill>
                  <a:srgbClr val="1F497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Zamestnateľnosť</a:t>
            </a:r>
            <a:r>
              <a:rPr lang="sk-SK" sz="1000" b="1" dirty="0">
                <a:solidFill>
                  <a:srgbClr val="1F497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absolventov na trhu práce</a:t>
            </a:r>
          </a:p>
          <a:p>
            <a:pPr algn="ctr" defTabSz="1042744"/>
            <a:r>
              <a:rPr lang="sk-SK" sz="1000" b="1" dirty="0">
                <a:solidFill>
                  <a:srgbClr val="1F497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64353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2043" y="514243"/>
            <a:ext cx="8069802" cy="967211"/>
          </a:xfrm>
        </p:spPr>
        <p:txBody>
          <a:bodyPr/>
          <a:lstStyle/>
          <a:p>
            <a:r>
              <a:rPr lang="sk-SK" sz="3200" cap="all" dirty="0" smtClean="0"/>
              <a:t>Príklad zistení v indikátoroch</a:t>
            </a:r>
            <a:endParaRPr lang="sk-SK" sz="3200" cap="all" dirty="0"/>
          </a:p>
        </p:txBody>
      </p:sp>
      <p:sp>
        <p:nvSpPr>
          <p:cNvPr id="4" name="Zástupný symbol obsahu 4"/>
          <p:cNvSpPr>
            <a:spLocks noGrp="1"/>
          </p:cNvSpPr>
          <p:nvPr>
            <p:ph sz="half" idx="2"/>
          </p:nvPr>
        </p:nvSpPr>
        <p:spPr>
          <a:xfrm>
            <a:off x="817568" y="6293846"/>
            <a:ext cx="8786988" cy="1964408"/>
          </a:xfrm>
        </p:spPr>
        <p:txBody>
          <a:bodyPr>
            <a:normAutofit/>
          </a:bodyPr>
          <a:lstStyle/>
          <a:p>
            <a:r>
              <a:rPr lang="sk-SK" sz="1600" b="1" dirty="0" smtClean="0"/>
              <a:t>Až 46 % respondentov nikdy nepracovalo vo vyštudovanom odbore</a:t>
            </a:r>
            <a:endParaRPr lang="sk-SK" sz="1600" b="1" dirty="0"/>
          </a:p>
        </p:txBody>
      </p:sp>
      <p:grpSp>
        <p:nvGrpSpPr>
          <p:cNvPr id="5" name="Skupina 3"/>
          <p:cNvGrpSpPr/>
          <p:nvPr/>
        </p:nvGrpSpPr>
        <p:grpSpPr>
          <a:xfrm>
            <a:off x="2346350" y="5124344"/>
            <a:ext cx="6000701" cy="532532"/>
            <a:chOff x="-2173661" y="-1517471"/>
            <a:chExt cx="4411986" cy="320431"/>
          </a:xfrm>
        </p:grpSpPr>
        <p:sp>
          <p:nvSpPr>
            <p:cNvPr id="11" name="BlokTextu 2"/>
            <p:cNvSpPr txBox="1"/>
            <p:nvPr/>
          </p:nvSpPr>
          <p:spPr>
            <a:xfrm>
              <a:off x="-2173661" y="-1517471"/>
              <a:ext cx="4411986" cy="320431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100" b="1" dirty="0"/>
                <a:t>	</a:t>
              </a:r>
              <a:r>
                <a:rPr lang="sk-SK" sz="1100" b="1" baseline="0" dirty="0"/>
                <a:t>                    </a:t>
              </a:r>
              <a:r>
                <a:rPr lang="sk-SK" sz="1200" b="1" baseline="0" dirty="0"/>
                <a:t> </a:t>
              </a:r>
              <a:r>
                <a:rPr lang="en-US" sz="1200" b="1" dirty="0"/>
                <a:t>Z</a:t>
              </a:r>
              <a:r>
                <a:rPr lang="en-US" sz="1200" b="1" baseline="0" dirty="0"/>
                <a:t> celkov</a:t>
              </a:r>
              <a:r>
                <a:rPr lang="sk-SK" sz="1200" b="1" baseline="0" dirty="0"/>
                <a:t>ého počtu N =</a:t>
              </a:r>
            </a:p>
            <a:p>
              <a:r>
                <a:rPr lang="sk-SK" sz="1200" b="0" baseline="0" dirty="0"/>
                <a:t>Dáta sú v: percentách  (frekvencia)          Škála: 0 - 100     Počet odpovedí:</a:t>
              </a:r>
              <a:endParaRPr lang="sk-SK" sz="1200" b="0" dirty="0"/>
            </a:p>
          </p:txBody>
        </p:sp>
        <p:sp>
          <p:nvSpPr>
            <p:cNvPr id="12" name="BlokTextu 3"/>
            <p:cNvSpPr txBox="1"/>
            <p:nvPr/>
          </p:nvSpPr>
          <p:spPr>
            <a:xfrm>
              <a:off x="-154240" y="-1517471"/>
              <a:ext cx="771998" cy="183738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fld id="{E8316C50-73A1-4CD3-92F1-1A6A35A09795}" type="TxLink">
                <a:rPr lang="sk-SK" sz="1200" b="1"/>
                <a:pPr/>
                <a:t>15 344</a:t>
              </a:fld>
              <a:endParaRPr lang="sk-SK" sz="1200" b="1" dirty="0"/>
            </a:p>
          </p:txBody>
        </p:sp>
        <p:sp>
          <p:nvSpPr>
            <p:cNvPr id="13" name="BlokTextu 4"/>
            <p:cNvSpPr txBox="1"/>
            <p:nvPr/>
          </p:nvSpPr>
          <p:spPr>
            <a:xfrm>
              <a:off x="1274886" y="-1398529"/>
              <a:ext cx="621365" cy="159487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fld id="{521E292B-B30A-4DED-8F33-F58E1FC66015}" type="TxLink">
                <a:rPr lang="sk-SK" sz="1200"/>
                <a:pPr/>
                <a:t>14 670</a:t>
              </a:fld>
              <a:endParaRPr lang="en-US" sz="1200" dirty="0"/>
            </a:p>
          </p:txBody>
        </p:sp>
      </p:grpSp>
      <p:grpSp>
        <p:nvGrpSpPr>
          <p:cNvPr id="6" name="Group 4"/>
          <p:cNvGrpSpPr/>
          <p:nvPr/>
        </p:nvGrpSpPr>
        <p:grpSpPr>
          <a:xfrm>
            <a:off x="692092" y="1989903"/>
            <a:ext cx="9383742" cy="3856049"/>
            <a:chOff x="534432" y="1643051"/>
            <a:chExt cx="9383742" cy="3856049"/>
          </a:xfrm>
        </p:grpSpPr>
        <p:graphicFrame>
          <p:nvGraphicFramePr>
            <p:cNvPr id="8" name="Zástupný symbol obsahu 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47648290"/>
                </p:ext>
              </p:extLst>
            </p:nvPr>
          </p:nvGraphicFramePr>
          <p:xfrm>
            <a:off x="534432" y="1643051"/>
            <a:ext cx="9383742" cy="385604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1199385" y="1695744"/>
              <a:ext cx="750674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400" b="1" dirty="0">
                  <a:latin typeface="Arial"/>
                  <a:cs typeface="Arial"/>
                </a:rPr>
                <a:t>Ktorá z nasledujúcich možností najlepšie vystihuje Vaše pracovné skúsenosti </a:t>
              </a:r>
              <a:endParaRPr lang="sk-SK" sz="1400" b="1" dirty="0" smtClean="0">
                <a:latin typeface="Arial"/>
                <a:cs typeface="Arial"/>
              </a:endParaRPr>
            </a:p>
            <a:p>
              <a:pPr algn="ctr"/>
              <a:r>
                <a:rPr lang="sk-SK" sz="1400" b="1" dirty="0" smtClean="0">
                  <a:latin typeface="Arial"/>
                  <a:cs typeface="Arial"/>
                </a:rPr>
                <a:t>v </a:t>
              </a:r>
              <a:r>
                <a:rPr lang="sk-SK" sz="1400" b="1" dirty="0">
                  <a:latin typeface="Arial"/>
                  <a:cs typeface="Arial"/>
                </a:rPr>
                <a:t>odbore, ktorý ste vyštudovali</a:t>
              </a:r>
              <a:r>
                <a:rPr lang="sk-SK" sz="1400" b="1" dirty="0" smtClean="0">
                  <a:latin typeface="Arial"/>
                  <a:cs typeface="Arial"/>
                </a:rPr>
                <a:t>?</a:t>
              </a:r>
              <a:endParaRPr lang="en-US" sz="1400" b="1" dirty="0">
                <a:latin typeface="Arial"/>
                <a:cs typeface="Arial"/>
              </a:endParaRPr>
            </a:p>
          </p:txBody>
        </p:sp>
      </p:grpSp>
      <p:sp>
        <p:nvSpPr>
          <p:cNvPr id="14" name="Obdĺžnik 13"/>
          <p:cNvSpPr/>
          <p:nvPr/>
        </p:nvSpPr>
        <p:spPr>
          <a:xfrm>
            <a:off x="588051" y="1432336"/>
            <a:ext cx="68622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600" dirty="0" smtClean="0"/>
              <a:t>(Údaje z prieskumu medzi absolventmi 2014 – oslovení absolventi od roku 2008)</a:t>
            </a:r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180684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432" y="719417"/>
            <a:ext cx="6930893" cy="967211"/>
          </a:xfrm>
        </p:spPr>
        <p:txBody>
          <a:bodyPr/>
          <a:lstStyle/>
          <a:p>
            <a:r>
              <a:rPr lang="sk-SK" sz="3600" cap="all" dirty="0" smtClean="0"/>
              <a:t>Odbory</a:t>
            </a:r>
            <a:r>
              <a:rPr lang="sk-SK" sz="2400" cap="all" dirty="0" smtClean="0"/>
              <a:t> </a:t>
            </a:r>
            <a:r>
              <a:rPr lang="sk-SK" sz="1800" cap="all" dirty="0" smtClean="0"/>
              <a:t>(prevod na ISCED 3D), do ktorých patria identifikované perspektívne  študijné programy – v rámci NP </a:t>
            </a:r>
            <a:r>
              <a:rPr lang="sk-SK" sz="2400" cap="all" dirty="0" smtClean="0"/>
              <a:t/>
            </a:r>
            <a:br>
              <a:rPr lang="sk-SK" sz="2400" cap="all" dirty="0" smtClean="0"/>
            </a:br>
            <a:r>
              <a:rPr lang="sk-SK" sz="1800" cap="all" dirty="0" smtClean="0"/>
              <a:t>(„</a:t>
            </a:r>
            <a:r>
              <a:rPr lang="sk-SK" sz="1800" cap="all" dirty="0" err="1" smtClean="0"/>
              <a:t>mimobratislavské</a:t>
            </a:r>
            <a:r>
              <a:rPr lang="sk-SK" sz="1800" cap="all" dirty="0" smtClean="0"/>
              <a:t> top 100“)</a:t>
            </a:r>
            <a:endParaRPr lang="sk-SK" sz="1800" cap="all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534432" y="2087502"/>
            <a:ext cx="9405743" cy="453885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sk-SK" sz="1800" b="1" dirty="0" smtClean="0"/>
              <a:t>Veľmi časté</a:t>
            </a:r>
            <a:r>
              <a:rPr lang="sk-SK" sz="1800" dirty="0" smtClean="0"/>
              <a:t>:</a:t>
            </a:r>
          </a:p>
          <a:p>
            <a:pPr marL="804863" lvl="0" indent="-449263">
              <a:buFont typeface="Wingdings" pitchFamily="2" charset="2"/>
              <a:buChar char="ü"/>
            </a:pPr>
            <a:r>
              <a:rPr lang="sk-SK" sz="1800" b="1" dirty="0" err="1" smtClean="0"/>
              <a:t>ISCED</a:t>
            </a:r>
            <a:r>
              <a:rPr lang="sk-SK" sz="1800" b="1" dirty="0" smtClean="0"/>
              <a:t> </a:t>
            </a:r>
            <a:r>
              <a:rPr lang="sk-SK" sz="1800" b="1" dirty="0" smtClean="0"/>
              <a:t>522 - Elektrotechnika a energetika  </a:t>
            </a:r>
          </a:p>
          <a:p>
            <a:pPr marL="804863" indent="-449263">
              <a:buFont typeface="Wingdings" pitchFamily="2" charset="2"/>
              <a:buChar char="ü"/>
            </a:pPr>
            <a:r>
              <a:rPr lang="sk-SK" sz="1800" b="1" dirty="0" smtClean="0"/>
              <a:t>ISCED 521 - Mechanika a kovovýroba </a:t>
            </a:r>
          </a:p>
          <a:p>
            <a:pPr marL="804863" lvl="0" indent="-449263">
              <a:buFont typeface="Wingdings" pitchFamily="2" charset="2"/>
              <a:buChar char="ü"/>
            </a:pPr>
            <a:r>
              <a:rPr lang="sk-SK" sz="1800" b="1" dirty="0"/>
              <a:t>ISCED 523 - Elektronika a automatizácia</a:t>
            </a:r>
          </a:p>
          <a:p>
            <a:pPr marL="804863" indent="-449263">
              <a:buFont typeface="Wingdings" pitchFamily="2" charset="2"/>
              <a:buChar char="ü"/>
            </a:pPr>
            <a:endParaRPr lang="sk-SK" sz="1800" b="1" dirty="0" smtClean="0"/>
          </a:p>
          <a:p>
            <a:pPr marL="0" indent="0" algn="just">
              <a:buNone/>
            </a:pPr>
            <a:r>
              <a:rPr lang="sk-SK" sz="1800" b="1" dirty="0" smtClean="0"/>
              <a:t>Časté:</a:t>
            </a:r>
          </a:p>
          <a:p>
            <a:pPr marL="804863" lvl="0" indent="-449263">
              <a:buFont typeface="Wingdings" pitchFamily="2" charset="2"/>
              <a:buChar char="ü"/>
            </a:pPr>
            <a:r>
              <a:rPr lang="sk-SK" sz="1800" b="1" dirty="0" err="1" smtClean="0"/>
              <a:t>ISCED</a:t>
            </a:r>
            <a:r>
              <a:rPr lang="sk-SK" sz="1800" b="1" dirty="0" smtClean="0"/>
              <a:t> </a:t>
            </a:r>
            <a:r>
              <a:rPr lang="sk-SK" sz="1800" b="1" dirty="0" smtClean="0"/>
              <a:t>582 – Staviteľstvo  </a:t>
            </a:r>
          </a:p>
          <a:p>
            <a:pPr marL="804863" lvl="0" indent="-449263">
              <a:buFont typeface="Wingdings" pitchFamily="2" charset="2"/>
              <a:buChar char="ü"/>
            </a:pPr>
            <a:r>
              <a:rPr lang="sk-SK" sz="1800" b="1" dirty="0" smtClean="0"/>
              <a:t>ISCED 481 – Počítačové vedy</a:t>
            </a:r>
          </a:p>
          <a:p>
            <a:pPr marL="0" indent="0">
              <a:buNone/>
            </a:pPr>
            <a:endParaRPr lang="sk-SK" sz="1800" b="1" dirty="0" smtClean="0"/>
          </a:p>
          <a:p>
            <a:pPr marL="0" lvl="0" indent="0">
              <a:buNone/>
            </a:pPr>
            <a:r>
              <a:rPr lang="sk-SK" sz="1800" b="1" dirty="0" smtClean="0"/>
              <a:t>Zastúpené aj:</a:t>
            </a:r>
          </a:p>
          <a:p>
            <a:pPr marL="804863" lvl="0" indent="-449263">
              <a:buFont typeface="Wingdings" pitchFamily="2" charset="2"/>
              <a:buChar char="ü"/>
            </a:pPr>
            <a:r>
              <a:rPr lang="sk-SK" sz="1800" b="1" dirty="0" err="1" smtClean="0"/>
              <a:t>ISCED</a:t>
            </a:r>
            <a:r>
              <a:rPr lang="sk-SK" sz="1800" b="1" dirty="0" smtClean="0"/>
              <a:t> </a:t>
            </a:r>
            <a:r>
              <a:rPr lang="sk-SK" sz="1800" b="1" dirty="0"/>
              <a:t>721 – Medicína</a:t>
            </a:r>
          </a:p>
          <a:p>
            <a:pPr marL="804863" lvl="0" indent="-449263">
              <a:buFont typeface="Wingdings" pitchFamily="2" charset="2"/>
              <a:buChar char="ü"/>
            </a:pPr>
            <a:r>
              <a:rPr lang="sk-SK" sz="1800" b="1" dirty="0"/>
              <a:t>jeden aj s ISCED 640 – Veterinárstvo</a:t>
            </a:r>
          </a:p>
          <a:p>
            <a:endParaRPr lang="sk-SK" sz="1800" b="1" dirty="0"/>
          </a:p>
          <a:p>
            <a:pPr>
              <a:spcBef>
                <a:spcPts val="1176"/>
              </a:spcBef>
              <a:buNone/>
            </a:pPr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114481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432" y="472085"/>
            <a:ext cx="6502255" cy="878768"/>
          </a:xfrm>
        </p:spPr>
        <p:txBody>
          <a:bodyPr/>
          <a:lstStyle/>
          <a:p>
            <a:r>
              <a:rPr lang="sk-SK" sz="3600" cap="all" dirty="0"/>
              <a:t>Inovácie</a:t>
            </a:r>
            <a:r>
              <a:rPr lang="sk-SK" sz="2400" cap="all" dirty="0"/>
              <a:t> </a:t>
            </a:r>
            <a:r>
              <a:rPr lang="sk-SK" sz="1800" cap="all" dirty="0"/>
              <a:t>študijných programov (100) riešené na 17 fakultách VŠ </a:t>
            </a:r>
            <a:endParaRPr lang="sk-SK" sz="1800" cap="all" dirty="0">
              <a:solidFill>
                <a:srgbClr val="00386B"/>
              </a:solidFill>
            </a:endParaRPr>
          </a:p>
        </p:txBody>
      </p:sp>
      <p:sp>
        <p:nvSpPr>
          <p:cNvPr id="4" name="Zástupný symbol obsahu 3"/>
          <p:cNvSpPr>
            <a:spLocks noGrp="1"/>
          </p:cNvSpPr>
          <p:nvPr>
            <p:ph idx="1"/>
          </p:nvPr>
        </p:nvSpPr>
        <p:spPr>
          <a:xfrm>
            <a:off x="534432" y="1890488"/>
            <a:ext cx="9619774" cy="5170524"/>
          </a:xfrm>
          <a:ln>
            <a:solidFill>
              <a:schemeClr val="tx1"/>
            </a:solidFill>
          </a:ln>
        </p:spPr>
        <p:txBody>
          <a:bodyPr numCol="2">
            <a:noAutofit/>
          </a:bodyPr>
          <a:lstStyle/>
          <a:p>
            <a:pPr marL="273050" indent="-273050"/>
            <a:r>
              <a:rPr lang="sk-SK" sz="1600" b="1" dirty="0" smtClean="0">
                <a:latin typeface="Arial" pitchFamily="34" charset="0"/>
                <a:cs typeface="Arial" pitchFamily="34" charset="0"/>
              </a:rPr>
              <a:t>Slovenská </a:t>
            </a:r>
            <a:r>
              <a:rPr lang="sk-SK" sz="1600" b="1" dirty="0">
                <a:latin typeface="Arial" pitchFamily="34" charset="0"/>
                <a:cs typeface="Arial" pitchFamily="34" charset="0"/>
              </a:rPr>
              <a:t>poľnohospodárska univerzita v </a:t>
            </a:r>
            <a:r>
              <a:rPr lang="sk-SK" sz="1600" b="1" dirty="0" smtClean="0">
                <a:latin typeface="Arial" pitchFamily="34" charset="0"/>
                <a:cs typeface="Arial" pitchFamily="34" charset="0"/>
              </a:rPr>
              <a:t>Nitre</a:t>
            </a:r>
            <a:endParaRPr lang="sk-SK" sz="1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k-SK" sz="1600" dirty="0">
                <a:latin typeface="Arial" pitchFamily="34" charset="0"/>
                <a:cs typeface="Arial" pitchFamily="34" charset="0"/>
              </a:rPr>
              <a:t>	</a:t>
            </a:r>
            <a:r>
              <a:rPr lang="sk-SK" sz="1600" dirty="0" smtClean="0">
                <a:latin typeface="Arial" pitchFamily="34" charset="0"/>
                <a:cs typeface="Arial" pitchFamily="34" charset="0"/>
              </a:rPr>
              <a:t>Technická fakulta					</a:t>
            </a:r>
          </a:p>
          <a:p>
            <a:pPr marL="0" indent="0">
              <a:buNone/>
            </a:pPr>
            <a:r>
              <a:rPr lang="sk-SK" sz="1600" dirty="0" smtClean="0">
                <a:latin typeface="Arial" pitchFamily="34" charset="0"/>
                <a:cs typeface="Arial" pitchFamily="34" charset="0"/>
              </a:rPr>
              <a:t>	Fakulta 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ekonomiky a manažmentu			</a:t>
            </a:r>
          </a:p>
          <a:p>
            <a:pPr marL="0" indent="0">
              <a:buNone/>
            </a:pPr>
            <a:endParaRPr lang="sk-SK" sz="1600" b="1" dirty="0" smtClean="0">
              <a:latin typeface="Arial" pitchFamily="34" charset="0"/>
              <a:cs typeface="Arial" pitchFamily="34" charset="0"/>
            </a:endParaRPr>
          </a:p>
          <a:p>
            <a:pPr marL="177800" indent="-177800"/>
            <a:r>
              <a:rPr lang="sk-SK" sz="1600" b="1" dirty="0" smtClean="0">
                <a:latin typeface="Arial" pitchFamily="34" charset="0"/>
                <a:cs typeface="Arial" pitchFamily="34" charset="0"/>
              </a:rPr>
              <a:t>Slovenská </a:t>
            </a:r>
            <a:r>
              <a:rPr lang="sk-SK" sz="1600" b="1" dirty="0">
                <a:latin typeface="Arial" pitchFamily="34" charset="0"/>
                <a:cs typeface="Arial" pitchFamily="34" charset="0"/>
              </a:rPr>
              <a:t>technická univerzita v Bratislave	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	</a:t>
            </a:r>
            <a:r>
              <a:rPr lang="sk-SK" sz="1600" dirty="0" smtClean="0">
                <a:latin typeface="Arial" pitchFamily="34" charset="0"/>
                <a:cs typeface="Arial" pitchFamily="34" charset="0"/>
              </a:rPr>
              <a:t>Materiálovo-technologická fakulta, 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Trnava					</a:t>
            </a:r>
            <a:endParaRPr lang="sk-SK" sz="1600" b="1" dirty="0" smtClean="0">
              <a:latin typeface="Arial" pitchFamily="34" charset="0"/>
              <a:cs typeface="Arial" pitchFamily="34" charset="0"/>
            </a:endParaRPr>
          </a:p>
          <a:p>
            <a:pPr marL="177800" indent="-177800"/>
            <a:r>
              <a:rPr lang="sk-SK" sz="1600" b="1" dirty="0" smtClean="0">
                <a:latin typeface="Arial" pitchFamily="34" charset="0"/>
                <a:cs typeface="Arial" pitchFamily="34" charset="0"/>
              </a:rPr>
              <a:t>Technická </a:t>
            </a:r>
            <a:r>
              <a:rPr lang="sk-SK" sz="1600" b="1" dirty="0">
                <a:latin typeface="Arial" pitchFamily="34" charset="0"/>
                <a:cs typeface="Arial" pitchFamily="34" charset="0"/>
              </a:rPr>
              <a:t>univerzita v Košiciach	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		</a:t>
            </a:r>
            <a:endParaRPr lang="sk-SK" sz="1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k-SK" sz="1600" dirty="0">
                <a:latin typeface="Arial" pitchFamily="34" charset="0"/>
                <a:cs typeface="Arial" pitchFamily="34" charset="0"/>
              </a:rPr>
              <a:t>	</a:t>
            </a:r>
            <a:r>
              <a:rPr lang="sk-SK" sz="1600" dirty="0" smtClean="0">
                <a:latin typeface="Arial" pitchFamily="34" charset="0"/>
                <a:cs typeface="Arial" pitchFamily="34" charset="0"/>
              </a:rPr>
              <a:t>Fakulta 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výrobných technológií; Prešov		</a:t>
            </a:r>
          </a:p>
          <a:p>
            <a:pPr marL="0" indent="0">
              <a:buNone/>
            </a:pPr>
            <a:r>
              <a:rPr lang="sk-SK" sz="1600" dirty="0" smtClean="0">
                <a:latin typeface="Arial" pitchFamily="34" charset="0"/>
                <a:cs typeface="Arial" pitchFamily="34" charset="0"/>
              </a:rPr>
              <a:t>	Fakulta 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elektrotechniky a informatiky		</a:t>
            </a:r>
          </a:p>
          <a:p>
            <a:pPr marL="0" indent="0">
              <a:buNone/>
            </a:pPr>
            <a:r>
              <a:rPr lang="sk-SK" sz="1600" dirty="0" smtClean="0">
                <a:latin typeface="Arial" pitchFamily="34" charset="0"/>
                <a:cs typeface="Arial" pitchFamily="34" charset="0"/>
              </a:rPr>
              <a:t>	Strojnícka 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fakulta					</a:t>
            </a:r>
          </a:p>
          <a:p>
            <a:pPr marL="0" indent="0">
              <a:buNone/>
            </a:pPr>
            <a:r>
              <a:rPr lang="sk-SK" sz="1600" dirty="0" smtClean="0">
                <a:latin typeface="Arial" pitchFamily="34" charset="0"/>
                <a:cs typeface="Arial" pitchFamily="34" charset="0"/>
              </a:rPr>
              <a:t>	Hutnícka 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fakulta					</a:t>
            </a:r>
          </a:p>
          <a:p>
            <a:pPr marL="0" indent="0">
              <a:buNone/>
            </a:pPr>
            <a:r>
              <a:rPr lang="sk-SK" sz="1600" dirty="0" smtClean="0">
                <a:latin typeface="Arial" pitchFamily="34" charset="0"/>
                <a:cs typeface="Arial" pitchFamily="34" charset="0"/>
              </a:rPr>
              <a:t>	Stavebná 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fakulta					</a:t>
            </a:r>
          </a:p>
          <a:p>
            <a:pPr marL="0" indent="0">
              <a:buNone/>
            </a:pPr>
            <a:r>
              <a:rPr lang="sk-SK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				</a:t>
            </a:r>
            <a:endParaRPr lang="sk-SK" sz="1600" b="1" dirty="0" smtClean="0">
              <a:latin typeface="Arial" pitchFamily="34" charset="0"/>
              <a:cs typeface="Arial" pitchFamily="34" charset="0"/>
            </a:endParaRPr>
          </a:p>
          <a:p>
            <a:pPr marL="177800" indent="-177800"/>
            <a:r>
              <a:rPr lang="sk-SK" sz="1600" b="1" dirty="0" smtClean="0">
                <a:latin typeface="Arial" pitchFamily="34" charset="0"/>
                <a:cs typeface="Arial" pitchFamily="34" charset="0"/>
              </a:rPr>
              <a:t>Technická </a:t>
            </a:r>
            <a:r>
              <a:rPr lang="sk-SK" sz="1600" b="1" dirty="0">
                <a:latin typeface="Arial" pitchFamily="34" charset="0"/>
                <a:cs typeface="Arial" pitchFamily="34" charset="0"/>
              </a:rPr>
              <a:t>univerzita vo Zvolene	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		</a:t>
            </a:r>
          </a:p>
          <a:p>
            <a:pPr marL="0" indent="0">
              <a:buNone/>
            </a:pPr>
            <a:r>
              <a:rPr lang="sk-SK" sz="1600" dirty="0" smtClean="0">
                <a:latin typeface="Arial" pitchFamily="34" charset="0"/>
                <a:cs typeface="Arial" pitchFamily="34" charset="0"/>
              </a:rPr>
              <a:t>	Fakulta 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environmentálnej a výrobnej techniky			</a:t>
            </a:r>
            <a:r>
              <a:rPr lang="sk-SK" sz="1600" dirty="0" smtClean="0">
                <a:latin typeface="Arial" pitchFamily="34" charset="0"/>
                <a:cs typeface="Arial" pitchFamily="34" charset="0"/>
              </a:rPr>
              <a:t>				</a:t>
            </a:r>
            <a:endParaRPr lang="sk-SK" sz="1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k-SK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				</a:t>
            </a:r>
          </a:p>
          <a:p>
            <a:pPr marL="0" indent="0">
              <a:buNone/>
            </a:pPr>
            <a:endParaRPr lang="sk-SK" sz="1600" dirty="0">
              <a:latin typeface="Arial" pitchFamily="34" charset="0"/>
              <a:cs typeface="Arial" pitchFamily="34" charset="0"/>
            </a:endParaRPr>
          </a:p>
          <a:p>
            <a:pPr marL="177800" indent="-177800"/>
            <a:r>
              <a:rPr lang="sk-SK" sz="1600" b="1" dirty="0" smtClean="0">
                <a:latin typeface="Arial" pitchFamily="34" charset="0"/>
                <a:cs typeface="Arial" pitchFamily="34" charset="0"/>
              </a:rPr>
              <a:t>Trenčianska </a:t>
            </a:r>
            <a:r>
              <a:rPr lang="sk-SK" sz="1600" b="1" dirty="0">
                <a:latin typeface="Arial" pitchFamily="34" charset="0"/>
                <a:cs typeface="Arial" pitchFamily="34" charset="0"/>
              </a:rPr>
              <a:t>univerzita Alexandra Dubčeka v Trenčíne</a:t>
            </a:r>
          </a:p>
          <a:p>
            <a:pPr marL="0" indent="0">
              <a:buNone/>
            </a:pPr>
            <a:r>
              <a:rPr lang="sk-SK" sz="1600" dirty="0" smtClean="0">
                <a:latin typeface="Arial" pitchFamily="34" charset="0"/>
                <a:cs typeface="Arial" pitchFamily="34" charset="0"/>
              </a:rPr>
              <a:t>	Fakulta 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špeciálnej </a:t>
            </a:r>
            <a:r>
              <a:rPr lang="sk-SK" sz="1600" dirty="0" smtClean="0">
                <a:latin typeface="Arial" pitchFamily="34" charset="0"/>
                <a:cs typeface="Arial" pitchFamily="34" charset="0"/>
              </a:rPr>
              <a:t>techniky</a:t>
            </a:r>
          </a:p>
          <a:p>
            <a:pPr marL="0" indent="0">
              <a:buNone/>
            </a:pPr>
            <a:r>
              <a:rPr lang="sk-SK" sz="1600" dirty="0">
                <a:latin typeface="Arial" pitchFamily="34" charset="0"/>
                <a:cs typeface="Arial" pitchFamily="34" charset="0"/>
              </a:rPr>
              <a:t>	</a:t>
            </a:r>
            <a:r>
              <a:rPr lang="sk-SK" sz="1600" dirty="0" smtClean="0">
                <a:latin typeface="Arial" pitchFamily="34" charset="0"/>
                <a:cs typeface="Arial" pitchFamily="34" charset="0"/>
              </a:rPr>
              <a:t>Fakulta priemyselných technológií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,</a:t>
            </a:r>
            <a:r>
              <a:rPr lang="sk-SK" sz="1600" dirty="0" smtClean="0">
                <a:latin typeface="Arial" pitchFamily="34" charset="0"/>
                <a:cs typeface="Arial" pitchFamily="34" charset="0"/>
              </a:rPr>
              <a:t> Púchov</a:t>
            </a:r>
          </a:p>
          <a:p>
            <a:pPr marL="0" indent="0">
              <a:buNone/>
            </a:pPr>
            <a:endParaRPr lang="sk-SK" sz="1600" dirty="0" smtClean="0">
              <a:latin typeface="Arial" pitchFamily="34" charset="0"/>
              <a:cs typeface="Arial" pitchFamily="34" charset="0"/>
            </a:endParaRPr>
          </a:p>
          <a:p>
            <a:pPr marL="177800" indent="-177800"/>
            <a:r>
              <a:rPr lang="sk-SK" sz="1600" b="1" dirty="0" smtClean="0">
                <a:latin typeface="Arial" pitchFamily="34" charset="0"/>
                <a:cs typeface="Arial" pitchFamily="34" charset="0"/>
              </a:rPr>
              <a:t>Univerzita </a:t>
            </a:r>
            <a:r>
              <a:rPr lang="sk-SK" sz="1600" b="1" dirty="0">
                <a:latin typeface="Arial" pitchFamily="34" charset="0"/>
                <a:cs typeface="Arial" pitchFamily="34" charset="0"/>
              </a:rPr>
              <a:t>Mateja Bela v Banskej Bystrici</a:t>
            </a:r>
          </a:p>
          <a:p>
            <a:pPr marL="0" indent="0">
              <a:buNone/>
            </a:pPr>
            <a:r>
              <a:rPr lang="sk-SK" sz="1600" dirty="0" smtClean="0">
                <a:latin typeface="Arial" pitchFamily="34" charset="0"/>
                <a:cs typeface="Arial" pitchFamily="34" charset="0"/>
              </a:rPr>
              <a:t>	Ekonomická 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fakulta</a:t>
            </a:r>
          </a:p>
          <a:p>
            <a:pPr marL="0" indent="0">
              <a:buNone/>
            </a:pPr>
            <a:endParaRPr lang="sk-SK" sz="1600" dirty="0" smtClean="0">
              <a:latin typeface="Arial" pitchFamily="34" charset="0"/>
              <a:cs typeface="Arial" pitchFamily="34" charset="0"/>
            </a:endParaRPr>
          </a:p>
          <a:p>
            <a:pPr marL="177800" indent="-177800"/>
            <a:r>
              <a:rPr lang="sk-SK" sz="1600" b="1" dirty="0" smtClean="0">
                <a:latin typeface="Arial" pitchFamily="34" charset="0"/>
                <a:cs typeface="Arial" pitchFamily="34" charset="0"/>
              </a:rPr>
              <a:t>Univerzita </a:t>
            </a:r>
            <a:r>
              <a:rPr lang="sk-SK" sz="1600" b="1" dirty="0">
                <a:latin typeface="Arial" pitchFamily="34" charset="0"/>
                <a:cs typeface="Arial" pitchFamily="34" charset="0"/>
              </a:rPr>
              <a:t>Pavla Jozefa Šafárika v </a:t>
            </a:r>
            <a:r>
              <a:rPr lang="sk-SK" sz="1600" b="1" dirty="0" smtClean="0">
                <a:latin typeface="Arial" pitchFamily="34" charset="0"/>
                <a:cs typeface="Arial" pitchFamily="34" charset="0"/>
              </a:rPr>
              <a:t>Košiciach	</a:t>
            </a:r>
            <a:r>
              <a:rPr lang="sk-SK" sz="1600" dirty="0" smtClean="0">
                <a:latin typeface="Arial" pitchFamily="34" charset="0"/>
                <a:cs typeface="Arial" pitchFamily="34" charset="0"/>
              </a:rPr>
              <a:t>Prírodovedecká 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fakulta</a:t>
            </a:r>
          </a:p>
          <a:p>
            <a:pPr marL="0" indent="0">
              <a:buNone/>
            </a:pPr>
            <a:endParaRPr lang="sk-SK" sz="1600" dirty="0" smtClean="0">
              <a:latin typeface="Arial" pitchFamily="34" charset="0"/>
              <a:cs typeface="Arial" pitchFamily="34" charset="0"/>
            </a:endParaRPr>
          </a:p>
          <a:p>
            <a:pPr marL="177800" indent="-177800"/>
            <a:r>
              <a:rPr lang="sk-SK" sz="1600" b="1" dirty="0" smtClean="0">
                <a:latin typeface="Arial" pitchFamily="34" charset="0"/>
                <a:cs typeface="Arial" pitchFamily="34" charset="0"/>
              </a:rPr>
              <a:t>Žilinská </a:t>
            </a:r>
            <a:r>
              <a:rPr lang="sk-SK" sz="1600" b="1" dirty="0">
                <a:latin typeface="Arial" pitchFamily="34" charset="0"/>
                <a:cs typeface="Arial" pitchFamily="34" charset="0"/>
              </a:rPr>
              <a:t>univerzita v Žiline</a:t>
            </a:r>
          </a:p>
          <a:p>
            <a:pPr marL="0" indent="0">
              <a:buNone/>
            </a:pPr>
            <a:r>
              <a:rPr lang="sk-SK" sz="1600" dirty="0">
                <a:latin typeface="Arial" pitchFamily="34" charset="0"/>
                <a:cs typeface="Arial" pitchFamily="34" charset="0"/>
              </a:rPr>
              <a:t>	</a:t>
            </a:r>
            <a:r>
              <a:rPr lang="sk-SK" sz="1600" dirty="0" smtClean="0">
                <a:latin typeface="Arial" pitchFamily="34" charset="0"/>
                <a:cs typeface="Arial" pitchFamily="34" charset="0"/>
              </a:rPr>
              <a:t>Strojnícka 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fakulta</a:t>
            </a:r>
          </a:p>
          <a:p>
            <a:pPr marL="0" indent="0">
              <a:buNone/>
            </a:pPr>
            <a:r>
              <a:rPr lang="sk-SK" sz="1600" dirty="0" smtClean="0">
                <a:latin typeface="Arial" pitchFamily="34" charset="0"/>
                <a:cs typeface="Arial" pitchFamily="34" charset="0"/>
              </a:rPr>
              <a:t>	Elektrotechnická 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fakulta</a:t>
            </a:r>
          </a:p>
          <a:p>
            <a:pPr marL="0" indent="0">
              <a:buNone/>
            </a:pPr>
            <a:r>
              <a:rPr lang="sk-SK" sz="1600" dirty="0" smtClean="0">
                <a:latin typeface="Arial" pitchFamily="34" charset="0"/>
                <a:cs typeface="Arial" pitchFamily="34" charset="0"/>
              </a:rPr>
              <a:t>	Fakulta 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riadenia a informatiky</a:t>
            </a:r>
          </a:p>
          <a:p>
            <a:pPr marL="0" indent="0">
              <a:buNone/>
            </a:pPr>
            <a:r>
              <a:rPr lang="sk-SK" sz="1600" dirty="0" smtClean="0">
                <a:latin typeface="Arial" pitchFamily="34" charset="0"/>
                <a:cs typeface="Arial" pitchFamily="34" charset="0"/>
              </a:rPr>
              <a:t>	Stavebná 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fakulta</a:t>
            </a:r>
          </a:p>
          <a:p>
            <a:pPr marL="0" indent="0">
              <a:buNone/>
            </a:pPr>
            <a:r>
              <a:rPr lang="sk-SK" sz="1600" dirty="0" smtClean="0">
                <a:latin typeface="Arial" pitchFamily="34" charset="0"/>
                <a:cs typeface="Arial" pitchFamily="34" charset="0"/>
              </a:rPr>
              <a:t>	Fakulta </a:t>
            </a:r>
            <a:r>
              <a:rPr lang="sk-SK" sz="1600" dirty="0">
                <a:latin typeface="Arial" pitchFamily="34" charset="0"/>
                <a:cs typeface="Arial" pitchFamily="34" charset="0"/>
              </a:rPr>
              <a:t>prevádzky a ekonomiky dopravy a </a:t>
            </a:r>
            <a:r>
              <a:rPr lang="sk-SK" sz="1600" dirty="0" smtClean="0">
                <a:latin typeface="Arial" pitchFamily="34" charset="0"/>
                <a:cs typeface="Arial" pitchFamily="34" charset="0"/>
              </a:rPr>
              <a:t>	spojov</a:t>
            </a:r>
            <a:endParaRPr lang="sk-SK" sz="1600" dirty="0">
              <a:latin typeface="Arial" pitchFamily="34" charset="0"/>
              <a:cs typeface="Arial" pitchFamily="34" charset="0"/>
            </a:endParaRPr>
          </a:p>
          <a:p>
            <a:endParaRPr lang="sk-SK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534432" y="1350853"/>
            <a:ext cx="7374534" cy="385148"/>
          </a:xfrm>
          <a:prstGeom prst="rect">
            <a:avLst/>
          </a:prstGeom>
        </p:spPr>
        <p:txBody>
          <a:bodyPr vert="horz" lIns="104287" tIns="52144" rIns="104287" bIns="52144" rtlCol="0" anchor="ctr">
            <a:noAutofit/>
          </a:bodyPr>
          <a:lstStyle>
            <a:lvl1pPr algn="l" defTabSz="521437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sk-SK" sz="2400" dirty="0" smtClean="0">
                <a:solidFill>
                  <a:srgbClr val="FF0000"/>
                </a:solidFill>
              </a:rPr>
              <a:t/>
            </a:r>
            <a:br>
              <a:rPr lang="sk-SK" sz="2400" dirty="0" smtClean="0">
                <a:solidFill>
                  <a:srgbClr val="FF0000"/>
                </a:solidFill>
              </a:rPr>
            </a:br>
            <a:r>
              <a:rPr lang="sk-SK" sz="1800" cap="all" dirty="0" smtClean="0"/>
              <a:t>Zoznam škôl a fakúlt (prvý a druhý stupeň štúdia)</a:t>
            </a:r>
            <a:br>
              <a:rPr lang="sk-SK" sz="1800" cap="all" dirty="0" smtClean="0"/>
            </a:br>
            <a:endParaRPr lang="sk-SK" sz="1800" cap="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44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obsahu 2"/>
          <p:cNvSpPr>
            <a:spLocks noGrp="1"/>
          </p:cNvSpPr>
          <p:nvPr>
            <p:ph idx="1"/>
          </p:nvPr>
        </p:nvSpPr>
        <p:spPr>
          <a:xfrm>
            <a:off x="337731" y="1631119"/>
            <a:ext cx="9938949" cy="17629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altLang="sk-SK" sz="2800" b="1" cap="all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Akcent na exkurzie a praxe študentov</a:t>
            </a:r>
          </a:p>
        </p:txBody>
      </p:sp>
      <p:sp>
        <p:nvSpPr>
          <p:cNvPr id="2" name="Zaoblený obdĺžnik 1"/>
          <p:cNvSpPr/>
          <p:nvPr/>
        </p:nvSpPr>
        <p:spPr>
          <a:xfrm>
            <a:off x="159603" y="5620493"/>
            <a:ext cx="2876283" cy="86307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258" tIns="45629" rIns="91258" bIns="45629" anchor="ctr"/>
          <a:lstStyle/>
          <a:p>
            <a:pPr algn="ctr" defTabSz="520402">
              <a:defRPr/>
            </a:pPr>
            <a:r>
              <a:rPr lang="sk-SK" sz="2800" b="1" dirty="0">
                <a:solidFill>
                  <a:prstClr val="white"/>
                </a:solidFill>
              </a:rPr>
              <a:t>8 	UNIVERZÍT</a:t>
            </a:r>
          </a:p>
        </p:txBody>
      </p:sp>
      <p:sp>
        <p:nvSpPr>
          <p:cNvPr id="5" name="Zaoblený obdĺžnik 4"/>
          <p:cNvSpPr/>
          <p:nvPr/>
        </p:nvSpPr>
        <p:spPr>
          <a:xfrm>
            <a:off x="3813204" y="4209009"/>
            <a:ext cx="3000613" cy="99612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258" tIns="45629" rIns="91258" bIns="45629" anchor="ctr"/>
          <a:lstStyle/>
          <a:p>
            <a:pPr algn="ctr" defTabSz="518723">
              <a:defRPr/>
            </a:pPr>
            <a:r>
              <a:rPr lang="sk-SK" sz="2800" b="1" dirty="0">
                <a:solidFill>
                  <a:srgbClr val="FFFF66"/>
                </a:solidFill>
                <a:latin typeface="Arial" charset="0"/>
              </a:rPr>
              <a:t>26 </a:t>
            </a:r>
            <a:r>
              <a:rPr lang="sk-SK" sz="2800" b="1" dirty="0">
                <a:solidFill>
                  <a:srgbClr val="FFFF66"/>
                </a:solidFill>
              </a:rPr>
              <a:t>FAKÚLT</a:t>
            </a:r>
          </a:p>
        </p:txBody>
      </p:sp>
      <p:sp>
        <p:nvSpPr>
          <p:cNvPr id="6" name="Zaoblený obdĺžnik 5"/>
          <p:cNvSpPr/>
          <p:nvPr/>
        </p:nvSpPr>
        <p:spPr>
          <a:xfrm>
            <a:off x="7333593" y="2527953"/>
            <a:ext cx="3215870" cy="99612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258" tIns="45629" rIns="91258" bIns="45629" anchor="ctr"/>
          <a:lstStyle/>
          <a:p>
            <a:pPr algn="ctr" defTabSz="518723">
              <a:defRPr/>
            </a:pPr>
            <a:r>
              <a:rPr lang="sk-SK" sz="2800" b="1" dirty="0" smtClean="0">
                <a:solidFill>
                  <a:srgbClr val="FFFF00"/>
                </a:solidFill>
                <a:latin typeface="Arial" charset="0"/>
              </a:rPr>
              <a:t>193</a:t>
            </a:r>
            <a:endParaRPr lang="sk-SK" sz="2800" b="1" dirty="0">
              <a:solidFill>
                <a:srgbClr val="FFFF00"/>
              </a:solidFill>
              <a:latin typeface="Arial" charset="0"/>
            </a:endParaRPr>
          </a:p>
          <a:p>
            <a:pPr algn="ctr" defTabSz="518723">
              <a:defRPr/>
            </a:pPr>
            <a:r>
              <a:rPr lang="sk-SK" sz="2800" b="1" dirty="0">
                <a:solidFill>
                  <a:srgbClr val="FFFF00"/>
                </a:solidFill>
              </a:rPr>
              <a:t> PODNIKOV</a:t>
            </a:r>
          </a:p>
        </p:txBody>
      </p:sp>
      <p:sp>
        <p:nvSpPr>
          <p:cNvPr id="8" name="Pruhovaná šípka vpravo 7"/>
          <p:cNvSpPr/>
          <p:nvPr/>
        </p:nvSpPr>
        <p:spPr>
          <a:xfrm rot="19433248">
            <a:off x="2779831" y="4963005"/>
            <a:ext cx="1241440" cy="800052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258" tIns="45629" rIns="91258" bIns="45629" anchor="ctr"/>
          <a:lstStyle/>
          <a:p>
            <a:pPr algn="ctr" defTabSz="520402">
              <a:defRPr/>
            </a:pPr>
            <a:endParaRPr lang="sk-SK">
              <a:solidFill>
                <a:prstClr val="white"/>
              </a:solidFill>
            </a:endParaRPr>
          </a:p>
        </p:txBody>
      </p:sp>
      <p:sp>
        <p:nvSpPr>
          <p:cNvPr id="9" name="Pruhovaná šípka vpravo 8"/>
          <p:cNvSpPr/>
          <p:nvPr/>
        </p:nvSpPr>
        <p:spPr>
          <a:xfrm rot="19433248">
            <a:off x="6235791" y="3352723"/>
            <a:ext cx="1369482" cy="800051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258" tIns="45629" rIns="91258" bIns="45629" anchor="ctr"/>
          <a:lstStyle/>
          <a:p>
            <a:pPr algn="ctr" defTabSz="520402">
              <a:defRPr/>
            </a:pPr>
            <a:endParaRPr lang="sk-SK">
              <a:solidFill>
                <a:prstClr val="white"/>
              </a:solidFill>
            </a:endParaRPr>
          </a:p>
        </p:txBody>
      </p:sp>
      <p:sp>
        <p:nvSpPr>
          <p:cNvPr id="10" name="BlokTextu 9"/>
          <p:cNvSpPr txBox="1"/>
          <p:nvPr/>
        </p:nvSpPr>
        <p:spPr>
          <a:xfrm>
            <a:off x="645772" y="2695303"/>
            <a:ext cx="1547626" cy="26774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258" tIns="45629" rIns="91258" bIns="45629">
            <a:spAutoFit/>
          </a:bodyPr>
          <a:lstStyle/>
          <a:p>
            <a:pPr marL="342224" indent="-342224" defTabSz="520402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UNIZA</a:t>
            </a:r>
          </a:p>
          <a:p>
            <a:pPr marL="342224" indent="-342224" defTabSz="520402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TUKE</a:t>
            </a:r>
          </a:p>
          <a:p>
            <a:pPr marL="342224" indent="-342224" defTabSz="520402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MTF STU</a:t>
            </a:r>
          </a:p>
          <a:p>
            <a:pPr marL="342224" indent="-342224" defTabSz="520402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UPJŠ</a:t>
            </a:r>
          </a:p>
          <a:p>
            <a:pPr marL="342224" indent="-342224" defTabSz="520402">
              <a:buFont typeface="Wingdings" pitchFamily="2" charset="2"/>
              <a:buChar char="Ø"/>
              <a:defRPr/>
            </a:pPr>
            <a:r>
              <a:rPr lang="sk-SK" b="1" dirty="0" smtClean="0">
                <a:solidFill>
                  <a:srgbClr val="00386B"/>
                </a:solidFill>
              </a:rPr>
              <a:t>TnUAD</a:t>
            </a:r>
            <a:endParaRPr lang="sk-SK" b="1" dirty="0">
              <a:solidFill>
                <a:srgbClr val="00386B"/>
              </a:solidFill>
            </a:endParaRPr>
          </a:p>
          <a:p>
            <a:pPr marL="342224" indent="-342224" defTabSz="520402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UMB</a:t>
            </a:r>
          </a:p>
          <a:p>
            <a:pPr marL="342224" indent="-342224" defTabSz="520402">
              <a:buFont typeface="Wingdings" pitchFamily="2" charset="2"/>
              <a:buChar char="Ø"/>
              <a:defRPr/>
            </a:pPr>
            <a:r>
              <a:rPr lang="sk-SK" b="1" dirty="0" smtClean="0">
                <a:solidFill>
                  <a:srgbClr val="00386B"/>
                </a:solidFill>
              </a:rPr>
              <a:t>SPU</a:t>
            </a:r>
          </a:p>
          <a:p>
            <a:pPr marL="342224" indent="-342224" defTabSz="520402">
              <a:buFont typeface="Wingdings" pitchFamily="2" charset="2"/>
              <a:buChar char="Ø"/>
              <a:defRPr/>
            </a:pPr>
            <a:r>
              <a:rPr lang="sk-SK" b="1" dirty="0" smtClean="0">
                <a:solidFill>
                  <a:srgbClr val="00386B"/>
                </a:solidFill>
              </a:rPr>
              <a:t>TUZVO</a:t>
            </a:r>
            <a:endParaRPr lang="sk-SK" b="1" dirty="0">
              <a:solidFill>
                <a:srgbClr val="00386B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0334" y="473688"/>
            <a:ext cx="7304652" cy="966364"/>
          </a:xfrm>
        </p:spPr>
        <p:txBody>
          <a:bodyPr/>
          <a:lstStyle/>
          <a:p>
            <a:pPr eaLnBrk="1" hangingPunct="1"/>
            <a:r>
              <a:rPr lang="sk-SK" altLang="sk-SK" sz="3600" cap="all" dirty="0" smtClean="0">
                <a:latin typeface="Arial" charset="0"/>
                <a:cs typeface="Arial" charset="0"/>
              </a:rPr>
              <a:t>VYTVORENÁ SIEŤ SPOLURÁCE</a:t>
            </a:r>
            <a:endParaRPr lang="sk-SK" altLang="sk-SK" sz="3600" cap="all" dirty="0">
              <a:latin typeface="Arial" charset="0"/>
              <a:cs typeface="Arial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5679271" y="5469571"/>
            <a:ext cx="459741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20791">
              <a:defRPr/>
            </a:pPr>
            <a:r>
              <a:rPr lang="sk-SK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3560</a:t>
            </a:r>
            <a:endParaRPr lang="sk-SK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defTabSz="520791">
              <a:defRPr/>
            </a:pPr>
            <a:r>
              <a:rPr lang="sk-SK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ŠTUDENTOV </a:t>
            </a:r>
          </a:p>
          <a:p>
            <a:pPr algn="ctr" defTabSz="520791">
              <a:defRPr/>
            </a:pPr>
            <a:r>
              <a:rPr lang="sk-SK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(z toho 17 aj v </a:t>
            </a:r>
            <a:r>
              <a:rPr lang="sk-SK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zahraničí)</a:t>
            </a:r>
            <a:endParaRPr lang="sk-SK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780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4433" y="603565"/>
            <a:ext cx="9789437" cy="532519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sk-SK" b="1" dirty="0" smtClean="0">
                <a:solidFill>
                  <a:schemeClr val="tx1"/>
                </a:solidFill>
                <a:ea typeface="+mj-ea"/>
              </a:rPr>
              <a:t>CIEĽ </a:t>
            </a:r>
            <a:r>
              <a:rPr lang="sk-SK" b="1" dirty="0">
                <a:solidFill>
                  <a:schemeClr val="tx1"/>
                </a:solidFill>
                <a:ea typeface="+mj-ea"/>
              </a:rPr>
              <a:t>PROJEKTU       </a:t>
            </a:r>
            <a:r>
              <a:rPr lang="sk-SK" b="1" dirty="0">
                <a:solidFill>
                  <a:schemeClr val="tx1">
                    <a:lumMod val="50000"/>
                  </a:schemeClr>
                </a:solidFill>
                <a:ea typeface="+mj-ea"/>
              </a:rPr>
              <a:t>                  </a:t>
            </a:r>
            <a:endParaRPr lang="sk-SK" b="1" dirty="0" smtClean="0">
              <a:solidFill>
                <a:schemeClr val="tx1">
                  <a:lumMod val="50000"/>
                </a:schemeClr>
              </a:solidFill>
              <a:ea typeface="+mj-ea"/>
            </a:endParaRPr>
          </a:p>
          <a:p>
            <a:pPr>
              <a:spcBef>
                <a:spcPts val="0"/>
              </a:spcBef>
              <a:buNone/>
            </a:pPr>
            <a:r>
              <a:rPr lang="sk-SK" sz="2400" b="1" dirty="0">
                <a:solidFill>
                  <a:schemeClr val="tx1">
                    <a:lumMod val="50000"/>
                  </a:schemeClr>
                </a:solidFill>
                <a:ea typeface="+mj-ea"/>
              </a:rPr>
              <a:t> </a:t>
            </a:r>
            <a:r>
              <a:rPr lang="sk-SK" sz="2400" b="1" dirty="0" smtClean="0">
                <a:solidFill>
                  <a:schemeClr val="tx1">
                    <a:lumMod val="50000"/>
                  </a:schemeClr>
                </a:solidFill>
                <a:ea typeface="+mj-ea"/>
              </a:rPr>
              <a:t> </a:t>
            </a:r>
            <a:r>
              <a:rPr lang="sk-SK" sz="2400" b="1" dirty="0" smtClean="0">
                <a:solidFill>
                  <a:srgbClr val="FA9822"/>
                </a:solidFill>
                <a:ea typeface="+mj-ea"/>
              </a:rPr>
              <a:t>KVALITNE </a:t>
            </a:r>
            <a:r>
              <a:rPr lang="sk-SK" sz="2400" b="1" dirty="0">
                <a:solidFill>
                  <a:srgbClr val="FA9822"/>
                </a:solidFill>
                <a:ea typeface="+mj-ea"/>
              </a:rPr>
              <a:t>PRIPRAVENÍ ABSOLVENTI </a:t>
            </a:r>
            <a:r>
              <a:rPr lang="sk-SK" sz="2400" b="1" dirty="0" smtClean="0">
                <a:solidFill>
                  <a:srgbClr val="FA9822"/>
                </a:solidFill>
                <a:ea typeface="+mj-ea"/>
              </a:rPr>
              <a:t>VŠ PRE RÝCHLE </a:t>
            </a:r>
          </a:p>
          <a:p>
            <a:pPr>
              <a:spcBef>
                <a:spcPts val="0"/>
              </a:spcBef>
              <a:buNone/>
            </a:pPr>
            <a:r>
              <a:rPr lang="sk-SK" sz="2400" b="1" dirty="0">
                <a:solidFill>
                  <a:srgbClr val="FA9822"/>
                </a:solidFill>
                <a:ea typeface="+mj-ea"/>
              </a:rPr>
              <a:t> </a:t>
            </a:r>
            <a:r>
              <a:rPr lang="sk-SK" sz="2400" b="1" dirty="0" smtClean="0">
                <a:solidFill>
                  <a:srgbClr val="FA9822"/>
                </a:solidFill>
                <a:ea typeface="+mj-ea"/>
              </a:rPr>
              <a:t> A EFEKTÍVNE ZAPOJENIE DO PODNIKOVEJ PRAXE</a:t>
            </a:r>
          </a:p>
          <a:p>
            <a:pPr>
              <a:spcBef>
                <a:spcPts val="0"/>
              </a:spcBef>
              <a:buNone/>
            </a:pPr>
            <a:endParaRPr lang="sk-SK" sz="2400" b="1" dirty="0">
              <a:solidFill>
                <a:schemeClr val="tx1"/>
              </a:solidFill>
              <a:ea typeface="+mj-ea"/>
            </a:endParaRPr>
          </a:p>
          <a:p>
            <a:pPr>
              <a:spcBef>
                <a:spcPts val="0"/>
              </a:spcBef>
              <a:buNone/>
            </a:pPr>
            <a:r>
              <a:rPr lang="sk-SK" b="1" dirty="0">
                <a:solidFill>
                  <a:schemeClr val="tx1"/>
                </a:solidFill>
                <a:ea typeface="+mj-ea"/>
              </a:rPr>
              <a:t>CIEĽOVÁ SKUPINA</a:t>
            </a:r>
          </a:p>
          <a:p>
            <a:pPr>
              <a:spcBef>
                <a:spcPts val="0"/>
              </a:spcBef>
              <a:buNone/>
            </a:pPr>
            <a:r>
              <a:rPr lang="sk-SK" sz="2400" b="1" dirty="0">
                <a:solidFill>
                  <a:srgbClr val="FA9822"/>
                </a:solidFill>
              </a:rPr>
              <a:t> </a:t>
            </a:r>
            <a:r>
              <a:rPr lang="sk-SK" sz="2400" b="1" dirty="0" smtClean="0">
                <a:solidFill>
                  <a:srgbClr val="FA9822"/>
                </a:solidFill>
              </a:rPr>
              <a:t>  ŠTUDENTI všetkých 3 </a:t>
            </a:r>
            <a:r>
              <a:rPr lang="sk-SK" sz="2400" b="1" dirty="0">
                <a:solidFill>
                  <a:srgbClr val="FA9822"/>
                </a:solidFill>
              </a:rPr>
              <a:t>STUPŇOV ŠTÚDIA</a:t>
            </a:r>
          </a:p>
          <a:p>
            <a:pPr algn="just">
              <a:spcBef>
                <a:spcPts val="0"/>
              </a:spcBef>
              <a:buNone/>
            </a:pPr>
            <a:r>
              <a:rPr lang="sk-SK" sz="2400" b="1" dirty="0" smtClean="0">
                <a:solidFill>
                  <a:srgbClr val="FA9822"/>
                </a:solidFill>
              </a:rPr>
              <a:t>	</a:t>
            </a:r>
            <a:r>
              <a:rPr lang="sk-SK" sz="2400" dirty="0" smtClean="0">
                <a:solidFill>
                  <a:schemeClr val="tx1"/>
                </a:solidFill>
              </a:rPr>
              <a:t>(Bc., Mgr./Ing., PhD.) vysokých škôl umiestených v regiónoch - Trnavský kraj, Trenčiansky kraj, Nitriansky kraj, Žilinský kraj, Banskobystrický kraj, Prešovský kraj, Košický kraj</a:t>
            </a:r>
          </a:p>
          <a:p>
            <a:pPr algn="just"/>
            <a:r>
              <a:rPr lang="sk-SK" sz="2400" dirty="0" smtClean="0">
                <a:solidFill>
                  <a:schemeClr val="tx1"/>
                </a:solidFill>
              </a:rPr>
              <a:t>Projekt </a:t>
            </a:r>
            <a:r>
              <a:rPr lang="sk-SK" sz="2400" dirty="0">
                <a:solidFill>
                  <a:schemeClr val="tx1"/>
                </a:solidFill>
              </a:rPr>
              <a:t>je spolufinancovaný zo zdrojov EÚ  (ESF – OPV)</a:t>
            </a:r>
            <a:endParaRPr lang="sk-SK" sz="2400" dirty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r>
              <a:rPr lang="sk-SK" sz="2400" dirty="0" smtClean="0">
                <a:solidFill>
                  <a:schemeClr val="tx1"/>
                </a:solidFill>
              </a:rPr>
              <a:t>Prioritná </a:t>
            </a:r>
            <a:r>
              <a:rPr lang="sk-SK" sz="2400" dirty="0">
                <a:solidFill>
                  <a:schemeClr val="tx1"/>
                </a:solidFill>
              </a:rPr>
              <a:t>os: </a:t>
            </a:r>
            <a:r>
              <a:rPr lang="sk-SK" sz="2400" b="1" dirty="0">
                <a:solidFill>
                  <a:srgbClr val="FA9822"/>
                </a:solidFill>
              </a:rPr>
              <a:t>Reforma systému vzdelávania a odbornej </a:t>
            </a:r>
            <a:r>
              <a:rPr lang="sk-SK" sz="2400" b="1" dirty="0" smtClean="0">
                <a:solidFill>
                  <a:srgbClr val="FA9822"/>
                </a:solidFill>
              </a:rPr>
              <a:t>prípravy</a:t>
            </a:r>
            <a:endParaRPr lang="sk-SK" sz="2400" dirty="0">
              <a:solidFill>
                <a:srgbClr val="063B52"/>
              </a:solidFill>
            </a:endParaRPr>
          </a:p>
          <a:p>
            <a:pPr algn="just"/>
            <a:r>
              <a:rPr lang="sk-SK" sz="2400" dirty="0">
                <a:solidFill>
                  <a:schemeClr val="tx1"/>
                </a:solidFill>
              </a:rPr>
              <a:t>Umiestnenie projektu (NUTS III): </a:t>
            </a:r>
            <a:r>
              <a:rPr lang="sk-SK" sz="2400" b="1" dirty="0">
                <a:solidFill>
                  <a:srgbClr val="FA9822"/>
                </a:solidFill>
              </a:rPr>
              <a:t>územie</a:t>
            </a:r>
            <a:r>
              <a:rPr lang="sk-SK" sz="2400" dirty="0">
                <a:solidFill>
                  <a:srgbClr val="FA9822"/>
                </a:solidFill>
              </a:rPr>
              <a:t> </a:t>
            </a:r>
            <a:r>
              <a:rPr lang="sk-SK" sz="2400" b="1" dirty="0">
                <a:solidFill>
                  <a:srgbClr val="FA9822"/>
                </a:solidFill>
              </a:rPr>
              <a:t>SR okrem Bratislavského </a:t>
            </a:r>
            <a:r>
              <a:rPr lang="sk-SK" sz="2400" b="1" dirty="0" smtClean="0">
                <a:solidFill>
                  <a:srgbClr val="FA9822"/>
                </a:solidFill>
              </a:rPr>
              <a:t>regiónu</a:t>
            </a:r>
            <a:endParaRPr lang="sk-SK" sz="2400" b="1" dirty="0">
              <a:solidFill>
                <a:srgbClr val="FA9822"/>
              </a:solidFill>
            </a:endParaRPr>
          </a:p>
          <a:p>
            <a:pPr algn="just"/>
            <a:r>
              <a:rPr lang="sk-SK" sz="2400" dirty="0" smtClean="0">
                <a:solidFill>
                  <a:schemeClr val="tx1"/>
                </a:solidFill>
              </a:rPr>
              <a:t>Nositeľ </a:t>
            </a:r>
            <a:r>
              <a:rPr lang="sk-SK" sz="2400" dirty="0">
                <a:solidFill>
                  <a:schemeClr val="tx1"/>
                </a:solidFill>
              </a:rPr>
              <a:t>NP: </a:t>
            </a:r>
            <a:r>
              <a:rPr lang="sk-SK" sz="2400" b="1" dirty="0">
                <a:solidFill>
                  <a:srgbClr val="FA9822"/>
                </a:solidFill>
              </a:rPr>
              <a:t>Centrum vedecko-technických informácií </a:t>
            </a:r>
            <a:r>
              <a:rPr lang="sk-SK" sz="2400" b="1" dirty="0" smtClean="0">
                <a:solidFill>
                  <a:srgbClr val="FA9822"/>
                </a:solidFill>
              </a:rPr>
              <a:t>SR</a:t>
            </a:r>
            <a:endParaRPr lang="sk-SK" sz="2400" b="1" dirty="0">
              <a:solidFill>
                <a:srgbClr val="FA9822"/>
              </a:solidFill>
            </a:endParaRPr>
          </a:p>
          <a:p>
            <a:pPr algn="just"/>
            <a:r>
              <a:rPr lang="sk-SK" sz="2400" dirty="0">
                <a:solidFill>
                  <a:schemeClr val="tx1"/>
                </a:solidFill>
              </a:rPr>
              <a:t>Trvanie: </a:t>
            </a:r>
            <a:r>
              <a:rPr lang="sk-SK" sz="2400" b="1" dirty="0">
                <a:solidFill>
                  <a:srgbClr val="FA9822"/>
                </a:solidFill>
              </a:rPr>
              <a:t>jún 2013 – november 2015</a:t>
            </a:r>
          </a:p>
          <a:p>
            <a:pPr>
              <a:spcBef>
                <a:spcPts val="0"/>
              </a:spcBef>
              <a:buNone/>
            </a:pPr>
            <a:endParaRPr lang="sk-SK" sz="24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sk-SK" sz="2400" b="1" dirty="0" smtClean="0">
              <a:solidFill>
                <a:srgbClr val="FA9822"/>
              </a:solidFill>
            </a:endParaRPr>
          </a:p>
          <a:p>
            <a:pPr algn="just">
              <a:buNone/>
            </a:pPr>
            <a:endParaRPr lang="sk-SK" sz="2400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sk-SK" sz="2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lang="sk-SK" sz="2400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buNone/>
            </a:pPr>
            <a:endParaRPr lang="sk-SK" sz="2400" b="1" dirty="0" smtClean="0">
              <a:solidFill>
                <a:schemeClr val="tx1">
                  <a:lumMod val="50000"/>
                </a:schemeClr>
              </a:solidFill>
            </a:endParaRPr>
          </a:p>
          <a:p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23764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aoblený obdĺžnik 1"/>
          <p:cNvSpPr/>
          <p:nvPr/>
        </p:nvSpPr>
        <p:spPr>
          <a:xfrm>
            <a:off x="151851" y="5344967"/>
            <a:ext cx="2876283" cy="86307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258" tIns="45629" rIns="91258" bIns="45629" anchor="ctr"/>
          <a:lstStyle/>
          <a:p>
            <a:pPr algn="ctr" defTabSz="520402">
              <a:defRPr/>
            </a:pPr>
            <a:r>
              <a:rPr lang="sk-SK" sz="2900" b="1" dirty="0">
                <a:solidFill>
                  <a:prstClr val="white"/>
                </a:solidFill>
              </a:rPr>
              <a:t>8 	UNIVERZÍT</a:t>
            </a:r>
          </a:p>
        </p:txBody>
      </p:sp>
      <p:sp>
        <p:nvSpPr>
          <p:cNvPr id="5" name="Zaoblený obdĺžnik 4"/>
          <p:cNvSpPr/>
          <p:nvPr/>
        </p:nvSpPr>
        <p:spPr>
          <a:xfrm>
            <a:off x="3752700" y="3981226"/>
            <a:ext cx="3000613" cy="99612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258" tIns="45629" rIns="91258" bIns="45629" anchor="ctr"/>
          <a:lstStyle/>
          <a:p>
            <a:pPr algn="ctr" defTabSz="518723">
              <a:defRPr/>
            </a:pPr>
            <a:r>
              <a:rPr lang="sk-SK" sz="3200" b="1" dirty="0">
                <a:solidFill>
                  <a:srgbClr val="FFFF66"/>
                </a:solidFill>
                <a:latin typeface="Arial" charset="0"/>
              </a:rPr>
              <a:t>26 </a:t>
            </a:r>
            <a:r>
              <a:rPr lang="sk-SK" sz="3200" b="1" dirty="0">
                <a:solidFill>
                  <a:srgbClr val="FFFF66"/>
                </a:solidFill>
              </a:rPr>
              <a:t>FAKÚLT</a:t>
            </a:r>
          </a:p>
        </p:txBody>
      </p:sp>
      <p:sp>
        <p:nvSpPr>
          <p:cNvPr id="6" name="Zaoblený obdĺžnik 5"/>
          <p:cNvSpPr/>
          <p:nvPr/>
        </p:nvSpPr>
        <p:spPr>
          <a:xfrm>
            <a:off x="7211673" y="2238393"/>
            <a:ext cx="3215870" cy="99612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258" tIns="45629" rIns="91258" bIns="45629" anchor="ctr"/>
          <a:lstStyle/>
          <a:p>
            <a:pPr algn="ctr" defTabSz="518723">
              <a:defRPr/>
            </a:pPr>
            <a:r>
              <a:rPr lang="sk-SK" sz="3600" b="1" dirty="0" smtClean="0">
                <a:solidFill>
                  <a:srgbClr val="FFFF00"/>
                </a:solidFill>
                <a:latin typeface="Arial" charset="0"/>
              </a:rPr>
              <a:t>106</a:t>
            </a:r>
            <a:endParaRPr lang="sk-SK" sz="3600" b="1" dirty="0">
              <a:solidFill>
                <a:srgbClr val="FFFF00"/>
              </a:solidFill>
              <a:latin typeface="Arial" charset="0"/>
            </a:endParaRPr>
          </a:p>
          <a:p>
            <a:pPr algn="ctr" defTabSz="518723">
              <a:defRPr/>
            </a:pPr>
            <a:r>
              <a:rPr lang="sk-SK" sz="3600" b="1" dirty="0">
                <a:solidFill>
                  <a:srgbClr val="FFFF00"/>
                </a:solidFill>
              </a:rPr>
              <a:t> PODNIKOV</a:t>
            </a:r>
          </a:p>
        </p:txBody>
      </p:sp>
      <p:sp>
        <p:nvSpPr>
          <p:cNvPr id="17415" name="Obdĺžnik 6"/>
          <p:cNvSpPr>
            <a:spLocks noChangeArrowheads="1"/>
          </p:cNvSpPr>
          <p:nvPr/>
        </p:nvSpPr>
        <p:spPr bwMode="auto">
          <a:xfrm>
            <a:off x="6048871" y="5371174"/>
            <a:ext cx="4222890" cy="1446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58" tIns="45629" rIns="91258" bIns="45629">
            <a:spAutoFit/>
          </a:bodyPr>
          <a:lstStyle>
            <a:lvl1pPr marL="342900" indent="-3429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1031875" indent="-631825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520791">
              <a:defRPr/>
            </a:pPr>
            <a:r>
              <a:rPr lang="sk-SK" sz="4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310</a:t>
            </a:r>
            <a:endParaRPr lang="sk-SK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defTabSz="520791">
              <a:defRPr/>
            </a:pPr>
            <a:r>
              <a:rPr lang="sk-SK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ŠTUDENTOV </a:t>
            </a:r>
          </a:p>
        </p:txBody>
      </p:sp>
      <p:sp>
        <p:nvSpPr>
          <p:cNvPr id="8" name="Pruhovaná šípka vpravo 7"/>
          <p:cNvSpPr/>
          <p:nvPr/>
        </p:nvSpPr>
        <p:spPr>
          <a:xfrm rot="19433248">
            <a:off x="2795072" y="4768265"/>
            <a:ext cx="1241440" cy="800052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258" tIns="45629" rIns="91258" bIns="45629" anchor="ctr"/>
          <a:lstStyle/>
          <a:p>
            <a:pPr algn="ctr" defTabSz="520402">
              <a:defRPr/>
            </a:pPr>
            <a:endParaRPr lang="sk-SK">
              <a:solidFill>
                <a:prstClr val="white"/>
              </a:solidFill>
            </a:endParaRPr>
          </a:p>
        </p:txBody>
      </p:sp>
      <p:sp>
        <p:nvSpPr>
          <p:cNvPr id="9" name="Pruhovaná šípka vpravo 8"/>
          <p:cNvSpPr/>
          <p:nvPr/>
        </p:nvSpPr>
        <p:spPr>
          <a:xfrm rot="19433248">
            <a:off x="5991950" y="3063163"/>
            <a:ext cx="1369482" cy="800051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258" tIns="45629" rIns="91258" bIns="45629" anchor="ctr"/>
          <a:lstStyle/>
          <a:p>
            <a:pPr algn="ctr" defTabSz="520402">
              <a:defRPr/>
            </a:pPr>
            <a:endParaRPr lang="sk-SK">
              <a:solidFill>
                <a:prstClr val="white"/>
              </a:solidFill>
            </a:endParaRPr>
          </a:p>
        </p:txBody>
      </p:sp>
      <p:sp>
        <p:nvSpPr>
          <p:cNvPr id="10" name="BlokTextu 9"/>
          <p:cNvSpPr txBox="1"/>
          <p:nvPr/>
        </p:nvSpPr>
        <p:spPr>
          <a:xfrm>
            <a:off x="645772" y="2413819"/>
            <a:ext cx="1547626" cy="26774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258" tIns="45629" rIns="91258" bIns="45629">
            <a:spAutoFit/>
          </a:bodyPr>
          <a:lstStyle/>
          <a:p>
            <a:pPr marL="342224" indent="-342224" defTabSz="520402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UNIZA</a:t>
            </a:r>
          </a:p>
          <a:p>
            <a:pPr marL="342224" indent="-342224" defTabSz="520402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TUKE</a:t>
            </a:r>
          </a:p>
          <a:p>
            <a:pPr marL="342224" indent="-342224" defTabSz="520402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MTF STU</a:t>
            </a:r>
          </a:p>
          <a:p>
            <a:pPr marL="342224" indent="-342224" defTabSz="520402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UPJŠ</a:t>
            </a:r>
          </a:p>
          <a:p>
            <a:pPr marL="342224" indent="-342224" defTabSz="520402">
              <a:buFont typeface="Wingdings" pitchFamily="2" charset="2"/>
              <a:buChar char="Ø"/>
              <a:defRPr/>
            </a:pPr>
            <a:r>
              <a:rPr lang="sk-SK" b="1" dirty="0" err="1">
                <a:solidFill>
                  <a:srgbClr val="00386B"/>
                </a:solidFill>
              </a:rPr>
              <a:t>TnUNI</a:t>
            </a:r>
            <a:endParaRPr lang="sk-SK" b="1" dirty="0">
              <a:solidFill>
                <a:srgbClr val="00386B"/>
              </a:solidFill>
            </a:endParaRPr>
          </a:p>
          <a:p>
            <a:pPr marL="342224" indent="-342224" defTabSz="520402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UMB</a:t>
            </a:r>
          </a:p>
          <a:p>
            <a:pPr marL="342224" indent="-342224" defTabSz="520402">
              <a:buFont typeface="Wingdings" pitchFamily="2" charset="2"/>
              <a:buChar char="Ø"/>
              <a:defRPr/>
            </a:pPr>
            <a:r>
              <a:rPr lang="sk-SK" b="1" dirty="0" smtClean="0">
                <a:solidFill>
                  <a:srgbClr val="00386B"/>
                </a:solidFill>
              </a:rPr>
              <a:t>SPU</a:t>
            </a:r>
          </a:p>
          <a:p>
            <a:pPr marL="342224" indent="-342224" defTabSz="520402">
              <a:buFont typeface="Wingdings" pitchFamily="2" charset="2"/>
              <a:buChar char="Ø"/>
              <a:defRPr/>
            </a:pPr>
            <a:r>
              <a:rPr lang="sk-SK" b="1" dirty="0" smtClean="0">
                <a:solidFill>
                  <a:srgbClr val="00386B"/>
                </a:solidFill>
              </a:rPr>
              <a:t>TUZVO</a:t>
            </a:r>
            <a:endParaRPr lang="sk-SK" b="1" dirty="0">
              <a:solidFill>
                <a:srgbClr val="00386B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5266" y="596976"/>
            <a:ext cx="7304652" cy="966364"/>
          </a:xfrm>
        </p:spPr>
        <p:txBody>
          <a:bodyPr/>
          <a:lstStyle/>
          <a:p>
            <a:pPr eaLnBrk="1" hangingPunct="1"/>
            <a:r>
              <a:rPr lang="sk-SK" altLang="sk-SK" sz="3600" cap="all" dirty="0">
                <a:latin typeface="Arial" charset="0"/>
                <a:cs typeface="Arial" charset="0"/>
              </a:rPr>
              <a:t>Praxe študentov </a:t>
            </a:r>
          </a:p>
        </p:txBody>
      </p:sp>
    </p:spTree>
    <p:extLst>
      <p:ext uri="{BB962C8B-B14F-4D97-AF65-F5344CB8AC3E}">
        <p14:creationId xmlns:p14="http://schemas.microsoft.com/office/powerpoint/2010/main" val="165755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4433" y="1764673"/>
            <a:ext cx="10003252" cy="5230487"/>
          </a:xfrm>
          <a:extLst/>
        </p:spPr>
        <p:txBody>
          <a:bodyPr numCol="2" rtlCol="0">
            <a:normAutofit fontScale="85000" lnSpcReduction="20000"/>
          </a:bodyPr>
          <a:lstStyle/>
          <a:p>
            <a:pPr marL="0" indent="0" defTabSz="520532">
              <a:buNone/>
              <a:defRPr/>
            </a:pPr>
            <a:r>
              <a:rPr lang="sk-SK" sz="3000" b="1" dirty="0"/>
              <a:t>Žilinská univerzita v Žiline</a:t>
            </a:r>
          </a:p>
          <a:p>
            <a:pPr marL="0" indent="0" defTabSz="520532">
              <a:buNone/>
              <a:defRPr/>
            </a:pPr>
            <a:endParaRPr lang="sk-SK" sz="2300" u="sng" dirty="0"/>
          </a:p>
          <a:p>
            <a:pPr marL="0" indent="0" defTabSz="520532">
              <a:buNone/>
              <a:defRPr/>
            </a:pPr>
            <a:r>
              <a:rPr lang="sk-SK" sz="2300" u="sng" dirty="0"/>
              <a:t>Elektrotechnická fakulta</a:t>
            </a:r>
          </a:p>
          <a:p>
            <a:pPr defTabSz="520532">
              <a:defRPr/>
            </a:pPr>
            <a:r>
              <a:rPr lang="sk-SK" sz="2300" dirty="0"/>
              <a:t>KVANT spol. s. r. o.</a:t>
            </a:r>
          </a:p>
          <a:p>
            <a:pPr defTabSz="520532">
              <a:defRPr/>
            </a:pPr>
            <a:r>
              <a:rPr lang="sk-SK" sz="2300" dirty="0"/>
              <a:t>CEIT, a.s.</a:t>
            </a:r>
          </a:p>
          <a:p>
            <a:pPr defTabSz="520532">
              <a:defRPr/>
            </a:pPr>
            <a:r>
              <a:rPr lang="sk-SK" sz="2300" dirty="0"/>
              <a:t>EAN Slovakia, s.r.o.</a:t>
            </a:r>
          </a:p>
          <a:p>
            <a:pPr marL="0" indent="0" defTabSz="520532">
              <a:buNone/>
              <a:defRPr/>
            </a:pPr>
            <a:endParaRPr lang="sk-SK" sz="2300" u="sng" dirty="0"/>
          </a:p>
          <a:p>
            <a:pPr marL="0" indent="0" defTabSz="520532">
              <a:buNone/>
              <a:defRPr/>
            </a:pPr>
            <a:r>
              <a:rPr lang="sk-SK" sz="2300" u="sng" dirty="0"/>
              <a:t>Fakulta prevádzky a ekonomiky dopravy a spojov</a:t>
            </a:r>
          </a:p>
          <a:p>
            <a:pPr defTabSz="520532">
              <a:defRPr/>
            </a:pPr>
            <a:r>
              <a:rPr lang="sk-SK" sz="2300" dirty="0"/>
              <a:t>Železničná spoločnosť </a:t>
            </a:r>
            <a:r>
              <a:rPr lang="sk-SK" sz="2300" dirty="0" err="1"/>
              <a:t>Cargo</a:t>
            </a:r>
            <a:r>
              <a:rPr lang="sk-SK" sz="2300" dirty="0"/>
              <a:t> Slovakia, a.s</a:t>
            </a:r>
            <a:r>
              <a:rPr lang="sk-SK" sz="2300" dirty="0" smtClean="0"/>
              <a:t>.</a:t>
            </a:r>
          </a:p>
          <a:p>
            <a:pPr defTabSz="520532">
              <a:defRPr/>
            </a:pPr>
            <a:endParaRPr lang="sk-SK" sz="2300" dirty="0"/>
          </a:p>
          <a:p>
            <a:pPr marL="0" indent="0" defTabSz="520532">
              <a:buNone/>
              <a:defRPr/>
            </a:pPr>
            <a:r>
              <a:rPr lang="sk-SK" sz="2300" u="sng" dirty="0" smtClean="0"/>
              <a:t>Fakulta </a:t>
            </a:r>
            <a:r>
              <a:rPr lang="sk-SK" sz="2300" u="sng" dirty="0"/>
              <a:t>riadenia a informatiky</a:t>
            </a:r>
          </a:p>
          <a:p>
            <a:pPr defTabSz="520532">
              <a:defRPr/>
            </a:pPr>
            <a:r>
              <a:rPr lang="sk-SK" sz="2300" dirty="0"/>
              <a:t>CEIT </a:t>
            </a:r>
            <a:r>
              <a:rPr lang="sk-SK" sz="2300" dirty="0" err="1"/>
              <a:t>Technical</a:t>
            </a:r>
            <a:r>
              <a:rPr lang="sk-SK" sz="2300" dirty="0"/>
              <a:t> </a:t>
            </a:r>
            <a:r>
              <a:rPr lang="sk-SK" sz="2300" dirty="0" err="1"/>
              <a:t>Innovation</a:t>
            </a:r>
            <a:r>
              <a:rPr lang="sk-SK" sz="2300" dirty="0"/>
              <a:t>, s.r.o.</a:t>
            </a:r>
          </a:p>
          <a:p>
            <a:pPr defTabSz="520532">
              <a:defRPr/>
            </a:pPr>
            <a:r>
              <a:rPr lang="sk-SK" sz="2300" dirty="0" err="1"/>
              <a:t>CeMS</a:t>
            </a:r>
            <a:r>
              <a:rPr lang="sk-SK" sz="2300" dirty="0"/>
              <a:t>, s.r.o.</a:t>
            </a:r>
          </a:p>
          <a:p>
            <a:pPr defTabSz="520532">
              <a:defRPr/>
            </a:pPr>
            <a:r>
              <a:rPr lang="sk-SK" sz="2300" dirty="0"/>
              <a:t>CEIT, a.s.</a:t>
            </a:r>
          </a:p>
          <a:p>
            <a:pPr defTabSz="520532">
              <a:defRPr/>
            </a:pPr>
            <a:endParaRPr lang="sk-SK" sz="2300" dirty="0" smtClean="0"/>
          </a:p>
          <a:p>
            <a:pPr defTabSz="520532">
              <a:defRPr/>
            </a:pPr>
            <a:endParaRPr lang="sk-SK" sz="2300" dirty="0" smtClean="0"/>
          </a:p>
          <a:p>
            <a:pPr defTabSz="520532">
              <a:defRPr/>
            </a:pPr>
            <a:endParaRPr lang="sk-SK" sz="2300" dirty="0"/>
          </a:p>
          <a:p>
            <a:pPr defTabSz="520532">
              <a:defRPr/>
            </a:pPr>
            <a:r>
              <a:rPr lang="sk-SK" sz="2300" dirty="0" err="1" smtClean="0"/>
              <a:t>KIA</a:t>
            </a:r>
            <a:r>
              <a:rPr lang="sk-SK" sz="2300" dirty="0" smtClean="0"/>
              <a:t> </a:t>
            </a:r>
            <a:r>
              <a:rPr lang="sk-SK" sz="2300" dirty="0" err="1"/>
              <a:t>Motors</a:t>
            </a:r>
            <a:r>
              <a:rPr lang="sk-SK" sz="2300" dirty="0"/>
              <a:t> Slovakia, s.r.o.</a:t>
            </a:r>
            <a:endParaRPr lang="sk-SK" sz="2300" u="sng" dirty="0"/>
          </a:p>
          <a:p>
            <a:pPr defTabSz="520532">
              <a:defRPr/>
            </a:pPr>
            <a:r>
              <a:rPr lang="sk-SK" sz="2300" dirty="0"/>
              <a:t>COMTEC s.r.o.</a:t>
            </a:r>
          </a:p>
          <a:p>
            <a:pPr marL="0" indent="0" defTabSz="520532">
              <a:buNone/>
              <a:defRPr/>
            </a:pPr>
            <a:endParaRPr lang="sk-SK" sz="2300" u="sng" dirty="0"/>
          </a:p>
          <a:p>
            <a:pPr marL="0" indent="0" defTabSz="520532">
              <a:buNone/>
              <a:defRPr/>
            </a:pPr>
            <a:r>
              <a:rPr lang="sk-SK" sz="2300" u="sng" dirty="0"/>
              <a:t>Strojnícka fakulta</a:t>
            </a:r>
          </a:p>
          <a:p>
            <a:pPr defTabSz="520532">
              <a:defRPr/>
            </a:pPr>
            <a:r>
              <a:rPr lang="sk-SK" sz="2300" dirty="0"/>
              <a:t>AVC Raková, a.s.</a:t>
            </a:r>
          </a:p>
          <a:p>
            <a:pPr defTabSz="520532">
              <a:defRPr/>
            </a:pPr>
            <a:r>
              <a:rPr lang="sk-SK" sz="2300" dirty="0"/>
              <a:t>CEIT, a.s.</a:t>
            </a:r>
          </a:p>
          <a:p>
            <a:pPr defTabSz="520532">
              <a:defRPr/>
            </a:pPr>
            <a:r>
              <a:rPr lang="sk-SK" sz="2300" dirty="0"/>
              <a:t>INA Kysuce, spol. s.r.o.</a:t>
            </a:r>
          </a:p>
          <a:p>
            <a:pPr defTabSz="520532">
              <a:defRPr/>
            </a:pPr>
            <a:r>
              <a:rPr lang="sk-SK" sz="2300" dirty="0"/>
              <a:t>KINEX BEARINGS, a.s.</a:t>
            </a:r>
          </a:p>
          <a:p>
            <a:pPr defTabSz="520532">
              <a:defRPr/>
            </a:pPr>
            <a:r>
              <a:rPr lang="sk-SK" sz="2300" dirty="0"/>
              <a:t>NN Slovakia, s.r.o.</a:t>
            </a:r>
          </a:p>
          <a:p>
            <a:pPr defTabSz="520532">
              <a:defRPr/>
            </a:pPr>
            <a:r>
              <a:rPr lang="sk-SK" sz="2300" dirty="0" err="1"/>
              <a:t>Strojchem</a:t>
            </a:r>
            <a:r>
              <a:rPr lang="sk-SK" sz="2300" dirty="0"/>
              <a:t>, a.s.</a:t>
            </a:r>
          </a:p>
          <a:p>
            <a:pPr defTabSz="520532">
              <a:defRPr/>
            </a:pPr>
            <a:r>
              <a:rPr lang="sk-SK" sz="2300" dirty="0" err="1"/>
              <a:t>Tatravagónka</a:t>
            </a:r>
            <a:r>
              <a:rPr lang="sk-SK" sz="2300" dirty="0"/>
              <a:t> Poprad, a.s.</a:t>
            </a:r>
          </a:p>
          <a:p>
            <a:pPr defTabSz="520532">
              <a:defRPr/>
            </a:pPr>
            <a:r>
              <a:rPr lang="sk-SK" sz="2300" dirty="0"/>
              <a:t>TEAM </a:t>
            </a:r>
            <a:r>
              <a:rPr lang="sk-SK" sz="2300" dirty="0" err="1"/>
              <a:t>Industries</a:t>
            </a:r>
            <a:r>
              <a:rPr lang="sk-SK" sz="2300" dirty="0"/>
              <a:t> </a:t>
            </a:r>
            <a:r>
              <a:rPr lang="sk-SK" sz="2300" dirty="0" err="1"/>
              <a:t>s.r.o</a:t>
            </a:r>
            <a:endParaRPr lang="sk-SK" sz="2300" dirty="0"/>
          </a:p>
          <a:p>
            <a:pPr defTabSz="520532">
              <a:defRPr/>
            </a:pPr>
            <a:r>
              <a:rPr lang="sk-SK" sz="2300" dirty="0"/>
              <a:t>IGV technológie s.r.o.</a:t>
            </a:r>
          </a:p>
          <a:p>
            <a:pPr defTabSz="520532">
              <a:defRPr/>
            </a:pPr>
            <a:r>
              <a:rPr lang="sk-SK" sz="2300" dirty="0"/>
              <a:t>ZŤS Strojárne s.r.o.</a:t>
            </a:r>
          </a:p>
          <a:p>
            <a:pPr marL="0" indent="0" defTabSz="520532">
              <a:buNone/>
              <a:defRPr/>
            </a:pPr>
            <a:endParaRPr lang="sk-SK" sz="2300" u="sng" dirty="0"/>
          </a:p>
        </p:txBody>
      </p:sp>
      <p:pic>
        <p:nvPicPr>
          <p:cNvPr id="19460" name="Picture 2" descr="z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225" y="1319752"/>
            <a:ext cx="1321460" cy="1032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5266" y="596976"/>
            <a:ext cx="7304652" cy="966364"/>
          </a:xfrm>
        </p:spPr>
        <p:txBody>
          <a:bodyPr/>
          <a:lstStyle/>
          <a:p>
            <a:pPr eaLnBrk="1" hangingPunct="1"/>
            <a:r>
              <a:rPr lang="sk-SK" altLang="sk-SK" sz="3600" cap="all" dirty="0">
                <a:latin typeface="Arial" charset="0"/>
                <a:cs typeface="Arial" charset="0"/>
              </a:rPr>
              <a:t>Praxe študentov </a:t>
            </a:r>
          </a:p>
        </p:txBody>
      </p:sp>
    </p:spTree>
    <p:extLst>
      <p:ext uri="{BB962C8B-B14F-4D97-AF65-F5344CB8AC3E}">
        <p14:creationId xmlns:p14="http://schemas.microsoft.com/office/powerpoint/2010/main" val="167196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94008" y="1796206"/>
            <a:ext cx="9860200" cy="5433269"/>
          </a:xfrm>
          <a:extLst/>
        </p:spPr>
        <p:txBody>
          <a:bodyPr numCol="2" rtlCol="0">
            <a:noAutofit/>
          </a:bodyPr>
          <a:lstStyle/>
          <a:p>
            <a:pPr marL="0" indent="0" defTabSz="520532">
              <a:buNone/>
              <a:defRPr/>
            </a:pPr>
            <a:r>
              <a:rPr lang="sk-SK" sz="1200" u="sng" dirty="0"/>
              <a:t>Ekonomická fakulta</a:t>
            </a:r>
          </a:p>
          <a:p>
            <a:pPr defTabSz="520532">
              <a:defRPr/>
            </a:pPr>
            <a:r>
              <a:rPr lang="sk-SK" sz="1200" dirty="0" err="1"/>
              <a:t>T-Systems</a:t>
            </a:r>
            <a:r>
              <a:rPr lang="sk-SK" sz="1200" dirty="0"/>
              <a:t> Slovakia s.r.o.</a:t>
            </a:r>
          </a:p>
          <a:p>
            <a:pPr defTabSz="520532">
              <a:defRPr/>
            </a:pPr>
            <a:r>
              <a:rPr lang="sk-SK" sz="1200" dirty="0"/>
              <a:t>WBI, s.r.o.</a:t>
            </a:r>
          </a:p>
          <a:p>
            <a:pPr marL="0" indent="0" defTabSz="520532">
              <a:buNone/>
              <a:defRPr/>
            </a:pPr>
            <a:r>
              <a:rPr lang="sk-SK" sz="1200" u="sng" dirty="0"/>
              <a:t>Fakulta baníctva, ekológie, riadenia a </a:t>
            </a:r>
            <a:r>
              <a:rPr lang="sk-SK" sz="1200" u="sng" dirty="0" err="1"/>
              <a:t>geotechnológií</a:t>
            </a:r>
            <a:endParaRPr lang="sk-SK" sz="1200" u="sng" dirty="0"/>
          </a:p>
          <a:p>
            <a:pPr defTabSz="520532">
              <a:defRPr/>
            </a:pPr>
            <a:r>
              <a:rPr lang="sk-SK" sz="1200" dirty="0"/>
              <a:t>Progres CAD </a:t>
            </a:r>
            <a:r>
              <a:rPr lang="sk-SK" sz="1200" dirty="0" err="1"/>
              <a:t>Engineering</a:t>
            </a:r>
            <a:r>
              <a:rPr lang="sk-SK" sz="1200" dirty="0"/>
              <a:t>, s.r.o.</a:t>
            </a:r>
          </a:p>
          <a:p>
            <a:pPr marL="0" indent="0" defTabSz="520532">
              <a:buNone/>
              <a:defRPr/>
            </a:pPr>
            <a:r>
              <a:rPr lang="sk-SK" sz="1200" u="sng" dirty="0"/>
              <a:t>Fakulta elektrotechniky a informatiky</a:t>
            </a:r>
          </a:p>
          <a:p>
            <a:pPr defTabSz="520532">
              <a:defRPr/>
            </a:pPr>
            <a:r>
              <a:rPr lang="sk-SK" sz="1200" dirty="0"/>
              <a:t>CONTROL SYSTEM, Prešov</a:t>
            </a:r>
          </a:p>
          <a:p>
            <a:pPr defTabSz="520532">
              <a:defRPr/>
            </a:pPr>
            <a:r>
              <a:rPr lang="it-IT" sz="1200" dirty="0"/>
              <a:t>Magneti Marelli Slovakia, s. r. o</a:t>
            </a:r>
            <a:r>
              <a:rPr lang="sk-SK" sz="1200" dirty="0"/>
              <a:t>.</a:t>
            </a:r>
          </a:p>
          <a:p>
            <a:pPr defTabSz="520532">
              <a:defRPr/>
            </a:pPr>
            <a:r>
              <a:rPr lang="sk-SK" sz="1200" dirty="0" err="1"/>
              <a:t>T-Systems</a:t>
            </a:r>
            <a:r>
              <a:rPr lang="sk-SK" sz="1200" dirty="0"/>
              <a:t> Slovakia s.r.o.</a:t>
            </a:r>
          </a:p>
          <a:p>
            <a:pPr defTabSz="520532">
              <a:defRPr/>
            </a:pPr>
            <a:r>
              <a:rPr lang="sk-SK" sz="1200" dirty="0"/>
              <a:t>U.S. </a:t>
            </a:r>
            <a:r>
              <a:rPr lang="sk-SK" sz="1200" dirty="0" err="1"/>
              <a:t>Steel</a:t>
            </a:r>
            <a:r>
              <a:rPr lang="sk-SK" sz="1200" dirty="0"/>
              <a:t> Košice s.r.o.</a:t>
            </a:r>
          </a:p>
          <a:p>
            <a:pPr marL="0" indent="0" defTabSz="520532">
              <a:buNone/>
              <a:defRPr/>
            </a:pPr>
            <a:r>
              <a:rPr lang="sk-SK" sz="1200" u="sng" dirty="0"/>
              <a:t>Fakulta výrobných technológií (Prešov)</a:t>
            </a:r>
          </a:p>
          <a:p>
            <a:pPr defTabSz="520532">
              <a:defRPr/>
            </a:pPr>
            <a:r>
              <a:rPr lang="sk-SK" sz="1200" dirty="0" err="1"/>
              <a:t>Spinea</a:t>
            </a:r>
            <a:r>
              <a:rPr lang="sk-SK" sz="1200" dirty="0"/>
              <a:t> Technologies s.r.o.</a:t>
            </a:r>
          </a:p>
          <a:p>
            <a:pPr defTabSz="520532">
              <a:defRPr/>
            </a:pPr>
            <a:r>
              <a:rPr lang="sk-SK" sz="1200" dirty="0"/>
              <a:t>GOHR s.r.o.</a:t>
            </a:r>
          </a:p>
          <a:p>
            <a:pPr marL="0" indent="0" defTabSz="520532">
              <a:buNone/>
              <a:defRPr/>
            </a:pPr>
            <a:r>
              <a:rPr lang="sk-SK" sz="1200" u="sng" dirty="0"/>
              <a:t>Hutnícka fakulta</a:t>
            </a:r>
          </a:p>
          <a:p>
            <a:pPr defTabSz="520532">
              <a:defRPr/>
            </a:pPr>
            <a:r>
              <a:rPr lang="sk-SK" sz="1200" dirty="0" err="1"/>
              <a:t>Bukóza</a:t>
            </a:r>
            <a:r>
              <a:rPr lang="sk-SK" sz="1200" dirty="0"/>
              <a:t> Holding spol. s r.o.</a:t>
            </a:r>
          </a:p>
          <a:p>
            <a:pPr defTabSz="520532">
              <a:defRPr/>
            </a:pPr>
            <a:r>
              <a:rPr lang="sk-SK" sz="1200" dirty="0" err="1"/>
              <a:t>e</a:t>
            </a:r>
            <a:r>
              <a:rPr lang="sk-SK" sz="1200" dirty="0" err="1" smtClean="0"/>
              <a:t>ustream</a:t>
            </a:r>
            <a:r>
              <a:rPr lang="sk-SK" sz="1200" dirty="0"/>
              <a:t>, a.s.</a:t>
            </a:r>
          </a:p>
          <a:p>
            <a:pPr defTabSz="520532">
              <a:defRPr/>
            </a:pPr>
            <a:r>
              <a:rPr lang="sk-SK" sz="1200" dirty="0"/>
              <a:t>Peter </a:t>
            </a:r>
            <a:r>
              <a:rPr lang="sk-SK" sz="1200" dirty="0" err="1"/>
              <a:t>Bolek</a:t>
            </a:r>
            <a:r>
              <a:rPr lang="sk-SK" sz="1200" dirty="0"/>
              <a:t> - EKORAY</a:t>
            </a:r>
          </a:p>
          <a:p>
            <a:pPr defTabSz="520532">
              <a:defRPr/>
            </a:pPr>
            <a:r>
              <a:rPr lang="sk-SK" sz="1200" dirty="0"/>
              <a:t>SAPA Profily a.s.</a:t>
            </a:r>
          </a:p>
          <a:p>
            <a:pPr defTabSz="520532">
              <a:defRPr/>
            </a:pPr>
            <a:r>
              <a:rPr lang="sk-SK" sz="1200" dirty="0"/>
              <a:t>THORMA Výroba, </a:t>
            </a:r>
            <a:r>
              <a:rPr lang="sk-SK" sz="1200" dirty="0" err="1"/>
              <a:t>k.s</a:t>
            </a:r>
            <a:r>
              <a:rPr lang="sk-SK" sz="1200" dirty="0"/>
              <a:t>.</a:t>
            </a:r>
          </a:p>
          <a:p>
            <a:pPr defTabSz="520532">
              <a:defRPr/>
            </a:pPr>
            <a:r>
              <a:rPr lang="sk-SK" sz="1200" dirty="0"/>
              <a:t>U.S. </a:t>
            </a:r>
            <a:r>
              <a:rPr lang="sk-SK" sz="1200" dirty="0" err="1"/>
              <a:t>Steel</a:t>
            </a:r>
            <a:r>
              <a:rPr lang="sk-SK" sz="1200" dirty="0"/>
              <a:t> Košice s.r.o.</a:t>
            </a:r>
          </a:p>
          <a:p>
            <a:pPr defTabSz="520532">
              <a:defRPr/>
            </a:pPr>
            <a:r>
              <a:rPr lang="pt-BR" sz="1200" dirty="0"/>
              <a:t>Eurocast Košice, s. r. o.</a:t>
            </a:r>
            <a:endParaRPr lang="sk-SK" sz="1200" dirty="0"/>
          </a:p>
          <a:p>
            <a:pPr marL="0" indent="0" defTabSz="520532">
              <a:buNone/>
              <a:defRPr/>
            </a:pPr>
            <a:r>
              <a:rPr lang="sk-SK" sz="1200" u="sng" dirty="0"/>
              <a:t>Letecká fakulta</a:t>
            </a:r>
          </a:p>
          <a:p>
            <a:pPr defTabSz="520532">
              <a:defRPr/>
            </a:pPr>
            <a:r>
              <a:rPr lang="sk-SK" sz="1200" dirty="0"/>
              <a:t>Letecké opravovne Trenčín, a.s.</a:t>
            </a:r>
          </a:p>
          <a:p>
            <a:pPr defTabSz="520532">
              <a:defRPr/>
            </a:pPr>
            <a:r>
              <a:rPr lang="sk-SK" sz="1200" dirty="0"/>
              <a:t>OPERA JET a.s.,</a:t>
            </a:r>
          </a:p>
          <a:p>
            <a:pPr marL="0" indent="0" defTabSz="520532">
              <a:buNone/>
              <a:defRPr/>
            </a:pPr>
            <a:endParaRPr lang="sk-SK" sz="1200" u="sng" dirty="0" smtClean="0"/>
          </a:p>
          <a:p>
            <a:pPr marL="0" indent="0" defTabSz="520532">
              <a:buNone/>
              <a:defRPr/>
            </a:pPr>
            <a:r>
              <a:rPr lang="sk-SK" sz="1200" u="sng" dirty="0" smtClean="0"/>
              <a:t>Stavebná </a:t>
            </a:r>
            <a:r>
              <a:rPr lang="sk-SK" sz="1200" u="sng" dirty="0"/>
              <a:t>fakulta</a:t>
            </a:r>
          </a:p>
          <a:p>
            <a:pPr defTabSz="520532">
              <a:defRPr/>
            </a:pPr>
            <a:r>
              <a:rPr lang="sk-SK" sz="1200" dirty="0" err="1"/>
              <a:t>BetónRacio</a:t>
            </a:r>
            <a:r>
              <a:rPr lang="sk-SK" sz="1200" dirty="0"/>
              <a:t>, s. r. o.</a:t>
            </a:r>
          </a:p>
          <a:p>
            <a:pPr defTabSz="520532">
              <a:defRPr/>
            </a:pPr>
            <a:r>
              <a:rPr lang="sk-SK" sz="1200" dirty="0" err="1"/>
              <a:t>Eneco</a:t>
            </a:r>
            <a:r>
              <a:rPr lang="sk-SK" sz="1200" dirty="0"/>
              <a:t> </a:t>
            </a:r>
            <a:r>
              <a:rPr lang="sk-SK" sz="1200" dirty="0" err="1"/>
              <a:t>s.r.o</a:t>
            </a:r>
            <a:endParaRPr lang="sk-SK" sz="1200" dirty="0"/>
          </a:p>
          <a:p>
            <a:pPr defTabSz="520532">
              <a:defRPr/>
            </a:pPr>
            <a:r>
              <a:rPr lang="sk-SK" sz="1200" dirty="0" err="1"/>
              <a:t>Archima</a:t>
            </a:r>
            <a:r>
              <a:rPr lang="sk-SK" sz="1200" dirty="0"/>
              <a:t> s.r.o.</a:t>
            </a:r>
          </a:p>
          <a:p>
            <a:pPr defTabSz="520532">
              <a:defRPr/>
            </a:pPr>
            <a:r>
              <a:rPr lang="sk-SK" sz="1200" dirty="0" err="1"/>
              <a:t>SPRAVing</a:t>
            </a:r>
            <a:r>
              <a:rPr lang="sk-SK" sz="1200" dirty="0"/>
              <a:t> s.r.o.</a:t>
            </a:r>
          </a:p>
          <a:p>
            <a:pPr defTabSz="520532">
              <a:defRPr/>
            </a:pPr>
            <a:r>
              <a:rPr lang="sk-SK" sz="1200" dirty="0" err="1"/>
              <a:t>Rikostav</a:t>
            </a:r>
            <a:r>
              <a:rPr lang="sk-SK" sz="1200" dirty="0"/>
              <a:t> </a:t>
            </a:r>
            <a:r>
              <a:rPr lang="sk-SK" sz="1200" dirty="0" err="1"/>
              <a:t>Container</a:t>
            </a:r>
            <a:endParaRPr lang="sk-SK" sz="1200" dirty="0"/>
          </a:p>
          <a:p>
            <a:pPr defTabSz="520532">
              <a:defRPr/>
            </a:pPr>
            <a:r>
              <a:rPr lang="sk-SK" sz="1200" dirty="0" err="1"/>
              <a:t>BeLvi</a:t>
            </a:r>
            <a:r>
              <a:rPr lang="sk-SK" sz="1200" dirty="0"/>
              <a:t> s.r.o.</a:t>
            </a:r>
          </a:p>
          <a:p>
            <a:pPr defTabSz="520532">
              <a:defRPr/>
            </a:pPr>
            <a:r>
              <a:rPr lang="sk-SK" sz="1200" dirty="0" err="1"/>
              <a:t>Haas</a:t>
            </a:r>
            <a:r>
              <a:rPr lang="sk-SK" sz="1200" dirty="0"/>
              <a:t> </a:t>
            </a:r>
            <a:r>
              <a:rPr lang="sk-SK" sz="1200" dirty="0" err="1"/>
              <a:t>Fertigbau</a:t>
            </a:r>
            <a:r>
              <a:rPr lang="sk-SK" sz="1200" dirty="0"/>
              <a:t>, </a:t>
            </a:r>
            <a:r>
              <a:rPr lang="sk-SK" sz="1200" dirty="0" err="1"/>
              <a:t>spol.s.r.o</a:t>
            </a:r>
            <a:r>
              <a:rPr lang="sk-SK" sz="1200" dirty="0"/>
              <a:t>.</a:t>
            </a:r>
          </a:p>
          <a:p>
            <a:pPr marL="0" indent="0" defTabSz="520532">
              <a:buNone/>
              <a:defRPr/>
            </a:pPr>
            <a:r>
              <a:rPr lang="sk-SK" sz="1200" u="sng" dirty="0"/>
              <a:t>Strojnícka fakulta</a:t>
            </a:r>
          </a:p>
          <a:p>
            <a:pPr defTabSz="520532">
              <a:defRPr/>
            </a:pPr>
            <a:r>
              <a:rPr lang="it-IT" sz="1200" dirty="0"/>
              <a:t>Magneti Marelli Slovakia, s. r. o</a:t>
            </a:r>
            <a:endParaRPr lang="sk-SK" sz="1200" dirty="0"/>
          </a:p>
          <a:p>
            <a:pPr defTabSz="520532">
              <a:defRPr/>
            </a:pPr>
            <a:r>
              <a:rPr lang="sk-SK" sz="1200" dirty="0"/>
              <a:t>BSH </a:t>
            </a:r>
            <a:r>
              <a:rPr lang="sk-SK" sz="1200" dirty="0" err="1"/>
              <a:t>Drives</a:t>
            </a:r>
            <a:r>
              <a:rPr lang="sk-SK" sz="1200" dirty="0"/>
              <a:t> and </a:t>
            </a:r>
            <a:r>
              <a:rPr lang="sk-SK" sz="1200" dirty="0" err="1"/>
              <a:t>Pumps</a:t>
            </a:r>
            <a:r>
              <a:rPr lang="sk-SK" sz="1200" dirty="0"/>
              <a:t> s.r.o. </a:t>
            </a:r>
          </a:p>
          <a:p>
            <a:pPr defTabSz="520532">
              <a:defRPr/>
            </a:pPr>
            <a:r>
              <a:rPr lang="sk-SK" sz="1200" dirty="0"/>
              <a:t>CEIT </a:t>
            </a:r>
            <a:r>
              <a:rPr lang="sk-SK" sz="1200" dirty="0" err="1"/>
              <a:t>Biomedical</a:t>
            </a:r>
            <a:r>
              <a:rPr lang="sk-SK" sz="1200" dirty="0"/>
              <a:t> </a:t>
            </a:r>
            <a:r>
              <a:rPr lang="sk-SK" sz="1200" dirty="0" err="1"/>
              <a:t>Engineering</a:t>
            </a:r>
            <a:r>
              <a:rPr lang="sk-SK" sz="1200" dirty="0"/>
              <a:t>, s.r.o. </a:t>
            </a:r>
          </a:p>
          <a:p>
            <a:pPr defTabSz="520532">
              <a:defRPr/>
            </a:pPr>
            <a:r>
              <a:rPr lang="sk-SK" sz="1200" dirty="0" err="1"/>
              <a:t>Embraco</a:t>
            </a:r>
            <a:r>
              <a:rPr lang="sk-SK" sz="1200" dirty="0"/>
              <a:t> Slovakia s.r.o.</a:t>
            </a:r>
          </a:p>
          <a:p>
            <a:pPr defTabSz="520532">
              <a:defRPr/>
            </a:pPr>
            <a:r>
              <a:rPr lang="sk-SK" sz="1200" dirty="0" err="1" smtClean="0"/>
              <a:t>eustream</a:t>
            </a:r>
            <a:r>
              <a:rPr lang="sk-SK" sz="1200" dirty="0"/>
              <a:t>, a.s.</a:t>
            </a:r>
          </a:p>
          <a:p>
            <a:pPr defTabSz="520532">
              <a:defRPr/>
            </a:pPr>
            <a:r>
              <a:rPr lang="sk-SK" sz="1200" dirty="0"/>
              <a:t>KIA </a:t>
            </a:r>
            <a:r>
              <a:rPr lang="sk-SK" sz="1200" dirty="0" err="1"/>
              <a:t>Motors</a:t>
            </a:r>
            <a:r>
              <a:rPr lang="sk-SK" sz="1200" dirty="0"/>
              <a:t> Slovakia, s.r.o.</a:t>
            </a:r>
          </a:p>
          <a:p>
            <a:pPr defTabSz="520532">
              <a:defRPr/>
            </a:pPr>
            <a:r>
              <a:rPr lang="sk-SK" sz="1200" dirty="0"/>
              <a:t>MANEX, spol. s r. o.</a:t>
            </a:r>
          </a:p>
          <a:p>
            <a:pPr defTabSz="520532">
              <a:defRPr/>
            </a:pPr>
            <a:r>
              <a:rPr lang="sk-SK" sz="1200" dirty="0"/>
              <a:t>MICHATEK, k. s. </a:t>
            </a:r>
          </a:p>
          <a:p>
            <a:pPr defTabSz="520532">
              <a:defRPr/>
            </a:pPr>
            <a:r>
              <a:rPr lang="sk-SK" sz="1200" dirty="0" err="1"/>
              <a:t>Tatramat</a:t>
            </a:r>
            <a:r>
              <a:rPr lang="sk-SK" sz="1200" dirty="0"/>
              <a:t> </a:t>
            </a:r>
            <a:r>
              <a:rPr lang="sk-SK" sz="1200" dirty="0" err="1"/>
              <a:t>Quasar</a:t>
            </a:r>
            <a:endParaRPr lang="sk-SK" sz="1200" dirty="0"/>
          </a:p>
          <a:p>
            <a:pPr defTabSz="520532">
              <a:defRPr/>
            </a:pPr>
            <a:r>
              <a:rPr lang="sk-SK" sz="1200" dirty="0" err="1"/>
              <a:t>Neksten</a:t>
            </a:r>
            <a:r>
              <a:rPr lang="sk-SK" sz="1200" dirty="0"/>
              <a:t>, Košice </a:t>
            </a:r>
          </a:p>
          <a:p>
            <a:pPr defTabSz="520532">
              <a:defRPr/>
            </a:pPr>
            <a:r>
              <a:rPr lang="sk-SK" sz="1200" dirty="0"/>
              <a:t>TATRAVAGÓNKA a.s.</a:t>
            </a:r>
          </a:p>
          <a:p>
            <a:pPr defTabSz="520532">
              <a:defRPr/>
            </a:pPr>
            <a:r>
              <a:rPr lang="sk-SK" sz="1200" dirty="0"/>
              <a:t>THORMA Výroba, </a:t>
            </a:r>
            <a:r>
              <a:rPr lang="sk-SK" sz="1200" dirty="0" err="1"/>
              <a:t>k.s</a:t>
            </a:r>
            <a:r>
              <a:rPr lang="sk-SK" sz="1200" dirty="0"/>
              <a:t>.</a:t>
            </a:r>
          </a:p>
          <a:p>
            <a:pPr defTabSz="520532">
              <a:defRPr/>
            </a:pPr>
            <a:r>
              <a:rPr lang="sk-SK" sz="1200" dirty="0"/>
              <a:t>TOMARK, Prešov</a:t>
            </a:r>
          </a:p>
          <a:p>
            <a:pPr defTabSz="520532">
              <a:defRPr/>
            </a:pPr>
            <a:r>
              <a:rPr lang="sk-SK" sz="1200" dirty="0"/>
              <a:t>U.S. </a:t>
            </a:r>
            <a:r>
              <a:rPr lang="sk-SK" sz="1200" dirty="0" err="1"/>
              <a:t>Steel</a:t>
            </a:r>
            <a:r>
              <a:rPr lang="sk-SK" sz="1200" dirty="0"/>
              <a:t> Košice s.r.o.</a:t>
            </a:r>
          </a:p>
          <a:p>
            <a:pPr defTabSz="520532">
              <a:defRPr/>
            </a:pPr>
            <a:r>
              <a:rPr lang="sk-SK" sz="1200" dirty="0"/>
              <a:t>ZŤS VVÚ Košice, a.s.</a:t>
            </a:r>
          </a:p>
          <a:p>
            <a:pPr defTabSz="520532">
              <a:defRPr/>
            </a:pPr>
            <a:r>
              <a:rPr lang="sk-SK" sz="1200" dirty="0"/>
              <a:t>TESLA STROPKOV, a.s.</a:t>
            </a:r>
          </a:p>
        </p:txBody>
      </p:sp>
      <p:pic>
        <p:nvPicPr>
          <p:cNvPr id="20484" name="Picture 2" descr="tu-k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803" y="1914053"/>
            <a:ext cx="1728203" cy="1333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Obdĺžnik 1"/>
          <p:cNvSpPr>
            <a:spLocks noChangeArrowheads="1"/>
          </p:cNvSpPr>
          <p:nvPr/>
        </p:nvSpPr>
        <p:spPr bwMode="auto">
          <a:xfrm>
            <a:off x="270934" y="1403676"/>
            <a:ext cx="5982064" cy="53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70" tIns="45635" rIns="91270" bIns="45635">
            <a:spAutoFit/>
          </a:bodyPr>
          <a:lstStyle>
            <a:lvl1pPr defTabSz="4556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sk-SK" altLang="sk-SK" sz="2900" b="1" dirty="0">
                <a:solidFill>
                  <a:srgbClr val="00386B"/>
                </a:solidFill>
                <a:cs typeface="Arial" charset="0"/>
              </a:rPr>
              <a:t>Technická univerzita v Košiciach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15266" y="596976"/>
            <a:ext cx="7304652" cy="966364"/>
          </a:xfrm>
        </p:spPr>
        <p:txBody>
          <a:bodyPr/>
          <a:lstStyle/>
          <a:p>
            <a:pPr eaLnBrk="1" hangingPunct="1"/>
            <a:r>
              <a:rPr lang="sk-SK" altLang="sk-SK" sz="3600" cap="all" dirty="0">
                <a:latin typeface="Arial" charset="0"/>
                <a:cs typeface="Arial" charset="0"/>
              </a:rPr>
              <a:t>Praxe študentov</a:t>
            </a:r>
          </a:p>
        </p:txBody>
      </p:sp>
    </p:spTree>
    <p:extLst>
      <p:ext uri="{BB962C8B-B14F-4D97-AF65-F5344CB8AC3E}">
        <p14:creationId xmlns:p14="http://schemas.microsoft.com/office/powerpoint/2010/main" val="351369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78180" y="3012588"/>
            <a:ext cx="9764516" cy="4104008"/>
          </a:xfrm>
        </p:spPr>
        <p:txBody>
          <a:bodyPr numCol="2" rtlCol="0">
            <a:noAutofit/>
          </a:bodyPr>
          <a:lstStyle/>
          <a:p>
            <a:pPr defTabSz="520532">
              <a:defRPr/>
            </a:pPr>
            <a:r>
              <a:rPr lang="sk-SK" sz="1600" dirty="0" err="1"/>
              <a:t>Ecorec</a:t>
            </a:r>
            <a:r>
              <a:rPr lang="sk-SK" sz="1600" dirty="0"/>
              <a:t> Slovensko, s.r.o., </a:t>
            </a:r>
          </a:p>
          <a:p>
            <a:pPr defTabSz="520532">
              <a:defRPr/>
            </a:pPr>
            <a:r>
              <a:rPr lang="sk-SK" sz="1600" dirty="0"/>
              <a:t>HKS </a:t>
            </a:r>
            <a:r>
              <a:rPr lang="sk-SK" sz="1600" dirty="0" err="1"/>
              <a:t>Forge</a:t>
            </a:r>
            <a:r>
              <a:rPr lang="sk-SK" sz="1600" dirty="0"/>
              <a:t> s.r.o.</a:t>
            </a:r>
          </a:p>
          <a:p>
            <a:pPr defTabSz="520532">
              <a:defRPr/>
            </a:pPr>
            <a:r>
              <a:rPr lang="sk-SK" sz="1600" dirty="0"/>
              <a:t>INA SKALICA, spol. s r. o., </a:t>
            </a:r>
          </a:p>
          <a:p>
            <a:pPr defTabSz="520532">
              <a:defRPr/>
            </a:pPr>
            <a:r>
              <a:rPr lang="sk-SK" sz="1600" dirty="0"/>
              <a:t>Innov8 s.r.o. </a:t>
            </a:r>
          </a:p>
          <a:p>
            <a:pPr defTabSz="520532">
              <a:defRPr/>
            </a:pPr>
            <a:r>
              <a:rPr lang="sk-SK" sz="1600" dirty="0"/>
              <a:t>KROMBERG &amp; Schubert s.r.o.,</a:t>
            </a:r>
          </a:p>
          <a:p>
            <a:pPr defTabSz="520532">
              <a:defRPr/>
            </a:pPr>
            <a:r>
              <a:rPr lang="sk-SK" sz="1600" dirty="0" err="1"/>
              <a:t>Martinrea</a:t>
            </a:r>
            <a:r>
              <a:rPr lang="sk-SK" sz="1600" dirty="0"/>
              <a:t> Slovakia Fluid </a:t>
            </a:r>
            <a:r>
              <a:rPr lang="sk-SK" sz="1600" dirty="0" err="1"/>
              <a:t>Systems</a:t>
            </a:r>
            <a:r>
              <a:rPr lang="sk-SK" sz="1600" dirty="0"/>
              <a:t> s.r.o. </a:t>
            </a:r>
          </a:p>
          <a:p>
            <a:pPr defTabSz="520532">
              <a:defRPr/>
            </a:pPr>
            <a:r>
              <a:rPr lang="sk-SK" sz="1600" dirty="0"/>
              <a:t>Matador </a:t>
            </a:r>
            <a:r>
              <a:rPr lang="sk-SK" sz="1600" dirty="0" err="1"/>
              <a:t>Industries</a:t>
            </a:r>
            <a:r>
              <a:rPr lang="sk-SK" sz="1600" dirty="0"/>
              <a:t>, a.s. </a:t>
            </a:r>
          </a:p>
          <a:p>
            <a:pPr defTabSz="520532">
              <a:defRPr/>
            </a:pPr>
            <a:r>
              <a:rPr lang="sk-SK" sz="1600" dirty="0" err="1"/>
              <a:t>Miba</a:t>
            </a:r>
            <a:r>
              <a:rPr lang="sk-SK" sz="1600" dirty="0"/>
              <a:t> </a:t>
            </a:r>
            <a:r>
              <a:rPr lang="sk-SK" sz="1600" dirty="0" err="1"/>
              <a:t>Steeltec</a:t>
            </a:r>
            <a:r>
              <a:rPr lang="sk-SK" sz="1600" dirty="0"/>
              <a:t> s.r.o.</a:t>
            </a:r>
          </a:p>
          <a:p>
            <a:pPr defTabSz="520532">
              <a:defRPr/>
            </a:pPr>
            <a:r>
              <a:rPr lang="sk-SK" sz="1600" dirty="0"/>
              <a:t>PCA SLOVAKIA s.r.o.</a:t>
            </a:r>
          </a:p>
          <a:p>
            <a:pPr defTabSz="520532">
              <a:defRPr/>
            </a:pPr>
            <a:r>
              <a:rPr lang="sk-SK" sz="1600" dirty="0" err="1"/>
              <a:t>Profiron</a:t>
            </a:r>
            <a:r>
              <a:rPr lang="sk-SK" sz="1600" dirty="0"/>
              <a:t> – Jozef Hajtman</a:t>
            </a:r>
          </a:p>
          <a:p>
            <a:pPr defTabSz="520532">
              <a:defRPr/>
            </a:pPr>
            <a:r>
              <a:rPr lang="sk-SK" sz="1600" dirty="0" err="1"/>
              <a:t>Protherm</a:t>
            </a:r>
            <a:r>
              <a:rPr lang="sk-SK" sz="1600" dirty="0"/>
              <a:t> </a:t>
            </a:r>
            <a:r>
              <a:rPr lang="sk-SK" sz="1600" dirty="0" err="1"/>
              <a:t>Production</a:t>
            </a:r>
            <a:r>
              <a:rPr lang="sk-SK" sz="1600" dirty="0"/>
              <a:t> s.r.o.</a:t>
            </a:r>
          </a:p>
          <a:p>
            <a:pPr defTabSz="520532">
              <a:defRPr/>
            </a:pPr>
            <a:r>
              <a:rPr lang="sk-SK" sz="1600" dirty="0" err="1"/>
              <a:t>Qintec</a:t>
            </a:r>
            <a:r>
              <a:rPr lang="sk-SK" sz="1600" dirty="0"/>
              <a:t> s.r.o., Trnava</a:t>
            </a:r>
          </a:p>
          <a:p>
            <a:pPr defTabSz="520532">
              <a:defRPr/>
            </a:pPr>
            <a:r>
              <a:rPr lang="sk-SK" sz="1600" dirty="0"/>
              <a:t>Slovenské elektrárne, a.s.</a:t>
            </a:r>
          </a:p>
          <a:p>
            <a:pPr defTabSz="520532">
              <a:defRPr/>
            </a:pPr>
            <a:r>
              <a:rPr lang="sk-SK" sz="1600" dirty="0"/>
              <a:t>Volkswagen Slovakia, a.s.</a:t>
            </a:r>
          </a:p>
          <a:p>
            <a:pPr defTabSz="520532">
              <a:defRPr/>
            </a:pPr>
            <a:r>
              <a:rPr lang="sk-SK" sz="1600" dirty="0"/>
              <a:t>Výskumný ústav zváračský – Priemyselný inštitút</a:t>
            </a:r>
          </a:p>
          <a:p>
            <a:pPr defTabSz="520532">
              <a:defRPr/>
            </a:pPr>
            <a:r>
              <a:rPr lang="sk-SK" sz="1600" dirty="0"/>
              <a:t>WBI, s.r.o.</a:t>
            </a:r>
          </a:p>
          <a:p>
            <a:pPr defTabSz="520532">
              <a:defRPr/>
            </a:pPr>
            <a:r>
              <a:rPr lang="sk-SK" sz="1600" dirty="0"/>
              <a:t>ZF Slovakia, a.s.</a:t>
            </a:r>
          </a:p>
          <a:p>
            <a:pPr defTabSz="520532">
              <a:defRPr/>
            </a:pPr>
            <a:r>
              <a:rPr lang="sk-SK" sz="1600" dirty="0" err="1"/>
              <a:t>Sylex</a:t>
            </a:r>
            <a:r>
              <a:rPr lang="sk-SK" sz="1600" dirty="0"/>
              <a:t> s.r.o.</a:t>
            </a:r>
          </a:p>
          <a:p>
            <a:pPr defTabSz="520532">
              <a:defRPr/>
            </a:pPr>
            <a:r>
              <a:rPr lang="sk-SK" sz="1600" dirty="0" err="1"/>
              <a:t>Avicenum</a:t>
            </a:r>
            <a:r>
              <a:rPr lang="sk-SK" sz="1600" dirty="0"/>
              <a:t> s.r.o.</a:t>
            </a:r>
          </a:p>
          <a:p>
            <a:pPr defTabSz="520532">
              <a:defRPr/>
            </a:pPr>
            <a:r>
              <a:rPr lang="sk-SK" sz="1600" dirty="0" err="1"/>
              <a:t>Dipex</a:t>
            </a:r>
            <a:r>
              <a:rPr lang="sk-SK" sz="1600" dirty="0"/>
              <a:t> s.r.o.</a:t>
            </a:r>
          </a:p>
          <a:p>
            <a:pPr defTabSz="520532">
              <a:defRPr/>
            </a:pPr>
            <a:r>
              <a:rPr lang="sk-SK" sz="1600" dirty="0" err="1"/>
              <a:t>Chemosvit</a:t>
            </a:r>
            <a:r>
              <a:rPr lang="sk-SK" sz="1600" dirty="0"/>
              <a:t> Fólie, a.s.</a:t>
            </a:r>
          </a:p>
          <a:p>
            <a:pPr defTabSz="520532">
              <a:defRPr/>
            </a:pPr>
            <a:r>
              <a:rPr lang="sk-SK" sz="1600" dirty="0" err="1"/>
              <a:t>Welding</a:t>
            </a:r>
            <a:r>
              <a:rPr lang="sk-SK" sz="1600" dirty="0"/>
              <a:t>, s.r.o.</a:t>
            </a:r>
          </a:p>
          <a:p>
            <a:pPr defTabSz="520532">
              <a:defRPr/>
            </a:pPr>
            <a:r>
              <a:rPr lang="sk-SK" sz="1600" dirty="0"/>
              <a:t>PRVÁ ZVÁRAČSKÁ, a.s.</a:t>
            </a:r>
          </a:p>
          <a:p>
            <a:pPr defTabSz="520532">
              <a:defRPr/>
            </a:pPr>
            <a:r>
              <a:rPr lang="sk-SK" sz="1600" dirty="0" err="1"/>
              <a:t>Ina</a:t>
            </a:r>
            <a:r>
              <a:rPr lang="sk-SK" sz="1600" dirty="0"/>
              <a:t> Kysuce, spol. s.r.o.</a:t>
            </a:r>
          </a:p>
          <a:p>
            <a:pPr defTabSz="520532">
              <a:defRPr/>
            </a:pPr>
            <a:r>
              <a:rPr lang="sk-SK" sz="1600" dirty="0" err="1"/>
              <a:t>Faurecia</a:t>
            </a:r>
            <a:r>
              <a:rPr lang="sk-SK" sz="1600" dirty="0"/>
              <a:t> s.r.o.</a:t>
            </a:r>
          </a:p>
          <a:p>
            <a:pPr defTabSz="520532">
              <a:defRPr/>
            </a:pPr>
            <a:r>
              <a:rPr lang="sk-SK" sz="1600" dirty="0"/>
              <a:t>PAP-PEX Slovakia, s.r.o.</a:t>
            </a:r>
          </a:p>
        </p:txBody>
      </p:sp>
      <p:pic>
        <p:nvPicPr>
          <p:cNvPr id="22532" name="Picture 2" descr="stu-mt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71" b="23312"/>
          <a:stretch>
            <a:fillRect/>
          </a:stretch>
        </p:blipFill>
        <p:spPr bwMode="auto">
          <a:xfrm>
            <a:off x="7728585" y="1874812"/>
            <a:ext cx="2779871" cy="100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5266" y="596976"/>
            <a:ext cx="7304652" cy="966364"/>
          </a:xfrm>
        </p:spPr>
        <p:txBody>
          <a:bodyPr/>
          <a:lstStyle/>
          <a:p>
            <a:pPr eaLnBrk="1" hangingPunct="1"/>
            <a:r>
              <a:rPr lang="sk-SK" altLang="sk-SK" sz="3600" cap="all" dirty="0">
                <a:latin typeface="Arial" charset="0"/>
                <a:cs typeface="Arial" charset="0"/>
              </a:rPr>
              <a:t>Praxe študentov</a:t>
            </a:r>
          </a:p>
        </p:txBody>
      </p:sp>
      <p:sp>
        <p:nvSpPr>
          <p:cNvPr id="2" name="Obdĺžnik 1"/>
          <p:cNvSpPr/>
          <p:nvPr/>
        </p:nvSpPr>
        <p:spPr>
          <a:xfrm>
            <a:off x="378180" y="1590640"/>
            <a:ext cx="7141738" cy="956767"/>
          </a:xfrm>
          <a:prstGeom prst="rect">
            <a:avLst/>
          </a:prstGeom>
        </p:spPr>
        <p:txBody>
          <a:bodyPr wrap="square" lIns="104236" tIns="52117" rIns="104236" bIns="52117">
            <a:spAutoFit/>
          </a:bodyPr>
          <a:lstStyle/>
          <a:p>
            <a:pPr defTabSz="520532">
              <a:spcAft>
                <a:spcPts val="1000"/>
              </a:spcAft>
              <a:defRPr/>
            </a:pPr>
            <a:r>
              <a:rPr lang="sk-SK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Slovenská technická univerzita v </a:t>
            </a:r>
            <a:r>
              <a:rPr lang="sk-SK" sz="2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sk-SK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Bratislave</a:t>
            </a:r>
            <a:endParaRPr lang="sk-SK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520532">
              <a:defRPr/>
            </a:pPr>
            <a:r>
              <a:rPr lang="sk-SK" u="sng" dirty="0" err="1">
                <a:latin typeface="Arial" panose="020B0604020202020204" pitchFamily="34" charset="0"/>
                <a:cs typeface="Arial" panose="020B0604020202020204" pitchFamily="34" charset="0"/>
              </a:rPr>
              <a:t>Materiálovotechnologická</a:t>
            </a:r>
            <a:r>
              <a:rPr lang="sk-SK" u="sng" dirty="0">
                <a:latin typeface="Arial" panose="020B0604020202020204" pitchFamily="34" charset="0"/>
                <a:cs typeface="Arial" panose="020B0604020202020204" pitchFamily="34" charset="0"/>
              </a:rPr>
              <a:t> fakulta so sídlom v Trnave</a:t>
            </a:r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44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ĺžnik 5"/>
          <p:cNvSpPr/>
          <p:nvPr/>
        </p:nvSpPr>
        <p:spPr>
          <a:xfrm>
            <a:off x="377630" y="1319752"/>
            <a:ext cx="8476810" cy="6355414"/>
          </a:xfrm>
          <a:prstGeom prst="rect">
            <a:avLst/>
          </a:prstGeom>
        </p:spPr>
        <p:txBody>
          <a:bodyPr wrap="square" lIns="91270" tIns="45635" rIns="91270" bIns="45635">
            <a:spAutoFit/>
          </a:bodyPr>
          <a:lstStyle/>
          <a:p>
            <a:pPr marL="65059" defTabSz="520467">
              <a:defRPr/>
            </a:pPr>
            <a:r>
              <a:rPr lang="sk-SK" sz="2800" b="1" dirty="0" smtClean="0">
                <a:solidFill>
                  <a:srgbClr val="00386B"/>
                </a:solidFill>
                <a:latin typeface="Arial"/>
                <a:cs typeface="Arial"/>
              </a:rPr>
              <a:t>Slovenská poľnohospodárska univerzita v Nitre</a:t>
            </a:r>
            <a:endParaRPr lang="sk-SK" sz="2800" b="1" dirty="0">
              <a:solidFill>
                <a:srgbClr val="00386B"/>
              </a:solidFill>
              <a:latin typeface="Arial"/>
              <a:cs typeface="Arial"/>
            </a:endParaRPr>
          </a:p>
          <a:p>
            <a:pPr marL="65059" defTabSz="520467">
              <a:defRPr/>
            </a:pPr>
            <a:endParaRPr lang="sk-SK" sz="1100" b="1" dirty="0">
              <a:solidFill>
                <a:srgbClr val="00386B"/>
              </a:solidFill>
            </a:endParaRPr>
          </a:p>
          <a:p>
            <a:pPr defTabSz="520467">
              <a:defRPr/>
            </a:pPr>
            <a:r>
              <a:rPr lang="sk-SK" sz="2300" u="sng" dirty="0">
                <a:solidFill>
                  <a:srgbClr val="00386B"/>
                </a:solidFill>
                <a:latin typeface="Arial"/>
                <a:cs typeface="Arial"/>
              </a:rPr>
              <a:t>Fakulta biotechnológie a potravinárstva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Hydina Slovensko s.r.o.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Peter </a:t>
            </a:r>
            <a:r>
              <a:rPr lang="sk-SK" sz="2300" dirty="0" err="1">
                <a:solidFill>
                  <a:srgbClr val="00386B"/>
                </a:solidFill>
                <a:latin typeface="Arial"/>
                <a:cs typeface="Arial"/>
              </a:rPr>
              <a:t>Jurky</a:t>
            </a:r>
            <a:endParaRPr lang="sk-SK" sz="2300" dirty="0">
              <a:solidFill>
                <a:srgbClr val="00386B"/>
              </a:solidFill>
              <a:latin typeface="Arial"/>
              <a:cs typeface="Arial"/>
            </a:endParaRP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 err="1">
                <a:solidFill>
                  <a:srgbClr val="00386B"/>
                </a:solidFill>
                <a:latin typeface="Arial"/>
                <a:cs typeface="Arial"/>
              </a:rPr>
              <a:t>Heineken</a:t>
            </a: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 Slovensko Sladovne, a.s.</a:t>
            </a:r>
          </a:p>
          <a:p>
            <a:pPr defTabSz="520467">
              <a:defRPr/>
            </a:pPr>
            <a:endParaRPr lang="sk-SK" sz="2300" u="sng" dirty="0">
              <a:solidFill>
                <a:srgbClr val="00386B"/>
              </a:solidFill>
              <a:latin typeface="Arial"/>
              <a:cs typeface="Arial"/>
            </a:endParaRPr>
          </a:p>
          <a:p>
            <a:pPr defTabSz="520467">
              <a:defRPr/>
            </a:pPr>
            <a:r>
              <a:rPr lang="sk-SK" sz="2300" u="sng" dirty="0">
                <a:solidFill>
                  <a:srgbClr val="00386B"/>
                </a:solidFill>
                <a:latin typeface="Arial"/>
                <a:cs typeface="Arial"/>
              </a:rPr>
              <a:t>Fakulta ekonomiky a manažmentu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ATEA Slovakia s.r.o.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 err="1">
                <a:solidFill>
                  <a:srgbClr val="00386B"/>
                </a:solidFill>
                <a:latin typeface="Arial"/>
                <a:cs typeface="Arial"/>
              </a:rPr>
              <a:t>CeMS</a:t>
            </a: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, s.r.o.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Vzdelávací inštitút COOP, a.s.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 err="1">
                <a:solidFill>
                  <a:srgbClr val="00386B"/>
                </a:solidFill>
                <a:latin typeface="Arial"/>
                <a:cs typeface="Arial"/>
              </a:rPr>
              <a:t>Avicenum</a:t>
            </a: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 s.r.o.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 err="1">
                <a:solidFill>
                  <a:srgbClr val="00386B"/>
                </a:solidFill>
                <a:latin typeface="Arial"/>
                <a:cs typeface="Arial"/>
              </a:rPr>
              <a:t>EUROtoner</a:t>
            </a: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 s.r.o.</a:t>
            </a:r>
          </a:p>
          <a:p>
            <a:pPr defTabSz="520467">
              <a:defRPr/>
            </a:pPr>
            <a:endParaRPr lang="sk-SK" sz="2300" u="sng" dirty="0">
              <a:solidFill>
                <a:srgbClr val="00386B"/>
              </a:solidFill>
              <a:latin typeface="Arial"/>
              <a:cs typeface="Arial"/>
            </a:endParaRPr>
          </a:p>
          <a:p>
            <a:pPr defTabSz="520467">
              <a:defRPr/>
            </a:pPr>
            <a:r>
              <a:rPr lang="sk-SK" sz="2300" u="sng" dirty="0">
                <a:solidFill>
                  <a:srgbClr val="00386B"/>
                </a:solidFill>
                <a:latin typeface="Arial"/>
                <a:cs typeface="Arial"/>
              </a:rPr>
              <a:t>Fakulta európskych štúdií a regionálneho rozvoja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Vzdelávací inštitút COOP, a.s.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ATEA Slovakia s.r.o.</a:t>
            </a:r>
          </a:p>
          <a:p>
            <a:pPr defTabSz="520467">
              <a:defRPr/>
            </a:pPr>
            <a:endParaRPr lang="sk-SK" sz="2300" dirty="0">
              <a:solidFill>
                <a:srgbClr val="00386B"/>
              </a:solidFill>
              <a:latin typeface="Arial"/>
              <a:cs typeface="Arial"/>
            </a:endParaRP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8485" y="1491201"/>
            <a:ext cx="1304534" cy="129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dĺžnik 1"/>
          <p:cNvSpPr/>
          <p:nvPr/>
        </p:nvSpPr>
        <p:spPr>
          <a:xfrm>
            <a:off x="5933522" y="2431475"/>
            <a:ext cx="4900163" cy="3998508"/>
          </a:xfrm>
          <a:prstGeom prst="rect">
            <a:avLst/>
          </a:prstGeom>
        </p:spPr>
        <p:txBody>
          <a:bodyPr wrap="square" lIns="104121" tIns="52059" rIns="104121" bIns="52059">
            <a:spAutoFit/>
          </a:bodyPr>
          <a:lstStyle/>
          <a:p>
            <a:pPr defTabSz="520467">
              <a:defRPr/>
            </a:pPr>
            <a:r>
              <a:rPr lang="sk-SK" sz="2300" u="sng" dirty="0">
                <a:solidFill>
                  <a:srgbClr val="00386B"/>
                </a:solidFill>
                <a:latin typeface="Arial"/>
                <a:cs typeface="Arial"/>
              </a:rPr>
              <a:t>Technická fakulta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 err="1" smtClean="0">
                <a:solidFill>
                  <a:srgbClr val="00386B"/>
                </a:solidFill>
                <a:latin typeface="Arial"/>
                <a:cs typeface="Arial"/>
              </a:rPr>
              <a:t>eustream</a:t>
            </a: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, a.s.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 err="1">
                <a:solidFill>
                  <a:srgbClr val="00386B"/>
                </a:solidFill>
                <a:latin typeface="Arial"/>
                <a:cs typeface="Arial"/>
              </a:rPr>
              <a:t>Wertheim</a:t>
            </a: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, s.r.o.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 err="1">
                <a:solidFill>
                  <a:srgbClr val="00386B"/>
                </a:solidFill>
                <a:latin typeface="Arial"/>
                <a:cs typeface="Arial"/>
              </a:rPr>
              <a:t>Muehlbauer</a:t>
            </a: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 Technologies, s.r.o.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Matador Holding, a.s.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 err="1">
                <a:solidFill>
                  <a:srgbClr val="00386B"/>
                </a:solidFill>
                <a:latin typeface="Arial"/>
                <a:cs typeface="Arial"/>
              </a:rPr>
              <a:t>Metaltrade</a:t>
            </a: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 Nitra, s.r.o.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MIBA </a:t>
            </a:r>
            <a:r>
              <a:rPr lang="sk-SK" sz="2300" dirty="0" err="1">
                <a:solidFill>
                  <a:srgbClr val="00386B"/>
                </a:solidFill>
                <a:latin typeface="Arial"/>
                <a:cs typeface="Arial"/>
              </a:rPr>
              <a:t>Steeltec</a:t>
            </a: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 s.r.o.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SECOP s.r.o.</a:t>
            </a:r>
          </a:p>
          <a:p>
            <a:pPr marL="390442" indent="-390442" defTabSz="520467">
              <a:buFont typeface="Arial" panose="020B0604020202020204" pitchFamily="34" charset="0"/>
              <a:buChar char="•"/>
              <a:defRPr/>
            </a:pPr>
            <a:r>
              <a:rPr lang="sk-SK" sz="2300" dirty="0" err="1">
                <a:solidFill>
                  <a:srgbClr val="00386B"/>
                </a:solidFill>
                <a:latin typeface="Arial"/>
                <a:cs typeface="Arial"/>
              </a:rPr>
              <a:t>Carcoustic</a:t>
            </a:r>
            <a:r>
              <a:rPr lang="sk-SK" sz="2300" dirty="0">
                <a:solidFill>
                  <a:srgbClr val="00386B"/>
                </a:solidFill>
                <a:latin typeface="Arial"/>
                <a:cs typeface="Arial"/>
              </a:rPr>
              <a:t> Slovakia Nováky s.r.o.</a:t>
            </a:r>
          </a:p>
          <a:p>
            <a:pPr defTabSz="520467">
              <a:defRPr/>
            </a:pPr>
            <a:endParaRPr lang="sk-SK" sz="2300" dirty="0">
              <a:solidFill>
                <a:srgbClr val="00386B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15266" y="596976"/>
            <a:ext cx="7304652" cy="966364"/>
          </a:xfrm>
        </p:spPr>
        <p:txBody>
          <a:bodyPr/>
          <a:lstStyle/>
          <a:p>
            <a:pPr eaLnBrk="1" hangingPunct="1"/>
            <a:r>
              <a:rPr lang="sk-SK" altLang="sk-SK" sz="3600" cap="all" dirty="0">
                <a:latin typeface="Arial" charset="0"/>
                <a:cs typeface="Arial" charset="0"/>
              </a:rPr>
              <a:t>Praxe študentov</a:t>
            </a:r>
          </a:p>
        </p:txBody>
      </p:sp>
    </p:spTree>
    <p:extLst>
      <p:ext uri="{BB962C8B-B14F-4D97-AF65-F5344CB8AC3E}">
        <p14:creationId xmlns:p14="http://schemas.microsoft.com/office/powerpoint/2010/main" val="20196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15266" y="1579100"/>
            <a:ext cx="10473372" cy="5698398"/>
          </a:xfrm>
        </p:spPr>
        <p:txBody>
          <a:bodyPr numCol="2" rtlCol="0">
            <a:normAutofit/>
          </a:bodyPr>
          <a:lstStyle/>
          <a:p>
            <a:pPr marL="0" indent="0" defTabSz="520532">
              <a:spcBef>
                <a:spcPts val="0"/>
              </a:spcBef>
              <a:buNone/>
              <a:defRPr/>
            </a:pPr>
            <a:r>
              <a:rPr lang="sk-SK" sz="2600" b="1" dirty="0"/>
              <a:t>Univerzita Mateja Bela </a:t>
            </a:r>
            <a:r>
              <a:rPr lang="sk-SK" sz="2600" b="1" dirty="0" smtClean="0"/>
              <a:t>		</a:t>
            </a:r>
          </a:p>
          <a:p>
            <a:pPr marL="0" indent="0" defTabSz="520532">
              <a:spcBef>
                <a:spcPts val="0"/>
              </a:spcBef>
              <a:buNone/>
              <a:defRPr/>
            </a:pPr>
            <a:r>
              <a:rPr lang="sk-SK" sz="2600" b="1" dirty="0" smtClean="0"/>
              <a:t>v</a:t>
            </a:r>
            <a:r>
              <a:rPr lang="sk-SK" sz="2600" b="1" dirty="0"/>
              <a:t> Banskej Bystrici</a:t>
            </a:r>
          </a:p>
          <a:p>
            <a:pPr marL="0" indent="0" defTabSz="520532">
              <a:buNone/>
              <a:defRPr/>
            </a:pPr>
            <a:endParaRPr lang="sk-SK" sz="1400" u="sng" dirty="0" smtClean="0"/>
          </a:p>
          <a:p>
            <a:pPr marL="0" indent="0" defTabSz="520532">
              <a:buNone/>
              <a:defRPr/>
            </a:pPr>
            <a:r>
              <a:rPr lang="sk-SK" sz="1700" u="sng" dirty="0" smtClean="0"/>
              <a:t>Fakulta </a:t>
            </a:r>
            <a:r>
              <a:rPr lang="sk-SK" sz="1700" u="sng" dirty="0"/>
              <a:t>humanitných vied</a:t>
            </a:r>
          </a:p>
          <a:p>
            <a:pPr marL="910982" lvl="1" indent="-390442" defTabSz="520532">
              <a:buFont typeface="Arial" panose="020B0604020202020204" pitchFamily="34" charset="0"/>
              <a:buChar char="•"/>
              <a:defRPr/>
            </a:pPr>
            <a:r>
              <a:rPr lang="sk-SK" sz="1700" dirty="0" err="1"/>
              <a:t>Translata</a:t>
            </a:r>
            <a:r>
              <a:rPr lang="sk-SK" sz="1700" dirty="0"/>
              <a:t>, spol. s r.o.</a:t>
            </a:r>
          </a:p>
          <a:p>
            <a:pPr marL="0" indent="0" defTabSz="520532">
              <a:buNone/>
              <a:defRPr/>
            </a:pPr>
            <a:r>
              <a:rPr lang="sk-SK" sz="1700" u="sng" dirty="0"/>
              <a:t>Fakulta prírodných vied</a:t>
            </a:r>
            <a:r>
              <a:rPr lang="sk-SK" sz="1700" dirty="0"/>
              <a:t>					</a:t>
            </a:r>
          </a:p>
          <a:p>
            <a:pPr marL="910982" lvl="1" indent="-390442" defTabSz="520532">
              <a:buFont typeface="Arial" panose="020B0604020202020204" pitchFamily="34" charset="0"/>
              <a:buChar char="•"/>
              <a:defRPr/>
            </a:pPr>
            <a:r>
              <a:rPr lang="sk-SK" sz="1700" dirty="0"/>
              <a:t>ŽP Informatika s.r.o.</a:t>
            </a:r>
          </a:p>
          <a:p>
            <a:pPr marL="0" indent="0" defTabSz="520532">
              <a:buNone/>
              <a:defRPr/>
            </a:pPr>
            <a:r>
              <a:rPr lang="sk-SK" sz="1700" u="sng" dirty="0"/>
              <a:t>Ekonomická fakulta</a:t>
            </a:r>
          </a:p>
          <a:p>
            <a:pPr lvl="1" defTabSz="520532">
              <a:buFont typeface="Arial" panose="020B0604020202020204" pitchFamily="34" charset="0"/>
              <a:buChar char="•"/>
              <a:defRPr/>
            </a:pPr>
            <a:r>
              <a:rPr lang="sk-SK" sz="1700" dirty="0" err="1"/>
              <a:t>Ecopora</a:t>
            </a:r>
            <a:r>
              <a:rPr lang="sk-SK" sz="1700" dirty="0"/>
              <a:t> s.r.o.</a:t>
            </a:r>
          </a:p>
          <a:p>
            <a:pPr lvl="1" defTabSz="520532">
              <a:buFont typeface="Arial" panose="020B0604020202020204" pitchFamily="34" charset="0"/>
              <a:buChar char="•"/>
              <a:defRPr/>
            </a:pPr>
            <a:r>
              <a:rPr lang="sk-SK" sz="1700" dirty="0"/>
              <a:t>SOFTIP, a.s.</a:t>
            </a:r>
          </a:p>
          <a:p>
            <a:pPr lvl="1" defTabSz="520532">
              <a:buFont typeface="Arial" panose="020B0604020202020204" pitchFamily="34" charset="0"/>
              <a:buChar char="•"/>
              <a:defRPr/>
            </a:pPr>
            <a:r>
              <a:rPr lang="sk-SK" sz="1700" dirty="0" err="1"/>
              <a:t>Karpatovka</a:t>
            </a:r>
            <a:r>
              <a:rPr lang="sk-SK" sz="1700" dirty="0"/>
              <a:t>, s.r.o.</a:t>
            </a:r>
          </a:p>
          <a:p>
            <a:pPr lvl="1" defTabSz="520532">
              <a:buFont typeface="Arial" panose="020B0604020202020204" pitchFamily="34" charset="0"/>
              <a:buChar char="•"/>
              <a:defRPr/>
            </a:pPr>
            <a:r>
              <a:rPr lang="sk-SK" sz="1700" dirty="0" smtClean="0"/>
              <a:t>BETRIA </a:t>
            </a:r>
            <a:r>
              <a:rPr lang="sk-SK" sz="1700" dirty="0"/>
              <a:t>PROGRES, s.r.o.</a:t>
            </a:r>
          </a:p>
          <a:p>
            <a:pPr lvl="1" defTabSz="520532">
              <a:buFont typeface="Arial" panose="020B0604020202020204" pitchFamily="34" charset="0"/>
              <a:buChar char="•"/>
              <a:defRPr/>
            </a:pPr>
            <a:r>
              <a:rPr lang="sk-SK" sz="1700" dirty="0"/>
              <a:t>LESY Slovenskej republiky, š.p.</a:t>
            </a:r>
          </a:p>
          <a:p>
            <a:pPr lvl="1" defTabSz="520532">
              <a:buFont typeface="Arial" panose="020B0604020202020204" pitchFamily="34" charset="0"/>
              <a:buChar char="•"/>
              <a:defRPr/>
            </a:pPr>
            <a:r>
              <a:rPr lang="sk-SK" sz="1700" dirty="0"/>
              <a:t>ZK ACCOUNTANCY s.r.o.</a:t>
            </a:r>
          </a:p>
          <a:p>
            <a:pPr lvl="1" defTabSz="520532">
              <a:buFont typeface="Arial" panose="020B0604020202020204" pitchFamily="34" charset="0"/>
              <a:buChar char="•"/>
              <a:defRPr/>
            </a:pPr>
            <a:r>
              <a:rPr lang="sk-SK" sz="1700" dirty="0"/>
              <a:t>ZTS Strojárne s.r.o.</a:t>
            </a:r>
          </a:p>
          <a:p>
            <a:pPr lvl="1" defTabSz="520532">
              <a:buFont typeface="Arial" panose="020B0604020202020204" pitchFamily="34" charset="0"/>
              <a:buChar char="•"/>
              <a:defRPr/>
            </a:pPr>
            <a:r>
              <a:rPr lang="sk-SK" sz="1700" dirty="0"/>
              <a:t>PODRAVKA INTERNATIONAL s.r.o</a:t>
            </a:r>
            <a:r>
              <a:rPr lang="sk-SK" sz="1700" dirty="0" smtClean="0"/>
              <a:t>.</a:t>
            </a:r>
          </a:p>
          <a:p>
            <a:pPr lvl="1" defTabSz="520532">
              <a:buFont typeface="Arial" panose="020B0604020202020204" pitchFamily="34" charset="0"/>
              <a:buChar char="•"/>
              <a:defRPr/>
            </a:pPr>
            <a:r>
              <a:rPr lang="sk-SK" sz="1800" dirty="0"/>
              <a:t>Ing. Jozef </a:t>
            </a:r>
            <a:r>
              <a:rPr lang="sk-SK" sz="1800" dirty="0" err="1"/>
              <a:t>Švantner</a:t>
            </a:r>
            <a:r>
              <a:rPr lang="sk-SK" sz="1800" dirty="0"/>
              <a:t> – SLOS</a:t>
            </a:r>
          </a:p>
          <a:p>
            <a:pPr marL="0" indent="0" defTabSz="520532">
              <a:spcBef>
                <a:spcPts val="0"/>
              </a:spcBef>
              <a:buNone/>
              <a:defRPr/>
            </a:pPr>
            <a:r>
              <a:rPr lang="sk-SK" sz="2600" b="1" dirty="0" smtClean="0"/>
              <a:t>Trenčianska </a:t>
            </a:r>
            <a:r>
              <a:rPr lang="sk-SK" sz="2600" b="1" dirty="0"/>
              <a:t>univerzita </a:t>
            </a:r>
            <a:r>
              <a:rPr lang="sk-SK" sz="2600" b="1" dirty="0" smtClean="0"/>
              <a:t>		</a:t>
            </a:r>
          </a:p>
          <a:p>
            <a:pPr marL="0" indent="0" defTabSz="520532">
              <a:spcBef>
                <a:spcPts val="0"/>
              </a:spcBef>
              <a:buNone/>
              <a:defRPr/>
            </a:pPr>
            <a:r>
              <a:rPr lang="sk-SK" sz="2600" b="1" dirty="0" smtClean="0"/>
              <a:t>A</a:t>
            </a:r>
            <a:r>
              <a:rPr lang="sk-SK" sz="2600" b="1" dirty="0"/>
              <a:t>. Dubčeka v Trenčíne</a:t>
            </a:r>
          </a:p>
          <a:p>
            <a:pPr marL="0" indent="0" defTabSz="520532">
              <a:buNone/>
              <a:defRPr/>
            </a:pPr>
            <a:endParaRPr lang="sk-SK" sz="1600" u="sng" dirty="0" smtClean="0">
              <a:latin typeface="Arial" pitchFamily="34" charset="0"/>
              <a:cs typeface="Arial" pitchFamily="34" charset="0"/>
            </a:endParaRPr>
          </a:p>
          <a:p>
            <a:pPr marL="0" indent="0" defTabSz="520532">
              <a:buNone/>
              <a:defRPr/>
            </a:pPr>
            <a:r>
              <a:rPr lang="sk-SK" sz="1700" u="sng" dirty="0" smtClean="0">
                <a:latin typeface="Arial" pitchFamily="34" charset="0"/>
                <a:cs typeface="Arial" pitchFamily="34" charset="0"/>
              </a:rPr>
              <a:t>Fakulta </a:t>
            </a:r>
            <a:r>
              <a:rPr lang="sk-SK" sz="1700" u="sng" dirty="0">
                <a:latin typeface="Arial" pitchFamily="34" charset="0"/>
                <a:cs typeface="Arial" pitchFamily="34" charset="0"/>
              </a:rPr>
              <a:t>priemyselných technológií v Púchove</a:t>
            </a:r>
            <a:endParaRPr lang="sk-SK" sz="1700" dirty="0">
              <a:latin typeface="Arial" pitchFamily="34" charset="0"/>
              <a:cs typeface="Arial" pitchFamily="34" charset="0"/>
            </a:endParaRPr>
          </a:p>
          <a:p>
            <a:pPr lvl="1" defTabSz="520532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sk-SK" sz="1700" dirty="0" err="1">
                <a:latin typeface="Arial" pitchFamily="34" charset="0"/>
                <a:cs typeface="Arial" pitchFamily="34" charset="0"/>
              </a:rPr>
              <a:t>Bukóza</a:t>
            </a:r>
            <a:r>
              <a:rPr lang="sk-SK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sk-SK" sz="1700" dirty="0" err="1">
                <a:latin typeface="Arial" pitchFamily="34" charset="0"/>
                <a:cs typeface="Arial" pitchFamily="34" charset="0"/>
              </a:rPr>
              <a:t>Invest</a:t>
            </a:r>
            <a:r>
              <a:rPr lang="sk-SK" sz="1700" dirty="0">
                <a:latin typeface="Arial" pitchFamily="34" charset="0"/>
                <a:cs typeface="Arial" pitchFamily="34" charset="0"/>
              </a:rPr>
              <a:t> spol. s r. o.</a:t>
            </a:r>
          </a:p>
          <a:p>
            <a:pPr marL="0" indent="0" defTabSz="520532">
              <a:spcBef>
                <a:spcPts val="0"/>
              </a:spcBef>
              <a:buNone/>
              <a:defRPr/>
            </a:pPr>
            <a:endParaRPr lang="sk-SK" sz="1700" dirty="0">
              <a:latin typeface="Arial" pitchFamily="34" charset="0"/>
              <a:cs typeface="Arial" pitchFamily="34" charset="0"/>
            </a:endParaRPr>
          </a:p>
          <a:p>
            <a:pPr marL="0" indent="0" defTabSz="520532">
              <a:spcBef>
                <a:spcPts val="0"/>
              </a:spcBef>
              <a:buNone/>
              <a:defRPr/>
            </a:pPr>
            <a:r>
              <a:rPr lang="sv-SE" sz="1700" u="sng" dirty="0"/>
              <a:t>Fakulta špeciálnej techniky</a:t>
            </a:r>
            <a:endParaRPr lang="sk-SK" sz="1700" u="sng" dirty="0"/>
          </a:p>
          <a:p>
            <a:pPr lvl="1" defTabSz="520532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sv-SE" sz="1700" dirty="0"/>
              <a:t>K</a:t>
            </a:r>
            <a:r>
              <a:rPr lang="sk-SK" sz="1700" dirty="0"/>
              <a:t>ONŠTRUKTA </a:t>
            </a:r>
            <a:r>
              <a:rPr lang="sv-SE" sz="1700" dirty="0"/>
              <a:t>Industry a.s. </a:t>
            </a:r>
            <a:endParaRPr lang="sk-SK" sz="1700" dirty="0"/>
          </a:p>
          <a:p>
            <a:pPr lvl="1" defTabSz="520532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sv-SE" sz="1700" dirty="0"/>
              <a:t>Matador Industries</a:t>
            </a:r>
            <a:r>
              <a:rPr lang="sk-SK" sz="1700" dirty="0"/>
              <a:t>,</a:t>
            </a:r>
            <a:r>
              <a:rPr lang="sv-SE" sz="1700" dirty="0"/>
              <a:t> </a:t>
            </a:r>
            <a:r>
              <a:rPr lang="sk-SK" sz="1700" dirty="0"/>
              <a:t>a.s.</a:t>
            </a:r>
          </a:p>
          <a:p>
            <a:pPr lvl="1" defTabSz="520532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sv-SE" sz="1700" dirty="0"/>
              <a:t>BOST SK, </a:t>
            </a:r>
            <a:r>
              <a:rPr lang="sk-SK" sz="1700" dirty="0"/>
              <a:t>a.s.</a:t>
            </a:r>
          </a:p>
          <a:p>
            <a:pPr lvl="1" defTabSz="520532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sk-SK" sz="1700" dirty="0"/>
              <a:t>INA SKALICA, spol. s.r.o.</a:t>
            </a:r>
          </a:p>
          <a:p>
            <a:pPr lvl="1" defTabSz="520532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sv-SE" sz="1700" dirty="0"/>
              <a:t>ZTS Strojárne s.r.o. </a:t>
            </a:r>
          </a:p>
          <a:p>
            <a:pPr marL="0" indent="0" defTabSz="520532">
              <a:spcBef>
                <a:spcPts val="0"/>
              </a:spcBef>
              <a:buNone/>
              <a:defRPr/>
            </a:pPr>
            <a:endParaRPr lang="sk-SK" dirty="0"/>
          </a:p>
        </p:txBody>
      </p:sp>
      <p:pic>
        <p:nvPicPr>
          <p:cNvPr id="23555" name="Picture 2" descr="um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047" y="1830375"/>
            <a:ext cx="1672623" cy="131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904" y="1692134"/>
            <a:ext cx="1131782" cy="1006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15266" y="596976"/>
            <a:ext cx="7304652" cy="966364"/>
          </a:xfrm>
        </p:spPr>
        <p:txBody>
          <a:bodyPr/>
          <a:lstStyle/>
          <a:p>
            <a:pPr eaLnBrk="1" hangingPunct="1"/>
            <a:r>
              <a:rPr lang="sk-SK" altLang="sk-SK" sz="3600" cap="all" dirty="0">
                <a:latin typeface="Arial" charset="0"/>
                <a:cs typeface="Arial" charset="0"/>
              </a:rPr>
              <a:t>Praxe študentov</a:t>
            </a:r>
          </a:p>
        </p:txBody>
      </p:sp>
    </p:spTree>
    <p:extLst>
      <p:ext uri="{BB962C8B-B14F-4D97-AF65-F5344CB8AC3E}">
        <p14:creationId xmlns:p14="http://schemas.microsoft.com/office/powerpoint/2010/main" val="204145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69076" y="1687808"/>
            <a:ext cx="9619774" cy="5551191"/>
          </a:xfrm>
        </p:spPr>
        <p:txBody>
          <a:bodyPr rtlCol="0">
            <a:normAutofit fontScale="85000" lnSpcReduction="20000"/>
          </a:bodyPr>
          <a:lstStyle/>
          <a:p>
            <a:pPr marL="0" indent="0" defTabSz="520532">
              <a:spcBef>
                <a:spcPts val="0"/>
              </a:spcBef>
              <a:buNone/>
              <a:defRPr/>
            </a:pPr>
            <a:r>
              <a:rPr lang="sk-SK" sz="3100" b="1" dirty="0"/>
              <a:t>Univerzita Pavla Jozefa Šafárika v Košiciach</a:t>
            </a:r>
          </a:p>
          <a:p>
            <a:pPr marL="0" indent="0" defTabSz="520532">
              <a:buNone/>
              <a:defRPr/>
            </a:pPr>
            <a:endParaRPr lang="sk-SK" sz="800" b="1" dirty="0"/>
          </a:p>
          <a:p>
            <a:pPr marL="0" indent="0" defTabSz="520532">
              <a:spcBef>
                <a:spcPts val="1000"/>
              </a:spcBef>
              <a:buNone/>
              <a:defRPr/>
            </a:pPr>
            <a:r>
              <a:rPr lang="sk-SK" sz="2300" u="sng" dirty="0"/>
              <a:t>Fakulta verejnej správy</a:t>
            </a:r>
          </a:p>
          <a:p>
            <a:pPr marL="390394" indent="-390394" defTabSz="520532">
              <a:defRPr/>
            </a:pPr>
            <a:r>
              <a:rPr lang="sk-SK" sz="2300" dirty="0"/>
              <a:t>T-SYSTEMS Slovakia s.r.o.</a:t>
            </a:r>
          </a:p>
          <a:p>
            <a:pPr marL="390394" indent="-390394" defTabSz="520532">
              <a:defRPr/>
            </a:pPr>
            <a:r>
              <a:rPr lang="sk-SK" sz="2300" dirty="0" err="1"/>
              <a:t>Holcim</a:t>
            </a:r>
            <a:r>
              <a:rPr lang="sk-SK" sz="2300" dirty="0"/>
              <a:t> </a:t>
            </a:r>
            <a:r>
              <a:rPr lang="sk-SK" sz="2300" dirty="0" err="1"/>
              <a:t>Business</a:t>
            </a:r>
            <a:r>
              <a:rPr lang="sk-SK" sz="2300" dirty="0"/>
              <a:t> </a:t>
            </a:r>
            <a:r>
              <a:rPr lang="sk-SK" sz="2300" dirty="0" err="1"/>
              <a:t>Services</a:t>
            </a:r>
            <a:r>
              <a:rPr lang="sk-SK" sz="2300" dirty="0"/>
              <a:t>, s.r.o.</a:t>
            </a:r>
          </a:p>
          <a:p>
            <a:pPr marL="0" indent="0" defTabSz="520532">
              <a:buNone/>
              <a:defRPr/>
            </a:pPr>
            <a:r>
              <a:rPr lang="sk-SK" sz="2300" u="sng" dirty="0"/>
              <a:t>Prírodovedecká fakulta</a:t>
            </a:r>
          </a:p>
          <a:p>
            <a:pPr defTabSz="520532">
              <a:defRPr/>
            </a:pPr>
            <a:r>
              <a:rPr lang="nn-NO" sz="2300" dirty="0"/>
              <a:t>IBM Slovakia, s. r. o.</a:t>
            </a:r>
            <a:endParaRPr lang="sk-SK" sz="2300" dirty="0"/>
          </a:p>
          <a:p>
            <a:pPr defTabSz="520532">
              <a:defRPr/>
            </a:pPr>
            <a:r>
              <a:rPr lang="nn-NO" sz="2300" dirty="0"/>
              <a:t>Fpt Slovakia, s. r. o.</a:t>
            </a:r>
            <a:endParaRPr lang="sk-SK" sz="2300" dirty="0"/>
          </a:p>
          <a:p>
            <a:pPr marL="0" indent="0" defTabSz="520532">
              <a:buNone/>
              <a:defRPr/>
            </a:pPr>
            <a:endParaRPr lang="sk-SK" sz="2300" dirty="0"/>
          </a:p>
          <a:p>
            <a:pPr marL="0" indent="0" defTabSz="520532">
              <a:buNone/>
              <a:defRPr/>
            </a:pPr>
            <a:r>
              <a:rPr lang="sk-SK" sz="2900" b="1" dirty="0"/>
              <a:t>Technická univerzita vo Zvolene</a:t>
            </a:r>
            <a:endParaRPr lang="sk-SK" sz="900" b="1" dirty="0"/>
          </a:p>
          <a:p>
            <a:pPr marL="0" indent="0" defTabSz="520532">
              <a:spcBef>
                <a:spcPts val="1000"/>
              </a:spcBef>
              <a:buNone/>
              <a:defRPr/>
            </a:pPr>
            <a:r>
              <a:rPr lang="sk-SK" sz="2300" u="sng" dirty="0"/>
              <a:t>Fakulta environmentálnej a výrobnej techniky </a:t>
            </a:r>
          </a:p>
          <a:p>
            <a:pPr defTabSz="520532">
              <a:defRPr/>
            </a:pPr>
            <a:r>
              <a:rPr lang="sk-SK" sz="2300" dirty="0"/>
              <a:t>ZŤS Strojárne s.r.o.</a:t>
            </a:r>
          </a:p>
          <a:p>
            <a:pPr marL="0" indent="0" defTabSz="520532">
              <a:buNone/>
              <a:defRPr/>
            </a:pPr>
            <a:r>
              <a:rPr lang="sk-SK" sz="2300" u="sng" dirty="0"/>
              <a:t>Drevárska fakulta</a:t>
            </a:r>
          </a:p>
          <a:p>
            <a:pPr defTabSz="520532">
              <a:defRPr/>
            </a:pPr>
            <a:r>
              <a:rPr lang="sk-SK" sz="2300" dirty="0"/>
              <a:t>Ing. Jozef </a:t>
            </a:r>
            <a:r>
              <a:rPr lang="sk-SK" sz="2300" dirty="0" err="1"/>
              <a:t>Švantner</a:t>
            </a:r>
            <a:r>
              <a:rPr lang="sk-SK" sz="2300" dirty="0"/>
              <a:t> – SLOS</a:t>
            </a:r>
          </a:p>
          <a:p>
            <a:pPr defTabSz="520532">
              <a:defRPr/>
            </a:pPr>
            <a:r>
              <a:rPr lang="sk-SK" sz="2300" dirty="0"/>
              <a:t>MRK CONTRACT s.r.o.</a:t>
            </a:r>
          </a:p>
          <a:p>
            <a:pPr defTabSz="520532">
              <a:defRPr/>
            </a:pPr>
            <a:r>
              <a:rPr lang="sk-SK" sz="2300" dirty="0"/>
              <a:t>NEOPOLIS s.r.o.</a:t>
            </a:r>
          </a:p>
          <a:p>
            <a:pPr defTabSz="520532">
              <a:defRPr/>
            </a:pPr>
            <a:r>
              <a:rPr lang="sk-SK" sz="2300" dirty="0" err="1"/>
              <a:t>Cubica</a:t>
            </a:r>
            <a:r>
              <a:rPr lang="sk-SK" sz="2300" dirty="0"/>
              <a:t> s.r.o.</a:t>
            </a:r>
          </a:p>
        </p:txBody>
      </p:sp>
      <p:pic>
        <p:nvPicPr>
          <p:cNvPr id="24580" name="Picture 2" descr="C:\Users\Tamasova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723" y="1907898"/>
            <a:ext cx="1256287" cy="1256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5266" y="596976"/>
            <a:ext cx="7304652" cy="966364"/>
          </a:xfrm>
        </p:spPr>
        <p:txBody>
          <a:bodyPr/>
          <a:lstStyle/>
          <a:p>
            <a:pPr eaLnBrk="1" hangingPunct="1"/>
            <a:r>
              <a:rPr lang="sk-SK" altLang="sk-SK" sz="3600" cap="all" dirty="0">
                <a:latin typeface="Arial" charset="0"/>
                <a:cs typeface="Arial" charset="0"/>
              </a:rPr>
              <a:t>Praxe študentov</a:t>
            </a:r>
          </a:p>
        </p:txBody>
      </p:sp>
      <p:pic>
        <p:nvPicPr>
          <p:cNvPr id="6" name="Picture 2" descr="http://www.tuzvo.sk/files/Rektorat/PR/Graphic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5303" y="3860834"/>
            <a:ext cx="2377129" cy="1316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7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360009" y="467427"/>
            <a:ext cx="7411531" cy="968114"/>
          </a:xfrm>
        </p:spPr>
        <p:txBody>
          <a:bodyPr/>
          <a:lstStyle/>
          <a:p>
            <a:pPr eaLnBrk="1" hangingPunct="1"/>
            <a:r>
              <a:rPr lang="sk-SK" altLang="sk-SK" dirty="0" smtClean="0">
                <a:latin typeface="Arial" charset="0"/>
                <a:cs typeface="Arial" charset="0"/>
              </a:rPr>
              <a:t>EXKURZIE ŠTUDENTOV</a:t>
            </a:r>
            <a:endParaRPr lang="sk-SK" altLang="sk-SK" dirty="0" smtClean="0">
              <a:latin typeface="Arial" charset="0"/>
              <a:cs typeface="Arial" charset="0"/>
            </a:endParaRPr>
          </a:p>
        </p:txBody>
      </p:sp>
      <p:sp>
        <p:nvSpPr>
          <p:cNvPr id="5" name="Zaoblený obdĺžnik 4"/>
          <p:cNvSpPr/>
          <p:nvPr/>
        </p:nvSpPr>
        <p:spPr>
          <a:xfrm>
            <a:off x="1552581" y="4267238"/>
            <a:ext cx="2540407" cy="121495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6" tIns="45663" rIns="91326" bIns="45663" anchor="ctr"/>
          <a:lstStyle/>
          <a:p>
            <a:pPr algn="ctr" defTabSz="520791">
              <a:defRPr/>
            </a:pPr>
            <a:r>
              <a:rPr lang="sk-SK" sz="2900" b="1" dirty="0">
                <a:solidFill>
                  <a:prstClr val="white"/>
                </a:solidFill>
              </a:rPr>
              <a:t>8  ZAPOJENÝCH UNIVERZÍT</a:t>
            </a:r>
          </a:p>
        </p:txBody>
      </p:sp>
      <p:sp>
        <p:nvSpPr>
          <p:cNvPr id="7" name="BlokTextu 6"/>
          <p:cNvSpPr txBox="1"/>
          <p:nvPr/>
        </p:nvSpPr>
        <p:spPr>
          <a:xfrm>
            <a:off x="4314262" y="4273549"/>
            <a:ext cx="2970457" cy="17080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26" tIns="45663" rIns="91326" bIns="45663" numCol="2">
            <a:spAutoFit/>
          </a:bodyPr>
          <a:lstStyle/>
          <a:p>
            <a:pPr marL="342477" indent="-342477" defTabSz="520791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UNIZA</a:t>
            </a:r>
          </a:p>
          <a:p>
            <a:pPr marL="342477" indent="-342477" defTabSz="520791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TUKE</a:t>
            </a:r>
          </a:p>
          <a:p>
            <a:pPr marL="342477" indent="-342477" defTabSz="520791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MTF STU</a:t>
            </a:r>
          </a:p>
          <a:p>
            <a:pPr marL="342477" indent="-342477" defTabSz="520791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UPJŠ</a:t>
            </a:r>
          </a:p>
          <a:p>
            <a:pPr marL="342477" indent="-342477" defTabSz="520791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SPU</a:t>
            </a:r>
          </a:p>
          <a:p>
            <a:pPr marL="342477" indent="-342477" defTabSz="520791">
              <a:buFont typeface="Wingdings" pitchFamily="2" charset="2"/>
              <a:buChar char="Ø"/>
              <a:defRPr/>
            </a:pPr>
            <a:r>
              <a:rPr lang="sk-SK" b="1" dirty="0" err="1">
                <a:solidFill>
                  <a:srgbClr val="00386B"/>
                </a:solidFill>
              </a:rPr>
              <a:t>TnUAD</a:t>
            </a:r>
            <a:endParaRPr lang="sk-SK" b="1" dirty="0">
              <a:solidFill>
                <a:srgbClr val="00386B"/>
              </a:solidFill>
            </a:endParaRPr>
          </a:p>
          <a:p>
            <a:pPr marL="342477" indent="-342477" defTabSz="520791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TUZVO</a:t>
            </a:r>
          </a:p>
          <a:p>
            <a:pPr marL="342477" indent="-342477" defTabSz="520791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UMB</a:t>
            </a:r>
          </a:p>
        </p:txBody>
      </p:sp>
      <p:sp>
        <p:nvSpPr>
          <p:cNvPr id="8" name="Zaoblený obdĺžnik 7"/>
          <p:cNvSpPr/>
          <p:nvPr/>
        </p:nvSpPr>
        <p:spPr>
          <a:xfrm>
            <a:off x="1469076" y="2824156"/>
            <a:ext cx="2623912" cy="86307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6" tIns="45663" rIns="91326" bIns="45663" anchor="ctr"/>
          <a:lstStyle/>
          <a:p>
            <a:pPr algn="ctr" defTabSz="520791">
              <a:defRPr/>
            </a:pPr>
            <a:r>
              <a:rPr lang="sk-SK" sz="2900" b="1" dirty="0">
                <a:solidFill>
                  <a:srgbClr val="FCF79A"/>
                </a:solidFill>
              </a:rPr>
              <a:t>117	EXKURZIÍ</a:t>
            </a:r>
          </a:p>
        </p:txBody>
      </p:sp>
      <p:sp>
        <p:nvSpPr>
          <p:cNvPr id="9" name="Pruhovaná šípka vpravo 8"/>
          <p:cNvSpPr/>
          <p:nvPr/>
        </p:nvSpPr>
        <p:spPr>
          <a:xfrm>
            <a:off x="4092988" y="2887180"/>
            <a:ext cx="1851955" cy="800052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6" tIns="45663" rIns="91326" bIns="45663" anchor="ctr"/>
          <a:lstStyle/>
          <a:p>
            <a:pPr algn="ctr" defTabSz="520791">
              <a:defRPr/>
            </a:pPr>
            <a:endParaRPr lang="sk-SK">
              <a:solidFill>
                <a:prstClr val="white"/>
              </a:solidFill>
            </a:endParaRPr>
          </a:p>
        </p:txBody>
      </p:sp>
      <p:sp>
        <p:nvSpPr>
          <p:cNvPr id="10" name="Zaoblený obdĺžnik 9"/>
          <p:cNvSpPr/>
          <p:nvPr/>
        </p:nvSpPr>
        <p:spPr>
          <a:xfrm>
            <a:off x="5944943" y="2855668"/>
            <a:ext cx="2915252" cy="86307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6" tIns="45663" rIns="91326" bIns="45663" anchor="ctr"/>
          <a:lstStyle/>
          <a:p>
            <a:pPr algn="ctr" defTabSz="520791">
              <a:defRPr/>
            </a:pPr>
            <a:r>
              <a:rPr lang="sk-SK" sz="2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3250</a:t>
            </a:r>
          </a:p>
          <a:p>
            <a:pPr algn="ctr" defTabSz="520791">
              <a:defRPr/>
            </a:pPr>
            <a:r>
              <a:rPr lang="sk-SK" sz="2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ŠTUDENTOV</a:t>
            </a:r>
          </a:p>
        </p:txBody>
      </p:sp>
    </p:spTree>
    <p:extLst>
      <p:ext uri="{BB962C8B-B14F-4D97-AF65-F5344CB8AC3E}">
        <p14:creationId xmlns:p14="http://schemas.microsoft.com/office/powerpoint/2010/main" val="290001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287634" y="406154"/>
            <a:ext cx="7411531" cy="966364"/>
          </a:xfrm>
        </p:spPr>
        <p:txBody>
          <a:bodyPr/>
          <a:lstStyle/>
          <a:p>
            <a:r>
              <a:rPr lang="sk-SK" altLang="sk-SK" dirty="0">
                <a:latin typeface="Arial" charset="0"/>
                <a:cs typeface="Arial" charset="0"/>
              </a:rPr>
              <a:t>EXKURZIE ŠTUDENTOV</a:t>
            </a:r>
            <a:endParaRPr lang="sk-SK" altLang="sk-SK" dirty="0" smtClean="0">
              <a:latin typeface="Arial" charset="0"/>
              <a:cs typeface="Arial" charset="0"/>
            </a:endParaRPr>
          </a:p>
        </p:txBody>
      </p:sp>
      <p:sp>
        <p:nvSpPr>
          <p:cNvPr id="27652" name="Obdĺžnik 8"/>
          <p:cNvSpPr>
            <a:spLocks noChangeArrowheads="1"/>
          </p:cNvSpPr>
          <p:nvPr/>
        </p:nvSpPr>
        <p:spPr bwMode="auto">
          <a:xfrm>
            <a:off x="328457" y="1372518"/>
            <a:ext cx="4093302" cy="428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4236" tIns="52117" rIns="104236" bIns="52117">
            <a:spAutoFit/>
          </a:bodyPr>
          <a:lstStyle>
            <a:lvl1pPr marL="341313" indent="-341313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sk-SK" altLang="sk-SK" dirty="0">
                <a:solidFill>
                  <a:srgbClr val="00386B"/>
                </a:solidFill>
              </a:rPr>
              <a:t>Najnavštevovanejšie podniky:</a:t>
            </a:r>
          </a:p>
        </p:txBody>
      </p:sp>
      <p:graphicFrame>
        <p:nvGraphicFramePr>
          <p:cNvPr id="3" name="Zástupný symbol obsah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5538067"/>
              </p:ext>
            </p:extLst>
          </p:nvPr>
        </p:nvGraphicFramePr>
        <p:xfrm>
          <a:off x="328457" y="1800932"/>
          <a:ext cx="9597887" cy="52475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53384"/>
                <a:gridCol w="1444503"/>
              </a:tblGrid>
              <a:tr h="264140">
                <a:tc>
                  <a:txBody>
                    <a:bodyPr/>
                    <a:lstStyle/>
                    <a:p>
                      <a:pPr algn="l" fontAlgn="b"/>
                      <a:r>
                        <a:rPr lang="sk-SK" sz="1300" b="1" u="none" strike="noStrike" dirty="0">
                          <a:effectLst/>
                        </a:rPr>
                        <a:t>Navštívený podnik</a:t>
                      </a:r>
                      <a:endParaRPr lang="sk-SK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135" marR="11135" marT="105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300" b="1" u="none" strike="noStrike" dirty="0">
                          <a:effectLst/>
                        </a:rPr>
                        <a:t>Počet študentov</a:t>
                      </a:r>
                      <a:endParaRPr lang="sk-SK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135" marR="11135" marT="10504" marB="0" anchor="b"/>
                </a:tc>
              </a:tr>
              <a:tr h="264140"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VOLKSWAGEN SLOVAKIA, a.s.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483</a:t>
                      </a:r>
                      <a:endParaRPr lang="sk-SK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4140"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CEIT,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201</a:t>
                      </a:r>
                      <a:endParaRPr lang="sk-SK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4140"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EAN Slovakia,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125</a:t>
                      </a:r>
                    </a:p>
                  </a:txBody>
                  <a:tcPr marL="0" marR="0" marT="0" marB="0" anchor="b"/>
                </a:tc>
              </a:tr>
              <a:tr h="264140"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Železiarne Podbrezová </a:t>
                      </a:r>
                      <a:r>
                        <a:rPr lang="sk-SK" sz="1400" b="1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a.s</a:t>
                      </a:r>
                      <a:endParaRPr lang="sk-SK" sz="1400" b="1" i="0" u="none" strike="noStrike" dirty="0" smtClean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114</a:t>
                      </a:r>
                    </a:p>
                  </a:txBody>
                  <a:tcPr marL="0" marR="0" marT="0" marB="0" anchor="b"/>
                </a:tc>
              </a:tr>
              <a:tr h="264140"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INA KYSUCE, spol. s.r.o. </a:t>
                      </a:r>
                      <a:endParaRPr lang="sk-SK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107</a:t>
                      </a:r>
                      <a:endParaRPr lang="sk-SK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4204">
                <a:tc>
                  <a:txBody>
                    <a:bodyPr/>
                    <a:lstStyle/>
                    <a:p>
                      <a:pPr marL="0" marR="0" indent="0" algn="l" defTabSz="52046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Kia</a:t>
                      </a:r>
                      <a:r>
                        <a:rPr lang="sk-SK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sk-SK" sz="1400" b="1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Motors</a:t>
                      </a:r>
                      <a:r>
                        <a:rPr lang="sk-SK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Slovakia,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106</a:t>
                      </a:r>
                      <a:endParaRPr lang="sk-SK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414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TBS, a.s</a:t>
                      </a:r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.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0" marR="0" marT="0" marB="0" anchor="b"/>
                </a:tc>
              </a:tr>
              <a:tr h="26414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Vinárske závody Topoľčianky,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87</a:t>
                      </a:r>
                    </a:p>
                  </a:txBody>
                  <a:tcPr marL="0" marR="0" marT="0" marB="0" anchor="b"/>
                </a:tc>
              </a:tr>
              <a:tr h="26414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Letisko Košice - </a:t>
                      </a:r>
                      <a:r>
                        <a:rPr lang="sk-SK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Airport</a:t>
                      </a:r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Košice,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78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414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SENOBLE </a:t>
                      </a:r>
                      <a:r>
                        <a:rPr lang="sk-SK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Central</a:t>
                      </a:r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sk-SK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Europe</a:t>
                      </a:r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78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414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AGROSEV, spol. s r.o.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73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414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SLOVENSKÝ VODOHOSPODÁRSKY PODNIK, š.p.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72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414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Agrokomplex - Výstavníctvo Nitra, štátny podnik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70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414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RONA,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62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29173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CHEMOSVIT FOLIE,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60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73977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T-Systems</a:t>
                      </a:r>
                      <a:endParaRPr lang="sk-SK" sz="1200" b="0" i="0" u="none" strike="noStrike" dirty="0" smtClean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59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73977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Slovenská pošta,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59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4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HUBERT J.E., </a:t>
                      </a:r>
                      <a:r>
                        <a:rPr lang="en-US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s.r.o</a:t>
                      </a:r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58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414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Rettenmeier</a:t>
                      </a:r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Tatra </a:t>
                      </a:r>
                      <a:r>
                        <a:rPr lang="sk-SK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Timber</a:t>
                      </a:r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55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2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378559" y="406154"/>
            <a:ext cx="7411531" cy="966364"/>
          </a:xfrm>
        </p:spPr>
        <p:txBody>
          <a:bodyPr/>
          <a:lstStyle/>
          <a:p>
            <a:r>
              <a:rPr lang="sk-SK" altLang="sk-SK" sz="3200" dirty="0">
                <a:latin typeface="Arial" charset="0"/>
                <a:cs typeface="Arial" charset="0"/>
              </a:rPr>
              <a:t>EXKURZIE ŠTUDENTOV</a:t>
            </a:r>
            <a:endParaRPr lang="sk-SK" altLang="sk-SK" sz="3200" dirty="0" smtClean="0">
              <a:latin typeface="Arial" charset="0"/>
              <a:cs typeface="Arial" charset="0"/>
            </a:endParaRPr>
          </a:p>
        </p:txBody>
      </p:sp>
      <p:sp>
        <p:nvSpPr>
          <p:cNvPr id="28676" name="Obdĺžnik 8"/>
          <p:cNvSpPr>
            <a:spLocks noChangeArrowheads="1"/>
          </p:cNvSpPr>
          <p:nvPr/>
        </p:nvSpPr>
        <p:spPr bwMode="auto">
          <a:xfrm>
            <a:off x="378559" y="1372518"/>
            <a:ext cx="6813598" cy="428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4236" tIns="52117" rIns="104236" bIns="52117">
            <a:spAutoFit/>
          </a:bodyPr>
          <a:lstStyle>
            <a:lvl1pPr marL="341313" indent="-341313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sk-SK" altLang="sk-SK">
                <a:solidFill>
                  <a:srgbClr val="00386B"/>
                </a:solidFill>
              </a:rPr>
              <a:t>Navštívené podniky s účasťou od 40 – 50 študentov:</a:t>
            </a:r>
          </a:p>
        </p:txBody>
      </p:sp>
      <p:graphicFrame>
        <p:nvGraphicFramePr>
          <p:cNvPr id="3" name="Zástupný symbol obsah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4783164"/>
              </p:ext>
            </p:extLst>
          </p:nvPr>
        </p:nvGraphicFramePr>
        <p:xfrm>
          <a:off x="630696" y="1875614"/>
          <a:ext cx="9265779" cy="51062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67171"/>
                <a:gridCol w="1398608"/>
              </a:tblGrid>
              <a:tr h="2332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BYTES,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0" marR="0" marT="0" marB="0" anchor="b"/>
                </a:tc>
              </a:tr>
              <a:tr h="21149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IKEA </a:t>
                      </a:r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Industry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Slovakia s. r. 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b"/>
                </a:tc>
              </a:tr>
              <a:tr h="242728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MLYNY, a.s. 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b"/>
                </a:tc>
              </a:tr>
              <a:tr h="21149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Arboria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park slnečná, Trnava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b"/>
                </a:tc>
              </a:tr>
              <a:tr h="21292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PANORAMA CITY, Bratislava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b"/>
                </a:tc>
              </a:tr>
              <a:tr h="21149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Univerzitný vedecký park UK v Bratislave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b"/>
                </a:tc>
              </a:tr>
              <a:tr h="242728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VM Ľ. Štúra - Mlyny UK, Bratislava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b"/>
                </a:tc>
              </a:tr>
              <a:tr h="21149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City-Arena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PLUS a.s.  - Štadión Antona </a:t>
                      </a:r>
                      <a:r>
                        <a:rPr lang="sk-SK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Malatinského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b"/>
                </a:tc>
              </a:tr>
              <a:tr h="211492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BRAMAC - strešné systémy, spol. s 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0" marR="0" marT="0" marB="0" anchor="b"/>
                </a:tc>
              </a:tr>
              <a:tr h="21292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Kofola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0" marR="0" marT="0" marB="0" anchor="b"/>
                </a:tc>
              </a:tr>
              <a:tr h="21149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Bryndziareň a syráreň,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0" marR="0" marT="0" marB="0" anchor="b"/>
                </a:tc>
              </a:tr>
              <a:tr h="242728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PCA Slovakia,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0" marR="0" marT="0" marB="0" anchor="b"/>
                </a:tc>
              </a:tr>
              <a:tr h="21149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RETIC, s.r.o.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41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2728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APIS, spol. s 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b"/>
                </a:tc>
              </a:tr>
              <a:tr h="27253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GRAND POWER,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b"/>
                </a:tc>
              </a:tr>
              <a:tr h="21149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Hornonitrianske bane Prievidza,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b"/>
                </a:tc>
              </a:tr>
              <a:tr h="242728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Metro Bratislava,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b"/>
                </a:tc>
              </a:tr>
              <a:tr h="21149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Národná diaľničná spoločnosť,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b"/>
                </a:tc>
              </a:tr>
              <a:tr h="21149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Strabag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b"/>
                </a:tc>
              </a:tr>
              <a:tr h="21149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Uranpres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b"/>
                </a:tc>
              </a:tr>
              <a:tr h="21149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ZTS Strojárne, s.r.o., Námestovo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b"/>
                </a:tc>
              </a:tr>
              <a:tr h="211492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Berto sk, s. r. o.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b"/>
                </a:tc>
              </a:tr>
              <a:tr h="21149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Slovenská správa ciest, Odbor cestnej databanky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590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155576" y="406948"/>
            <a:ext cx="3443836" cy="1356213"/>
          </a:xfrm>
        </p:spPr>
        <p:txBody>
          <a:bodyPr/>
          <a:lstStyle/>
          <a:p>
            <a:r>
              <a:rPr lang="sk-SK" sz="3600" dirty="0"/>
              <a:t>VÝCHODISKÁ</a:t>
            </a:r>
          </a:p>
        </p:txBody>
      </p:sp>
      <p:pic>
        <p:nvPicPr>
          <p:cNvPr id="7" name="Picture 39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191" y="1213945"/>
            <a:ext cx="6148554" cy="605395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AutoShape 4" descr="Výsledok vyh&amp;lcaron;adávania obrázkov pre dopyt labour marke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4" name="AutoShape 6" descr="Výsledok vyh&amp;lcaron;adávania obrázkov pre dopyt labour marke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8" name="AutoShape 8" descr="Výsledok vyh&amp;lcaron;adávania obrázkov pre dopyt labour marke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grpSp>
        <p:nvGrpSpPr>
          <p:cNvPr id="10" name="Skupina 9"/>
          <p:cNvGrpSpPr/>
          <p:nvPr/>
        </p:nvGrpSpPr>
        <p:grpSpPr>
          <a:xfrm>
            <a:off x="502822" y="2596508"/>
            <a:ext cx="2947607" cy="2989576"/>
            <a:chOff x="265528" y="2621673"/>
            <a:chExt cx="2947607" cy="2989576"/>
          </a:xfrm>
        </p:grpSpPr>
        <p:pic>
          <p:nvPicPr>
            <p:cNvPr id="1043" name="Picture 19" descr="Výsledok vyh&amp;lcaron;adávania obrázkov pre dopyt university industry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975" y="2621673"/>
              <a:ext cx="2828925" cy="1619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9" name="Picture 15" descr="http://evconsulting.com/sites/default/files/skills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528" y="3400544"/>
              <a:ext cx="2947607" cy="2210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0238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293198" y="430836"/>
            <a:ext cx="7411531" cy="966364"/>
          </a:xfrm>
        </p:spPr>
        <p:txBody>
          <a:bodyPr/>
          <a:lstStyle/>
          <a:p>
            <a:r>
              <a:rPr lang="sk-SK" altLang="sk-SK" sz="3200" dirty="0">
                <a:latin typeface="Arial" charset="0"/>
                <a:cs typeface="Arial" charset="0"/>
              </a:rPr>
              <a:t>EXKURZIE ŠTUDENTOV</a:t>
            </a:r>
            <a:endParaRPr lang="sk-SK" altLang="sk-SK" sz="3200" dirty="0" smtClean="0">
              <a:latin typeface="Arial" charset="0"/>
              <a:cs typeface="Arial" charset="0"/>
            </a:endParaRPr>
          </a:p>
        </p:txBody>
      </p:sp>
      <p:sp>
        <p:nvSpPr>
          <p:cNvPr id="29700" name="Obdĺžnik 6"/>
          <p:cNvSpPr>
            <a:spLocks noChangeArrowheads="1"/>
          </p:cNvSpPr>
          <p:nvPr/>
        </p:nvSpPr>
        <p:spPr bwMode="auto">
          <a:xfrm>
            <a:off x="293198" y="1384773"/>
            <a:ext cx="6754287" cy="428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4236" tIns="52117" rIns="104236" bIns="52117">
            <a:spAutoFit/>
          </a:bodyPr>
          <a:lstStyle>
            <a:lvl1pPr marL="341313" indent="-341313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sk-SK" altLang="sk-SK" dirty="0">
                <a:solidFill>
                  <a:srgbClr val="00386B"/>
                </a:solidFill>
              </a:rPr>
              <a:t>Navštívené podniky s účasťou od </a:t>
            </a:r>
            <a:r>
              <a:rPr lang="sk-SK" altLang="sk-SK" dirty="0" smtClean="0">
                <a:solidFill>
                  <a:srgbClr val="00386B"/>
                </a:solidFill>
              </a:rPr>
              <a:t>35 </a:t>
            </a:r>
            <a:r>
              <a:rPr lang="sk-SK" altLang="sk-SK" dirty="0">
                <a:solidFill>
                  <a:srgbClr val="00386B"/>
                </a:solidFill>
              </a:rPr>
              <a:t>- 39 študentov:</a:t>
            </a:r>
          </a:p>
        </p:txBody>
      </p:sp>
      <p:graphicFrame>
        <p:nvGraphicFramePr>
          <p:cNvPr id="3" name="Zástupný symbol obsah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4418587"/>
              </p:ext>
            </p:extLst>
          </p:nvPr>
        </p:nvGraphicFramePr>
        <p:xfrm>
          <a:off x="658527" y="1831591"/>
          <a:ext cx="9276047" cy="51597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75924"/>
                <a:gridCol w="1400123"/>
              </a:tblGrid>
              <a:tr h="19775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ECCO Slovakia,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/>
                </a:tc>
              </a:tr>
              <a:tr h="19775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Považský cukor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/>
                </a:tc>
              </a:tr>
              <a:tr h="19775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VÚSALP, a.s., Nitra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38</a:t>
                      </a:r>
                      <a:endParaRPr lang="sk-SK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775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Výskumný ústav zváračský, a.s.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38</a:t>
                      </a:r>
                      <a:endParaRPr lang="sk-SK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775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CASSPOS,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37</a:t>
                      </a:r>
                      <a:endParaRPr lang="sk-SK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775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ZSSK CARGO </a:t>
                      </a:r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Intermodal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, a.s. - pracovisko Sekcie Východoslovenských prekladísk Čierna nad Tisou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37</a:t>
                      </a:r>
                      <a:endParaRPr lang="sk-SK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775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ZSSK CARGO </a:t>
                      </a:r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Intermodal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, a.s. -pracovisko Sekcie Východoslovenských prekladísk </a:t>
                      </a:r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Maťovce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37</a:t>
                      </a:r>
                      <a:endParaRPr lang="sk-SK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528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VÍNO MATYŠÁK, s.r.o.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37</a:t>
                      </a:r>
                      <a:endParaRPr lang="sk-SK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21318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Continental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Automotive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Systems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Slovakia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b"/>
                </a:tc>
              </a:tr>
              <a:tr h="21552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Hotel pod Zámkom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b"/>
                </a:tc>
              </a:tr>
              <a:tr h="20918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Plastic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Omnium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Auto </a:t>
                      </a:r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Exteriors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b"/>
                </a:tc>
              </a:tr>
              <a:tr h="19775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Železničná spoločnosť </a:t>
                      </a:r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Cargo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Slovakia, a.s.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b"/>
                </a:tc>
              </a:tr>
              <a:tr h="24578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TATRAVAGÓNKA,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b"/>
                </a:tc>
              </a:tr>
              <a:tr h="24684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Johnson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Controls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Lučenec, s.r.o.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b"/>
                </a:tc>
              </a:tr>
              <a:tr h="23344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Tále,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0" marR="0" marT="0" marB="0" anchor="b"/>
                </a:tc>
              </a:tr>
              <a:tr h="220038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SEMIKRON, s.r.o.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0" marR="0" marT="0" marB="0" anchor="b"/>
                </a:tc>
              </a:tr>
              <a:tr h="215197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KONŠTRUKTA</a:t>
                      </a:r>
                      <a:r>
                        <a:rPr lang="sk-SK" sz="1200" b="0" i="0" u="none" strike="noStrike" baseline="0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– </a:t>
                      </a:r>
                      <a:r>
                        <a:rPr lang="sk-SK" sz="1200" b="0" i="0" u="none" strike="noStrike" baseline="0" dirty="0" err="1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Defence</a:t>
                      </a:r>
                      <a:r>
                        <a:rPr lang="sk-SK" sz="1200" b="0" i="0" u="none" strike="noStrike" baseline="0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, a.s.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36</a:t>
                      </a:r>
                      <a:endParaRPr lang="sk-SK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775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SLOVNAFT, a.s.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35</a:t>
                      </a:r>
                      <a:endParaRPr lang="sk-SK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8227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ELECTRO RECYCLING,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/>
                </a:tc>
              </a:tr>
              <a:tr h="19775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STROJCHEM,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/>
                </a:tc>
              </a:tr>
              <a:tr h="237959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ZLH Plus,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/>
                </a:tc>
              </a:tr>
              <a:tr h="22455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Banskobystrický pivovar,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/>
                </a:tc>
              </a:tr>
              <a:tr h="21115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Biotika a.s.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/>
                </a:tc>
              </a:tr>
              <a:tr h="19775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LEVICKÉ MLIEKÁRNE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60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378559" y="424010"/>
            <a:ext cx="7411531" cy="966364"/>
          </a:xfrm>
        </p:spPr>
        <p:txBody>
          <a:bodyPr/>
          <a:lstStyle/>
          <a:p>
            <a:r>
              <a:rPr lang="sk-SK" altLang="sk-SK" sz="3200" dirty="0">
                <a:latin typeface="Arial" charset="0"/>
                <a:cs typeface="Arial" charset="0"/>
              </a:rPr>
              <a:t>EXKURZIE ŠTUDENTOV</a:t>
            </a:r>
            <a:endParaRPr lang="sk-SK" altLang="sk-SK" sz="3200" dirty="0" smtClean="0">
              <a:latin typeface="Arial" charset="0"/>
              <a:cs typeface="Arial" charset="0"/>
            </a:endParaRPr>
          </a:p>
        </p:txBody>
      </p:sp>
      <p:sp>
        <p:nvSpPr>
          <p:cNvPr id="28676" name="Obdĺžnik 8"/>
          <p:cNvSpPr>
            <a:spLocks noChangeArrowheads="1"/>
          </p:cNvSpPr>
          <p:nvPr/>
        </p:nvSpPr>
        <p:spPr bwMode="auto">
          <a:xfrm>
            <a:off x="378559" y="1372518"/>
            <a:ext cx="6754287" cy="428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4236" tIns="52117" rIns="104236" bIns="52117">
            <a:spAutoFit/>
          </a:bodyPr>
          <a:lstStyle>
            <a:lvl1pPr marL="341313" indent="-341313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sk-SK" altLang="sk-SK" dirty="0">
                <a:solidFill>
                  <a:srgbClr val="00386B"/>
                </a:solidFill>
              </a:rPr>
              <a:t>Navštívené podniky s účasťou od </a:t>
            </a:r>
            <a:r>
              <a:rPr lang="sk-SK" altLang="sk-SK" dirty="0" smtClean="0">
                <a:solidFill>
                  <a:srgbClr val="00386B"/>
                </a:solidFill>
              </a:rPr>
              <a:t>21 </a:t>
            </a:r>
            <a:r>
              <a:rPr lang="sk-SK" altLang="sk-SK" dirty="0">
                <a:solidFill>
                  <a:srgbClr val="00386B"/>
                </a:solidFill>
              </a:rPr>
              <a:t>- </a:t>
            </a:r>
            <a:r>
              <a:rPr lang="sk-SK" altLang="sk-SK" dirty="0" smtClean="0">
                <a:solidFill>
                  <a:srgbClr val="00386B"/>
                </a:solidFill>
              </a:rPr>
              <a:t>34 </a:t>
            </a:r>
            <a:r>
              <a:rPr lang="sk-SK" altLang="sk-SK" dirty="0">
                <a:solidFill>
                  <a:srgbClr val="00386B"/>
                </a:solidFill>
              </a:rPr>
              <a:t>študentov:</a:t>
            </a:r>
          </a:p>
        </p:txBody>
      </p:sp>
      <p:graphicFrame>
        <p:nvGraphicFramePr>
          <p:cNvPr id="3" name="Zástupný symbol obsah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2448626"/>
              </p:ext>
            </p:extLst>
          </p:nvPr>
        </p:nvGraphicFramePr>
        <p:xfrm>
          <a:off x="630928" y="1978437"/>
          <a:ext cx="9303647" cy="47795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99323"/>
                <a:gridCol w="1404324"/>
              </a:tblGrid>
              <a:tr h="21217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Letisko </a:t>
                      </a:r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M.R.Štefánika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- </a:t>
                      </a:r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Airport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Bratislava,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/>
                </a:tc>
              </a:tr>
              <a:tr h="231238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Letové prevádzkové služby Slovenskej republiky, štátny podnik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/>
                </a:tc>
              </a:tr>
              <a:tr h="23822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METRANS /</a:t>
                      </a:r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Danubia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/,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Slovenská plavba a prístavy a.s.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34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EVPÚ a.s.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34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ELECTRO</a:t>
                      </a:r>
                      <a:r>
                        <a:rPr lang="sk-SK" sz="1200" b="0" i="0" u="none" strike="noStrike" baseline="0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RECYCLING, s.r.o.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33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PEKÁREŇ JURAJ OREMUS, spol. s 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33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SLOVENSKÉ CUKROVARY, s.r.o.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33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ŽSR, Zriaďovacia stanica Žilina - Teplička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32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SVAMAN spol. s </a:t>
                      </a:r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r.o.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31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INA SKALICA spol. s r.o.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31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Nemak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Slovakia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31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KVANT spol. s r.o.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30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HARMEN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Pivnica Tibava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Baliarne obchodu, a. s. Poprad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Dopravný podnik mesta Žiliny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Okrasa, výrobné družstvo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VETROPACK NEMŠOVÁ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/>
                </a:tc>
              </a:tr>
              <a:tr h="24105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Kofola a.s.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22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776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291268" y="265122"/>
            <a:ext cx="7411531" cy="802595"/>
          </a:xfrm>
        </p:spPr>
        <p:txBody>
          <a:bodyPr/>
          <a:lstStyle/>
          <a:p>
            <a:r>
              <a:rPr lang="sk-SK" altLang="sk-SK" sz="3200" dirty="0">
                <a:latin typeface="Arial" charset="0"/>
                <a:cs typeface="Arial" charset="0"/>
              </a:rPr>
              <a:t>EXKURZIE ŠTUDENTOV</a:t>
            </a:r>
            <a:endParaRPr lang="sk-SK" altLang="sk-SK" sz="3200" dirty="0">
              <a:latin typeface="Arial" charset="0"/>
              <a:cs typeface="Arial" charset="0"/>
            </a:endParaRPr>
          </a:p>
        </p:txBody>
      </p:sp>
      <p:sp>
        <p:nvSpPr>
          <p:cNvPr id="30724" name="Obdĺžnik 6"/>
          <p:cNvSpPr>
            <a:spLocks noChangeArrowheads="1"/>
          </p:cNvSpPr>
          <p:nvPr/>
        </p:nvSpPr>
        <p:spPr bwMode="auto">
          <a:xfrm>
            <a:off x="125665" y="792459"/>
            <a:ext cx="5412573" cy="38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4236" tIns="52117" rIns="104236" bIns="52117">
            <a:spAutoFit/>
          </a:bodyPr>
          <a:lstStyle>
            <a:lvl1pPr marL="341313" indent="-341313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56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sk-SK" altLang="sk-SK" sz="1800" dirty="0">
                <a:solidFill>
                  <a:srgbClr val="00386B"/>
                </a:solidFill>
              </a:rPr>
              <a:t>Navštívené podniky s účasťou do 20 študentov:</a:t>
            </a:r>
          </a:p>
        </p:txBody>
      </p:sp>
      <p:graphicFrame>
        <p:nvGraphicFramePr>
          <p:cNvPr id="3" name="Zástupný symbol obsah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2490803"/>
              </p:ext>
            </p:extLst>
          </p:nvPr>
        </p:nvGraphicFramePr>
        <p:xfrm>
          <a:off x="503558" y="1327684"/>
          <a:ext cx="9479787" cy="5678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33551"/>
                <a:gridCol w="1946236"/>
              </a:tblGrid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Carlton Property, s. r. o.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19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Best</a:t>
                      </a:r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Hotel </a:t>
                      </a:r>
                      <a:r>
                        <a:rPr lang="sk-SK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Properties</a:t>
                      </a:r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19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MATADOR </a:t>
                      </a:r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Automotive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Vráble, a.s.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Railway Casted Components a. 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Železničná spoločnosť Slovensko,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Tatry </a:t>
                      </a:r>
                      <a:r>
                        <a:rPr lang="sk-SK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Mountain</a:t>
                      </a:r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sk-SK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Resorts</a:t>
                      </a:r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Magneti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Marelli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Slovakia, s.r.o.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TRUMPF Slovakia,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ŽOS Trnava,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17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SAS </a:t>
                      </a:r>
                      <a:r>
                        <a:rPr lang="sk-SK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Automotive</a:t>
                      </a:r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16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ZF Slovakia,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16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Mincovňa Kremnica, štátny podnik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16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FINALCAST,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15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ALACO,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15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SCHENKER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PRVÁ ZVÁRAČSKÁ,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MicroStep</a:t>
                      </a:r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spol. s 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BOST SK,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Continental</a:t>
                      </a:r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Matador </a:t>
                      </a:r>
                      <a:r>
                        <a:rPr lang="sk-SK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Rubber</a:t>
                      </a:r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11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ENERGOSERVIS s.r.o. Bohunice, odštepný závod Vojany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VIENA INTERNATIONAL,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LOMBARDINI SLOVAKIA, s.r.o.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marL="0" marR="0" indent="0" algn="l" defTabSz="45652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Miba</a:t>
                      </a:r>
                      <a:r>
                        <a:rPr lang="sk-SK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sk-SK" sz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Sinter</a:t>
                      </a:r>
                      <a:r>
                        <a:rPr lang="sk-SK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Slovakia, s.r.o.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marL="0" marR="0" indent="0" algn="l" defTabSz="45652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SAPA Profily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BSH Drives and Pumps, </a:t>
                      </a:r>
                      <a:r>
                        <a:rPr lang="en-US" sz="12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s.r.o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MEDECO CAST s.r.o.</a:t>
                      </a:r>
                      <a:endParaRPr lang="sk-SK" sz="12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LYCOS - Trnavské sladovne, spol. s 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U.S.Steel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Košice, s.r.o.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VÍNO MRVA &amp; STANKO, a.s.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/>
                </a:tc>
              </a:tr>
              <a:tr h="18319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Mobis</a:t>
                      </a:r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Slovakia s.r.o.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/>
                </a:tc>
              </a:tr>
              <a:tr h="17737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SPINEA Technologies s.r.o</a:t>
                      </a:r>
                      <a:r>
                        <a:rPr lang="sk-SK" sz="12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.</a:t>
                      </a:r>
                      <a:endParaRPr lang="sk-SK" sz="12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sk-SK" sz="12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955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64" y="377761"/>
            <a:ext cx="7833356" cy="967211"/>
          </a:xfrm>
        </p:spPr>
        <p:txBody>
          <a:bodyPr/>
          <a:lstStyle/>
          <a:p>
            <a:r>
              <a:rPr lang="sk-SK" sz="3600" cap="all" dirty="0" smtClean="0">
                <a:latin typeface="Arial" pitchFamily="34" charset="0"/>
                <a:cs typeface="Arial" pitchFamily="34" charset="0"/>
              </a:rPr>
              <a:t>Výučbové centrá na VŠ</a:t>
            </a:r>
            <a:endParaRPr lang="sk-SK" sz="3600" cap="all" dirty="0"/>
          </a:p>
        </p:txBody>
      </p:sp>
      <p:graphicFrame>
        <p:nvGraphicFramePr>
          <p:cNvPr id="4" name="Zástupný symbol obsahu 3"/>
          <p:cNvGraphicFramePr>
            <a:graphicFrameLocks noGrp="1"/>
          </p:cNvGraphicFramePr>
          <p:nvPr>
            <p:ph idx="1"/>
          </p:nvPr>
        </p:nvGraphicFramePr>
        <p:xfrm>
          <a:off x="1633273" y="1329774"/>
          <a:ext cx="7692188" cy="336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lokTextu 4"/>
          <p:cNvSpPr txBox="1"/>
          <p:nvPr/>
        </p:nvSpPr>
        <p:spPr>
          <a:xfrm>
            <a:off x="4996324" y="2301138"/>
            <a:ext cx="1425580" cy="1384892"/>
          </a:xfrm>
          <a:prstGeom prst="rect">
            <a:avLst/>
          </a:prstGeom>
          <a:noFill/>
        </p:spPr>
        <p:txBody>
          <a:bodyPr wrap="square" lIns="91337" tIns="45669" rIns="91337" bIns="45669" rtlCol="0">
            <a:spAutoFit/>
          </a:bodyPr>
          <a:lstStyle/>
          <a:p>
            <a:pPr algn="ctr"/>
            <a:r>
              <a:rPr lang="sk-SK" b="1" dirty="0" smtClean="0">
                <a:solidFill>
                  <a:schemeClr val="bg1"/>
                </a:solidFill>
              </a:rPr>
              <a:t>Výučbové školiace centrá praxe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3123029" y="2315211"/>
            <a:ext cx="2006938" cy="1708057"/>
          </a:xfrm>
          <a:prstGeom prst="rect">
            <a:avLst/>
          </a:prstGeom>
          <a:noFill/>
        </p:spPr>
        <p:txBody>
          <a:bodyPr wrap="square" lIns="91337" tIns="45669" rIns="91337" bIns="45669" rtlCol="0">
            <a:spAutoFit/>
          </a:bodyPr>
          <a:lstStyle/>
          <a:p>
            <a:pPr algn="ctr"/>
            <a:r>
              <a:rPr lang="sv-SE" b="1" dirty="0" smtClean="0"/>
              <a:t>100 </a:t>
            </a:r>
            <a:r>
              <a:rPr lang="sk-SK" b="1" dirty="0" smtClean="0"/>
              <a:t>TOP </a:t>
            </a:r>
            <a:r>
              <a:rPr lang="sv-SE" b="1" dirty="0" smtClean="0"/>
              <a:t>perspektívnych študijných programov (Aktivita 1.1)</a:t>
            </a:r>
          </a:p>
        </p:txBody>
      </p:sp>
      <p:sp>
        <p:nvSpPr>
          <p:cNvPr id="7" name="BlokTextu 6"/>
          <p:cNvSpPr txBox="1"/>
          <p:nvPr/>
        </p:nvSpPr>
        <p:spPr>
          <a:xfrm>
            <a:off x="6084282" y="2132321"/>
            <a:ext cx="2006938" cy="2031222"/>
          </a:xfrm>
          <a:prstGeom prst="rect">
            <a:avLst/>
          </a:prstGeom>
          <a:noFill/>
        </p:spPr>
        <p:txBody>
          <a:bodyPr wrap="square" lIns="91337" tIns="45669" rIns="91337" bIns="45669" rtlCol="0">
            <a:spAutoFit/>
          </a:bodyPr>
          <a:lstStyle/>
          <a:p>
            <a:pPr algn="ctr"/>
            <a:r>
              <a:rPr lang="sk-SK" b="1" dirty="0" smtClean="0"/>
              <a:t>Študijné programy zapojené do </a:t>
            </a:r>
            <a:r>
              <a:rPr lang="sk-SK" b="1" dirty="0" err="1" smtClean="0"/>
              <a:t>vzdel</a:t>
            </a:r>
            <a:r>
              <a:rPr lang="sk-SK" b="1" dirty="0" smtClean="0"/>
              <a:t>. v </a:t>
            </a:r>
            <a:r>
              <a:rPr lang="sk-SK" b="1" dirty="0" err="1" smtClean="0"/>
              <a:t>podm</a:t>
            </a:r>
            <a:r>
              <a:rPr lang="sk-SK" b="1" dirty="0" smtClean="0"/>
              <a:t>. </a:t>
            </a:r>
            <a:r>
              <a:rPr lang="sk-SK" b="1" dirty="0" err="1" smtClean="0"/>
              <a:t>podn</a:t>
            </a:r>
            <a:r>
              <a:rPr lang="sk-SK" b="1" dirty="0" smtClean="0"/>
              <a:t>. praxe</a:t>
            </a:r>
          </a:p>
          <a:p>
            <a:pPr algn="ctr"/>
            <a:r>
              <a:rPr lang="sk-SK" b="1" dirty="0" smtClean="0"/>
              <a:t>(Aktivita 1.2)</a:t>
            </a:r>
            <a:endParaRPr lang="sv-SE" b="1" dirty="0" smtClean="0"/>
          </a:p>
        </p:txBody>
      </p:sp>
      <p:sp>
        <p:nvSpPr>
          <p:cNvPr id="8" name="BlokTextu 7"/>
          <p:cNvSpPr txBox="1"/>
          <p:nvPr/>
        </p:nvSpPr>
        <p:spPr>
          <a:xfrm>
            <a:off x="4332859" y="5257741"/>
            <a:ext cx="3094893" cy="7385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337" tIns="45669" rIns="91337" bIns="45669" rtlCol="0">
            <a:spAutoFit/>
          </a:bodyPr>
          <a:lstStyle/>
          <a:p>
            <a:pPr algn="ctr"/>
            <a:r>
              <a:rPr lang="sk-SK" b="1" dirty="0" smtClean="0"/>
              <a:t>Výučbové školiace centrá praxe na VŠ (30)</a:t>
            </a:r>
            <a:endParaRPr lang="sk-SK" b="1" dirty="0"/>
          </a:p>
        </p:txBody>
      </p:sp>
      <p:sp>
        <p:nvSpPr>
          <p:cNvPr id="9" name="BlokTextu 8"/>
          <p:cNvSpPr txBox="1"/>
          <p:nvPr/>
        </p:nvSpPr>
        <p:spPr>
          <a:xfrm>
            <a:off x="1237951" y="5229607"/>
            <a:ext cx="2560322" cy="7385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37" tIns="45669" rIns="91337" bIns="45669" rtlCol="0">
            <a:spAutoFit/>
          </a:bodyPr>
          <a:lstStyle/>
          <a:p>
            <a:pPr algn="ctr"/>
            <a:r>
              <a:rPr lang="sk-SK" dirty="0" smtClean="0"/>
              <a:t>IKT – nekapitálové výdavky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4476366" y="6597752"/>
            <a:ext cx="2560322" cy="4153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37" tIns="45669" rIns="91337" bIns="45669" rtlCol="0">
            <a:spAutoFit/>
          </a:bodyPr>
          <a:lstStyle/>
          <a:p>
            <a:pPr algn="ctr"/>
            <a:r>
              <a:rPr lang="sk-SK" dirty="0" smtClean="0"/>
              <a:t>Odborná literatúra</a:t>
            </a:r>
            <a:endParaRPr lang="sk-SK" dirty="0"/>
          </a:p>
        </p:txBody>
      </p:sp>
      <p:sp>
        <p:nvSpPr>
          <p:cNvPr id="11" name="BlokTextu 10"/>
          <p:cNvSpPr txBox="1"/>
          <p:nvPr/>
        </p:nvSpPr>
        <p:spPr>
          <a:xfrm>
            <a:off x="7959973" y="5377126"/>
            <a:ext cx="2560322" cy="4153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37" tIns="45669" rIns="91337" bIns="45669" rtlCol="0">
            <a:spAutoFit/>
          </a:bodyPr>
          <a:lstStyle/>
          <a:p>
            <a:pPr algn="ctr"/>
            <a:r>
              <a:rPr lang="sk-SK" dirty="0" smtClean="0"/>
              <a:t>Software</a:t>
            </a:r>
            <a:endParaRPr lang="sk-SK" dirty="0"/>
          </a:p>
        </p:txBody>
      </p:sp>
      <p:sp>
        <p:nvSpPr>
          <p:cNvPr id="12" name="Šípka dolu 11"/>
          <p:cNvSpPr/>
          <p:nvPr/>
        </p:nvSpPr>
        <p:spPr>
          <a:xfrm>
            <a:off x="5479367" y="4682706"/>
            <a:ext cx="604911" cy="448420"/>
          </a:xfrm>
          <a:prstGeom prst="downArrow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endParaRPr lang="sk-SK" dirty="0">
              <a:solidFill>
                <a:srgbClr val="FF9900"/>
              </a:solidFill>
            </a:endParaRPr>
          </a:p>
        </p:txBody>
      </p:sp>
      <p:sp>
        <p:nvSpPr>
          <p:cNvPr id="13" name="Šípka dolu 12"/>
          <p:cNvSpPr/>
          <p:nvPr/>
        </p:nvSpPr>
        <p:spPr>
          <a:xfrm rot="16200000">
            <a:off x="3778049" y="5385025"/>
            <a:ext cx="604911" cy="448420"/>
          </a:xfrm>
          <a:prstGeom prst="downArrow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endParaRPr lang="sk-SK" dirty="0">
              <a:solidFill>
                <a:srgbClr val="FF9900"/>
              </a:solidFill>
            </a:endParaRPr>
          </a:p>
        </p:txBody>
      </p:sp>
      <p:sp>
        <p:nvSpPr>
          <p:cNvPr id="14" name="Šípka dolu 13"/>
          <p:cNvSpPr/>
          <p:nvPr/>
        </p:nvSpPr>
        <p:spPr>
          <a:xfrm rot="5400000">
            <a:off x="7362966" y="5385026"/>
            <a:ext cx="604911" cy="448420"/>
          </a:xfrm>
          <a:prstGeom prst="downArrow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endParaRPr lang="sk-SK" dirty="0">
              <a:solidFill>
                <a:srgbClr val="FF9900"/>
              </a:solidFill>
            </a:endParaRPr>
          </a:p>
        </p:txBody>
      </p:sp>
      <p:sp>
        <p:nvSpPr>
          <p:cNvPr id="15" name="Šípka dolu 14"/>
          <p:cNvSpPr/>
          <p:nvPr/>
        </p:nvSpPr>
        <p:spPr>
          <a:xfrm rot="10800000">
            <a:off x="5479367" y="6052674"/>
            <a:ext cx="604911" cy="448420"/>
          </a:xfrm>
          <a:prstGeom prst="downArrow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endParaRPr lang="sk-SK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76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dpis 1"/>
          <p:cNvSpPr>
            <a:spLocks noGrp="1"/>
          </p:cNvSpPr>
          <p:nvPr>
            <p:ph type="title"/>
          </p:nvPr>
        </p:nvSpPr>
        <p:spPr>
          <a:xfrm>
            <a:off x="283779" y="596133"/>
            <a:ext cx="7050557" cy="967211"/>
          </a:xfrm>
        </p:spPr>
        <p:txBody>
          <a:bodyPr/>
          <a:lstStyle/>
          <a:p>
            <a:r>
              <a:rPr lang="sk-SK" sz="3600" cap="all" dirty="0">
                <a:latin typeface="Arial" pitchFamily="34" charset="0"/>
                <a:cs typeface="Arial" pitchFamily="34" charset="0"/>
              </a:rPr>
              <a:t>Výučbové centrá na VŠ</a:t>
            </a:r>
            <a:endParaRPr lang="sk-SK" sz="3600" dirty="0"/>
          </a:p>
        </p:txBody>
      </p:sp>
      <p:sp>
        <p:nvSpPr>
          <p:cNvPr id="13" name="Zaoblený obdĺžnik 12"/>
          <p:cNvSpPr/>
          <p:nvPr/>
        </p:nvSpPr>
        <p:spPr>
          <a:xfrm>
            <a:off x="283779" y="5191801"/>
            <a:ext cx="2876283" cy="86307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224" tIns="45612" rIns="91224" bIns="45612" anchor="ctr"/>
          <a:lstStyle/>
          <a:p>
            <a:pPr algn="ctr" defTabSz="520207">
              <a:defRPr/>
            </a:pPr>
            <a:r>
              <a:rPr lang="sk-SK" sz="2900" b="1" dirty="0">
                <a:solidFill>
                  <a:prstClr val="white"/>
                </a:solidFill>
              </a:rPr>
              <a:t>8 	UNIVERZÍT</a:t>
            </a:r>
          </a:p>
        </p:txBody>
      </p:sp>
      <p:sp>
        <p:nvSpPr>
          <p:cNvPr id="14" name="Zaoblený obdĺžnik 13"/>
          <p:cNvSpPr/>
          <p:nvPr/>
        </p:nvSpPr>
        <p:spPr>
          <a:xfrm>
            <a:off x="3813947" y="3889610"/>
            <a:ext cx="3000613" cy="99612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224" tIns="45612" rIns="91224" bIns="45612" anchor="ctr"/>
          <a:lstStyle/>
          <a:p>
            <a:pPr algn="ctr" defTabSz="518528">
              <a:defRPr/>
            </a:pPr>
            <a:r>
              <a:rPr lang="sk-SK" sz="3200" b="1" dirty="0" smtClean="0">
                <a:solidFill>
                  <a:srgbClr val="FFFF66"/>
                </a:solidFill>
                <a:latin typeface="Arial" charset="0"/>
              </a:rPr>
              <a:t>19 </a:t>
            </a:r>
            <a:r>
              <a:rPr lang="sk-SK" sz="3200" b="1" dirty="0">
                <a:solidFill>
                  <a:srgbClr val="FFFF66"/>
                </a:solidFill>
              </a:rPr>
              <a:t>FAKÚLT</a:t>
            </a:r>
          </a:p>
        </p:txBody>
      </p:sp>
      <p:sp>
        <p:nvSpPr>
          <p:cNvPr id="15" name="Zaoblený obdĺžnik 14"/>
          <p:cNvSpPr/>
          <p:nvPr/>
        </p:nvSpPr>
        <p:spPr>
          <a:xfrm>
            <a:off x="7334336" y="2079646"/>
            <a:ext cx="3215870" cy="1558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224" tIns="45612" rIns="91224" bIns="45612" anchor="ctr"/>
          <a:lstStyle/>
          <a:p>
            <a:pPr algn="ctr" defTabSz="518528">
              <a:defRPr/>
            </a:pPr>
            <a:r>
              <a:rPr lang="sk-SK" sz="3600" b="1" dirty="0" smtClean="0">
                <a:solidFill>
                  <a:srgbClr val="FFFF00"/>
                </a:solidFill>
                <a:latin typeface="Arial" charset="0"/>
              </a:rPr>
              <a:t>30</a:t>
            </a:r>
            <a:r>
              <a:rPr lang="sk-SK" sz="3600" b="1" dirty="0" smtClean="0">
                <a:solidFill>
                  <a:srgbClr val="FFFF00"/>
                </a:solidFill>
              </a:rPr>
              <a:t> VYTVORENÝCH CENTIER</a:t>
            </a:r>
            <a:endParaRPr lang="sk-SK" sz="3600" b="1" dirty="0">
              <a:solidFill>
                <a:srgbClr val="FFFF00"/>
              </a:solidFill>
            </a:endParaRPr>
          </a:p>
        </p:txBody>
      </p:sp>
      <p:sp>
        <p:nvSpPr>
          <p:cNvPr id="16" name="Pruhovaná šípka vpravo 15"/>
          <p:cNvSpPr/>
          <p:nvPr/>
        </p:nvSpPr>
        <p:spPr>
          <a:xfrm rot="19433248">
            <a:off x="2936920" y="4791774"/>
            <a:ext cx="1241440" cy="800052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224" tIns="45612" rIns="91224" bIns="45612" anchor="ctr"/>
          <a:lstStyle/>
          <a:p>
            <a:pPr algn="ctr" defTabSz="520207">
              <a:defRPr/>
            </a:pPr>
            <a:endParaRPr lang="sk-SK">
              <a:solidFill>
                <a:prstClr val="white"/>
              </a:solidFill>
            </a:endParaRPr>
          </a:p>
        </p:txBody>
      </p:sp>
      <p:sp>
        <p:nvSpPr>
          <p:cNvPr id="17" name="Pruhovaná šípka vpravo 16"/>
          <p:cNvSpPr/>
          <p:nvPr/>
        </p:nvSpPr>
        <p:spPr>
          <a:xfrm rot="19433248">
            <a:off x="6129819" y="3187645"/>
            <a:ext cx="1369482" cy="800051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224" tIns="45612" rIns="91224" bIns="45612" anchor="ctr"/>
          <a:lstStyle/>
          <a:p>
            <a:pPr algn="ctr" defTabSz="520207">
              <a:defRPr/>
            </a:pPr>
            <a:endParaRPr lang="sk-SK">
              <a:solidFill>
                <a:prstClr val="white"/>
              </a:solidFill>
            </a:endParaRPr>
          </a:p>
        </p:txBody>
      </p:sp>
      <p:sp>
        <p:nvSpPr>
          <p:cNvPr id="18" name="BlokTextu 17"/>
          <p:cNvSpPr txBox="1"/>
          <p:nvPr/>
        </p:nvSpPr>
        <p:spPr>
          <a:xfrm>
            <a:off x="824679" y="2149689"/>
            <a:ext cx="1547626" cy="2677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224" tIns="45612" rIns="91224" bIns="45612">
            <a:spAutoFit/>
          </a:bodyPr>
          <a:lstStyle/>
          <a:p>
            <a:pPr marL="342098" indent="-342098" defTabSz="520207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UNIZA</a:t>
            </a:r>
          </a:p>
          <a:p>
            <a:pPr marL="342098" indent="-342098" defTabSz="520207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TUKE</a:t>
            </a:r>
          </a:p>
          <a:p>
            <a:pPr marL="342098" indent="-342098" defTabSz="520207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MTF STU</a:t>
            </a:r>
          </a:p>
          <a:p>
            <a:pPr marL="342098" indent="-342098" defTabSz="520207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UPJŠ</a:t>
            </a:r>
          </a:p>
          <a:p>
            <a:pPr marL="342098" indent="-342098" defTabSz="520207">
              <a:buFont typeface="Wingdings" pitchFamily="2" charset="2"/>
              <a:buChar char="Ø"/>
              <a:defRPr/>
            </a:pPr>
            <a:r>
              <a:rPr lang="sk-SK" b="1" dirty="0" err="1">
                <a:solidFill>
                  <a:srgbClr val="00386B"/>
                </a:solidFill>
              </a:rPr>
              <a:t>TnUNI</a:t>
            </a:r>
            <a:endParaRPr lang="sk-SK" b="1" dirty="0">
              <a:solidFill>
                <a:srgbClr val="00386B"/>
              </a:solidFill>
            </a:endParaRPr>
          </a:p>
          <a:p>
            <a:pPr marL="342098" indent="-342098" defTabSz="520207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UMB</a:t>
            </a:r>
          </a:p>
          <a:p>
            <a:pPr marL="342098" indent="-342098" defTabSz="520207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SPU</a:t>
            </a:r>
          </a:p>
          <a:p>
            <a:pPr marL="342098" indent="-342098" defTabSz="520207">
              <a:buFont typeface="Wingdings" pitchFamily="2" charset="2"/>
              <a:buChar char="Ø"/>
              <a:defRPr/>
            </a:pPr>
            <a:r>
              <a:rPr lang="sk-SK" b="1" dirty="0">
                <a:solidFill>
                  <a:srgbClr val="00386B"/>
                </a:solidFill>
              </a:rPr>
              <a:t>TUZVO</a:t>
            </a:r>
          </a:p>
        </p:txBody>
      </p:sp>
    </p:spTree>
    <p:extLst>
      <p:ext uri="{BB962C8B-B14F-4D97-AF65-F5344CB8AC3E}">
        <p14:creationId xmlns:p14="http://schemas.microsoft.com/office/powerpoint/2010/main" val="251047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686684"/>
            <a:ext cx="8021052" cy="967211"/>
          </a:xfrm>
        </p:spPr>
        <p:txBody>
          <a:bodyPr/>
          <a:lstStyle/>
          <a:p>
            <a:r>
              <a:rPr lang="sk-SK" sz="3600" dirty="0" smtClean="0">
                <a:solidFill>
                  <a:srgbClr val="00386B"/>
                </a:solidFill>
              </a:rPr>
              <a:t>POPULARIZÁCIA</a:t>
            </a:r>
            <a:r>
              <a:rPr lang="sk-SK" dirty="0" smtClean="0">
                <a:solidFill>
                  <a:srgbClr val="00386B"/>
                </a:solidFill>
              </a:rPr>
              <a:t> </a:t>
            </a:r>
            <a:r>
              <a:rPr lang="sk-SK" sz="2400" dirty="0" smtClean="0">
                <a:solidFill>
                  <a:srgbClr val="00386B"/>
                </a:solidFill>
              </a:rPr>
              <a:t>MYŠLIENOK PROJEKTU</a:t>
            </a:r>
            <a:endParaRPr lang="sk-SK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26720" y="1828806"/>
            <a:ext cx="10058400" cy="532681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sk-SK" sz="2900" b="1" dirty="0">
                <a:latin typeface="Arial" pitchFamily="34" charset="0"/>
                <a:cs typeface="Arial" pitchFamily="34" charset="0"/>
              </a:rPr>
              <a:t>Web stránka projektu: </a:t>
            </a:r>
            <a:r>
              <a:rPr lang="sk-SK" sz="2900" b="1" dirty="0">
                <a:latin typeface="Arial" pitchFamily="34" charset="0"/>
                <a:cs typeface="Arial" pitchFamily="34" charset="0"/>
                <a:hlinkClick r:id="rId2"/>
              </a:rPr>
              <a:t>www.vysokoskolacidopraxe.sk</a:t>
            </a:r>
            <a:r>
              <a:rPr lang="sk-SK" sz="29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 algn="just">
              <a:buNone/>
            </a:pPr>
            <a:endParaRPr lang="sk-SK" sz="8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k-SK" sz="2900" b="1" dirty="0">
                <a:latin typeface="Arial" pitchFamily="34" charset="0"/>
                <a:cs typeface="Arial" pitchFamily="34" charset="0"/>
              </a:rPr>
              <a:t>Facebook: </a:t>
            </a:r>
            <a:r>
              <a:rPr lang="sk-SK" sz="2900" b="1" u="sng" dirty="0">
                <a:hlinkClick r:id="rId3"/>
              </a:rPr>
              <a:t>https://www.facebook.com/vysokoskolacidopraxe</a:t>
            </a:r>
            <a:endParaRPr lang="sk-SK" sz="2900" b="1" dirty="0"/>
          </a:p>
          <a:p>
            <a:pPr marL="0" indent="0">
              <a:buNone/>
            </a:pPr>
            <a:endParaRPr lang="sk-SK" sz="1000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sk-SK" sz="2600" b="1" dirty="0">
                <a:latin typeface="Arial" pitchFamily="34" charset="0"/>
                <a:cs typeface="Arial" pitchFamily="34" charset="0"/>
              </a:rPr>
              <a:t>Kampaň „Vysokoškoláci do praxe</a:t>
            </a:r>
            <a:r>
              <a:rPr lang="sk-SK" sz="2600" b="1" dirty="0" smtClean="0">
                <a:latin typeface="Arial" pitchFamily="34" charset="0"/>
                <a:cs typeface="Arial" pitchFamily="34" charset="0"/>
              </a:rPr>
              <a:t>!“</a:t>
            </a:r>
          </a:p>
          <a:p>
            <a:pPr marL="0" indent="0" algn="just">
              <a:buNone/>
            </a:pPr>
            <a:r>
              <a:rPr lang="sk-SK" sz="2600" b="1" dirty="0" smtClean="0">
                <a:latin typeface="Arial" pitchFamily="34" charset="0"/>
                <a:cs typeface="Arial" pitchFamily="34" charset="0"/>
              </a:rPr>
              <a:t>Motivačné </a:t>
            </a:r>
            <a:r>
              <a:rPr lang="sk-SK" sz="2600" b="1" dirty="0">
                <a:latin typeface="Arial" pitchFamily="34" charset="0"/>
                <a:cs typeface="Arial" pitchFamily="34" charset="0"/>
              </a:rPr>
              <a:t>oslovenia študentov pre prax na </a:t>
            </a:r>
            <a:r>
              <a:rPr lang="sk-SK" sz="2600" b="1" dirty="0" smtClean="0">
                <a:latin typeface="Arial" pitchFamily="34" charset="0"/>
                <a:cs typeface="Arial" pitchFamily="34" charset="0"/>
              </a:rPr>
              <a:t>VŠ</a:t>
            </a:r>
            <a:endParaRPr lang="sk-SK" sz="2600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sk-SK" sz="2600" b="1" dirty="0">
                <a:latin typeface="Arial" pitchFamily="34" charset="0"/>
                <a:cs typeface="Arial" pitchFamily="34" charset="0"/>
              </a:rPr>
              <a:t>Účasť na Dňoch príležitostí, Job Day a Dňoch kariéry </a:t>
            </a:r>
            <a:endParaRPr lang="sk-SK" sz="26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sk-SK" sz="2600" b="1" dirty="0" smtClean="0">
                <a:latin typeface="Arial" pitchFamily="34" charset="0"/>
                <a:cs typeface="Arial" pitchFamily="34" charset="0"/>
              </a:rPr>
              <a:t>Prezentačné </a:t>
            </a:r>
            <a:r>
              <a:rPr lang="sk-SK" sz="2600" b="1" dirty="0">
                <a:latin typeface="Arial" pitchFamily="34" charset="0"/>
                <a:cs typeface="Arial" pitchFamily="34" charset="0"/>
              </a:rPr>
              <a:t>dni podnikov </a:t>
            </a:r>
            <a:r>
              <a:rPr lang="sk-SK" sz="2600" b="1" dirty="0" smtClean="0">
                <a:latin typeface="Arial" pitchFamily="34" charset="0"/>
                <a:cs typeface="Arial" pitchFamily="34" charset="0"/>
              </a:rPr>
              <a:t>na VŠ</a:t>
            </a:r>
          </a:p>
          <a:p>
            <a:pPr marL="0" indent="0" algn="just">
              <a:buNone/>
            </a:pPr>
            <a:r>
              <a:rPr lang="sk-SK" sz="18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sk-SK" sz="1800" dirty="0">
                <a:latin typeface="Arial" pitchFamily="34" charset="0"/>
                <a:cs typeface="Arial" pitchFamily="34" charset="0"/>
              </a:rPr>
              <a:t>Žilinská univerzita v Žiline, Trenčianska univerzita Alexandra Dubčeka v Trenčíne, Materiálovotechnologická fakulta STU v Trnave, Technická univerzita v Košiciach, Technická univerzita vo Zvolene, Slovenská poľnohospodárska univerzita v Nitre, Univerzita Mateja Bela v Banskej Bystrici)</a:t>
            </a:r>
          </a:p>
          <a:p>
            <a:pPr marL="0" indent="0" algn="just">
              <a:buNone/>
            </a:pPr>
            <a:endParaRPr lang="sk-SK" sz="2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342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20040" y="1702622"/>
            <a:ext cx="10243327" cy="499113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sk-SK" sz="2900" b="1" dirty="0"/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sk-SK" sz="3100" b="1" dirty="0" smtClean="0"/>
              <a:t>Konferencie </a:t>
            </a:r>
            <a:r>
              <a:rPr lang="sk-SK" sz="3100" b="1" dirty="0"/>
              <a:t>na národnej </a:t>
            </a:r>
            <a:r>
              <a:rPr lang="sk-SK" sz="3100" b="1" dirty="0" smtClean="0"/>
              <a:t>úrovni</a:t>
            </a:r>
          </a:p>
          <a:p>
            <a:pPr algn="just"/>
            <a:r>
              <a:rPr lang="sk-SK" sz="2900" dirty="0" smtClean="0"/>
              <a:t>Úvodná konferencia NP (júl 2013)</a:t>
            </a:r>
          </a:p>
          <a:p>
            <a:pPr algn="just"/>
            <a:r>
              <a:rPr lang="sk-SK" sz="2900" dirty="0" smtClean="0"/>
              <a:t>Školy – centrá rozvoja regiónov (máj 2014)</a:t>
            </a:r>
          </a:p>
          <a:p>
            <a:pPr algn="just">
              <a:spcAft>
                <a:spcPts val="1000"/>
              </a:spcAft>
            </a:pPr>
            <a:r>
              <a:rPr lang="sk-SK" sz="2900" dirty="0" smtClean="0"/>
              <a:t>Ako efektívne prepájať vysokoškolské vzdelávanie s potrebami zamestnávateľov (február 2015)</a:t>
            </a:r>
          </a:p>
          <a:p>
            <a:pPr marL="0" indent="0" algn="just">
              <a:spcBef>
                <a:spcPts val="1000"/>
              </a:spcBef>
              <a:buNone/>
            </a:pPr>
            <a:r>
              <a:rPr lang="sk-SK" sz="2900" b="1" dirty="0" smtClean="0"/>
              <a:t>Workshopy</a:t>
            </a:r>
            <a:r>
              <a:rPr lang="sk-SK" sz="2900" b="1" dirty="0"/>
              <a:t>, </a:t>
            </a:r>
            <a:r>
              <a:rPr lang="sk-SK" sz="2900" b="1" dirty="0" smtClean="0"/>
              <a:t>tlačové konferencie</a:t>
            </a:r>
            <a:endParaRPr lang="sk-SK" sz="2900" b="1" dirty="0"/>
          </a:p>
          <a:p>
            <a:pPr marL="0" indent="0" algn="just">
              <a:buNone/>
            </a:pPr>
            <a:endParaRPr lang="sk-SK" sz="800" b="1" dirty="0"/>
          </a:p>
          <a:p>
            <a:pPr marL="0" indent="0" algn="just">
              <a:buNone/>
            </a:pPr>
            <a:r>
              <a:rPr lang="sk-SK" sz="2900" b="1" dirty="0"/>
              <a:t>Tlačové správy, príspevky externých prispievateľov, spolupráca s médiami</a:t>
            </a: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95534" y="671189"/>
            <a:ext cx="7814761" cy="967211"/>
          </a:xfrm>
        </p:spPr>
        <p:txBody>
          <a:bodyPr/>
          <a:lstStyle/>
          <a:p>
            <a:r>
              <a:rPr lang="sk-SK" sz="3600" dirty="0" smtClean="0">
                <a:solidFill>
                  <a:srgbClr val="00386B"/>
                </a:solidFill>
              </a:rPr>
              <a:t>POPULARIZÁCIA</a:t>
            </a:r>
            <a:r>
              <a:rPr lang="sk-SK" dirty="0" smtClean="0">
                <a:solidFill>
                  <a:srgbClr val="00386B"/>
                </a:solidFill>
              </a:rPr>
              <a:t> </a:t>
            </a:r>
            <a:r>
              <a:rPr lang="sk-SK" sz="2400" dirty="0" smtClean="0">
                <a:solidFill>
                  <a:srgbClr val="00386B"/>
                </a:solidFill>
              </a:rPr>
              <a:t>MYŠLIENOK PROJEKTU</a:t>
            </a:r>
            <a:endParaRPr lang="sk-SK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97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7512" y="691393"/>
            <a:ext cx="6655676" cy="627796"/>
          </a:xfrm>
        </p:spPr>
        <p:txBody>
          <a:bodyPr/>
          <a:lstStyle/>
          <a:p>
            <a:r>
              <a:rPr lang="sk-SK" sz="3600" cap="all" dirty="0" smtClean="0"/>
              <a:t>Prínos</a:t>
            </a:r>
            <a:r>
              <a:rPr lang="sk-SK" sz="2400" cap="all" dirty="0" smtClean="0"/>
              <a:t> </a:t>
            </a:r>
            <a:r>
              <a:rPr lang="sk-SK" sz="1800" cap="all" dirty="0" smtClean="0"/>
              <a:t>národného projektu – dopady  1/2</a:t>
            </a:r>
            <a:endParaRPr lang="sk-SK" sz="1800" cap="all" dirty="0"/>
          </a:p>
        </p:txBody>
      </p:sp>
      <p:sp>
        <p:nvSpPr>
          <p:cNvPr id="11" name="Zástupný symbol obsahu 10"/>
          <p:cNvSpPr>
            <a:spLocks noGrp="1"/>
          </p:cNvSpPr>
          <p:nvPr>
            <p:ph sz="half" idx="2"/>
          </p:nvPr>
        </p:nvSpPr>
        <p:spPr>
          <a:xfrm>
            <a:off x="152400" y="1303132"/>
            <a:ext cx="10408920" cy="5813948"/>
          </a:xfrm>
        </p:spPr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sk-SK" sz="1600" b="1" dirty="0" smtClean="0"/>
              <a:t>Riešenia založené na faktoch:</a:t>
            </a:r>
          </a:p>
          <a:p>
            <a:pPr lvl="0" algn="just"/>
            <a:r>
              <a:rPr lang="sk-SK" sz="1600" dirty="0" smtClean="0"/>
              <a:t>Akumulované objektivizované údaje o terciárnom sektore vzdelávania (vývoj pracovného trhu, indikátory kvality a uplatniteľnosti absolventov, prioritné kompetencie pre trh práce), ktoré umožnia </a:t>
            </a:r>
            <a:r>
              <a:rPr lang="sk-SK" sz="1600" dirty="0" err="1" smtClean="0"/>
              <a:t>cielenosť</a:t>
            </a:r>
            <a:r>
              <a:rPr lang="sk-SK" sz="1600" dirty="0" smtClean="0"/>
              <a:t> rozvojových impulzov a informačnú rovnocennosť aktérov (uchádzači o štúdium, vysoké školy, tvorcovia politík, zamestnávatelia...).</a:t>
            </a:r>
          </a:p>
          <a:p>
            <a:pPr algn="just"/>
            <a:r>
              <a:rPr lang="sk-SK" sz="1600" dirty="0" smtClean="0"/>
              <a:t>Zmapované </a:t>
            </a:r>
            <a:r>
              <a:rPr lang="sk-SK" sz="1600" dirty="0"/>
              <a:t>prepojenia podnikov a vysokých škôl a kvality spoluprác – </a:t>
            </a:r>
            <a:r>
              <a:rPr lang="sk-SK" sz="1600" dirty="0" err="1"/>
              <a:t>zdieľané</a:t>
            </a:r>
            <a:r>
              <a:rPr lang="sk-SK" sz="1600" dirty="0"/>
              <a:t> informácie a cielená podpora „</a:t>
            </a:r>
            <a:r>
              <a:rPr lang="sk-SK" sz="1600" dirty="0" err="1"/>
              <a:t>best</a:t>
            </a:r>
            <a:r>
              <a:rPr lang="sk-SK" sz="1600" dirty="0"/>
              <a:t> </a:t>
            </a:r>
            <a:r>
              <a:rPr lang="sk-SK" sz="1600" dirty="0" err="1"/>
              <a:t>practice</a:t>
            </a:r>
            <a:r>
              <a:rPr lang="sk-SK" sz="1600" dirty="0"/>
              <a:t>“ </a:t>
            </a:r>
            <a:r>
              <a:rPr lang="sk-SK" sz="1600" dirty="0" smtClean="0"/>
              <a:t>modelov.</a:t>
            </a:r>
            <a:endParaRPr lang="sk-SK" sz="1600" dirty="0"/>
          </a:p>
          <a:p>
            <a:pPr algn="just"/>
            <a:r>
              <a:rPr lang="sk-SK" sz="1600" dirty="0"/>
              <a:t>Systémové odporúčania pre trvalú udržateľnosť pilotovaných procesov </a:t>
            </a:r>
            <a:r>
              <a:rPr lang="sk-SK" sz="1600" dirty="0" smtClean="0"/>
              <a:t>monitoringu, </a:t>
            </a:r>
            <a:r>
              <a:rPr lang="sk-SK" sz="1600" dirty="0" err="1" smtClean="0"/>
              <a:t>evaluácie</a:t>
            </a:r>
            <a:r>
              <a:rPr lang="sk-SK" sz="1600" dirty="0"/>
              <a:t>, </a:t>
            </a:r>
            <a:r>
              <a:rPr lang="sk-SK" sz="1600" dirty="0" smtClean="0"/>
              <a:t>sieťovania a kolaborácie, na </a:t>
            </a:r>
            <a:r>
              <a:rPr lang="sk-SK" sz="1600" dirty="0"/>
              <a:t>ktorých je možné postaviť novú architektúru </a:t>
            </a:r>
            <a:r>
              <a:rPr lang="sk-SK" sz="1600" dirty="0" smtClean="0"/>
              <a:t>dát, </a:t>
            </a:r>
            <a:r>
              <a:rPr lang="sk-SK" sz="1600" dirty="0"/>
              <a:t>služieb </a:t>
            </a:r>
            <a:r>
              <a:rPr lang="sk-SK" sz="1600" dirty="0" smtClean="0"/>
              <a:t>a intervencií v terciárnom sektore vzdelávania s cieľom rastu jeho kvality. (Optimálne </a:t>
            </a:r>
            <a:r>
              <a:rPr lang="sk-SK" sz="1600" dirty="0"/>
              <a:t>realizované v nadväzujúcom </a:t>
            </a:r>
            <a:r>
              <a:rPr lang="sk-SK" sz="1600" dirty="0" smtClean="0"/>
              <a:t>projekte.)</a:t>
            </a:r>
            <a:endParaRPr lang="sk-SK" sz="1600" dirty="0"/>
          </a:p>
          <a:p>
            <a:pPr marL="0" lvl="0" indent="0" algn="just">
              <a:buNone/>
            </a:pPr>
            <a:endParaRPr lang="sk-SK" sz="1600" dirty="0" smtClean="0"/>
          </a:p>
          <a:p>
            <a:pPr marL="0" lvl="0" indent="0" algn="just">
              <a:buNone/>
            </a:pPr>
            <a:r>
              <a:rPr lang="sk-SK" sz="1600" b="1" dirty="0" smtClean="0"/>
              <a:t>Vysoké školy a zamestnávatelia kolaborujú v oblasti vzdelávania:</a:t>
            </a:r>
          </a:p>
          <a:p>
            <a:pPr lvl="0" algn="just"/>
            <a:r>
              <a:rPr lang="sk-SK" sz="1600" dirty="0" smtClean="0"/>
              <a:t>Študenti na dlhodobej praxi v podnikoch – meniace sa postoje škôl a zamestnávateľov, búranie bariér, kvalitnejšia príprava absolventov</a:t>
            </a:r>
          </a:p>
          <a:p>
            <a:pPr lvl="0" algn="just"/>
            <a:r>
              <a:rPr lang="sk-SK" sz="1600" dirty="0" smtClean="0"/>
              <a:t>Študenti na exkurziách (aj v zahraničí) – rozhľad a motivácia študentov k práci v perspektívnych odvetviach hospodárstva</a:t>
            </a:r>
          </a:p>
          <a:p>
            <a:pPr lvl="0" algn="just"/>
            <a:r>
              <a:rPr lang="sk-SK" sz="1600" dirty="0" smtClean="0"/>
              <a:t>Vybavenie centier na vysokých školách potrebnými pomôckami pre vzdelávanie bližšie potrebám praxi </a:t>
            </a:r>
          </a:p>
          <a:p>
            <a:pPr algn="just"/>
            <a:r>
              <a:rPr lang="sk-SK" sz="1600" dirty="0" smtClean="0"/>
              <a:t>Fakulty majú model pre inovácie študijných programov s </a:t>
            </a:r>
            <a:r>
              <a:rPr lang="sk-SK" sz="1600" dirty="0"/>
              <a:t>dôrazom na rozvoj </a:t>
            </a:r>
            <a:r>
              <a:rPr lang="sk-SK" sz="1600" dirty="0" smtClean="0"/>
              <a:t>kompetencií požadovaných trhom práce (za účasti expertov z podnikov) a na inovatívne formy </a:t>
            </a:r>
            <a:r>
              <a:rPr lang="sk-SK" sz="1600" dirty="0" smtClean="0"/>
              <a:t>vzdelávania</a:t>
            </a:r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199334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7511" y="691393"/>
            <a:ext cx="7189529" cy="627796"/>
          </a:xfrm>
        </p:spPr>
        <p:txBody>
          <a:bodyPr/>
          <a:lstStyle/>
          <a:p>
            <a:r>
              <a:rPr lang="sk-SK" sz="3600" cap="all" dirty="0" smtClean="0"/>
              <a:t>Prínos </a:t>
            </a:r>
            <a:r>
              <a:rPr lang="sk-SK" sz="1800" cap="all" dirty="0" smtClean="0"/>
              <a:t>národného projektu – dopady    2/2</a:t>
            </a:r>
            <a:endParaRPr lang="sk-SK" sz="1800" cap="all" dirty="0"/>
          </a:p>
        </p:txBody>
      </p:sp>
      <p:sp>
        <p:nvSpPr>
          <p:cNvPr id="11" name="Zástupný symbol obsahu 10"/>
          <p:cNvSpPr>
            <a:spLocks noGrp="1"/>
          </p:cNvSpPr>
          <p:nvPr>
            <p:ph sz="half" idx="2"/>
          </p:nvPr>
        </p:nvSpPr>
        <p:spPr>
          <a:xfrm>
            <a:off x="563525" y="1964855"/>
            <a:ext cx="9409814" cy="4984585"/>
          </a:xfrm>
        </p:spPr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sk-SK" sz="2000" b="1" dirty="0" smtClean="0"/>
              <a:t>Zmeny v informovanosti a verejnej diskusii:</a:t>
            </a:r>
          </a:p>
          <a:p>
            <a:pPr lvl="0" algn="just"/>
            <a:r>
              <a:rPr lang="sk-SK" sz="2000" dirty="0" smtClean="0"/>
              <a:t>Informovanie uchádzačov o štúdium založené na objektivizovaných údajoch – zdôraznená perspektívnosť odvetví, zamestnaní a odborov vzdelania</a:t>
            </a:r>
          </a:p>
          <a:p>
            <a:pPr algn="just"/>
            <a:r>
              <a:rPr lang="sk-SK" sz="2000" dirty="0" smtClean="0"/>
              <a:t>Posun verejnej diskusie o rozvoji vysokého školstva od hypotéz k faktom - k parametrizácii, indikátorom kvality, systémovým opatreniam s merateľným dopadom</a:t>
            </a:r>
          </a:p>
          <a:p>
            <a:pPr algn="just"/>
            <a:r>
              <a:rPr lang="sk-SK" sz="2000" dirty="0" smtClean="0"/>
              <a:t>Prelomenie bariéry v komunikácii zamestnávateľov a vysokých škôl vytvorením spoločných platforiem a výsledkov spolupráce</a:t>
            </a:r>
            <a:endParaRPr lang="sk-SK" sz="2000" dirty="0"/>
          </a:p>
          <a:p>
            <a:pPr algn="just"/>
            <a:r>
              <a:rPr lang="sk-SK" sz="2000" dirty="0" smtClean="0"/>
              <a:t>Zásadne vyššie efekty sieťovania reprezentantov zamestnávateľov z konkrétnych sektorov na konkrétne vysoké školy s relevantným zameraním</a:t>
            </a:r>
          </a:p>
          <a:p>
            <a:pPr algn="just"/>
            <a:r>
              <a:rPr lang="sk-SK" sz="2000" dirty="0" smtClean="0"/>
              <a:t>Nastolenie pocitu urgentnosti v realizácii systémových krokov pre zvýšenie kvality prípravy absolventov vysokých škôl u všetkých aktérov</a:t>
            </a:r>
          </a:p>
          <a:p>
            <a:pPr lvl="0" algn="just"/>
            <a:endParaRPr lang="sk-SK" sz="2000" dirty="0" smtClean="0"/>
          </a:p>
          <a:p>
            <a:pPr lvl="0" algn="just">
              <a:buNone/>
            </a:pPr>
            <a:endParaRPr lang="sk-SK" sz="1700" dirty="0" smtClean="0"/>
          </a:p>
          <a:p>
            <a:pPr algn="just"/>
            <a:endParaRPr lang="sk-SK" sz="1700" dirty="0"/>
          </a:p>
        </p:txBody>
      </p:sp>
    </p:spTree>
    <p:extLst>
      <p:ext uri="{BB962C8B-B14F-4D97-AF65-F5344CB8AC3E}">
        <p14:creationId xmlns:p14="http://schemas.microsoft.com/office/powerpoint/2010/main" val="30815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20881" y="2667918"/>
            <a:ext cx="7482047" cy="3898900"/>
          </a:xfrm>
        </p:spPr>
        <p:txBody>
          <a:bodyPr/>
          <a:lstStyle/>
          <a:p>
            <a:r>
              <a:rPr lang="sk-SK" sz="4800" dirty="0" smtClean="0">
                <a:latin typeface="Arial Black" pitchFamily="34" charset="0"/>
                <a:cs typeface="Arial" pitchFamily="34" charset="0"/>
              </a:rPr>
              <a:t/>
            </a:r>
            <a:br>
              <a:rPr lang="sk-SK" sz="4800" dirty="0" smtClean="0">
                <a:latin typeface="Arial Black" pitchFamily="34" charset="0"/>
                <a:cs typeface="Arial" pitchFamily="34" charset="0"/>
              </a:rPr>
            </a:br>
            <a:r>
              <a:rPr lang="sk-SK" sz="4800" dirty="0" smtClean="0">
                <a:latin typeface="Arial Black" pitchFamily="34" charset="0"/>
                <a:cs typeface="Arial" pitchFamily="34" charset="0"/>
              </a:rPr>
              <a:t/>
            </a:r>
            <a:br>
              <a:rPr lang="sk-SK" sz="4800" dirty="0" smtClean="0">
                <a:latin typeface="Arial Black" pitchFamily="34" charset="0"/>
                <a:cs typeface="Arial" pitchFamily="34" charset="0"/>
              </a:rPr>
            </a:br>
            <a:r>
              <a:rPr lang="sk-SK" sz="4800" dirty="0" smtClean="0">
                <a:latin typeface="Arial Black" pitchFamily="34" charset="0"/>
                <a:cs typeface="Arial" pitchFamily="34" charset="0"/>
              </a:rPr>
              <a:t/>
            </a:r>
            <a:br>
              <a:rPr lang="sk-SK" sz="4800" dirty="0" smtClean="0">
                <a:latin typeface="Arial Black" pitchFamily="34" charset="0"/>
                <a:cs typeface="Arial" pitchFamily="34" charset="0"/>
              </a:rPr>
            </a:br>
            <a:r>
              <a:rPr lang="sk-SK" sz="4800" dirty="0" smtClean="0">
                <a:latin typeface="Arial Black" pitchFamily="34" charset="0"/>
                <a:cs typeface="Arial" pitchFamily="34" charset="0"/>
              </a:rPr>
              <a:t>      </a:t>
            </a:r>
            <a:endParaRPr lang="sk-SK" sz="21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1433016" y="6045027"/>
            <a:ext cx="184615" cy="1538826"/>
          </a:xfrm>
          <a:prstGeom prst="rect">
            <a:avLst/>
          </a:prstGeom>
        </p:spPr>
        <p:txBody>
          <a:bodyPr wrap="none" lIns="91383" tIns="45692" rIns="91383" bIns="45692">
            <a:spAutoFit/>
          </a:bodyPr>
          <a:lstStyle/>
          <a:p>
            <a:endParaRPr lang="sk-SK" sz="2400" dirty="0" smtClean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  <a:p>
            <a:endParaRPr lang="sk-SK" sz="1400" b="1" dirty="0" smtClean="0">
              <a:latin typeface="Arial" pitchFamily="34" charset="0"/>
              <a:cs typeface="Arial" pitchFamily="34" charset="0"/>
            </a:endParaRPr>
          </a:p>
          <a:p>
            <a:endParaRPr lang="sk-SK" sz="800" b="1" dirty="0" smtClean="0">
              <a:latin typeface="Arial" pitchFamily="34" charset="0"/>
              <a:cs typeface="Arial" pitchFamily="34" charset="0"/>
            </a:endParaRPr>
          </a:p>
          <a:p>
            <a:endParaRPr lang="sk-SK" sz="2400" dirty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  <a:p>
            <a:endParaRPr lang="sk-SK" sz="2400" b="1" dirty="0"/>
          </a:p>
        </p:txBody>
      </p:sp>
      <p:sp>
        <p:nvSpPr>
          <p:cNvPr id="3" name="Obdĺžnik 2"/>
          <p:cNvSpPr/>
          <p:nvPr/>
        </p:nvSpPr>
        <p:spPr>
          <a:xfrm>
            <a:off x="368490" y="2709153"/>
            <a:ext cx="7451677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k-SK" sz="36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600" b="1" dirty="0" smtClean="0">
                <a:latin typeface="Arial" pitchFamily="34" charset="0"/>
                <a:cs typeface="Arial" pitchFamily="34" charset="0"/>
              </a:rPr>
              <a:t>ĎAKUJEM </a:t>
            </a:r>
            <a:r>
              <a:rPr lang="en-US" sz="3600" b="1" dirty="0">
                <a:latin typeface="Arial" pitchFamily="34" charset="0"/>
                <a:cs typeface="Arial" pitchFamily="34" charset="0"/>
              </a:rPr>
              <a:t>ZA POZORNOSŤ </a:t>
            </a:r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sk-SK" sz="2000" b="1" dirty="0" smtClean="0">
              <a:latin typeface="Arial Black" pitchFamily="34" charset="0"/>
              <a:cs typeface="Arial" pitchFamily="34" charset="0"/>
            </a:endParaRPr>
          </a:p>
          <a:p>
            <a:pPr algn="ctr"/>
            <a:endParaRPr lang="sk-SK" sz="2000" b="1" dirty="0" smtClean="0">
              <a:latin typeface="Arial Black" pitchFamily="34" charset="0"/>
              <a:cs typeface="Arial" pitchFamily="34" charset="0"/>
            </a:endParaRPr>
          </a:p>
          <a:p>
            <a:pPr algn="ctr"/>
            <a:endParaRPr lang="sk-SK" sz="2000" b="1" dirty="0">
              <a:latin typeface="Arial Black" pitchFamily="34" charset="0"/>
              <a:cs typeface="Arial" pitchFamily="34" charset="0"/>
            </a:endParaRPr>
          </a:p>
          <a:p>
            <a:pPr algn="ctr"/>
            <a:endParaRPr lang="sk-SK" sz="2000" b="1" dirty="0" smtClean="0">
              <a:latin typeface="Arial Black" pitchFamily="34" charset="0"/>
              <a:cs typeface="Arial" pitchFamily="34" charset="0"/>
            </a:endParaRPr>
          </a:p>
          <a:p>
            <a:pPr algn="ctr"/>
            <a:endParaRPr lang="sk-SK" sz="2000" b="1" dirty="0">
              <a:latin typeface="Arial Black" pitchFamily="34" charset="0"/>
              <a:cs typeface="Arial" pitchFamily="34" charset="0"/>
            </a:endParaRPr>
          </a:p>
          <a:p>
            <a:pPr algn="ctr"/>
            <a:r>
              <a:rPr lang="sk-SK" b="1" u="sng" dirty="0" err="1" smtClean="0">
                <a:solidFill>
                  <a:srgbClr val="FA9822"/>
                </a:solidFill>
                <a:latin typeface="Arial" pitchFamily="34" charset="0"/>
                <a:cs typeface="Arial" pitchFamily="34" charset="0"/>
              </a:rPr>
              <a:t>www.vysokoskolacidopraxe.sk</a:t>
            </a:r>
            <a:endParaRPr lang="sk-SK" b="1" dirty="0">
              <a:solidFill>
                <a:srgbClr val="FA982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15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434" y="609783"/>
            <a:ext cx="6502255" cy="967211"/>
          </a:xfrm>
        </p:spPr>
        <p:txBody>
          <a:bodyPr/>
          <a:lstStyle/>
          <a:p>
            <a:r>
              <a:rPr lang="sk-SK" sz="3600" dirty="0" smtClean="0"/>
              <a:t>ZADANIE </a:t>
            </a:r>
            <a:r>
              <a:rPr lang="sk-SK" sz="1800" dirty="0" smtClean="0"/>
              <a:t>NÁRODNÉHO PROJEKTU</a:t>
            </a:r>
            <a:endParaRPr lang="sk-SK" sz="1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4434" y="1887347"/>
            <a:ext cx="9619774" cy="499113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sk-SK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 roku 2012 vznikla požiadavka vedenia MŠVVaŠ SR na vytvorenie národného projektu, ktorá vychádzala z dvoch kľúčových potrieb: </a:t>
            </a:r>
          </a:p>
          <a:p>
            <a:pPr marL="0" indent="0" algn="just">
              <a:buNone/>
            </a:pPr>
            <a:endParaRPr lang="sk-SK" sz="800" dirty="0" smtClean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sk-SK" sz="2700" b="1" dirty="0">
                <a:solidFill>
                  <a:srgbClr val="FA9822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sk-SK" sz="2700" b="1" dirty="0" smtClean="0">
                <a:solidFill>
                  <a:srgbClr val="FA9822"/>
                </a:solidFill>
                <a:latin typeface="Arial" pitchFamily="34" charset="0"/>
                <a:cs typeface="Arial" pitchFamily="34" charset="0"/>
              </a:rPr>
              <a:t>osilniť prepojenie VŠ vzdelávania </a:t>
            </a:r>
            <a:r>
              <a:rPr lang="sk-SK" sz="2700" b="1" dirty="0">
                <a:solidFill>
                  <a:srgbClr val="FA9822"/>
                </a:solidFill>
                <a:latin typeface="Arial" pitchFamily="34" charset="0"/>
                <a:cs typeface="Arial" pitchFamily="34" charset="0"/>
              </a:rPr>
              <a:t>s trhom </a:t>
            </a:r>
            <a:r>
              <a:rPr lang="sk-SK" sz="2700" b="1" dirty="0" smtClean="0">
                <a:solidFill>
                  <a:srgbClr val="FA9822"/>
                </a:solidFill>
                <a:latin typeface="Arial" pitchFamily="34" charset="0"/>
                <a:cs typeface="Arial" pitchFamily="34" charset="0"/>
              </a:rPr>
              <a:t>práce</a:t>
            </a:r>
            <a:r>
              <a:rPr lang="sk-SK" sz="2700" dirty="0" smtClean="0">
                <a:solidFill>
                  <a:srgbClr val="FA982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1" algn="just"/>
            <a:r>
              <a:rPr lang="sk-SK" sz="2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reagovať na rastúcu </a:t>
            </a:r>
            <a:r>
              <a:rPr lang="sk-SK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nezamestnanosť </a:t>
            </a:r>
            <a:r>
              <a:rPr lang="sk-SK" sz="2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mladých ľudí </a:t>
            </a:r>
            <a:r>
              <a:rPr lang="sk-SK" sz="23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vs</a:t>
            </a:r>
            <a:r>
              <a:rPr lang="sk-SK" sz="2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dopyt </a:t>
            </a:r>
            <a:r>
              <a:rPr lang="sk-SK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 kvalifikovaných VŠ vzdelaných pracovníkoch najmä pre </a:t>
            </a:r>
            <a:r>
              <a:rPr lang="sk-SK" sz="2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priemysel a inovatívne odvetvia hospodárstva</a:t>
            </a:r>
          </a:p>
          <a:p>
            <a:pPr lvl="1" algn="just"/>
            <a:r>
              <a:rPr lang="sk-SK" sz="2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posilniť praktickú časť vzdelávania, najmä priamo v podnikoch</a:t>
            </a:r>
          </a:p>
          <a:p>
            <a:pPr algn="just"/>
            <a:endParaRPr lang="sk-SK" sz="800" dirty="0" smtClean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sk-SK" sz="2700" b="1" dirty="0" smtClean="0">
                <a:solidFill>
                  <a:srgbClr val="FA9822"/>
                </a:solidFill>
                <a:latin typeface="Arial" pitchFamily="34" charset="0"/>
                <a:cs typeface="Arial" pitchFamily="34" charset="0"/>
              </a:rPr>
              <a:t>identifikovať a podporiť </a:t>
            </a:r>
            <a:r>
              <a:rPr lang="sk-SK" sz="2700" b="1" dirty="0">
                <a:solidFill>
                  <a:srgbClr val="FA9822"/>
                </a:solidFill>
                <a:latin typeface="Arial" pitchFamily="34" charset="0"/>
                <a:cs typeface="Arial" pitchFamily="34" charset="0"/>
              </a:rPr>
              <a:t>tie študijné programy, ktoré sú najžiadanejšie trhom práce v podnikovej </a:t>
            </a:r>
            <a:r>
              <a:rPr lang="sk-SK" sz="2700" b="1" dirty="0" smtClean="0">
                <a:solidFill>
                  <a:srgbClr val="FA9822"/>
                </a:solidFill>
                <a:latin typeface="Arial" pitchFamily="34" charset="0"/>
                <a:cs typeface="Arial" pitchFamily="34" charset="0"/>
              </a:rPr>
              <a:t>sfére</a:t>
            </a:r>
            <a:r>
              <a:rPr lang="sk-SK" sz="2700" dirty="0">
                <a:solidFill>
                  <a:srgbClr val="063B52"/>
                </a:solidFill>
                <a:latin typeface="Arial" pitchFamily="34" charset="0"/>
                <a:cs typeface="Arial" pitchFamily="34" charset="0"/>
              </a:rPr>
              <a:t> </a:t>
            </a:r>
            <a:endParaRPr lang="sk-SK" sz="2700" dirty="0" smtClean="0">
              <a:solidFill>
                <a:srgbClr val="063B52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sk-SK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 odvetviach s vysokou pridanou hodnotou pre hospodársky rast </a:t>
            </a:r>
            <a:r>
              <a:rPr lang="sk-SK" sz="2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SR</a:t>
            </a:r>
          </a:p>
          <a:p>
            <a:pPr lvl="1" algn="just"/>
            <a:r>
              <a:rPr lang="sk-SK" sz="2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 </a:t>
            </a:r>
            <a:r>
              <a:rPr lang="sk-SK" sz="2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perspektívou </a:t>
            </a:r>
            <a:r>
              <a:rPr lang="sk-SK" sz="2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očakávaného ekonomického rozvoja a </a:t>
            </a:r>
            <a:r>
              <a:rPr lang="sk-SK" sz="2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konkurencieschopnosti </a:t>
            </a:r>
            <a:r>
              <a:rPr lang="sk-SK" sz="2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SR</a:t>
            </a:r>
            <a:endParaRPr lang="sk-SK" sz="23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sk-SK" sz="23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sk-SK" sz="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sk-SK" sz="16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7218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431" y="817843"/>
            <a:ext cx="6502255" cy="627029"/>
          </a:xfrm>
        </p:spPr>
        <p:txBody>
          <a:bodyPr/>
          <a:lstStyle/>
          <a:p>
            <a:r>
              <a:rPr lang="sk-SK" sz="3600" dirty="0"/>
              <a:t>OTÁZKY VYPLÝVAJÚCE ZO ZADANIA </a:t>
            </a:r>
            <a:r>
              <a:rPr lang="sk-SK" sz="1800" dirty="0"/>
              <a:t>NÁRODNÉHO PROJEKTU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4431" y="1979083"/>
            <a:ext cx="7442921" cy="5334295"/>
          </a:xfrm>
        </p:spPr>
        <p:txBody>
          <a:bodyPr>
            <a:noAutofit/>
          </a:bodyPr>
          <a:lstStyle/>
          <a:p>
            <a:pPr lvl="0" algn="just">
              <a:spcBef>
                <a:spcPts val="1000"/>
              </a:spcBef>
              <a:buFont typeface="+mj-lt"/>
              <a:buAutoNum type="arabicPeriod"/>
            </a:pPr>
            <a:r>
              <a:rPr lang="sk-SK" sz="2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Ako posudzovať uplatniteľnosť absolventov vzhľadom k potrebám trhu práce?</a:t>
            </a:r>
          </a:p>
          <a:p>
            <a:pPr lvl="0" algn="just">
              <a:spcBef>
                <a:spcPts val="1000"/>
              </a:spcBef>
              <a:buFont typeface="+mj-lt"/>
              <a:buAutoNum type="arabicPeriod"/>
            </a:pPr>
            <a:r>
              <a:rPr lang="sk-SK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Ktoré </a:t>
            </a:r>
            <a:r>
              <a:rPr lang="sk-SK" sz="2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sú najrelevantnejšie odvetvia trhu práce vzhľadom na pridanú hodnotu v ekonomike SR?</a:t>
            </a:r>
          </a:p>
          <a:p>
            <a:pPr lvl="0" algn="just">
              <a:spcBef>
                <a:spcPts val="1000"/>
              </a:spcBef>
              <a:buFont typeface="+mj-lt"/>
              <a:buAutoNum type="arabicPeriod"/>
            </a:pPr>
            <a:r>
              <a:rPr lang="sk-SK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Ktoré </a:t>
            </a:r>
            <a:r>
              <a:rPr lang="sk-SK" sz="2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odbory vzdelania (a na ne previazané študijné programy) sú pre tieto vysoko relevantné odvetvia najviac potrebné?</a:t>
            </a:r>
          </a:p>
          <a:p>
            <a:pPr lvl="0" algn="just">
              <a:spcBef>
                <a:spcPts val="1000"/>
              </a:spcBef>
              <a:buFont typeface="+mj-lt"/>
              <a:buAutoNum type="arabicPeriod"/>
            </a:pPr>
            <a:r>
              <a:rPr lang="sk-SK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Kde</a:t>
            </a:r>
            <a:r>
              <a:rPr lang="sk-SK" sz="2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ako a v čom konkrétne posilňovať prepojenie vzdelávania na vysokých školách s požiadavkami praxe – vrátane identifikácie a rozvoja zamestnávateľmi požadovaných kompetencií?</a:t>
            </a:r>
          </a:p>
          <a:p>
            <a:pPr lvl="0" algn="just">
              <a:spcBef>
                <a:spcPts val="1000"/>
              </a:spcBef>
              <a:buFont typeface="+mj-lt"/>
              <a:buAutoNum type="arabicPeriod"/>
            </a:pPr>
            <a:r>
              <a:rPr lang="sk-SK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Ako </a:t>
            </a:r>
            <a:r>
              <a:rPr lang="sk-SK" sz="2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implementovať čo najúčinnejšie podporu praxí študentov v podnikoch – „</a:t>
            </a:r>
            <a:r>
              <a:rPr lang="sk-SK" sz="21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quick</a:t>
            </a:r>
            <a:r>
              <a:rPr lang="sk-SK" sz="2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k-SK" sz="21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win</a:t>
            </a:r>
            <a:r>
              <a:rPr lang="sk-SK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“.</a:t>
            </a:r>
            <a:endParaRPr lang="sk-SK" sz="1800" dirty="0"/>
          </a:p>
        </p:txBody>
      </p:sp>
      <p:pic>
        <p:nvPicPr>
          <p:cNvPr id="4" name="Picture 2" descr="http://mebk12.meb.gov.tr/meb_iys_dosyalar/34/36/974154/resimler/2013_03/16000217_akadem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4521" y="1520664"/>
            <a:ext cx="1752996" cy="116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507" y="3325820"/>
            <a:ext cx="1574101" cy="112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Výsledok vyh&amp;lcaron;adávania obrázkov pre dopyt labour mark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012" y="5106732"/>
            <a:ext cx="1689089" cy="98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ahnutá šípka doľava 8"/>
          <p:cNvSpPr/>
          <p:nvPr/>
        </p:nvSpPr>
        <p:spPr>
          <a:xfrm>
            <a:off x="10141896" y="2108281"/>
            <a:ext cx="420993" cy="1668334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chemeClr val="tx1"/>
              </a:solidFill>
            </a:endParaRPr>
          </a:p>
        </p:txBody>
      </p:sp>
      <p:sp>
        <p:nvSpPr>
          <p:cNvPr id="10" name="Zahnutá šípka doľava 9"/>
          <p:cNvSpPr/>
          <p:nvPr/>
        </p:nvSpPr>
        <p:spPr>
          <a:xfrm>
            <a:off x="10141896" y="4184074"/>
            <a:ext cx="420993" cy="1668334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chemeClr val="tx1"/>
              </a:solidFill>
            </a:endParaRPr>
          </a:p>
        </p:txBody>
      </p:sp>
      <p:cxnSp>
        <p:nvCxnSpPr>
          <p:cNvPr id="12" name="Rovná spojnica 11"/>
          <p:cNvCxnSpPr/>
          <p:nvPr/>
        </p:nvCxnSpPr>
        <p:spPr>
          <a:xfrm>
            <a:off x="8317001" y="1444872"/>
            <a:ext cx="0" cy="5681142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13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dpis 1"/>
          <p:cNvSpPr>
            <a:spLocks noGrp="1"/>
          </p:cNvSpPr>
          <p:nvPr>
            <p:ph type="title"/>
          </p:nvPr>
        </p:nvSpPr>
        <p:spPr>
          <a:xfrm>
            <a:off x="361528" y="135704"/>
            <a:ext cx="9398908" cy="1244142"/>
          </a:xfrm>
        </p:spPr>
        <p:txBody>
          <a:bodyPr/>
          <a:lstStyle/>
          <a:p>
            <a:r>
              <a:rPr lang="sk-SK" sz="3600" dirty="0">
                <a:latin typeface="Arial" pitchFamily="34" charset="0"/>
                <a:cs typeface="Arial" pitchFamily="34" charset="0"/>
              </a:rPr>
              <a:t>AKTIVITY </a:t>
            </a:r>
            <a:r>
              <a:rPr lang="sk-SK" sz="1800" dirty="0" smtClean="0">
                <a:latin typeface="Arial" pitchFamily="34" charset="0"/>
                <a:cs typeface="Arial" pitchFamily="34" charset="0"/>
              </a:rPr>
              <a:t>NÁRODNÉHO PROJEKTU</a:t>
            </a:r>
            <a:endParaRPr lang="sk-SK" sz="18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" name="Zaoblený obdĺžnik 3"/>
          <p:cNvSpPr/>
          <p:nvPr/>
        </p:nvSpPr>
        <p:spPr>
          <a:xfrm>
            <a:off x="606138" y="1360599"/>
            <a:ext cx="2198920" cy="1779036"/>
          </a:xfrm>
          <a:prstGeom prst="roundRect">
            <a:avLst/>
          </a:prstGeom>
          <a:solidFill>
            <a:srgbClr val="FA982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83" tIns="45692" rIns="91383" bIns="45692" rtlCol="0" anchor="ctr"/>
          <a:lstStyle/>
          <a:p>
            <a:pPr algn="ctr"/>
            <a:r>
              <a:rPr lang="sk-SK" sz="18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POSÚDENIE</a:t>
            </a:r>
            <a:r>
              <a:rPr lang="sk-SK" sz="15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ŠTUDIJNÝCH PROGRAMOV (ŠP</a:t>
            </a:r>
            <a:r>
              <a:rPr lang="sk-SK" sz="1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aoblený obdĺžnik 3"/>
          <p:cNvSpPr/>
          <p:nvPr/>
        </p:nvSpPr>
        <p:spPr>
          <a:xfrm>
            <a:off x="3166094" y="1346027"/>
            <a:ext cx="2198920" cy="1793608"/>
          </a:xfrm>
          <a:prstGeom prst="roundRect">
            <a:avLst/>
          </a:prstGeom>
          <a:solidFill>
            <a:srgbClr val="FA982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83" tIns="45692" rIns="91383" bIns="45692" rtlCol="0" anchor="ctr"/>
          <a:lstStyle/>
          <a:p>
            <a:pPr algn="ctr"/>
            <a:r>
              <a:rPr lang="sk-SK" sz="18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VZDELÁVANIE</a:t>
            </a:r>
            <a:r>
              <a:rPr lang="sk-SK" sz="15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V SIETI SPOLUPRÁCE (ZMLUVNÁ SPOLUPRÁCA VŠ, PODNIK, CVTI)</a:t>
            </a:r>
            <a:endParaRPr lang="en-US" sz="15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Nadpis 1"/>
          <p:cNvSpPr txBox="1">
            <a:spLocks/>
          </p:cNvSpPr>
          <p:nvPr/>
        </p:nvSpPr>
        <p:spPr>
          <a:xfrm rot="16200000">
            <a:off x="-492684" y="1554881"/>
            <a:ext cx="1550364" cy="557653"/>
          </a:xfrm>
          <a:prstGeom prst="rect">
            <a:avLst/>
          </a:prstGeom>
        </p:spPr>
        <p:txBody>
          <a:bodyPr vert="horz" lIns="104223" tIns="52111" rIns="104223" bIns="52111" rtlCol="0" anchor="ctr">
            <a:noAutofit/>
          </a:bodyPr>
          <a:lstStyle>
            <a:lvl1pPr algn="l" defTabSz="521437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sk-SK" sz="1400" b="0" dirty="0">
                <a:solidFill>
                  <a:srgbClr val="00386B"/>
                </a:solidFill>
                <a:latin typeface="Arial" pitchFamily="34" charset="0"/>
                <a:cs typeface="Arial" pitchFamily="34" charset="0"/>
              </a:rPr>
              <a:t>AKTIVITA</a:t>
            </a:r>
          </a:p>
        </p:txBody>
      </p:sp>
      <p:sp>
        <p:nvSpPr>
          <p:cNvPr id="14" name="Nadpis 1"/>
          <p:cNvSpPr txBox="1">
            <a:spLocks/>
          </p:cNvSpPr>
          <p:nvPr/>
        </p:nvSpPr>
        <p:spPr>
          <a:xfrm>
            <a:off x="835147" y="923031"/>
            <a:ext cx="1630687" cy="512181"/>
          </a:xfrm>
          <a:prstGeom prst="rect">
            <a:avLst/>
          </a:prstGeom>
        </p:spPr>
        <p:txBody>
          <a:bodyPr vert="horz" lIns="104223" tIns="52111" rIns="104223" bIns="52111" rtlCol="0" anchor="ctr">
            <a:noAutofit/>
          </a:bodyPr>
          <a:lstStyle>
            <a:lvl1pPr algn="l" defTabSz="521437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sk-SK" sz="1400" b="0" dirty="0">
                <a:solidFill>
                  <a:srgbClr val="063B52"/>
                </a:solidFill>
                <a:latin typeface="Arial" pitchFamily="34" charset="0"/>
                <a:cs typeface="Arial" pitchFamily="34" charset="0"/>
              </a:rPr>
              <a:t>AKTIVITA 1.</a:t>
            </a:r>
          </a:p>
        </p:txBody>
      </p:sp>
      <p:sp>
        <p:nvSpPr>
          <p:cNvPr id="15" name="Nadpis 1"/>
          <p:cNvSpPr txBox="1">
            <a:spLocks/>
          </p:cNvSpPr>
          <p:nvPr/>
        </p:nvSpPr>
        <p:spPr>
          <a:xfrm>
            <a:off x="3430295" y="922225"/>
            <a:ext cx="1630687" cy="512181"/>
          </a:xfrm>
          <a:prstGeom prst="rect">
            <a:avLst/>
          </a:prstGeom>
        </p:spPr>
        <p:txBody>
          <a:bodyPr vert="horz" lIns="104223" tIns="52111" rIns="104223" bIns="52111" rtlCol="0" anchor="ctr">
            <a:noAutofit/>
          </a:bodyPr>
          <a:lstStyle>
            <a:lvl1pPr algn="l" defTabSz="521437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sk-SK" sz="1400" b="0" dirty="0">
                <a:solidFill>
                  <a:srgbClr val="063B52"/>
                </a:solidFill>
                <a:latin typeface="Arial" pitchFamily="34" charset="0"/>
                <a:cs typeface="Arial" pitchFamily="34" charset="0"/>
              </a:rPr>
              <a:t>AKTIVITA 2</a:t>
            </a:r>
            <a:r>
              <a:rPr lang="sk-SK" sz="1400" b="0" dirty="0">
                <a:solidFill>
                  <a:srgbClr val="FA9822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6" name="Nadpis 1"/>
          <p:cNvSpPr txBox="1">
            <a:spLocks/>
          </p:cNvSpPr>
          <p:nvPr/>
        </p:nvSpPr>
        <p:spPr>
          <a:xfrm>
            <a:off x="5938932" y="948224"/>
            <a:ext cx="1630687" cy="512181"/>
          </a:xfrm>
          <a:prstGeom prst="rect">
            <a:avLst/>
          </a:prstGeom>
        </p:spPr>
        <p:txBody>
          <a:bodyPr vert="horz" lIns="104223" tIns="52111" rIns="104223" bIns="52111" rtlCol="0" anchor="ctr">
            <a:noAutofit/>
          </a:bodyPr>
          <a:lstStyle>
            <a:lvl1pPr algn="l" defTabSz="521437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sk-SK" sz="1400" b="0" dirty="0">
                <a:solidFill>
                  <a:srgbClr val="063B52"/>
                </a:solidFill>
                <a:latin typeface="Arial" pitchFamily="34" charset="0"/>
                <a:cs typeface="Arial" pitchFamily="34" charset="0"/>
              </a:rPr>
              <a:t>AKTIVITA 3.</a:t>
            </a:r>
          </a:p>
        </p:txBody>
      </p:sp>
      <p:sp>
        <p:nvSpPr>
          <p:cNvPr id="17" name="Nadpis 1"/>
          <p:cNvSpPr txBox="1">
            <a:spLocks/>
          </p:cNvSpPr>
          <p:nvPr/>
        </p:nvSpPr>
        <p:spPr>
          <a:xfrm>
            <a:off x="8535576" y="969891"/>
            <a:ext cx="1630687" cy="512181"/>
          </a:xfrm>
          <a:prstGeom prst="rect">
            <a:avLst/>
          </a:prstGeom>
        </p:spPr>
        <p:txBody>
          <a:bodyPr vert="horz" lIns="104223" tIns="52111" rIns="104223" bIns="52111" rtlCol="0" anchor="ctr">
            <a:noAutofit/>
          </a:bodyPr>
          <a:lstStyle>
            <a:lvl1pPr algn="l" defTabSz="521437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sk-SK" sz="1400" b="0" dirty="0">
                <a:solidFill>
                  <a:srgbClr val="063B52"/>
                </a:solidFill>
                <a:latin typeface="Arial" pitchFamily="34" charset="0"/>
                <a:cs typeface="Arial" pitchFamily="34" charset="0"/>
              </a:rPr>
              <a:t>AKTIVITA 4.</a:t>
            </a:r>
          </a:p>
        </p:txBody>
      </p:sp>
      <p:sp>
        <p:nvSpPr>
          <p:cNvPr id="18" name="Zaoblený obdĺžnik 3"/>
          <p:cNvSpPr/>
          <p:nvPr/>
        </p:nvSpPr>
        <p:spPr>
          <a:xfrm>
            <a:off x="5654815" y="1346026"/>
            <a:ext cx="2198920" cy="1793609"/>
          </a:xfrm>
          <a:prstGeom prst="roundRect">
            <a:avLst/>
          </a:prstGeom>
          <a:solidFill>
            <a:srgbClr val="FA982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83" tIns="45692" rIns="91383" bIns="45692" rtlCol="0" anchor="ctr"/>
          <a:lstStyle/>
          <a:p>
            <a:pPr algn="ctr"/>
            <a:r>
              <a:rPr lang="sk-SK" sz="18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VYBAVENIE A PODPORA </a:t>
            </a:r>
            <a:r>
              <a:rPr lang="sk-SK" sz="15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(SKVALITNENIE VZDELÁVACIEHO OBSAHU INOVATÍVNYMI FORMAMI)</a:t>
            </a:r>
            <a:endParaRPr lang="en-US" sz="15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Zaoblený obdĺžnik 3"/>
          <p:cNvSpPr/>
          <p:nvPr/>
        </p:nvSpPr>
        <p:spPr>
          <a:xfrm>
            <a:off x="8246399" y="1352485"/>
            <a:ext cx="2198920" cy="1787150"/>
          </a:xfrm>
          <a:prstGeom prst="roundRect">
            <a:avLst/>
          </a:prstGeom>
          <a:solidFill>
            <a:srgbClr val="FA982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83" tIns="45692" rIns="91383" bIns="45692" rtlCol="0" anchor="ctr"/>
          <a:lstStyle/>
          <a:p>
            <a:pPr algn="ctr"/>
            <a:endParaRPr lang="sk-SK" sz="15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sk-SK" sz="17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POPULARIZÁCIA </a:t>
            </a:r>
            <a:r>
              <a:rPr lang="sk-SK" sz="15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ŠTÚDIA V PERSEKTÍVNYCH ŠTUDIJNÝCH PROGRAMOCH A OBLASTIACH</a:t>
            </a:r>
            <a:r>
              <a:rPr lang="sk-SK" sz="16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k-SK" sz="16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US" sz="15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Zaoblený obdĺžnik 3"/>
          <p:cNvSpPr/>
          <p:nvPr/>
        </p:nvSpPr>
        <p:spPr>
          <a:xfrm>
            <a:off x="621555" y="3139636"/>
            <a:ext cx="2232000" cy="35157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383" tIns="45692" rIns="91383" bIns="45692" rtlCol="0" anchor="ctr"/>
          <a:lstStyle/>
          <a:p>
            <a:pPr algn="ctr"/>
            <a:r>
              <a:rPr lang="sk-SK" sz="135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Best practice príklady </a:t>
            </a:r>
            <a:r>
              <a:rPr lang="sk-SK" sz="135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spolupráce</a:t>
            </a:r>
          </a:p>
          <a:p>
            <a:pPr algn="ctr"/>
            <a:endParaRPr lang="sk-SK" sz="800" b="1" dirty="0" smtClean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sk-SK" sz="135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Metodika posúdenia ŠP</a:t>
            </a:r>
          </a:p>
          <a:p>
            <a:pPr algn="ctr"/>
            <a:endParaRPr lang="sk-SK" sz="800" b="1" dirty="0" smtClean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sk-SK" sz="135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Prognóza </a:t>
            </a:r>
            <a:r>
              <a:rPr lang="sk-SK" sz="135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potrieb trhu - </a:t>
            </a:r>
            <a:r>
              <a:rPr lang="sk-SK" sz="135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počtu </a:t>
            </a:r>
            <a:r>
              <a:rPr lang="sk-SK" sz="135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kompetencií absolventov </a:t>
            </a:r>
            <a:endParaRPr lang="sk-SK" sz="1350" b="1" dirty="0" smtClean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sk-SK" sz="8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sk-SK" sz="135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Posúdenie vyše 1800 ŠP</a:t>
            </a:r>
          </a:p>
          <a:p>
            <a:pPr algn="ctr"/>
            <a:endParaRPr lang="sk-SK" sz="8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sk-SK" sz="135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Výber tzv. vysoko perspektívnych ŠP</a:t>
            </a:r>
          </a:p>
          <a:p>
            <a:pPr algn="ctr"/>
            <a:endParaRPr lang="sk-SK" sz="800" b="1" dirty="0" smtClean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sk-SK" sz="135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Návrhy pre inovácie vybraných ŠP</a:t>
            </a:r>
            <a:endParaRPr lang="en-US" sz="135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Zaoblený obdĺžnik 3"/>
          <p:cNvSpPr/>
          <p:nvPr/>
        </p:nvSpPr>
        <p:spPr>
          <a:xfrm>
            <a:off x="3166094" y="3139635"/>
            <a:ext cx="2232000" cy="35157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383" tIns="45692" rIns="91383" bIns="45692" rtlCol="0" anchor="ctr"/>
          <a:lstStyle/>
          <a:p>
            <a:pPr algn="ctr" defTabSz="913834">
              <a:defRPr/>
            </a:pP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Viac ako 3000 </a:t>
            </a:r>
            <a:r>
              <a:rPr lang="sk-SK" sz="14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študentov na exkurziách v </a:t>
            </a: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podnikoch</a:t>
            </a:r>
            <a:endParaRPr lang="sk-SK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defTabSz="913834">
              <a:defRPr/>
            </a:pPr>
            <a:endParaRPr lang="sk-SK" sz="1100" b="1" dirty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  <a:p>
            <a:pPr algn="ctr" defTabSz="913834">
              <a:defRPr/>
            </a:pP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350 </a:t>
            </a:r>
            <a:r>
              <a:rPr lang="sk-SK" sz="14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študentov na </a:t>
            </a: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dlhodobej praxi </a:t>
            </a:r>
            <a:r>
              <a:rPr lang="sk-SK" sz="14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 </a:t>
            </a: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podnikoch</a:t>
            </a:r>
          </a:p>
          <a:p>
            <a:pPr algn="ctr" defTabSz="913834">
              <a:defRPr/>
            </a:pPr>
            <a:endParaRPr lang="sk-SK" sz="105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defTabSz="913834">
              <a:defRPr/>
            </a:pP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Centrá vzdelávania v podnikoch</a:t>
            </a:r>
            <a:endParaRPr lang="sk-SK" sz="14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defTabSz="913834">
              <a:defRPr/>
            </a:pPr>
            <a:endParaRPr lang="sk-SK" sz="1100" b="1" dirty="0" smtClean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  <a:p>
            <a:pPr algn="ctr" defTabSz="913834">
              <a:defRPr/>
            </a:pP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350 </a:t>
            </a:r>
            <a:r>
              <a:rPr lang="sk-SK" sz="14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lektorov z </a:t>
            </a: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VŠ a 350 lektorov z praxe</a:t>
            </a:r>
            <a:endParaRPr lang="sk-SK" sz="14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Zaoblený obdĺžnik 3"/>
          <p:cNvSpPr/>
          <p:nvPr/>
        </p:nvSpPr>
        <p:spPr>
          <a:xfrm>
            <a:off x="5621735" y="3139636"/>
            <a:ext cx="2232000" cy="35157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383" tIns="45692" rIns="91383" bIns="45692" rtlCol="0" anchor="ctr"/>
          <a:lstStyle/>
          <a:p>
            <a:pPr algn="ctr" defTabSz="913834">
              <a:defRPr/>
            </a:pPr>
            <a:r>
              <a:rPr lang="sk-SK" sz="14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Študijné pomôcky pre </a:t>
            </a: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na zapojené VŠ (PŠP)</a:t>
            </a:r>
            <a:endParaRPr lang="sk-SK" sz="14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defTabSz="913834">
              <a:defRPr/>
            </a:pPr>
            <a:endParaRPr lang="sk-SK" sz="8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defTabSz="913834">
              <a:defRPr/>
            </a:pPr>
            <a:r>
              <a:rPr lang="sk-SK" sz="14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30 funkčných vysokoškolských výučbových centier </a:t>
            </a: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praxe na VŠ </a:t>
            </a:r>
          </a:p>
          <a:p>
            <a:pPr algn="ctr" defTabSz="913834">
              <a:defRPr/>
            </a:pP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(19 fakúlt)</a:t>
            </a:r>
            <a:endParaRPr lang="sk-SK" sz="14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defTabSz="913834">
              <a:defRPr/>
            </a:pPr>
            <a:endParaRPr lang="sk-SK" sz="800" b="1" dirty="0" smtClean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  <a:p>
            <a:pPr algn="ctr" defTabSz="913834">
              <a:defRPr/>
            </a:pP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Zahraničná </a:t>
            </a:r>
            <a:r>
              <a:rPr lang="sk-SK" sz="14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prax pre </a:t>
            </a:r>
          </a:p>
          <a:p>
            <a:pPr algn="ctr" defTabSz="913834">
              <a:defRPr/>
            </a:pP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viac ako 20 </a:t>
            </a:r>
            <a:r>
              <a:rPr lang="sk-SK" sz="14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študentov, ktorí absolvujú vzdelávanie v praxi v </a:t>
            </a: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SR</a:t>
            </a:r>
            <a:endParaRPr lang="sk-SK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Zaoblený obdĺžnik 3"/>
          <p:cNvSpPr/>
          <p:nvPr/>
        </p:nvSpPr>
        <p:spPr>
          <a:xfrm>
            <a:off x="8196779" y="3139636"/>
            <a:ext cx="2232000" cy="35157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383" tIns="45692" rIns="91383" bIns="45692" rtlCol="0" anchor="ctr"/>
          <a:lstStyle/>
          <a:p>
            <a:pPr algn="ctr"/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Odborné pracovné </a:t>
            </a:r>
            <a:r>
              <a:rPr lang="sk-SK" sz="14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skupiny a </a:t>
            </a: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aktivity popularizácie: </a:t>
            </a:r>
            <a:endParaRPr lang="sk-SK" sz="14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Komunikácia </a:t>
            </a:r>
            <a:r>
              <a:rPr lang="sk-SK" sz="14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(redakčná rada, </a:t>
            </a:r>
            <a:r>
              <a:rPr lang="sk-SK" sz="1400" b="1" dirty="0" err="1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webstránka</a:t>
            </a: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sk-SK" sz="14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skupina </a:t>
            </a:r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prispievateľov...),</a:t>
            </a:r>
          </a:p>
          <a:p>
            <a:pPr algn="ctr"/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národné konferencie,</a:t>
            </a:r>
          </a:p>
          <a:p>
            <a:pPr algn="ctr"/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prezentačné dni </a:t>
            </a:r>
            <a:r>
              <a:rPr lang="sk-SK" sz="14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podnikov, </a:t>
            </a:r>
            <a:endParaRPr lang="sk-SK" sz="1400" b="1" dirty="0" smtClean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sk-SK" sz="14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mediálna </a:t>
            </a:r>
            <a:r>
              <a:rPr lang="sk-SK" sz="14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propagácia</a:t>
            </a:r>
            <a:r>
              <a:rPr lang="sk-SK" sz="13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...</a:t>
            </a:r>
          </a:p>
        </p:txBody>
      </p:sp>
      <p:sp>
        <p:nvSpPr>
          <p:cNvPr id="29" name="Nadpis 1"/>
          <p:cNvSpPr txBox="1">
            <a:spLocks/>
          </p:cNvSpPr>
          <p:nvPr/>
        </p:nvSpPr>
        <p:spPr>
          <a:xfrm rot="16200000">
            <a:off x="-432454" y="4795401"/>
            <a:ext cx="1550364" cy="557653"/>
          </a:xfrm>
          <a:prstGeom prst="rect">
            <a:avLst/>
          </a:prstGeom>
        </p:spPr>
        <p:txBody>
          <a:bodyPr vert="horz" lIns="104223" tIns="52111" rIns="104223" bIns="52111" rtlCol="0" anchor="ctr">
            <a:noAutofit/>
          </a:bodyPr>
          <a:lstStyle>
            <a:lvl1pPr algn="l" defTabSz="521437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sk-SK" sz="1400" b="0" dirty="0" smtClean="0">
                <a:solidFill>
                  <a:srgbClr val="00386B"/>
                </a:solidFill>
                <a:latin typeface="Arial" pitchFamily="34" charset="0"/>
                <a:cs typeface="Arial" pitchFamily="34" charset="0"/>
              </a:rPr>
              <a:t>CIELE</a:t>
            </a:r>
            <a:endParaRPr lang="sk-SK" sz="1400" b="0" dirty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Zaoblený obdĺžnik 1"/>
          <p:cNvSpPr/>
          <p:nvPr/>
        </p:nvSpPr>
        <p:spPr>
          <a:xfrm>
            <a:off x="606138" y="6587977"/>
            <a:ext cx="9715023" cy="511791"/>
          </a:xfrm>
          <a:prstGeom prst="roundRect">
            <a:avLst/>
          </a:prstGeom>
          <a:solidFill>
            <a:srgbClr val="FA982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SYSTÉMOVÉ ODPORÚČANIA PRE TRVALÚ UDRŽATEĽNOSŤ</a:t>
            </a:r>
          </a:p>
        </p:txBody>
      </p:sp>
    </p:spTree>
    <p:extLst>
      <p:ext uri="{BB962C8B-B14F-4D97-AF65-F5344CB8AC3E}">
        <p14:creationId xmlns:p14="http://schemas.microsoft.com/office/powerpoint/2010/main" val="5856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548304" y="1273620"/>
            <a:ext cx="4052600" cy="606213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37160" y="1158249"/>
            <a:ext cx="6080760" cy="5882641"/>
          </a:xfrm>
          <a:prstGeom prst="roundRect">
            <a:avLst/>
          </a:prstGeom>
          <a:gradFill>
            <a:gsLst>
              <a:gs pos="10000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60234" y="2485282"/>
            <a:ext cx="5820537" cy="4442190"/>
          </a:xfrm>
          <a:prstGeom prst="roundRect">
            <a:avLst/>
          </a:prstGeom>
          <a:gradFill>
            <a:gsLst>
              <a:gs pos="10000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5" name="Zaoblený obdĺžnik 3"/>
          <p:cNvSpPr/>
          <p:nvPr/>
        </p:nvSpPr>
        <p:spPr>
          <a:xfrm>
            <a:off x="671594" y="1314715"/>
            <a:ext cx="3327216" cy="1016122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r>
              <a:rPr lang="sk-SK" sz="1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Mapa existujúcich spoluprác VŠ a podnikov  - „Ranking“</a:t>
            </a:r>
          </a:p>
        </p:txBody>
      </p:sp>
      <p:sp>
        <p:nvSpPr>
          <p:cNvPr id="13" name="Nadpis 1"/>
          <p:cNvSpPr txBox="1">
            <a:spLocks/>
          </p:cNvSpPr>
          <p:nvPr/>
        </p:nvSpPr>
        <p:spPr>
          <a:xfrm>
            <a:off x="360000" y="324164"/>
            <a:ext cx="6502255" cy="967211"/>
          </a:xfrm>
          <a:prstGeom prst="rect">
            <a:avLst/>
          </a:prstGeom>
        </p:spPr>
        <p:txBody>
          <a:bodyPr vert="horz" lIns="104172" tIns="52084" rIns="104172" bIns="52084" rtlCol="0" anchor="ctr">
            <a:noAutofit/>
          </a:bodyPr>
          <a:lstStyle>
            <a:lvl1pPr algn="l" defTabSz="521437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sk-SK" sz="3600" dirty="0" smtClean="0">
                <a:solidFill>
                  <a:srgbClr val="00386B"/>
                </a:solidFill>
                <a:latin typeface="Arial" pitchFamily="34" charset="0"/>
                <a:cs typeface="Arial" pitchFamily="34" charset="0"/>
              </a:rPr>
              <a:t>POSTUP </a:t>
            </a:r>
            <a:r>
              <a:rPr lang="sk-SK" sz="1800" dirty="0" smtClean="0">
                <a:solidFill>
                  <a:srgbClr val="00386B"/>
                </a:solidFill>
                <a:latin typeface="Arial" pitchFamily="34" charset="0"/>
                <a:cs typeface="Arial" pitchFamily="34" charset="0"/>
              </a:rPr>
              <a:t>V NÁRODNOM PROJEKTE</a:t>
            </a:r>
            <a:endParaRPr lang="sk-SK" sz="1800" dirty="0">
              <a:solidFill>
                <a:srgbClr val="00386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Zaoblený obdĺžnik 3"/>
          <p:cNvSpPr/>
          <p:nvPr/>
        </p:nvSpPr>
        <p:spPr>
          <a:xfrm>
            <a:off x="686832" y="2549155"/>
            <a:ext cx="3327216" cy="1016122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r>
              <a:rPr lang="sk-SK" sz="1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Prognóza potrieb trhu - počtu  a kompetencií absolventov </a:t>
            </a:r>
          </a:p>
        </p:txBody>
      </p:sp>
      <p:sp>
        <p:nvSpPr>
          <p:cNvPr id="24" name="Zaoblený obdĺžnik 3"/>
          <p:cNvSpPr/>
          <p:nvPr/>
        </p:nvSpPr>
        <p:spPr>
          <a:xfrm>
            <a:off x="686832" y="3645370"/>
            <a:ext cx="3327216" cy="1016122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r>
              <a:rPr lang="sk-SK" sz="1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Posúdenie študijných programov vzhľadom k potrebám trhu</a:t>
            </a:r>
          </a:p>
        </p:txBody>
      </p:sp>
      <p:sp>
        <p:nvSpPr>
          <p:cNvPr id="28" name="Zaoblený obdĺžnik 3"/>
          <p:cNvSpPr/>
          <p:nvPr/>
        </p:nvSpPr>
        <p:spPr>
          <a:xfrm>
            <a:off x="686832" y="4751334"/>
            <a:ext cx="3327216" cy="1016122"/>
          </a:xfrm>
          <a:prstGeom prst="round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r>
              <a:rPr lang="sk-SK" sz="1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Modelové inovácie pre 100 študijných programov</a:t>
            </a:r>
          </a:p>
        </p:txBody>
      </p:sp>
      <p:sp>
        <p:nvSpPr>
          <p:cNvPr id="29" name="Zaoblený obdĺžnik 3"/>
          <p:cNvSpPr/>
          <p:nvPr/>
        </p:nvSpPr>
        <p:spPr>
          <a:xfrm>
            <a:off x="6611357" y="5055294"/>
            <a:ext cx="3327216" cy="1016122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r>
              <a:rPr lang="sk-SK" sz="1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Dlhodobo udržateľná metodika a forma implementácie po NP</a:t>
            </a:r>
          </a:p>
        </p:txBody>
      </p:sp>
      <p:sp>
        <p:nvSpPr>
          <p:cNvPr id="30" name="Zaoblený obdĺžnik 3"/>
          <p:cNvSpPr/>
          <p:nvPr/>
        </p:nvSpPr>
        <p:spPr>
          <a:xfrm>
            <a:off x="701965" y="5865630"/>
            <a:ext cx="3327216" cy="10161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r>
              <a:rPr lang="sk-SK" sz="1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Systémové odporúčania</a:t>
            </a:r>
          </a:p>
        </p:txBody>
      </p:sp>
      <p:sp>
        <p:nvSpPr>
          <p:cNvPr id="31" name="Zaoblený obdĺžnik 3"/>
          <p:cNvSpPr/>
          <p:nvPr/>
        </p:nvSpPr>
        <p:spPr>
          <a:xfrm>
            <a:off x="6611357" y="1569535"/>
            <a:ext cx="3327216" cy="1016122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r>
              <a:rPr lang="sk-SK" sz="1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Vzdelávanie študentov  </a:t>
            </a:r>
          </a:p>
          <a:p>
            <a:pPr algn="ctr"/>
            <a:r>
              <a:rPr lang="sk-SK" sz="1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v podnikoch</a:t>
            </a:r>
          </a:p>
        </p:txBody>
      </p:sp>
      <p:sp>
        <p:nvSpPr>
          <p:cNvPr id="33" name="Zaoblený obdĺžnik 3"/>
          <p:cNvSpPr/>
          <p:nvPr/>
        </p:nvSpPr>
        <p:spPr>
          <a:xfrm>
            <a:off x="4238470" y="1413775"/>
            <a:ext cx="1491669" cy="719825"/>
          </a:xfrm>
          <a:prstGeom prst="round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r>
              <a:rPr lang="sk-SK" sz="1400" b="1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Best</a:t>
            </a:r>
            <a:r>
              <a:rPr lang="sk-SK" sz="1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k-SK" sz="1400" b="1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practice</a:t>
            </a:r>
            <a:endParaRPr lang="sk-SK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Zaoblený obdĺžnik 3"/>
          <p:cNvSpPr/>
          <p:nvPr/>
        </p:nvSpPr>
        <p:spPr>
          <a:xfrm>
            <a:off x="4238470" y="2697304"/>
            <a:ext cx="1491669" cy="719825"/>
          </a:xfrm>
          <a:prstGeom prst="round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r>
              <a:rPr lang="sk-SK" sz="1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Identifikácia priorít</a:t>
            </a:r>
            <a:endParaRPr lang="sk-SK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Zaoblený obdĺžnik 3"/>
          <p:cNvSpPr/>
          <p:nvPr/>
        </p:nvSpPr>
        <p:spPr>
          <a:xfrm>
            <a:off x="8980315" y="2348121"/>
            <a:ext cx="1491669" cy="719825"/>
          </a:xfrm>
          <a:prstGeom prst="round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r>
              <a:rPr lang="sk-SK" sz="14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Študenti </a:t>
            </a:r>
          </a:p>
          <a:p>
            <a:pPr algn="ctr"/>
            <a:r>
              <a:rPr lang="sk-SK" sz="14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v podnikoch</a:t>
            </a:r>
            <a:endParaRPr lang="sk-SK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Zaoblený obdĺžnik 3"/>
          <p:cNvSpPr/>
          <p:nvPr/>
        </p:nvSpPr>
        <p:spPr>
          <a:xfrm>
            <a:off x="7949983" y="6021914"/>
            <a:ext cx="2499359" cy="1205393"/>
          </a:xfrm>
          <a:prstGeom prst="round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r>
              <a:rPr lang="sk-SK" sz="14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Predikcia potrieb absolventov, kompetencií a podpora adaptácie kurikúl a spolupráce VŠ a podnikov</a:t>
            </a:r>
            <a:endParaRPr lang="sk-SK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Zaoblený obdĺžnik 3"/>
          <p:cNvSpPr/>
          <p:nvPr/>
        </p:nvSpPr>
        <p:spPr>
          <a:xfrm>
            <a:off x="6573365" y="3260037"/>
            <a:ext cx="3327216" cy="1016122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r>
              <a:rPr lang="sk-SK" sz="1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Zaobstaranie vybavenia pre VŠ vo väzbe na vzdelávanie v podnikoch</a:t>
            </a:r>
          </a:p>
        </p:txBody>
      </p:sp>
      <p:sp>
        <p:nvSpPr>
          <p:cNvPr id="38" name="Zaoblený obdĺžnik 3"/>
          <p:cNvSpPr/>
          <p:nvPr/>
        </p:nvSpPr>
        <p:spPr>
          <a:xfrm>
            <a:off x="8957562" y="4130061"/>
            <a:ext cx="1491669" cy="719825"/>
          </a:xfrm>
          <a:prstGeom prst="round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r>
              <a:rPr lang="sk-SK" sz="14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Pomôcky </a:t>
            </a:r>
          </a:p>
          <a:p>
            <a:pPr algn="ctr"/>
            <a:r>
              <a:rPr lang="sk-SK" sz="14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v školách</a:t>
            </a:r>
            <a:endParaRPr lang="sk-SK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Notched Right Arrow 38"/>
          <p:cNvSpPr/>
          <p:nvPr/>
        </p:nvSpPr>
        <p:spPr>
          <a:xfrm>
            <a:off x="5747633" y="1915417"/>
            <a:ext cx="757707" cy="737504"/>
          </a:xfrm>
          <a:prstGeom prst="notchedRightArrow">
            <a:avLst/>
          </a:prstGeom>
          <a:solidFill>
            <a:srgbClr val="CBCED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41" name="Notched Right Arrow 40"/>
          <p:cNvSpPr/>
          <p:nvPr/>
        </p:nvSpPr>
        <p:spPr>
          <a:xfrm>
            <a:off x="5747636" y="3456839"/>
            <a:ext cx="757707" cy="737504"/>
          </a:xfrm>
          <a:prstGeom prst="notchedRightArrow">
            <a:avLst/>
          </a:prstGeom>
          <a:solidFill>
            <a:srgbClr val="CBCED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42" name="Notched Right Arrow 41"/>
          <p:cNvSpPr/>
          <p:nvPr/>
        </p:nvSpPr>
        <p:spPr>
          <a:xfrm>
            <a:off x="5747634" y="5265290"/>
            <a:ext cx="757707" cy="737504"/>
          </a:xfrm>
          <a:prstGeom prst="notchedRightArrow">
            <a:avLst/>
          </a:prstGeom>
          <a:solidFill>
            <a:srgbClr val="CBCED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22" name="Zaoblený obdĺžnik 3"/>
          <p:cNvSpPr/>
          <p:nvPr/>
        </p:nvSpPr>
        <p:spPr>
          <a:xfrm>
            <a:off x="4129613" y="5407543"/>
            <a:ext cx="1491669" cy="719825"/>
          </a:xfrm>
          <a:prstGeom prst="round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7" tIns="45669" rIns="91337" bIns="45669" rtlCol="0" anchor="ctr"/>
          <a:lstStyle/>
          <a:p>
            <a:pPr algn="ctr"/>
            <a:r>
              <a:rPr lang="sk-SK" sz="1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Intervencia</a:t>
            </a:r>
            <a:endParaRPr lang="sk-SK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2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obsahu 2"/>
          <p:cNvSpPr>
            <a:spLocks noGrp="1"/>
          </p:cNvSpPr>
          <p:nvPr>
            <p:ph idx="1"/>
          </p:nvPr>
        </p:nvSpPr>
        <p:spPr>
          <a:xfrm>
            <a:off x="375616" y="3182997"/>
            <a:ext cx="9938949" cy="9231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k-SK" altLang="sk-SK" sz="4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VÝSLEDKY PROJEKTU - JÚN 2015</a:t>
            </a:r>
          </a:p>
        </p:txBody>
      </p:sp>
    </p:spTree>
    <p:extLst>
      <p:ext uri="{BB962C8B-B14F-4D97-AF65-F5344CB8AC3E}">
        <p14:creationId xmlns:p14="http://schemas.microsoft.com/office/powerpoint/2010/main" val="255358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obsahu 1"/>
          <p:cNvSpPr txBox="1">
            <a:spLocks noGrp="1"/>
          </p:cNvSpPr>
          <p:nvPr>
            <p:ph idx="1"/>
          </p:nvPr>
        </p:nvSpPr>
        <p:spPr bwMode="auto">
          <a:xfrm>
            <a:off x="534431" y="1571347"/>
            <a:ext cx="9665859" cy="5727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noAutofit/>
          </a:bodyPr>
          <a:lstStyle/>
          <a:p>
            <a:pPr lvl="0">
              <a:buNone/>
            </a:pPr>
            <a:endParaRPr lang="sk-SK" sz="1700" b="1" dirty="0" smtClean="0">
              <a:solidFill>
                <a:srgbClr val="063B52"/>
              </a:solidFill>
              <a:latin typeface="Arial" pitchFamily="34" charset="0"/>
              <a:cs typeface="Arial" pitchFamily="34" charset="0"/>
            </a:endParaRPr>
          </a:p>
          <a:p>
            <a:pPr marL="534988" lvl="0" indent="-352425" algn="just">
              <a:buSzPct val="150000"/>
              <a:buFont typeface="Wingdings" pitchFamily="2" charset="2"/>
              <a:buChar char="Ø"/>
            </a:pPr>
            <a:r>
              <a:rPr lang="sk-SK" sz="17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Identifikovali sme vyše 3000 konkrétnych spoluprác </a:t>
            </a:r>
            <a:r>
              <a:rPr lang="sk-SK" sz="17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mimobratislavských</a:t>
            </a:r>
            <a:r>
              <a:rPr lang="sk-SK" sz="17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VŠ pracovísk a podnikov.</a:t>
            </a:r>
          </a:p>
          <a:p>
            <a:pPr marL="182563" lvl="0" indent="0" algn="just">
              <a:buNone/>
            </a:pPr>
            <a:endParaRPr lang="sk-SK" sz="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34988" lvl="0" indent="-352425" algn="just">
              <a:buSzPct val="150000"/>
              <a:buFont typeface="Wingdings" pitchFamily="2" charset="2"/>
              <a:buChar char="Ø"/>
            </a:pPr>
            <a:r>
              <a:rPr lang="sk-SK" sz="17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Analýza výsledkov prieskumu priniesla detailný pohľad na spôsoby spolupráce a ich typické charakteristiky, plus identifikovala spolupráce s najvyšším potenciálom vzhľadom k zvoleným kritériám expertnou skupinou (</a:t>
            </a:r>
            <a:r>
              <a:rPr lang="sk-SK" sz="17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ranking</a:t>
            </a:r>
            <a:r>
              <a:rPr lang="sk-SK" sz="17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). Niektoré zo zistení:</a:t>
            </a:r>
          </a:p>
          <a:p>
            <a:pPr marL="182563" lvl="0" indent="0" algn="just">
              <a:buSzPct val="150000"/>
              <a:buNone/>
            </a:pPr>
            <a:endParaRPr lang="sk-SK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990967" lvl="1" indent="-352425" algn="just">
              <a:buSzPct val="150000"/>
              <a:buFont typeface="Wingdings" pitchFamily="2" charset="2"/>
              <a:buChar char="Ø"/>
            </a:pPr>
            <a:r>
              <a:rPr lang="sk-SK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 vysokými školami spolupracujú najmä priemyselné podniky. Na strane vysokých škôl spolupracujú najmä technické odbory.</a:t>
            </a:r>
          </a:p>
          <a:p>
            <a:pPr marL="990967" lvl="1" indent="-352425" algn="just">
              <a:buSzPct val="150000"/>
              <a:buFont typeface="Wingdings" pitchFamily="2" charset="2"/>
              <a:buChar char="Ø"/>
            </a:pPr>
            <a:r>
              <a:rPr lang="sk-SK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Podniky vnímajú spoluprácu a praxe študentov prioritne ako možnosť identifikovať budúcich kvalitných zamestnancov – vysoké školy s týmto aspektom pracujú menej.</a:t>
            </a:r>
          </a:p>
          <a:p>
            <a:pPr marL="990967" lvl="1" indent="-352425" algn="just">
              <a:buSzPct val="150000"/>
              <a:buFont typeface="Wingdings" pitchFamily="2" charset="2"/>
              <a:buChar char="Ø"/>
            </a:pPr>
            <a:r>
              <a:rPr lang="sk-SK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Prax študentov v podnikoch trvá typicky krátko (menej ako v rámci jedného semestra).</a:t>
            </a:r>
          </a:p>
          <a:p>
            <a:pPr marL="990967" lvl="1" indent="-352425" algn="just">
              <a:buSzPct val="150000"/>
              <a:buFont typeface="Wingdings" pitchFamily="2" charset="2"/>
              <a:buChar char="Ø"/>
            </a:pPr>
            <a:r>
              <a:rPr lang="sk-SK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Študent v praxi len v malom percente prípadov rieši konkrétny problém / zadanie podniku.</a:t>
            </a:r>
          </a:p>
          <a:p>
            <a:pPr marL="990967" lvl="1" indent="-352425" algn="just">
              <a:buSzPct val="150000"/>
              <a:buFont typeface="Wingdings" pitchFamily="2" charset="2"/>
              <a:buChar char="Ø"/>
            </a:pPr>
            <a:r>
              <a:rPr lang="sk-SK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Zo spolupráce VŠ a podniku vzniká málo inovácií pre </a:t>
            </a:r>
            <a:r>
              <a:rPr lang="sk-SK" sz="16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kurikulum</a:t>
            </a:r>
            <a:r>
              <a:rPr lang="sk-SK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vysokoškolského štúdia.</a:t>
            </a:r>
          </a:p>
          <a:p>
            <a:pPr marL="534988" lvl="0" indent="-352425" algn="just">
              <a:buFont typeface="Wingdings" pitchFamily="2" charset="2"/>
              <a:buChar char="Ø"/>
            </a:pPr>
            <a:endParaRPr lang="sk-SK" sz="1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34988" indent="-352425" algn="just">
              <a:buFont typeface="Wingdings" pitchFamily="2" charset="2"/>
              <a:buChar char="Ø"/>
            </a:pPr>
            <a:r>
              <a:rPr lang="sk-SK" sz="17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Ranking</a:t>
            </a:r>
            <a:r>
              <a:rPr lang="sk-SK" sz="17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spoluprác podľa kvality umožnil cielene vybrať podniky a študijné programy, ktorým bola umožnená prax študentov v pilotnej fáze národného projektu.</a:t>
            </a:r>
            <a:endParaRPr lang="sk-SK" sz="17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34988" lvl="0" indent="-352425">
              <a:buFont typeface="Wingdings" pitchFamily="2" charset="2"/>
              <a:buChar char="Ø"/>
            </a:pPr>
            <a:endParaRPr lang="sk-SK" sz="17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34988" lvl="0" indent="-352425">
              <a:buFont typeface="Wingdings" pitchFamily="2" charset="2"/>
              <a:buChar char="Ø"/>
            </a:pPr>
            <a:endParaRPr lang="sk-SK" sz="17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34988" lvl="0" indent="-352425">
              <a:buFont typeface="Wingdings" pitchFamily="2" charset="2"/>
              <a:buChar char="Ø"/>
            </a:pPr>
            <a:endParaRPr lang="sk-SK" sz="17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34988" lvl="0" indent="-352425">
              <a:buFont typeface="Wingdings" pitchFamily="2" charset="2"/>
              <a:buChar char="Ø"/>
            </a:pPr>
            <a:endParaRPr lang="sk-SK" sz="17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34988" lvl="0" indent="-352425">
              <a:buFont typeface="Wingdings" pitchFamily="2" charset="2"/>
              <a:buChar char="Ø"/>
            </a:pPr>
            <a:endParaRPr lang="sk-SK" sz="17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34988" indent="-352425"/>
            <a:endParaRPr lang="sk-SK" sz="1700" dirty="0" smtClean="0">
              <a:solidFill>
                <a:srgbClr val="063B52"/>
              </a:solidFill>
              <a:latin typeface="Arial Black" pitchFamily="34" charset="0"/>
            </a:endParaRPr>
          </a:p>
          <a:p>
            <a:pPr lvl="0"/>
            <a:endParaRPr lang="sk-SK" sz="1700" dirty="0" smtClean="0">
              <a:solidFill>
                <a:srgbClr val="063B52"/>
              </a:solidFill>
              <a:latin typeface="Arial Black" pitchFamily="34" charset="0"/>
            </a:endParaRPr>
          </a:p>
          <a:p>
            <a:pPr lvl="0"/>
            <a:endParaRPr lang="sk-SK" sz="1700" dirty="0" smtClean="0">
              <a:solidFill>
                <a:srgbClr val="063B52"/>
              </a:solidFill>
              <a:latin typeface="Arial Black" pitchFamily="34" charset="0"/>
            </a:endParaRPr>
          </a:p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sk-SK" sz="1700" i="0" u="none" strike="noStrike" kern="0" cap="none" spc="0" normalizeH="0" baseline="0" noProof="0" dirty="0" smtClean="0">
              <a:ln>
                <a:noFill/>
              </a:ln>
              <a:solidFill>
                <a:srgbClr val="063B52"/>
              </a:solidFill>
              <a:effectLst/>
              <a:uLnTx/>
              <a:uFillTx/>
              <a:latin typeface="Arial Black" pitchFamily="34" charset="0"/>
              <a:cs typeface="Times New Roman" pitchFamily="18" charset="0"/>
            </a:endParaRPr>
          </a:p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pPr>
            <a:endParaRPr kumimoji="0" lang="sk-SK" sz="1700" i="0" u="none" strike="noStrike" kern="0" cap="none" spc="0" normalizeH="0" baseline="0" noProof="0" dirty="0" smtClean="0">
              <a:ln>
                <a:noFill/>
              </a:ln>
              <a:solidFill>
                <a:srgbClr val="063B52"/>
              </a:solidFill>
              <a:effectLst/>
              <a:uLnTx/>
              <a:uFillTx/>
              <a:latin typeface="Arial Black" pitchFamily="34" charset="0"/>
              <a:cs typeface="Times New Roman" pitchFamily="18" charset="0"/>
            </a:endParaRPr>
          </a:p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sk-SK" sz="1700" i="0" u="none" strike="noStrike" kern="0" cap="none" spc="0" normalizeH="0" baseline="0" noProof="0" dirty="0">
              <a:ln>
                <a:noFill/>
              </a:ln>
              <a:solidFill>
                <a:srgbClr val="063B52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534431" y="414581"/>
            <a:ext cx="7135876" cy="1156767"/>
          </a:xfrm>
        </p:spPr>
        <p:txBody>
          <a:bodyPr/>
          <a:lstStyle/>
          <a:p>
            <a:pPr lvl="0"/>
            <a:r>
              <a:rPr lang="sk-SK" sz="2400" dirty="0" smtClean="0">
                <a:solidFill>
                  <a:srgbClr val="063B5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k-SK" sz="2400" dirty="0" smtClean="0">
                <a:solidFill>
                  <a:srgbClr val="063B52"/>
                </a:solidFill>
                <a:latin typeface="Arial" pitchFamily="34" charset="0"/>
                <a:cs typeface="Arial" pitchFamily="34" charset="0"/>
              </a:rPr>
            </a:br>
            <a:r>
              <a:rPr lang="sk-SK" sz="3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ZISTENIA </a:t>
            </a:r>
            <a:r>
              <a:rPr lang="sk-SK" sz="1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PRI IDENTIFIKÁCII „BEST PRACTICE“ – EXISTUJÚCICH A PODNIKOV:</a:t>
            </a:r>
            <a:endParaRPr lang="sk-SK" sz="1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56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7">
      <a:dk1>
        <a:srgbClr val="00386B"/>
      </a:dk1>
      <a:lt1>
        <a:sysClr val="window" lastClr="FFFFFF"/>
      </a:lt1>
      <a:dk2>
        <a:srgbClr val="004F8F"/>
      </a:dk2>
      <a:lt2>
        <a:srgbClr val="C8C8C8"/>
      </a:lt2>
      <a:accent1>
        <a:srgbClr val="0066B2"/>
      </a:accent1>
      <a:accent2>
        <a:srgbClr val="F5821E"/>
      </a:accent2>
      <a:accent3>
        <a:srgbClr val="868686"/>
      </a:accent3>
      <a:accent4>
        <a:srgbClr val="00386B"/>
      </a:accent4>
      <a:accent5>
        <a:srgbClr val="FCBF76"/>
      </a:accent5>
      <a:accent6>
        <a:srgbClr val="C8C8C8"/>
      </a:accent6>
      <a:hlink>
        <a:srgbClr val="F5821E"/>
      </a:hlink>
      <a:folHlink>
        <a:srgbClr val="86868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7796</TotalTime>
  <Words>3162</Words>
  <Application>Microsoft Office PowerPoint</Application>
  <PresentationFormat>Vlastná</PresentationFormat>
  <Paragraphs>824</Paragraphs>
  <Slides>39</Slides>
  <Notes>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39</vt:i4>
      </vt:variant>
    </vt:vector>
  </HeadingPairs>
  <TitlesOfParts>
    <vt:vector size="40" baseType="lpstr">
      <vt:lpstr>Office Theme</vt:lpstr>
      <vt:lpstr>VYSOKÉ ŠKOLY AKO MOTORY ROZVOJA VEDOMOSTNEJ SPOLOČNOSTI                                                                 </vt:lpstr>
      <vt:lpstr>Prezentácia programu PowerPoint</vt:lpstr>
      <vt:lpstr>VÝCHODISKÁ</vt:lpstr>
      <vt:lpstr>ZADANIE NÁRODNÉHO PROJEKTU</vt:lpstr>
      <vt:lpstr>OTÁZKY VYPLÝVAJÚCE ZO ZADANIA NÁRODNÉHO PROJEKTU</vt:lpstr>
      <vt:lpstr>AKTIVITY NÁRODNÉHO PROJEKTU</vt:lpstr>
      <vt:lpstr>Prezentácia programu PowerPoint</vt:lpstr>
      <vt:lpstr>Prezentácia programu PowerPoint</vt:lpstr>
      <vt:lpstr> ZISTENIA PRI IDENTIFIKÁCII „BEST PRACTICE“ – EXISTUJÚCICH A PODNIKOV:</vt:lpstr>
      <vt:lpstr>Prezentácia programu PowerPoint</vt:lpstr>
      <vt:lpstr>METODOLOGICKÝ POSTUP</vt:lpstr>
      <vt:lpstr>Kľúčové zistenia z prognózy vývoja pracovného trhu osôb s terciárnym vzdelaním I.</vt:lpstr>
      <vt:lpstr>Prezentácia programu PowerPoint</vt:lpstr>
      <vt:lpstr> Perspektívne odbory vzdelania                     (v klasifikácii ISCED 3D) – popredné miesta v rebríčku</vt:lpstr>
      <vt:lpstr>Multifaktorový model                   pre posúdenie študijných programov (celkovo zahŕňal 4 aspekty posudzovania a 35 konkrétnych ukazovateľov)</vt:lpstr>
      <vt:lpstr>Príklad zistení v indikátoroch</vt:lpstr>
      <vt:lpstr>Odbory (prevod na ISCED 3D), do ktorých patria identifikované perspektívne  študijné programy – v rámci NP  („mimobratislavské top 100“)</vt:lpstr>
      <vt:lpstr>Inovácie študijných programov (100) riešené na 17 fakultách VŠ </vt:lpstr>
      <vt:lpstr>VYTVORENÁ SIEŤ SPOLURÁCE</vt:lpstr>
      <vt:lpstr>Praxe študentov </vt:lpstr>
      <vt:lpstr>Praxe študentov </vt:lpstr>
      <vt:lpstr>Praxe študentov</vt:lpstr>
      <vt:lpstr>Praxe študentov</vt:lpstr>
      <vt:lpstr>Praxe študentov</vt:lpstr>
      <vt:lpstr>Praxe študentov</vt:lpstr>
      <vt:lpstr>Praxe študentov</vt:lpstr>
      <vt:lpstr>EXKURZIE ŠTUDENTOV</vt:lpstr>
      <vt:lpstr>EXKURZIE ŠTUDENTOV</vt:lpstr>
      <vt:lpstr>EXKURZIE ŠTUDENTOV</vt:lpstr>
      <vt:lpstr>EXKURZIE ŠTUDENTOV</vt:lpstr>
      <vt:lpstr>EXKURZIE ŠTUDENTOV</vt:lpstr>
      <vt:lpstr>EXKURZIE ŠTUDENTOV</vt:lpstr>
      <vt:lpstr>Výučbové centrá na VŠ</vt:lpstr>
      <vt:lpstr>Výučbové centrá na VŠ</vt:lpstr>
      <vt:lpstr>POPULARIZÁCIA MYŠLIENOK PROJEKTU</vt:lpstr>
      <vt:lpstr>POPULARIZÁCIA MYŠLIENOK PROJEKTU</vt:lpstr>
      <vt:lpstr>Prínos národného projektu – dopady  1/2</vt:lpstr>
      <vt:lpstr>Prínos národného projektu – dopady    2/2</vt:lpstr>
      <vt:lpstr>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Branislav Kátlovský</dc:creator>
  <cp:lastModifiedBy>Jancovicova Helga</cp:lastModifiedBy>
  <cp:revision>646</cp:revision>
  <cp:lastPrinted>2015-06-16T13:46:58Z</cp:lastPrinted>
  <dcterms:created xsi:type="dcterms:W3CDTF">2014-03-25T12:38:01Z</dcterms:created>
  <dcterms:modified xsi:type="dcterms:W3CDTF">2015-06-18T13:36:27Z</dcterms:modified>
</cp:coreProperties>
</file>