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67" r:id="rId2"/>
    <p:sldId id="385" r:id="rId3"/>
    <p:sldId id="378" r:id="rId4"/>
    <p:sldId id="389" r:id="rId5"/>
    <p:sldId id="328" r:id="rId6"/>
    <p:sldId id="377" r:id="rId7"/>
    <p:sldId id="376" r:id="rId8"/>
    <p:sldId id="386" r:id="rId9"/>
    <p:sldId id="390" r:id="rId10"/>
  </p:sldIdLst>
  <p:sldSz cx="9144000" cy="6858000" type="screen4x3"/>
  <p:notesSz cx="6797675" cy="9926638"/>
  <p:defaultTextStyle>
    <a:defPPr>
      <a:defRPr lang="sk-SK"/>
    </a:defPPr>
    <a:lvl1pPr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AA4"/>
    <a:srgbClr val="CCECFF"/>
    <a:srgbClr val="FDF54D"/>
    <a:srgbClr val="003399"/>
    <a:srgbClr val="CCFFFF"/>
    <a:srgbClr val="000099"/>
    <a:srgbClr val="3333FF"/>
    <a:srgbClr val="33CCFF"/>
    <a:srgbClr val="66CCFF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6" autoAdjust="0"/>
    <p:restoredTop sz="78059" autoAdjust="0"/>
  </p:normalViewPr>
  <p:slideViewPr>
    <p:cSldViewPr>
      <p:cViewPr varScale="1">
        <p:scale>
          <a:sx n="88" d="100"/>
          <a:sy n="88" d="100"/>
        </p:scale>
        <p:origin x="18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3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4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4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167"/>
            <a:ext cx="2946400" cy="496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8167"/>
            <a:ext cx="2946400" cy="496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FE2F5F1-7BC6-48DE-ABAC-02970A8C920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7101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4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4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8188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5" y="4716469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167"/>
            <a:ext cx="2946400" cy="496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28167"/>
            <a:ext cx="2946400" cy="496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DF1F0D9-50E6-4AE3-BAAF-FF5D71E960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4611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0094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2802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2786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5981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52920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03933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44085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0420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27A97-7ECC-4783-80A6-4DE1F936BB3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9C8E4-625C-4735-98CC-8A2F3649036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904038" y="765175"/>
            <a:ext cx="2239962" cy="496728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79388" y="765175"/>
            <a:ext cx="6572250" cy="496728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D9223-22D4-4BBA-9BD4-DB83F449D7A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8636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250825" y="1700213"/>
            <a:ext cx="8893175" cy="4032250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09FF2-F620-49BC-8CA2-DD0D7220818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8636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250825" y="1700213"/>
            <a:ext cx="4370388" cy="40322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73613" y="1700213"/>
            <a:ext cx="4370387" cy="40322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84B64-20D8-4E13-8CD2-9229B111B0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8B683-A991-4FB2-937E-AA32C52368B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AB083-B60D-42BF-8FFE-312938AA22D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250825" y="1700213"/>
            <a:ext cx="4370388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73613" y="1700213"/>
            <a:ext cx="4370387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A34EF-47B8-4844-B073-78B7BA7F54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00BA1-4DC8-41C4-8630-686EE30FBC1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E520E-8076-4F3D-873E-7AC89B5B6A8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FE932DB-AC00-4C98-BABC-53CCF979DE03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4A197F2-010D-40B7-ADC5-F880608A9343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6A0DB-47C2-47F8-B493-8FEFB030EB0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 userDrawn="1"/>
        </p:nvSpPr>
        <p:spPr bwMode="auto">
          <a:xfrm>
            <a:off x="1258888" y="1196975"/>
            <a:ext cx="6696075" cy="43926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1800" b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765175"/>
            <a:ext cx="8964612" cy="863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Materiály upravujúce finančné riadenie na národnej úrovni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0213"/>
            <a:ext cx="88931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A0DCE82-A4A7-4DC2-80F7-93DD6F07C1EF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  <p:pic>
        <p:nvPicPr>
          <p:cNvPr id="1034" name="Picture 12" descr="logoMF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6838" y="0"/>
            <a:ext cx="2962275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5" descr="peniaze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84988" y="6084888"/>
            <a:ext cx="2160587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8"/>
          <p:cNvGraphicFramePr>
            <a:graphicFrameLocks noChangeAspect="1"/>
          </p:cNvGraphicFramePr>
          <p:nvPr/>
        </p:nvGraphicFramePr>
        <p:xfrm>
          <a:off x="179388" y="6092825"/>
          <a:ext cx="1541462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" r:id="rId18" imgW="3321000" imgH="1278000" progId="AcroExch.Document.7">
                  <p:embed/>
                </p:oleObj>
              </mc:Choice>
              <mc:Fallback>
                <p:oleObj r:id="rId18" imgW="3321000" imgH="1278000" progId="AcroExch.Document.7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6092825"/>
                        <a:ext cx="1541462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3" descr="C:\Users\lsusolova\AppData\Local\Microsoft\Windows\Temporary Internet Files\Content.Outlook\I3PHT538\Logo_EFQM_R4E5_CMYK2012.jpg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00" y="97750"/>
            <a:ext cx="16287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65000"/>
        <a:buFont typeface="Wingdings" pitchFamily="2" charset="2"/>
        <a:buChar char="§"/>
        <a:defRPr sz="2800" b="1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Char char="•"/>
        <a:defRPr sz="2400">
          <a:solidFill>
            <a:schemeClr val="accent2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-16768" y="2764572"/>
            <a:ext cx="9144000" cy="144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k-SK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2133600"/>
            <a:ext cx="9144000" cy="25545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sk-SK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inančná implementácia</a:t>
            </a: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Operačného programu Vzdelávanie</a:t>
            </a: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22.06.2015</a:t>
            </a:r>
            <a:endParaRPr lang="sk-SK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7" y="841642"/>
            <a:ext cx="7344817" cy="504057"/>
          </a:xfrm>
        </p:spPr>
        <p:txBody>
          <a:bodyPr/>
          <a:lstStyle/>
          <a:p>
            <a:pPr eaLnBrk="1" hangingPunct="1">
              <a:defRPr/>
            </a:pPr>
            <a:r>
              <a:rPr lang="sk-SK" sz="2000" b="1" dirty="0">
                <a:solidFill>
                  <a:srgbClr val="002060"/>
                </a:solidFill>
              </a:rPr>
              <a:t>Čerpanie ŠF a KF programového obdobia 2007 - 2013 k </a:t>
            </a:r>
            <a:r>
              <a:rPr lang="sk-SK" sz="2000" b="1" dirty="0" smtClean="0">
                <a:solidFill>
                  <a:srgbClr val="002060"/>
                </a:solidFill>
              </a:rPr>
              <a:t>19.06.2015 </a:t>
            </a:r>
            <a:endParaRPr lang="sk-SK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Tabuľ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686407"/>
              </p:ext>
            </p:extLst>
          </p:nvPr>
        </p:nvGraphicFramePr>
        <p:xfrm>
          <a:off x="1019235" y="1478510"/>
          <a:ext cx="7657221" cy="4233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1258"/>
                <a:gridCol w="1080120"/>
                <a:gridCol w="1152128"/>
                <a:gridCol w="1080120"/>
                <a:gridCol w="1008112"/>
                <a:gridCol w="1285483"/>
              </a:tblGrid>
              <a:tr h="94237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Operačný program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Záväzok </a:t>
                      </a:r>
                      <a:endParaRPr lang="sk-SK" sz="1200" b="1" u="none" strike="noStrike" dirty="0" smtClean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sk-SK" sz="12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2007-2013 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Čerpanie  </a:t>
                      </a:r>
                      <a:r>
                        <a:rPr lang="sk-SK" sz="12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ŠF </a:t>
                      </a:r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(schválené SŽP znížené o nezrovnalosti) 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Podiel čerpania </a:t>
                      </a:r>
                      <a:r>
                        <a:rPr lang="sk-SK" sz="12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na </a:t>
                      </a:r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záväzku </a:t>
                      </a:r>
                      <a:endParaRPr lang="sk-SK" sz="1200" b="1" u="none" strike="noStrike" dirty="0" smtClean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sk-SK" sz="1200" b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2007-2013 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/>
                        </a:rPr>
                        <a:t>Potrebné vyčerpať zo záväzku 2012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Potrebné vyčerpať zo záväzku 2013 vrátane zálohových platieb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23347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 EUR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 EUR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v %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2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/>
                        </a:rPr>
                        <a:t>v EUR</a:t>
                      </a:r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v EUR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29551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da-D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Konkurenc. a hosp. rast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968 250 000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540 069 789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55,78%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157 719 165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270 461 046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da-D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Životné prostredie (ERDF + KF)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1 820 000 </a:t>
                      </a:r>
                      <a:r>
                        <a:rPr lang="sk-SK" sz="11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000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1 057 473 395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58,10%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181 368 257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581 158 348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Bratislavský kraj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95 207 607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64 752 566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68,01%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4 759 788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25 695 252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Doprava (ERDF + KF)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3 160 154 595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2 152 908 532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68,13%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1 007 246 063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Technická pomoc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97 601 421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67 456 165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69,11%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987 120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29 158 136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Vzdelávanie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542 728 760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386 768 062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71,26%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1 396 387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154 564 311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A4"/>
                    </a:solidFill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Výskum a vývoj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1 209 415 373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866 043 296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71,61%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343 372 077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Informatizácia spoločnosti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843 595 405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605 302 927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71,75%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238 292 478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</a:t>
                      </a:r>
                      <a:r>
                        <a:rPr lang="sk-SK" sz="11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Zamestn</a:t>
                      </a:r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. a sociálna inklúzia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941 301 578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765 311 423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81,30%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175 990 155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OP Zdravotníctvo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250 000 </a:t>
                      </a:r>
                      <a:r>
                        <a:rPr lang="sk-SK" sz="11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000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205 622 403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82,25%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44 377 597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47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Regionálny OP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1 554 503 927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1 299 156 963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83,57%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1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255 346 964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08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SPOLU</a:t>
                      </a:r>
                    </a:p>
                  </a:txBody>
                  <a:tcPr marL="72000" marR="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11 482 758 666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8 010 865 522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69,76%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346 230 717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3 125 662 426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180539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Zdroj: MFSR</a:t>
                      </a:r>
                      <a:endParaRPr lang="sk-SK" sz="9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sk-SK" sz="12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Nadpis 1"/>
          <p:cNvSpPr txBox="1">
            <a:spLocks/>
          </p:cNvSpPr>
          <p:nvPr/>
        </p:nvSpPr>
        <p:spPr bwMode="auto">
          <a:xfrm>
            <a:off x="7812360" y="1201683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4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  <p:sp>
        <p:nvSpPr>
          <p:cNvPr id="6" name="Nadpis 1"/>
          <p:cNvSpPr txBox="1">
            <a:spLocks/>
          </p:cNvSpPr>
          <p:nvPr/>
        </p:nvSpPr>
        <p:spPr bwMode="auto">
          <a:xfrm>
            <a:off x="179388" y="764704"/>
            <a:ext cx="8964612" cy="7870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>
              <a:lnSpc>
                <a:spcPct val="100000"/>
              </a:lnSpc>
              <a:buNone/>
              <a:defRPr/>
            </a:pPr>
            <a:r>
              <a:rPr lang="sk-SK" sz="2000" b="1" kern="0" dirty="0" smtClean="0">
                <a:solidFill>
                  <a:srgbClr val="002060"/>
                </a:solidFill>
              </a:rPr>
              <a:t>Čerpanie prostriedkov EÚ a ŠR na spolufinancovanie </a:t>
            </a:r>
          </a:p>
          <a:p>
            <a:pPr>
              <a:lnSpc>
                <a:spcPct val="100000"/>
              </a:lnSpc>
              <a:buNone/>
              <a:defRPr/>
            </a:pPr>
            <a:r>
              <a:rPr lang="sk-SK" sz="2000" b="1" kern="0" dirty="0" smtClean="0">
                <a:solidFill>
                  <a:srgbClr val="002060"/>
                </a:solidFill>
              </a:rPr>
              <a:t>za OP Vzdelávanie k </a:t>
            </a:r>
            <a:r>
              <a:rPr lang="sk-SK" sz="2000" kern="0" dirty="0" smtClean="0">
                <a:solidFill>
                  <a:srgbClr val="002060"/>
                </a:solidFill>
              </a:rPr>
              <a:t>19</a:t>
            </a:r>
            <a:r>
              <a:rPr lang="sk-SK" sz="2000" b="1" kern="0" dirty="0" smtClean="0">
                <a:solidFill>
                  <a:srgbClr val="002060"/>
                </a:solidFill>
              </a:rPr>
              <a:t>.06.2015</a:t>
            </a:r>
            <a:endParaRPr lang="en-US" b="0" kern="0" dirty="0"/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282493"/>
              </p:ext>
            </p:extLst>
          </p:nvPr>
        </p:nvGraphicFramePr>
        <p:xfrm>
          <a:off x="405880" y="1556792"/>
          <a:ext cx="8280920" cy="4397911"/>
        </p:xfrm>
        <a:graphic>
          <a:graphicData uri="http://schemas.openxmlformats.org/drawingml/2006/table">
            <a:tbl>
              <a:tblPr/>
              <a:tblGrid>
                <a:gridCol w="2520280"/>
                <a:gridCol w="864096"/>
                <a:gridCol w="720080"/>
                <a:gridCol w="817496"/>
                <a:gridCol w="766680"/>
                <a:gridCol w="576064"/>
                <a:gridCol w="648072"/>
                <a:gridCol w="792088"/>
                <a:gridCol w="576064"/>
              </a:tblGrid>
              <a:tr h="45725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 Vzdelávanie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Záväzok 2007-2013 v bežných cenách v EUR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Čerpanie  (schválené SŽP znížené o nezrovnalosti) v EUR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Podiel čerpania na záväzku 2007-2013 v %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Posun 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od posledného 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MV</a:t>
                      </a:r>
                    </a:p>
                    <a:p>
                      <a:pPr algn="ctr" rtl="0" fontAlgn="ctr"/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(25.06.2014)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177189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ŠR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ŠR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ŠR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EÚ zdroj 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455629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1 - Reforma systému vzdelávania </a:t>
                      </a:r>
                      <a:endParaRPr lang="sk-SK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l" rtl="0" fontAlgn="b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 </a:t>
                      </a:r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odbornej prípravy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309 841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525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54 677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917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230 563 235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34 449 813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74,41%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63,00%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89 300 280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28,82%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28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2 - 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Ďalšie 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vzdelávanie ako nástroj rozvoja ľudských zdrojov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130 906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466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23 101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142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79 151 790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13 327 349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60,46%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57,69%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26 254 663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20,06%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04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3 - Podpora vzdelávania osôb </a:t>
                      </a:r>
                      <a:endParaRPr lang="sk-SK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l" rtl="0" fontAlgn="b"/>
                      <a:r>
                        <a:rPr lang="pt-B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 </a:t>
                      </a:r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osobitými vzdelávacími potrebami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63 385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000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11 185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589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44 813 696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7 391 303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70,70%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66,08%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20 723 558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32,69%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89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4 - Moderné vzdelávanie </a:t>
                      </a:r>
                      <a:endParaRPr lang="sk-SK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l" rtl="0" fontAlgn="b"/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pre 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vedomostnú spoločnosť pre Bratislavský kraj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17 590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228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3 104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159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11 495 987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1 896 981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65,35%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61,11%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4 111 754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23,38%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940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Prioritná os 5 - Technická pomoc pre Cieľ Konvergencia 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21 005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541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3 706 </a:t>
                      </a:r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861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20 743 354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3 660 595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98,75%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98,75%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3 559 592</a:t>
                      </a:r>
                      <a:endParaRPr lang="sk-SK" sz="10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16,95%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77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 Vzdelávanie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542 728 </a:t>
                      </a:r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760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95 775 </a:t>
                      </a:r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668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386 768 062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60 726 041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71,26%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63,40%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0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143 949 847</a:t>
                      </a:r>
                      <a:endParaRPr lang="sk-SK" sz="1000" b="1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26,52%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79287"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939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MŠVVaŠ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SR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509 830 417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89 970 076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372 463 099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58 704 900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73,06%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65,25%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141 726 325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27,80%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210939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MZ SR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32 898 343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5 805 591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14 304 963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2 021 141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43,48%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34,81%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2 223 522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6,76%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7189"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85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1 - Konvergencia 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525 138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532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92 671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509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375 272 075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58 829 060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71,46%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63,48%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139 838 093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26,64%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07491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2 - Regionálna konkurencieschopnosť a zamestnanosť</a:t>
                      </a:r>
                    </a:p>
                  </a:txBody>
                  <a:tcPr marL="8113" marR="8113" marT="81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17 590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228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3 104 </a:t>
                      </a:r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159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11 495 987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1 896 981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65,35%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61,11%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4 111 754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23,38%</a:t>
                      </a:r>
                      <a:endParaRPr lang="sk-SK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8752">
                <a:tc>
                  <a:txBody>
                    <a:bodyPr/>
                    <a:lstStyle/>
                    <a:p>
                      <a:pPr algn="l" rtl="0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Zdroj: MF SR</a:t>
                      </a: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3" marR="8113" marT="81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 bwMode="auto">
          <a:xfrm>
            <a:off x="8100392" y="1268760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96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765175"/>
            <a:ext cx="9144000" cy="422276"/>
          </a:xfr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k-SK" sz="2000" b="1" dirty="0" smtClean="0">
                <a:solidFill>
                  <a:srgbClr val="002060"/>
                </a:solidFill>
              </a:rPr>
              <a:t>Analýza </a:t>
            </a:r>
            <a:r>
              <a:rPr lang="sk-SK" sz="2000" b="1" dirty="0">
                <a:solidFill>
                  <a:srgbClr val="002060"/>
                </a:solidFill>
              </a:rPr>
              <a:t>čerpania </a:t>
            </a:r>
            <a:r>
              <a:rPr lang="sk-SK" sz="2000" b="1" dirty="0" smtClean="0">
                <a:solidFill>
                  <a:srgbClr val="002060"/>
                </a:solidFill>
              </a:rPr>
              <a:t>prostriedkov OP </a:t>
            </a:r>
            <a:r>
              <a:rPr lang="sk-SK" sz="2000" b="1" dirty="0">
                <a:solidFill>
                  <a:srgbClr val="002060"/>
                </a:solidFill>
              </a:rPr>
              <a:t>Vzdelávanie k 19.6.2015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1" y="1187451"/>
            <a:ext cx="8147249" cy="483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91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6542856" y="6237312"/>
            <a:ext cx="2133600" cy="476250"/>
          </a:xfrm>
        </p:spPr>
        <p:txBody>
          <a:bodyPr/>
          <a:lstStyle/>
          <a:p>
            <a:pPr>
              <a:defRPr/>
            </a:pPr>
            <a:fld id="{A4F09FF2-F620-49BC-8CA2-DD0D72208182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60971"/>
            <a:ext cx="8097259" cy="792088"/>
          </a:xfrm>
        </p:spPr>
        <p:txBody>
          <a:bodyPr/>
          <a:lstStyle/>
          <a:p>
            <a:pPr eaLnBrk="1" hangingPunct="1">
              <a:defRPr/>
            </a:pPr>
            <a:r>
              <a:rPr lang="sk-SK" sz="2000" b="1" kern="1200" dirty="0">
                <a:solidFill>
                  <a:srgbClr val="002060"/>
                </a:solidFill>
              </a:rPr>
              <a:t>Podiel čerpania k </a:t>
            </a:r>
            <a:r>
              <a:rPr lang="sk-SK" sz="2000" b="1" kern="1200" dirty="0" smtClean="0">
                <a:solidFill>
                  <a:srgbClr val="002060"/>
                </a:solidFill>
              </a:rPr>
              <a:t>19.06.2015 </a:t>
            </a:r>
            <a:r>
              <a:rPr lang="sk-SK" sz="2000" b="1" kern="1200" dirty="0">
                <a:solidFill>
                  <a:srgbClr val="002060"/>
                </a:solidFill>
              </a:rPr>
              <a:t>na záväzku 2007-2013 OP </a:t>
            </a:r>
            <a:r>
              <a:rPr lang="sk-SK" sz="2000" b="1" kern="1200" dirty="0" smtClean="0">
                <a:solidFill>
                  <a:srgbClr val="002060"/>
                </a:solidFill>
              </a:rPr>
              <a:t>Vzdelávanie</a:t>
            </a:r>
            <a:r>
              <a:rPr lang="sk-SK" sz="1800" b="1" kern="1200" dirty="0" smtClean="0">
                <a:solidFill>
                  <a:srgbClr val="002060"/>
                </a:solidFill>
              </a:rPr>
              <a:t/>
            </a:r>
            <a:br>
              <a:rPr lang="sk-SK" sz="1800" b="1" kern="1200" dirty="0" smtClean="0">
                <a:solidFill>
                  <a:srgbClr val="002060"/>
                </a:solidFill>
              </a:rPr>
            </a:br>
            <a:r>
              <a:rPr lang="sk-SK" sz="1600" i="1" dirty="0" smtClean="0">
                <a:solidFill>
                  <a:srgbClr val="002060"/>
                </a:solidFill>
              </a:rPr>
              <a:t>(národná úroveň)</a:t>
            </a:r>
            <a:endParaRPr lang="sk-SK" sz="1600" i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156396"/>
              </p:ext>
            </p:extLst>
          </p:nvPr>
        </p:nvGraphicFramePr>
        <p:xfrm>
          <a:off x="611560" y="1587089"/>
          <a:ext cx="7881236" cy="1833037"/>
        </p:xfrm>
        <a:graphic>
          <a:graphicData uri="http://schemas.openxmlformats.org/drawingml/2006/table">
            <a:tbl>
              <a:tblPr/>
              <a:tblGrid>
                <a:gridCol w="962601"/>
                <a:gridCol w="1047321"/>
                <a:gridCol w="899071"/>
                <a:gridCol w="1200158"/>
                <a:gridCol w="1291449"/>
                <a:gridCol w="1296144"/>
                <a:gridCol w="1184492"/>
              </a:tblGrid>
              <a:tr h="50405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Vzdelávanie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</a:t>
                      </a: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áväzok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/>
                      </a:r>
                      <a:b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 </a:t>
                      </a:r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- 2013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/>
                      </a:r>
                      <a:b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nl-N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</a:t>
                      </a:r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Čerpanie</a:t>
                      </a:r>
                      <a:r>
                        <a:rPr lang="sk-SK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2007-2013 </a:t>
                      </a:r>
                    </a:p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%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Potrebné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vyčerpať do 31.12.2015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2012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otrebné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vyčerpať na úrovni prijímateľov do 31.12.2015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zo 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záväzku </a:t>
                      </a:r>
                      <a:r>
                        <a:rPr lang="sk-SK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2013 vrátane zálohových platieb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20879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n+3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pravidlo n+2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48542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</a:t>
                      </a:r>
                      <a:endParaRPr lang="sk-SK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ctr" rtl="0" fontAlgn="ctr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2007-2013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zo záväzku </a:t>
                      </a:r>
                      <a:endParaRPr lang="sk-SK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ctr" rtl="0" fontAlgn="ctr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2007-2013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  <a:tr h="208793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525 138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532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71,46%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0,00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0,00%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149 866 457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28,54%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93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Cieľ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17 590 </a:t>
                      </a: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228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65,35%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1 396 387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7,94%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4 697 854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26,71%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93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542 728 </a:t>
                      </a:r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760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71,26%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1 396 387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0,26%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154 564 311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28,48%</a:t>
                      </a:r>
                      <a:endParaRPr lang="sk-SK" sz="1100" b="1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</a:tbl>
          </a:graphicData>
        </a:graphic>
      </p:graphicFrame>
      <p:sp>
        <p:nvSpPr>
          <p:cNvPr id="12" name="Nadpis 1"/>
          <p:cNvSpPr txBox="1">
            <a:spLocks/>
          </p:cNvSpPr>
          <p:nvPr/>
        </p:nvSpPr>
        <p:spPr bwMode="auto">
          <a:xfrm>
            <a:off x="7848541" y="1339916"/>
            <a:ext cx="648072" cy="2658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1907704" y="3441538"/>
            <a:ext cx="25922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1000" b="0" i="1" dirty="0" smtClean="0">
                <a:solidFill>
                  <a:schemeClr val="tx2"/>
                </a:solidFill>
              </a:rPr>
              <a:t>Zdroj: MF SR</a:t>
            </a:r>
          </a:p>
        </p:txBody>
      </p:sp>
      <p:sp>
        <p:nvSpPr>
          <p:cNvPr id="14" name="Obdĺžnik 13"/>
          <p:cNvSpPr/>
          <p:nvPr/>
        </p:nvSpPr>
        <p:spPr>
          <a:xfrm>
            <a:off x="539552" y="3710520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sk-SK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Podiel čerpania k </a:t>
            </a:r>
            <a:r>
              <a:rPr lang="sk-SK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19.06.2015 na záväzku </a:t>
            </a:r>
            <a:r>
              <a:rPr lang="sk-SK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v súlade s pravidlom n+3/n+2</a:t>
            </a:r>
          </a:p>
          <a:p>
            <a:pPr algn="ctr">
              <a:buNone/>
            </a:pPr>
            <a:r>
              <a:rPr lang="sk-SK" b="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(úroveň voči EK)</a:t>
            </a:r>
            <a:endParaRPr lang="sk-SK" b="0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" name="Nadpis 1"/>
          <p:cNvSpPr txBox="1">
            <a:spLocks/>
          </p:cNvSpPr>
          <p:nvPr/>
        </p:nvSpPr>
        <p:spPr bwMode="auto">
          <a:xfrm>
            <a:off x="8028384" y="4010454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542664" y="5877272"/>
            <a:ext cx="25922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1000" b="0" i="1" dirty="0" smtClean="0">
                <a:solidFill>
                  <a:schemeClr val="tx2"/>
                </a:solidFill>
              </a:rPr>
              <a:t>Zdroj: MF SR</a:t>
            </a: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520833"/>
              </p:ext>
            </p:extLst>
          </p:nvPr>
        </p:nvGraphicFramePr>
        <p:xfrm>
          <a:off x="637355" y="4296611"/>
          <a:ext cx="8039101" cy="1604664"/>
        </p:xfrm>
        <a:graphic>
          <a:graphicData uri="http://schemas.openxmlformats.org/drawingml/2006/table">
            <a:tbl>
              <a:tblPr/>
              <a:tblGrid>
                <a:gridCol w="692390"/>
                <a:gridCol w="721975"/>
                <a:gridCol w="651454"/>
                <a:gridCol w="1044260"/>
                <a:gridCol w="968582"/>
                <a:gridCol w="1119938"/>
                <a:gridCol w="1047098"/>
                <a:gridCol w="896702"/>
                <a:gridCol w="896702"/>
              </a:tblGrid>
              <a:tr h="40347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Vzdelávanie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Záväzok </a:t>
                      </a:r>
                      <a:b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2007-2013</a:t>
                      </a:r>
                      <a:b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Čerpanie  záväzku 2007-2013 </a:t>
                      </a:r>
                      <a:b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Potrebné deklarovať do 31.12.2015 zo záväzku 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Potrebné deklarovať zo záväzku </a:t>
                      </a:r>
                    </a:p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2013 (najneskôr do 31.03.2017)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Potrebné deklarovať spolu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201737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pravidlo n+3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pravidlo n+2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1100" b="0" i="1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pravidlo n+2/n+3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40347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 zo záväzku 2007-2013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 zo záväzku 2007-2013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 zo záväzku 2007-2013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  <a:tr h="21193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Cieľ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525 138 532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60,49%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28 258 684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5,38%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179 248 230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34,13%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207 506 914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39,51%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Cieľ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17 590 228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57,97%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2 694 711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15,32%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4 697 854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26,71%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7 392 565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42,03%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0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542 728 760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60,40%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30 953 395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5,70%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183 946 083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33,89%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214 899 479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39,60%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09FF2-F620-49BC-8CA2-DD0D72208182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  <p:sp>
        <p:nvSpPr>
          <p:cNvPr id="5" name="Nadpis 1"/>
          <p:cNvSpPr txBox="1">
            <a:spLocks/>
          </p:cNvSpPr>
          <p:nvPr/>
        </p:nvSpPr>
        <p:spPr bwMode="auto">
          <a:xfrm>
            <a:off x="8038728" y="1126500"/>
            <a:ext cx="648072" cy="2880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300" b="1" i="1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 EUR</a:t>
            </a:r>
            <a:endParaRPr lang="sk-SK" sz="1300" b="1" i="1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-19482" y="860096"/>
            <a:ext cx="8964612" cy="5040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None/>
              <a:defRPr/>
            </a:pPr>
            <a:r>
              <a:rPr lang="sk-SK" sz="2000" b="1" kern="0" dirty="0" smtClean="0">
                <a:solidFill>
                  <a:srgbClr val="002060"/>
                </a:solidFill>
              </a:rPr>
              <a:t>Prehľad žiadostí o platbu zaslaných za OP Vzdelávanie na EK k </a:t>
            </a:r>
            <a:r>
              <a:rPr lang="sk-SK" sz="2000" kern="0" dirty="0" smtClean="0">
                <a:solidFill>
                  <a:srgbClr val="002060"/>
                </a:solidFill>
              </a:rPr>
              <a:t>19</a:t>
            </a:r>
            <a:r>
              <a:rPr lang="sk-SK" sz="2000" b="1" kern="0" dirty="0" smtClean="0">
                <a:solidFill>
                  <a:srgbClr val="002060"/>
                </a:solidFill>
              </a:rPr>
              <a:t>.06.2015</a:t>
            </a:r>
            <a:endParaRPr lang="sk-SK" sz="2000" b="1" kern="0" dirty="0">
              <a:solidFill>
                <a:srgbClr val="002060"/>
              </a:solidFill>
            </a:endParaRPr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450774"/>
              </p:ext>
            </p:extLst>
          </p:nvPr>
        </p:nvGraphicFramePr>
        <p:xfrm>
          <a:off x="590754" y="1408456"/>
          <a:ext cx="7983179" cy="4170741"/>
        </p:xfrm>
        <a:graphic>
          <a:graphicData uri="http://schemas.openxmlformats.org/drawingml/2006/table">
            <a:tbl>
              <a:tblPr/>
              <a:tblGrid>
                <a:gridCol w="720081"/>
                <a:gridCol w="1281716"/>
                <a:gridCol w="1170004"/>
                <a:gridCol w="1231582"/>
                <a:gridCol w="1248003"/>
                <a:gridCol w="1182318"/>
                <a:gridCol w="1149475"/>
              </a:tblGrid>
              <a:tr h="85332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Fond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Žiadosť o platbu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Dátum predloženia žiadosti o platbu na EK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Požadovaná suma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Uhradená suma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Dátum pripísania prostriedkov na účet certifikačného orgánu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Rozdiel medzi požadovanou a uhradenou sumou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2610900701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3.11.2009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1 977 578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1 977 578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18.11.2009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2611000701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20.4.2010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4 160 401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4 160 401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11.5.2010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2611000702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22.9.2010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25 460 686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25 460 686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11.10.2010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2611100701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23.12.2011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44 839 214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44 839 214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6.11.2012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2611200701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31.7.2012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14 262 880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14 262 880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2.11.2012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2611200702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25.10.2012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13 407 091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13 407 091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27.12.2012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2611200703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20.12.2012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36 497 350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36 497 350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6.3.2013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2611300703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30.12.2013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76 230 384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76</a:t>
                      </a:r>
                      <a:r>
                        <a:rPr lang="sk-SK" sz="1100" b="0" i="0" u="none" strike="noStrike" kern="1200" baseline="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230 384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11.8.2014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2611400701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7.3.2014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6 838 </a:t>
                      </a:r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609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</a:t>
                      </a:r>
                      <a:r>
                        <a:rPr lang="sk-SK" sz="1100" b="0" i="0" u="none" strike="noStrike" kern="1200" baseline="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838 609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11.8.2014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2611400702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28.8.2014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21 537 580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21 537 580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23.10.2014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2611400703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31.10.2014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17 259 885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17 259 885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25.11.2014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0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2611400704*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11.12.2014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32 247 085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32 247 085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ESF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</a:rPr>
                        <a:t>2611400705*</a:t>
                      </a:r>
                      <a:endParaRPr lang="sk-SK" sz="1100" b="0" i="0" u="none" strike="noStrike" dirty="0">
                        <a:solidFill>
                          <a:schemeClr val="tx2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19.12.2014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33 110 538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  <a:endParaRPr lang="sk-SK" sz="1100" b="0" i="0" u="none" strike="noStrike" kern="1200" dirty="0">
                        <a:solidFill>
                          <a:schemeClr val="tx2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33 110 538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9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 smtClean="0">
                          <a:solidFill>
                            <a:schemeClr val="tx2"/>
                          </a:solidFill>
                          <a:latin typeface="+mn-lt"/>
                        </a:rPr>
                        <a:t>Spolu</a:t>
                      </a:r>
                      <a:endParaRPr lang="sk-SK" sz="1200" b="1" i="0" u="none" strike="noStrike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341 099 301</a:t>
                      </a:r>
                      <a:endParaRPr lang="sk-SK" sz="1200" b="1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262 471 659</a:t>
                      </a:r>
                      <a:endParaRPr lang="sk-SK" sz="1200" b="1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>
                          <a:solidFill>
                            <a:schemeClr val="tx2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65 357 623</a:t>
                      </a:r>
                      <a:endParaRPr lang="sk-SK" sz="1200" b="1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67574"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Schválené SŽP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nedeklarované</a:t>
                      </a:r>
                      <a:r>
                        <a:rPr lang="sk-SK" sz="12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na EK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59 117 715 EUR</a:t>
                      </a:r>
                      <a:endParaRPr lang="sk-SK" sz="1200" b="1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PJ MŠVVŠ SR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58 538 041</a:t>
                      </a:r>
                      <a:r>
                        <a:rPr lang="sk-SK" sz="12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EUR</a:t>
                      </a:r>
                      <a:endParaRPr lang="sk-SK" sz="1200" b="1" i="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7574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1200" b="1" i="1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sk-SK" sz="10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sk-SK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PJ MZ SR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i="0" u="none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579 674 </a:t>
                      </a:r>
                      <a:r>
                        <a:rPr lang="sk-SK" sz="1200" b="1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</a:p>
                  </a:txBody>
                  <a:tcPr marL="6619" marR="6619" marT="6619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6619" marR="6619" marT="6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10" name="BlokTextu 9"/>
          <p:cNvSpPr txBox="1"/>
          <p:nvPr/>
        </p:nvSpPr>
        <p:spPr>
          <a:xfrm>
            <a:off x="477888" y="5589371"/>
            <a:ext cx="820891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1000" b="0" dirty="0">
                <a:solidFill>
                  <a:sysClr val="windowText" lastClr="000000"/>
                </a:solidFill>
              </a:rPr>
              <a:t>Zdroj: MFSR</a:t>
            </a:r>
            <a:endParaRPr lang="sk-SK" sz="1000" b="0" i="1" dirty="0">
              <a:solidFill>
                <a:sysClr val="windowText" lastClr="000000"/>
              </a:solidFill>
              <a:latin typeface="Arial Narrow"/>
            </a:endParaRPr>
          </a:p>
          <a:p>
            <a:pPr>
              <a:buNone/>
            </a:pPr>
            <a:r>
              <a:rPr lang="sk-SK" sz="1200" b="0" dirty="0" smtClean="0">
                <a:solidFill>
                  <a:schemeClr val="tx2"/>
                </a:solidFill>
              </a:rPr>
              <a:t>* </a:t>
            </a:r>
            <a:r>
              <a:rPr lang="sk-SK" sz="1200" b="0" dirty="0">
                <a:solidFill>
                  <a:schemeClr val="tx2"/>
                </a:solidFill>
              </a:rPr>
              <a:t>Listom EK zo dňa </a:t>
            </a:r>
            <a:r>
              <a:rPr lang="sk-SK" sz="1200" b="0" dirty="0" smtClean="0">
                <a:solidFill>
                  <a:schemeClr val="tx2"/>
                </a:solidFill>
              </a:rPr>
              <a:t>05.02.2015 </a:t>
            </a:r>
            <a:r>
              <a:rPr lang="sk-SK" sz="1200" b="0" dirty="0">
                <a:solidFill>
                  <a:schemeClr val="tx2"/>
                </a:solidFill>
              </a:rPr>
              <a:t>s odvolaním sa </a:t>
            </a:r>
            <a:r>
              <a:rPr lang="sk-SK" sz="1200" b="0" dirty="0" smtClean="0">
                <a:solidFill>
                  <a:schemeClr val="tx2"/>
                </a:solidFill>
              </a:rPr>
              <a:t>na</a:t>
            </a:r>
            <a:r>
              <a:rPr lang="sk-SK" sz="1200" b="0" dirty="0">
                <a:solidFill>
                  <a:schemeClr val="tx2"/>
                </a:solidFill>
              </a:rPr>
              <a:t> </a:t>
            </a:r>
            <a:r>
              <a:rPr lang="sk-SK" sz="1200" b="0" dirty="0" smtClean="0">
                <a:solidFill>
                  <a:schemeClr val="tx2"/>
                </a:solidFill>
              </a:rPr>
              <a:t>audit EK č. 2014-1813 zo septembra 2014 EK bola prerušená lehota </a:t>
            </a:r>
            <a:r>
              <a:rPr lang="sk-SK" sz="1200" b="0" dirty="0">
                <a:solidFill>
                  <a:schemeClr val="tx2"/>
                </a:solidFill>
              </a:rPr>
              <a:t>pre </a:t>
            </a:r>
            <a:r>
              <a:rPr lang="sk-SK" sz="1200" b="0" dirty="0" smtClean="0">
                <a:solidFill>
                  <a:schemeClr val="tx2"/>
                </a:solidFill>
              </a:rPr>
              <a:t>tieto platby. Prerušenie </a:t>
            </a:r>
            <a:r>
              <a:rPr lang="sk-SK" sz="1200" b="0" dirty="0">
                <a:solidFill>
                  <a:schemeClr val="tx2"/>
                </a:solidFill>
              </a:rPr>
              <a:t>sa ukončí, keď slovenské orgány vykonajú na minulé výdavky adekvátne finančné opravy a zlepšia systém riadenia a kontroly do budúcnosti. </a:t>
            </a:r>
          </a:p>
        </p:txBody>
      </p:sp>
    </p:spTree>
    <p:extLst>
      <p:ext uri="{BB962C8B-B14F-4D97-AF65-F5344CB8AC3E}">
        <p14:creationId xmlns:p14="http://schemas.microsoft.com/office/powerpoint/2010/main" val="15114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09FF2-F620-49BC-8CA2-DD0D72208182}" type="slidenum">
              <a:rPr lang="sk-SK" smtClean="0"/>
              <a:pPr>
                <a:defRPr/>
              </a:pPr>
              <a:t>7</a:t>
            </a:fld>
            <a:endParaRPr lang="sk-SK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908720"/>
            <a:ext cx="8964612" cy="863600"/>
          </a:xfrm>
        </p:spPr>
        <p:txBody>
          <a:bodyPr/>
          <a:lstStyle/>
          <a:p>
            <a:pPr eaLnBrk="1" hangingPunct="1">
              <a:defRPr/>
            </a:pPr>
            <a:r>
              <a:rPr lang="sk-SK" sz="2000" b="1" dirty="0">
                <a:solidFill>
                  <a:srgbClr val="002060"/>
                </a:solidFill>
              </a:rPr>
              <a:t>Plnenie odhadov očakávaných výdavkov OP </a:t>
            </a:r>
            <a:r>
              <a:rPr lang="sk-SK" sz="2000" b="1" dirty="0" smtClean="0">
                <a:solidFill>
                  <a:srgbClr val="002060"/>
                </a:solidFill>
              </a:rPr>
              <a:t>Vzdelávanie za </a:t>
            </a:r>
            <a:r>
              <a:rPr lang="sk-SK" sz="2000" b="1" dirty="0">
                <a:solidFill>
                  <a:srgbClr val="002060"/>
                </a:solidFill>
              </a:rPr>
              <a:t>rok </a:t>
            </a:r>
            <a:r>
              <a:rPr lang="sk-SK" sz="2000" b="1" dirty="0" smtClean="0">
                <a:solidFill>
                  <a:srgbClr val="002060"/>
                </a:solidFill>
              </a:rPr>
              <a:t>2015</a:t>
            </a:r>
            <a:r>
              <a:rPr lang="sk-SK" sz="2000" b="1" dirty="0">
                <a:solidFill>
                  <a:srgbClr val="002060"/>
                </a:solidFill>
              </a:rPr>
              <a:t/>
            </a:r>
            <a:br>
              <a:rPr lang="sk-SK" sz="2000" b="1" dirty="0">
                <a:solidFill>
                  <a:srgbClr val="002060"/>
                </a:solidFill>
              </a:rPr>
            </a:br>
            <a:r>
              <a:rPr lang="sk-SK" sz="2000" b="1" dirty="0">
                <a:solidFill>
                  <a:srgbClr val="002060"/>
                </a:solidFill>
              </a:rPr>
              <a:t>k </a:t>
            </a:r>
            <a:r>
              <a:rPr lang="sk-SK" sz="2000" b="1" dirty="0" smtClean="0">
                <a:solidFill>
                  <a:srgbClr val="002060"/>
                </a:solidFill>
              </a:rPr>
              <a:t>19.06.2015</a:t>
            </a:r>
            <a:endParaRPr lang="sk-SK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363390"/>
              </p:ext>
            </p:extLst>
          </p:nvPr>
        </p:nvGraphicFramePr>
        <p:xfrm>
          <a:off x="755576" y="1988840"/>
          <a:ext cx="7488832" cy="2102537"/>
        </p:xfrm>
        <a:graphic>
          <a:graphicData uri="http://schemas.openxmlformats.org/drawingml/2006/table">
            <a:tbl>
              <a:tblPr/>
              <a:tblGrid>
                <a:gridCol w="1008112"/>
                <a:gridCol w="1584176"/>
                <a:gridCol w="1584176"/>
                <a:gridCol w="1352519"/>
                <a:gridCol w="1959849"/>
              </a:tblGrid>
              <a:tr h="103911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OP 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V 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Plánované čerpanie oprávnených výdavkov </a:t>
                      </a:r>
                      <a:endParaRPr lang="sk-SK" sz="1600" b="1" i="0" u="none" strike="noStrike" dirty="0" smtClean="0">
                        <a:solidFill>
                          <a:schemeClr val="tx2"/>
                        </a:solidFill>
                        <a:latin typeface="Arial Narrow"/>
                      </a:endParaRPr>
                    </a:p>
                    <a:p>
                      <a:pPr algn="ctr" rtl="0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v </a:t>
                      </a:r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roku 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2015 v EUR</a:t>
                      </a:r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/>
                      </a:r>
                      <a:b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</a:br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(OOV zaslané CO na EK k 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31.01.2015)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sk-SK" sz="20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Plnenie OOV voči odoslaným </a:t>
                      </a:r>
                      <a:r>
                        <a:rPr lang="sk-SK" sz="1600" b="1" i="0" u="none" strike="noStrike" dirty="0" err="1" smtClean="0">
                          <a:solidFill>
                            <a:schemeClr val="tx2"/>
                          </a:solidFill>
                          <a:latin typeface="Arial Narrow"/>
                        </a:rPr>
                        <a:t>ŽoP</a:t>
                      </a:r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 na EK </a:t>
                      </a:r>
                    </a:p>
                    <a:p>
                      <a:pPr algn="ctr" rtl="0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k 19.06.2015 v </a:t>
                      </a:r>
                      <a:r>
                        <a:rPr lang="sk-SK" sz="1600" b="1" i="0" u="none" strike="noStrike" dirty="0">
                          <a:solidFill>
                            <a:schemeClr val="tx2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63916">
                <a:tc>
                  <a:txBody>
                    <a:bodyPr/>
                    <a:lstStyle/>
                    <a:p>
                      <a:pPr algn="ctr" fontAlgn="ctr"/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jan. – okt. 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nov. – </a:t>
                      </a:r>
                      <a:r>
                        <a:rPr lang="sk-SK" sz="1600" b="1" i="0" u="none" strike="noStrike" kern="1200" dirty="0" err="1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dec</a:t>
                      </a:r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SPOLU</a:t>
                      </a: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92779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0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Cieľ 1</a:t>
                      </a:r>
                      <a:endParaRPr lang="sk-SK" sz="1600" b="0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96 000 000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29 000 000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125 000 000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0%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26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0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Cieľ 2</a:t>
                      </a:r>
                      <a:endParaRPr lang="sk-SK" sz="1600" b="0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4 000 000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1 000 000</a:t>
                      </a:r>
                      <a:endParaRPr lang="sk-SK" sz="1600" b="0" i="0" u="none" strike="noStrike" kern="1200" dirty="0" smtClean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5 000 000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0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0%</a:t>
                      </a:r>
                      <a:endParaRPr lang="sk-SK" sz="1600" b="0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26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i="0" u="none" strike="noStrike" dirty="0" smtClean="0">
                          <a:solidFill>
                            <a:schemeClr val="tx2"/>
                          </a:solidFill>
                          <a:latin typeface="Arial Narrow"/>
                        </a:rPr>
                        <a:t>Spolu</a:t>
                      </a:r>
                      <a:endParaRPr lang="sk-SK" sz="1600" b="1" i="0" u="none" strike="noStrike" dirty="0">
                        <a:solidFill>
                          <a:schemeClr val="tx2"/>
                        </a:solidFill>
                        <a:latin typeface="Arial Narrow"/>
                      </a:endParaRPr>
                    </a:p>
                  </a:txBody>
                  <a:tcPr marL="9485" marR="9485" marT="94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100 000 000</a:t>
                      </a:r>
                      <a:endParaRPr lang="sk-SK" sz="16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30 000 000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130 000 000</a:t>
                      </a:r>
                      <a:endParaRPr lang="sk-SK" sz="16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600" b="1" i="0" u="none" strike="noStrike" kern="1200" dirty="0" smtClean="0">
                          <a:solidFill>
                            <a:schemeClr val="tx2"/>
                          </a:solidFill>
                          <a:latin typeface="Arial Narrow"/>
                          <a:ea typeface="+mn-ea"/>
                          <a:cs typeface="+mn-cs"/>
                        </a:rPr>
                        <a:t>0%</a:t>
                      </a:r>
                      <a:endParaRPr lang="sk-SK" sz="1600" b="1" i="0" u="none" strike="noStrike" kern="1200" dirty="0">
                        <a:solidFill>
                          <a:schemeClr val="tx2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BlokTextu 1"/>
          <p:cNvSpPr txBox="1"/>
          <p:nvPr/>
        </p:nvSpPr>
        <p:spPr>
          <a:xfrm>
            <a:off x="695891" y="4581128"/>
            <a:ext cx="6912768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b="0" dirty="0" smtClean="0">
                <a:solidFill>
                  <a:schemeClr val="tx2"/>
                </a:solidFill>
              </a:rPr>
              <a:t>Neplnenie OOV je spôsobené pozastavením platieb voči EK, z tohto dôvodu neboli v roku 2015 deklarované EK žiadne výdavky za program.</a:t>
            </a:r>
            <a:endParaRPr lang="sk-SK" sz="14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5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 txBox="1">
            <a:spLocks/>
          </p:cNvSpPr>
          <p:nvPr/>
        </p:nvSpPr>
        <p:spPr bwMode="auto">
          <a:xfrm>
            <a:off x="1061294" y="692696"/>
            <a:ext cx="7200800" cy="5760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sk-SK" sz="2400" b="1" kern="0" dirty="0" smtClean="0">
                <a:solidFill>
                  <a:srgbClr val="002060"/>
                </a:solidFill>
              </a:rPr>
              <a:t>Hlavné problematické oblasti OP Vzdelávanie</a:t>
            </a:r>
            <a:endParaRPr lang="sk-SK" sz="2400" b="1" kern="0" dirty="0">
              <a:solidFill>
                <a:srgbClr val="002060"/>
              </a:solidFill>
            </a:endParaRPr>
          </a:p>
        </p:txBody>
      </p:sp>
      <p:sp>
        <p:nvSpPr>
          <p:cNvPr id="5" name="Zástupný symbol obsahu 4"/>
          <p:cNvSpPr txBox="1">
            <a:spLocks/>
          </p:cNvSpPr>
          <p:nvPr/>
        </p:nvSpPr>
        <p:spPr bwMode="auto">
          <a:xfrm>
            <a:off x="1061294" y="1196752"/>
            <a:ext cx="72008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65000"/>
              <a:buFont typeface="Wingdings" pitchFamily="2" charset="2"/>
              <a:buNone/>
              <a:defRPr sz="2800" b="1">
                <a:solidFill>
                  <a:schemeClr val="accent2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None/>
              <a:defRPr sz="2400">
                <a:solidFill>
                  <a:schemeClr val="accent2"/>
                </a:solidFill>
                <a:latin typeface="Times New Roman" pitchFamily="18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Pre splnenie pravidla n+3 do konca roka 2015 je potrebné predložiť na CO výdavky vo výške 1,4 mil. EUR, avšak celkový objem prostriedkov </a:t>
            </a:r>
            <a:r>
              <a:rPr lang="sk-SK" sz="180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potrebných vyčerpať 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zo strany prijímateľov do konca roka 2015 predstavuje </a:t>
            </a:r>
            <a:r>
              <a:rPr lang="sk-SK" sz="180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155,96 mil. EUR.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Vzhľadom na sumu potrebnú vyčerpať je potrebné vyvinúť maximálne úsilie pre zabezpečenie predloženia dostatočného objemu oprávnených výdavkov v súhrnných žiadostiach o platbu na CO a minimalizovať riziko prepadu prostriedkov. 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Zároveň je nevyhnutné vykonať potrebné </a:t>
            </a:r>
            <a:r>
              <a:rPr lang="sk-SK" sz="180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kroky k odblokovaniu platieb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, ktoré v súvislosti s výsledkami auditu EK realizovaného v septembri 2014 a na základe VKS OA za rok 2014 pretrváva od  februára 2014. Listom zo </a:t>
            </a:r>
            <a:r>
              <a:rPr lang="sk-SK" sz="1800" b="0" kern="0" dirty="0">
                <a:solidFill>
                  <a:schemeClr val="tx2"/>
                </a:solidFill>
                <a:latin typeface="Arial Narrow" panose="020B0606020202030204" pitchFamily="34" charset="0"/>
              </a:rPr>
              <a:t>dňa </a:t>
            </a:r>
            <a:r>
              <a:rPr lang="sk-SK" sz="1800" kern="0" dirty="0">
                <a:solidFill>
                  <a:schemeClr val="tx2"/>
                </a:solidFill>
                <a:latin typeface="Arial Narrow" panose="020B0606020202030204" pitchFamily="34" charset="0"/>
              </a:rPr>
              <a:t>04.06.2015 </a:t>
            </a:r>
            <a:r>
              <a:rPr lang="sk-SK" sz="180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EK pohrozila </a:t>
            </a:r>
            <a:r>
              <a:rPr lang="sk-SK" sz="1800" kern="0" dirty="0">
                <a:solidFill>
                  <a:schemeClr val="tx2"/>
                </a:solidFill>
                <a:latin typeface="Arial Narrow" panose="020B0606020202030204" pitchFamily="34" charset="0"/>
              </a:rPr>
              <a:t>pozastavením platieb v súlade s článkom 92 nariadenia EP a Rady (EÚ) č. </a:t>
            </a:r>
            <a:r>
              <a:rPr lang="sk-SK" sz="180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1083/2006,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RO </a:t>
            </a:r>
            <a:r>
              <a:rPr lang="sk-SK" sz="1800" b="0" kern="0" dirty="0">
                <a:solidFill>
                  <a:schemeClr val="tx2"/>
                </a:solidFill>
                <a:latin typeface="Arial Narrow" panose="020B0606020202030204" pitchFamily="34" charset="0"/>
              </a:rPr>
              <a:t>má 2 mesiace na 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prijatie potrebných opatrení a zaslanie </a:t>
            </a:r>
            <a:r>
              <a:rPr lang="sk-SK" sz="1800" b="0" kern="0" dirty="0">
                <a:solidFill>
                  <a:schemeClr val="tx2"/>
                </a:solidFill>
                <a:latin typeface="Arial Narrow" panose="020B0606020202030204" pitchFamily="34" charset="0"/>
              </a:rPr>
              <a:t>odpovede 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na EK. </a:t>
            </a:r>
            <a:endParaRPr lang="sk-SK" sz="1800" b="0" kern="0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Vzhľadom na dve neuhradené </a:t>
            </a:r>
            <a:r>
              <a:rPr lang="sk-SK" sz="1800" b="0" kern="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ŽoP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na EK v celkovej výške 65,36 mil. EUR, ktorých schvaľovanie bolo EK prerušené, CO nedisponuje dostatočnou likviditou</a:t>
            </a:r>
            <a:r>
              <a:rPr lang="sk-SK" sz="180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a k 19.06.2015 </a:t>
            </a:r>
            <a:r>
              <a:rPr lang="sk-SK" sz="180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nie sú uhradené do príjmu štátneho rozpočtu výdavky vo výške 50,89 mil. EUR </a:t>
            </a:r>
            <a:r>
              <a:rPr lang="sk-SK" sz="1800" b="0" kern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(stav účtu pre príjem EÚ 12 302 EUR).</a:t>
            </a:r>
          </a:p>
          <a:p>
            <a:pPr algn="just">
              <a:lnSpc>
                <a:spcPct val="100000"/>
              </a:lnSpc>
            </a:pPr>
            <a:endParaRPr lang="sk-SK" sz="1400" b="0" kern="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04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sz="2800" b="1" dirty="0" smtClean="0"/>
              <a:t>Ďakujem za pozornosť.</a:t>
            </a:r>
            <a:endParaRPr lang="sk-SK" sz="2800" b="1" dirty="0"/>
          </a:p>
        </p:txBody>
      </p:sp>
    </p:spTree>
    <p:extLst>
      <p:ext uri="{BB962C8B-B14F-4D97-AF65-F5344CB8AC3E}">
        <p14:creationId xmlns:p14="http://schemas.microsoft.com/office/powerpoint/2010/main" val="1944578750"/>
      </p:ext>
    </p:extLst>
  </p:cSld>
  <p:clrMapOvr>
    <a:masterClrMapping/>
  </p:clrMapOvr>
</p:sld>
</file>

<file path=ppt/theme/theme1.xml><?xml version="1.0" encoding="utf-8"?>
<a:theme xmlns:a="http://schemas.openxmlformats.org/drawingml/2006/main" name="Predvolený návrh">
  <a:themeElements>
    <a:clrScheme name="Predvolený návrh 13">
      <a:dk1>
        <a:srgbClr val="CC33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AE2A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55600" marR="0" indent="0" algn="l" defTabSz="3556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>
            <a:tab pos="533400" algn="l"/>
          </a:tabLst>
          <a:defRPr kumimoji="0" lang="sk-SK" sz="16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55600" marR="0" indent="0" algn="l" defTabSz="3556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>
            <a:tab pos="533400" algn="l"/>
          </a:tabLst>
          <a:defRPr kumimoji="0" lang="sk-SK" sz="16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3">
        <a:dk1>
          <a:srgbClr val="CC33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AE2A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11556</TotalTime>
  <Words>1342</Words>
  <Application>Microsoft Office PowerPoint</Application>
  <PresentationFormat>Prezentácia na obrazovke (4:3)</PresentationFormat>
  <Paragraphs>452</Paragraphs>
  <Slides>9</Slides>
  <Notes>8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Times New Roman</vt:lpstr>
      <vt:lpstr>Wingdings</vt:lpstr>
      <vt:lpstr>Predvolený návrh</vt:lpstr>
      <vt:lpstr>AcroExch.Document.7</vt:lpstr>
      <vt:lpstr>Prezentácia programu PowerPoint</vt:lpstr>
      <vt:lpstr>Čerpanie ŠF a KF programového obdobia 2007 - 2013 k 19.06.2015 </vt:lpstr>
      <vt:lpstr>Prezentácia programu PowerPoint</vt:lpstr>
      <vt:lpstr>Analýza čerpania prostriedkov OP Vzdelávanie k 19.6.2015</vt:lpstr>
      <vt:lpstr>Podiel čerpania k 19.06.2015 na záväzku 2007-2013 OP Vzdelávanie (národná úroveň)</vt:lpstr>
      <vt:lpstr>Prezentácia programu PowerPoint</vt:lpstr>
      <vt:lpstr>Plnenie odhadov očakávaných výdavkov OP Vzdelávanie za rok 2015 k 19.06.2015</vt:lpstr>
      <vt:lpstr>Prezentácia programu PowerPoint</vt:lpstr>
      <vt:lpstr>Ďakujem za pozornosť.</vt:lpstr>
    </vt:vector>
  </TitlesOfParts>
  <Company>MF_SR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akraisova</dc:creator>
  <cp:lastModifiedBy>Maticova Marcela</cp:lastModifiedBy>
  <cp:revision>1425</cp:revision>
  <cp:lastPrinted>2015-06-19T09:03:16Z</cp:lastPrinted>
  <dcterms:created xsi:type="dcterms:W3CDTF">2005-10-20T15:38:35Z</dcterms:created>
  <dcterms:modified xsi:type="dcterms:W3CDTF">2015-06-19T11:08:42Z</dcterms:modified>
</cp:coreProperties>
</file>