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98" r:id="rId2"/>
    <p:sldId id="261" r:id="rId3"/>
    <p:sldId id="263" r:id="rId4"/>
    <p:sldId id="264" r:id="rId5"/>
    <p:sldId id="654" r:id="rId6"/>
    <p:sldId id="273" r:id="rId7"/>
    <p:sldId id="699" r:id="rId8"/>
    <p:sldId id="275" r:id="rId9"/>
    <p:sldId id="704" r:id="rId10"/>
    <p:sldId id="705" r:id="rId11"/>
    <p:sldId id="701" r:id="rId12"/>
    <p:sldId id="702" r:id="rId13"/>
    <p:sldId id="703" r:id="rId14"/>
    <p:sldId id="278" r:id="rId15"/>
    <p:sldId id="280" r:id="rId16"/>
    <p:sldId id="281" r:id="rId17"/>
    <p:sldId id="700" r:id="rId18"/>
    <p:sldId id="651" r:id="rId19"/>
    <p:sldId id="652" r:id="rId20"/>
    <p:sldId id="691" r:id="rId21"/>
    <p:sldId id="692" r:id="rId22"/>
    <p:sldId id="693" r:id="rId23"/>
    <p:sldId id="695" r:id="rId24"/>
    <p:sldId id="697" r:id="rId25"/>
    <p:sldId id="655" r:id="rId26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E0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62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2846C7-DBB8-46F7-0C53-750D52DA9E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D90B7AF-6856-93CF-67F4-61682FCC1A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4D6A971-B465-3BDB-27A5-41EBAB961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F1F2-2F1E-4BB7-9B5C-7CFDFDA1303A}" type="datetimeFigureOut">
              <a:rPr lang="sk-SK" smtClean="0"/>
              <a:t>10. 9. 2025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E73CF3D-EEA7-E825-34AD-C4B4809A5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43CDA4B-C7F9-5596-F7D3-0A026F0A4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5EDF-FBEB-43C6-BC00-3E79318CB9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48262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F8BE09-53EF-871A-4712-70BD3FBD1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15AFBA63-6EAC-1632-51AB-852017F10A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287859B-C1C3-8438-72B5-60ADDF9AC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F1F2-2F1E-4BB7-9B5C-7CFDFDA1303A}" type="datetimeFigureOut">
              <a:rPr lang="sk-SK" smtClean="0"/>
              <a:t>10. 9. 2025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8A0AFCDD-8A0A-2FE2-2957-22CC5E41E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CBE133D-1A56-AE78-C6ED-4AB34D336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5EDF-FBEB-43C6-BC00-3E79318CB9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73639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8B54764A-85A6-659B-99C9-86E4D56EE6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CFB3AEA7-AD70-AF89-D30A-66518A4C90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0DC70A7-8362-03B9-6685-17378231A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F1F2-2F1E-4BB7-9B5C-7CFDFDA1303A}" type="datetimeFigureOut">
              <a:rPr lang="sk-SK" smtClean="0"/>
              <a:t>10. 9. 2025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60AB6B6-F5FD-FCCA-2F95-92C89A3A4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61539860-1DD1-AFA9-57D9-3392B84E6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5EDF-FBEB-43C6-BC00-3E79318CB9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35302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49F70F-4DEE-E296-0299-E8FCE989B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6C1E941-93E8-4A18-6C8B-880C476D37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3106654-CFE0-8C26-82ED-05D0CC940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F1F2-2F1E-4BB7-9B5C-7CFDFDA1303A}" type="datetimeFigureOut">
              <a:rPr lang="sk-SK" smtClean="0"/>
              <a:t>10. 9. 2025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73C50D4-C09F-6893-8BCE-5DB04A552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52B3DEB-4950-33F7-4C15-D8A8253FB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5EDF-FBEB-43C6-BC00-3E79318CB9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52641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80CAF0-2727-5175-80F5-AA65C73F9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214A8BC-8515-F464-5F31-DD8CCBD46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40035FB-9B21-FCE4-A1A4-05A60C824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F1F2-2F1E-4BB7-9B5C-7CFDFDA1303A}" type="datetimeFigureOut">
              <a:rPr lang="sk-SK" smtClean="0"/>
              <a:t>10. 9. 2025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26B1E27-3583-99E6-5EC7-9FFB12170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10D4377-0FE4-EA88-F640-654DDE617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5EDF-FBEB-43C6-BC00-3E79318CB9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11862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8D8814-6F12-63D5-E181-C0C52A3B1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68A0710-7085-A63C-8400-93F24B842E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6646D192-C702-61E1-EBF7-D056697A4C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CFD799D9-0E4A-0451-81FF-F37D18FC1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F1F2-2F1E-4BB7-9B5C-7CFDFDA1303A}" type="datetimeFigureOut">
              <a:rPr lang="sk-SK" smtClean="0"/>
              <a:t>10. 9. 2025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8F854682-4943-4FA6-FA8A-A86C238D0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F5617A13-BB32-8EF1-4B7E-7EF0962AE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5EDF-FBEB-43C6-BC00-3E79318CB9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77919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D4A8E0-12FB-E5BC-97B8-578A202EE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E1AA5BF-8F8A-5F82-05CC-80DD44F5A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A0CBDE44-A581-6BE7-CA91-EDA34C9839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D575843-8A11-CB57-E9C0-6AC0070DC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7A241795-4297-00E3-1962-A4DAF714A5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B4BAA06F-A659-25DD-B5D5-C9F664409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F1F2-2F1E-4BB7-9B5C-7CFDFDA1303A}" type="datetimeFigureOut">
              <a:rPr lang="sk-SK" smtClean="0"/>
              <a:t>10. 9. 2025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F16FA11A-BAE2-F207-2A26-15F5535E3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694F75F8-4375-43A4-B571-D6A303B03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5EDF-FBEB-43C6-BC00-3E79318CB9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56937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2298A1-C994-E749-A5BF-7CE564816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7EB5633F-EAAB-26BE-CEC3-2FD594BB8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F1F2-2F1E-4BB7-9B5C-7CFDFDA1303A}" type="datetimeFigureOut">
              <a:rPr lang="sk-SK" smtClean="0"/>
              <a:t>10. 9. 2025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57D1C497-F30B-5D85-D60D-115FC860E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791453B6-93EB-E633-022A-6EE16F5DA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5EDF-FBEB-43C6-BC00-3E79318CB9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82742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28A32903-A0CD-28DC-CF59-0CC8A7D84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F1F2-2F1E-4BB7-9B5C-7CFDFDA1303A}" type="datetimeFigureOut">
              <a:rPr lang="sk-SK" smtClean="0"/>
              <a:t>10. 9. 2025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9119F7C3-8DAC-55DA-E870-72187B2AB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D7EA04AE-2A26-056C-D23D-BA16B26DB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5EDF-FBEB-43C6-BC00-3E79318CB9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71512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71E60A-2EDE-3195-5BE2-3AAC6C3F4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EC3F545-C8BD-E4F4-47E2-D23777FCE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B2BA377-2E62-7516-CCA8-ED8A425128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B320962B-5777-AEC6-7897-29806CCCF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F1F2-2F1E-4BB7-9B5C-7CFDFDA1303A}" type="datetimeFigureOut">
              <a:rPr lang="sk-SK" smtClean="0"/>
              <a:t>10. 9. 2025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2C3FED46-D066-D185-FAB6-ABFC8EEE7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3BDC0F28-0124-06E5-73DD-928522F02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5EDF-FBEB-43C6-BC00-3E79318CB9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13577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D499E4-5170-289E-C223-C5176812A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21FB2848-F31A-EAF6-234C-BECA4B6E85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2C28F57-334A-7FF0-57AA-20EB8E0D67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5BC767DC-9208-DBB5-4A35-143E9EC87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F1F2-2F1E-4BB7-9B5C-7CFDFDA1303A}" type="datetimeFigureOut">
              <a:rPr lang="sk-SK" smtClean="0"/>
              <a:t>10. 9. 2025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22C2A2B4-F21F-FDE3-0DB3-68D11AF6D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129D0AC8-F720-E73C-736D-6A1287846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5EDF-FBEB-43C6-BC00-3E79318CB9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35337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C62ED3B3-888C-40B9-3C5D-1B5C5E3E1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75F98A6-AE4A-AA49-9CB6-4579FBA47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B9558D7-2428-60D9-15E5-BA9FE12620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CDF1F2-2F1E-4BB7-9B5C-7CFDFDA1303A}" type="datetimeFigureOut">
              <a:rPr lang="sk-SK" smtClean="0"/>
              <a:t>10. 9. 2025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4FE9521B-65FA-F76E-DCE5-799AE2D404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9875916-823C-FCEF-AEAE-EAB7754B30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185EDF-FBEB-43C6-BC00-3E79318CB9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54601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eurofondy.gov.sk/vyzvy/vyzvy-programu-slovensko/" TargetMode="External"/><Relationship Id="rId7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itms21.sk/" TargetMode="External"/><Relationship Id="rId5" Type="http://schemas.openxmlformats.org/officeDocument/2006/relationships/hyperlink" Target="mailto:esf.vzdelavanie@minedu.sk" TargetMode="External"/><Relationship Id="rId4" Type="http://schemas.openxmlformats.org/officeDocument/2006/relationships/hyperlink" Target="http://www.minedu.sk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esf.vzdelavanie@minedu.s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6414D-A1B5-5BE7-8096-ADD32902E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060;p65">
            <a:extLst>
              <a:ext uri="{FF2B5EF4-FFF2-40B4-BE49-F238E27FC236}">
                <a16:creationId xmlns:a16="http://schemas.microsoft.com/office/drawing/2014/main" id="{EF7EC08F-6967-E69C-4185-9A32C582FA81}"/>
              </a:ext>
            </a:extLst>
          </p:cNvPr>
          <p:cNvSpPr/>
          <p:nvPr/>
        </p:nvSpPr>
        <p:spPr>
          <a:xfrm>
            <a:off x="-2920" y="1559"/>
            <a:ext cx="12192000" cy="5925356"/>
          </a:xfrm>
          <a:prstGeom prst="rect">
            <a:avLst/>
          </a:prstGeom>
          <a:gradFill>
            <a:gsLst>
              <a:gs pos="0">
                <a:srgbClr val="25408F"/>
              </a:gs>
              <a:gs pos="54000">
                <a:srgbClr val="25408F"/>
              </a:gs>
              <a:gs pos="100000">
                <a:srgbClr val="1A2E6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87D9762-CADF-650F-37E2-BE8CB4ED52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200" y="805912"/>
            <a:ext cx="11604878" cy="2448601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sk-SK" sz="3200" b="1" dirty="0">
                <a:solidFill>
                  <a:schemeClr val="bg1"/>
                </a:solidFill>
              </a:rPr>
              <a:t>Výzva</a:t>
            </a:r>
            <a:br>
              <a:rPr lang="sk-SK" sz="3600" b="1" dirty="0">
                <a:solidFill>
                  <a:schemeClr val="bg1"/>
                </a:solidFill>
              </a:rPr>
            </a:br>
            <a:r>
              <a:rPr lang="sk-SK" sz="3600" b="1" dirty="0">
                <a:solidFill>
                  <a:schemeClr val="bg1"/>
                </a:solidFill>
              </a:rPr>
              <a:t>Podpora VÚC a SOŠ pri zavádzaní a implementácii manažérstva kvality</a:t>
            </a:r>
            <a:br>
              <a:rPr lang="sk-SK" sz="3600" b="1" dirty="0">
                <a:solidFill>
                  <a:schemeClr val="bg1"/>
                </a:solidFill>
              </a:rPr>
            </a:br>
            <a:endParaRPr lang="sk-SK" sz="2400" dirty="0">
              <a:solidFill>
                <a:schemeClr val="bg1"/>
              </a:solidFill>
            </a:endParaRP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90485956-1BEC-FE7E-C0CD-E74A2A496C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4197" y="3254513"/>
            <a:ext cx="11604881" cy="2324877"/>
          </a:xfrm>
        </p:spPr>
        <p:txBody>
          <a:bodyPr>
            <a:normAutofit fontScale="92500" lnSpcReduction="10000"/>
          </a:bodyPr>
          <a:lstStyle/>
          <a:p>
            <a:pPr algn="l"/>
            <a:endParaRPr lang="sk-SK" dirty="0"/>
          </a:p>
          <a:p>
            <a:pPr algn="l"/>
            <a:r>
              <a:rPr lang="sk-SK" sz="19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INFORMAČNÝ SEMINÁR PRE ŽIADATEĽOV</a:t>
            </a:r>
          </a:p>
          <a:p>
            <a:pPr algn="l"/>
            <a:endParaRPr lang="sk-SK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algn="l"/>
            <a:endParaRPr lang="sk-SK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algn="l"/>
            <a:endParaRPr lang="sk-SK" sz="26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algn="l"/>
            <a:r>
              <a:rPr lang="sk-SK" sz="17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11.9.2025</a:t>
            </a: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0D78A913-9CE2-F109-9BCF-14EBB9D464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pic>
        <p:nvPicPr>
          <p:cNvPr id="2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91A24AB5-0285-5A1C-B35F-BA2A4BBBDE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8633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9B6A85-7A92-4C9D-9C76-98FCCD09E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uholník 9">
            <a:extLst>
              <a:ext uri="{FF2B5EF4-FFF2-40B4-BE49-F238E27FC236}">
                <a16:creationId xmlns:a16="http://schemas.microsoft.com/office/drawing/2014/main" id="{0D71F7BC-8EB7-B6D0-2DD5-493DF35DD3F4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graphicFrame>
        <p:nvGraphicFramePr>
          <p:cNvPr id="6" name="Tabuľka 5">
            <a:extLst>
              <a:ext uri="{FF2B5EF4-FFF2-40B4-BE49-F238E27FC236}">
                <a16:creationId xmlns:a16="http://schemas.microsoft.com/office/drawing/2014/main" id="{F687D784-175C-1968-7F1D-74234A1A99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530912"/>
              </p:ext>
            </p:extLst>
          </p:nvPr>
        </p:nvGraphicFramePr>
        <p:xfrm>
          <a:off x="838199" y="905219"/>
          <a:ext cx="10515600" cy="456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1808">
                  <a:extLst>
                    <a:ext uri="{9D8B030D-6E8A-4147-A177-3AD203B41FA5}">
                      <a16:colId xmlns:a16="http://schemas.microsoft.com/office/drawing/2014/main" val="995677444"/>
                    </a:ext>
                  </a:extLst>
                </a:gridCol>
                <a:gridCol w="6843792">
                  <a:extLst>
                    <a:ext uri="{9D8B030D-6E8A-4147-A177-3AD203B41FA5}">
                      <a16:colId xmlns:a16="http://schemas.microsoft.com/office/drawing/2014/main" val="3360849917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Pri vypracovaní ŽoNFP: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sk-SK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668411"/>
                  </a:ext>
                </a:extLst>
              </a:tr>
              <a:tr h="468000">
                <a:tc gridSpan="2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typ akcie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názov preddefinovaný (rovnaký pre všetky ŽoNFP), potrebné uviesť v ITMS (časť 9 ŽoNFP)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hlavná aktivita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názov preddefinovaný (rovnaký pre všetky ŽoNFP), potrebné uviesť v ITMS (časť 7.3, 9 ŽoNFP)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podaktivity 1, 2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názov </a:t>
                      </a:r>
                      <a:r>
                        <a:rPr lang="sk-SK" sz="1400" b="0" u="sng" dirty="0">
                          <a:solidFill>
                            <a:schemeClr val="tx1"/>
                          </a:solidFill>
                        </a:rPr>
                        <a:t>nie je </a:t>
                      </a: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preddefinovaný, určuje žiadateľ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názvy podaktivít 1 a 2 potrebné chápať ako obsahové zameranie - plánované činnosti musia obsahovo zodpovedať zneniu/popisu podaktivity vo výzve a byť previazané na prílohu č. 7 výzvy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potrebné popísať každú podaktivitu zvlášť a v štruktúre podľa pokynov v prílohe č. 1 výzvy (časť 7.3)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258057"/>
                  </a:ext>
                </a:extLst>
              </a:tr>
            </a:tbl>
          </a:graphicData>
        </a:graphic>
      </p:graphicFrame>
      <p:pic>
        <p:nvPicPr>
          <p:cNvPr id="8" name="Obrázok 7">
            <a:extLst>
              <a:ext uri="{FF2B5EF4-FFF2-40B4-BE49-F238E27FC236}">
                <a16:creationId xmlns:a16="http://schemas.microsoft.com/office/drawing/2014/main" id="{B33CA27A-CC04-975B-F4E3-A118FB074D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pic>
        <p:nvPicPr>
          <p:cNvPr id="2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7578BCAE-A2AE-E842-A2D4-B24065CF0E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0516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1858D7-447F-349E-7D96-C6FF1F5A3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uholník 9">
            <a:extLst>
              <a:ext uri="{FF2B5EF4-FFF2-40B4-BE49-F238E27FC236}">
                <a16:creationId xmlns:a16="http://schemas.microsoft.com/office/drawing/2014/main" id="{1FF64145-84BB-645A-6B1A-6A2FE5B8895A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pic>
        <p:nvPicPr>
          <p:cNvPr id="8" name="Obrázok 7">
            <a:extLst>
              <a:ext uri="{FF2B5EF4-FFF2-40B4-BE49-F238E27FC236}">
                <a16:creationId xmlns:a16="http://schemas.microsoft.com/office/drawing/2014/main" id="{630C2457-8EAB-E108-BC27-18DC0556B1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pic>
        <p:nvPicPr>
          <p:cNvPr id="2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F2376C40-BC5A-496F-6013-A4FAF02F16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text 11">
            <a:extLst>
              <a:ext uri="{FF2B5EF4-FFF2-40B4-BE49-F238E27FC236}">
                <a16:creationId xmlns:a16="http://schemas.microsoft.com/office/drawing/2014/main" id="{B388E49F-8D7E-8E4E-CA60-712CD9355512}"/>
              </a:ext>
            </a:extLst>
          </p:cNvPr>
          <p:cNvSpPr txBox="1">
            <a:spLocks/>
          </p:cNvSpPr>
          <p:nvPr/>
        </p:nvSpPr>
        <p:spPr>
          <a:xfrm>
            <a:off x="630695" y="472831"/>
            <a:ext cx="10944905" cy="59725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k-SK" sz="2000" b="1" dirty="0"/>
              <a:t>Koordinátor kvality v SOŠ – úlohy v NP</a:t>
            </a:r>
          </a:p>
        </p:txBody>
      </p:sp>
      <p:sp>
        <p:nvSpPr>
          <p:cNvPr id="10" name="Zástupný text 10">
            <a:extLst>
              <a:ext uri="{FF2B5EF4-FFF2-40B4-BE49-F238E27FC236}">
                <a16:creationId xmlns:a16="http://schemas.microsoft.com/office/drawing/2014/main" id="{DB7DE88C-2C4C-8C3B-48CF-58E400065A15}"/>
              </a:ext>
            </a:extLst>
          </p:cNvPr>
          <p:cNvSpPr txBox="1">
            <a:spLocks/>
          </p:cNvSpPr>
          <p:nvPr/>
        </p:nvSpPr>
        <p:spPr>
          <a:xfrm>
            <a:off x="629920" y="1085850"/>
            <a:ext cx="10945681" cy="468734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sk-SK" sz="1400" b="1" dirty="0">
                <a:solidFill>
                  <a:srgbClr val="0070C0"/>
                </a:solidFill>
              </a:rPr>
              <a:t>Po ukončení inovačného vzdelávania – v rámci NP</a:t>
            </a:r>
            <a:r>
              <a:rPr lang="sk-SK" sz="1400" dirty="0"/>
              <a:t>: </a:t>
            </a:r>
          </a:p>
          <a:p>
            <a:pPr marL="1524000" indent="-271463">
              <a:buFont typeface="Wingdings" panose="05000000000000000000" pitchFamily="2" charset="2"/>
              <a:buChar char="§"/>
            </a:pPr>
            <a:r>
              <a:rPr lang="sk-SK" sz="1400" dirty="0"/>
              <a:t>Zvládnutie metodiky peer review a schopnosť jej aplikácie v praxi (</a:t>
            </a:r>
            <a:r>
              <a:rPr lang="sk-SK" sz="1400" dirty="0" err="1"/>
              <a:t>sebahodnotiaca</a:t>
            </a:r>
            <a:r>
              <a:rPr lang="sk-SK" sz="1400" dirty="0"/>
              <a:t> správa)</a:t>
            </a:r>
          </a:p>
          <a:p>
            <a:pPr marL="1252537"/>
            <a:endParaRPr lang="sk-SK" sz="1400" dirty="0"/>
          </a:p>
          <a:p>
            <a:pPr marL="1252537"/>
            <a:endParaRPr lang="sk-SK" sz="1400" dirty="0"/>
          </a:p>
          <a:p>
            <a:pPr marL="342900" indent="-342900"/>
            <a:r>
              <a:rPr lang="sk-SK" sz="1400" b="1" dirty="0">
                <a:solidFill>
                  <a:srgbClr val="0070C0"/>
                </a:solidFill>
              </a:rPr>
              <a:t>V rámci NP </a:t>
            </a:r>
            <a:r>
              <a:rPr lang="sk-SK" sz="1400" dirty="0"/>
              <a:t>(september – november 2025)</a:t>
            </a:r>
            <a:r>
              <a:rPr lang="sk-SK" sz="1400" b="1" dirty="0">
                <a:solidFill>
                  <a:srgbClr val="0070C0"/>
                </a:solidFill>
              </a:rPr>
              <a:t>: </a:t>
            </a:r>
            <a:endParaRPr lang="sk-SK" sz="1400" dirty="0"/>
          </a:p>
          <a:p>
            <a:pPr marL="1524000" indent="-271463">
              <a:buFont typeface="Wingdings" panose="05000000000000000000" pitchFamily="2" charset="2"/>
              <a:buChar char="§"/>
            </a:pPr>
            <a:r>
              <a:rPr lang="sk-SK" sz="1400" dirty="0"/>
              <a:t>Realizácia aktualizačného vzdelávania vo svojej škole </a:t>
            </a:r>
          </a:p>
          <a:p>
            <a:pPr marL="1524000" indent="-271463">
              <a:buFont typeface="Wingdings" panose="05000000000000000000" pitchFamily="2" charset="2"/>
              <a:buChar char="§"/>
            </a:pPr>
            <a:r>
              <a:rPr lang="sk-SK" sz="1400" dirty="0"/>
              <a:t>Podpis a Nadviazanie kontaktov medzi školami a podpis štvorstranných memoránd o spolupráci (ŠIOV + 3 školy) – príprava na vzájomné hodnotenie</a:t>
            </a:r>
          </a:p>
          <a:p>
            <a:pPr marL="1524000" indent="-271463">
              <a:buFont typeface="Wingdings" panose="05000000000000000000" pitchFamily="2" charset="2"/>
              <a:buChar char="§"/>
            </a:pPr>
            <a:r>
              <a:rPr lang="sk-SK" sz="1400" dirty="0"/>
              <a:t>Budovanie a stretnutia interného tímu k sebahodnoteniu </a:t>
            </a:r>
          </a:p>
          <a:p>
            <a:pPr marL="1524000" indent="-271463">
              <a:buFont typeface="Wingdings" panose="05000000000000000000" pitchFamily="2" charset="2"/>
              <a:buChar char="§"/>
            </a:pPr>
            <a:r>
              <a:rPr lang="sk-SK" sz="1400" dirty="0"/>
              <a:t>Výmena skúseností</a:t>
            </a:r>
          </a:p>
        </p:txBody>
      </p:sp>
    </p:spTree>
    <p:extLst>
      <p:ext uri="{BB962C8B-B14F-4D97-AF65-F5344CB8AC3E}">
        <p14:creationId xmlns:p14="http://schemas.microsoft.com/office/powerpoint/2010/main" val="2600158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367AB-3A15-482B-73AF-74D3E21BD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uholník 9">
            <a:extLst>
              <a:ext uri="{FF2B5EF4-FFF2-40B4-BE49-F238E27FC236}">
                <a16:creationId xmlns:a16="http://schemas.microsoft.com/office/drawing/2014/main" id="{C1E211F8-DCCD-90F6-0D4C-5D15DBFB34C3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pic>
        <p:nvPicPr>
          <p:cNvPr id="8" name="Obrázok 7">
            <a:extLst>
              <a:ext uri="{FF2B5EF4-FFF2-40B4-BE49-F238E27FC236}">
                <a16:creationId xmlns:a16="http://schemas.microsoft.com/office/drawing/2014/main" id="{CD809FFA-5891-9BF6-B6E8-775915F9CDE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pic>
        <p:nvPicPr>
          <p:cNvPr id="2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FA18AEFD-C2ED-9209-92B1-EB61A79BC8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text 11">
            <a:extLst>
              <a:ext uri="{FF2B5EF4-FFF2-40B4-BE49-F238E27FC236}">
                <a16:creationId xmlns:a16="http://schemas.microsoft.com/office/drawing/2014/main" id="{1544C2E2-EB00-FF44-E3BF-3428C01B4728}"/>
              </a:ext>
            </a:extLst>
          </p:cNvPr>
          <p:cNvSpPr txBox="1">
            <a:spLocks/>
          </p:cNvSpPr>
          <p:nvPr/>
        </p:nvSpPr>
        <p:spPr>
          <a:xfrm>
            <a:off x="630695" y="484011"/>
            <a:ext cx="10944905" cy="61453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k-SK" sz="2000" b="1" dirty="0"/>
              <a:t>Koordinátor kvality v SOŠ – úlohy v DOP </a:t>
            </a:r>
          </a:p>
        </p:txBody>
      </p:sp>
      <p:sp>
        <p:nvSpPr>
          <p:cNvPr id="5" name="Zástupný text 10">
            <a:extLst>
              <a:ext uri="{FF2B5EF4-FFF2-40B4-BE49-F238E27FC236}">
                <a16:creationId xmlns:a16="http://schemas.microsoft.com/office/drawing/2014/main" id="{ED804A66-F953-1D5C-BE7E-EB0B9C8E4394}"/>
              </a:ext>
            </a:extLst>
          </p:cNvPr>
          <p:cNvSpPr txBox="1">
            <a:spLocks/>
          </p:cNvSpPr>
          <p:nvPr/>
        </p:nvSpPr>
        <p:spPr>
          <a:xfrm>
            <a:off x="629920" y="1049867"/>
            <a:ext cx="10945681" cy="502708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sk-SK" sz="1400" b="1" dirty="0">
                <a:solidFill>
                  <a:srgbClr val="0070C0"/>
                </a:solidFill>
              </a:rPr>
              <a:t>V rámci výzvy: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k-SK" sz="1400" b="1" u="sng" dirty="0"/>
              <a:t>Dokončenie 1. cyklu sebahodnotenia školy</a:t>
            </a:r>
          </a:p>
          <a:p>
            <a:pPr marL="647715" lvl="1" indent="-342900">
              <a:buFont typeface="Wingdings" panose="05000000000000000000" pitchFamily="2" charset="2"/>
              <a:buChar char="§"/>
            </a:pPr>
            <a:r>
              <a:rPr lang="sk-SK" sz="1400" dirty="0"/>
              <a:t>Príprava a organizácia tímu </a:t>
            </a:r>
          </a:p>
          <a:p>
            <a:pPr marL="647715" lvl="1" indent="-342900">
              <a:buFont typeface="Wingdings" panose="05000000000000000000" pitchFamily="2" charset="2"/>
              <a:buChar char="§"/>
            </a:pPr>
            <a:r>
              <a:rPr lang="sk-SK" sz="1400" dirty="0"/>
              <a:t>Spolupráca s vedením školy </a:t>
            </a:r>
          </a:p>
          <a:p>
            <a:pPr marL="647715" lvl="1" indent="-342900">
              <a:buFont typeface="Wingdings" panose="05000000000000000000" pitchFamily="2" charset="2"/>
              <a:buChar char="§"/>
            </a:pPr>
            <a:r>
              <a:rPr lang="sk-SK" sz="1400" dirty="0"/>
              <a:t>Usmerňovanie internej diskusie o výbere hodnotených oblastí kvality </a:t>
            </a:r>
          </a:p>
          <a:p>
            <a:pPr marL="647715" lvl="1" indent="-342900">
              <a:buFont typeface="Wingdings" panose="05000000000000000000" pitchFamily="2" charset="2"/>
              <a:buChar char="§"/>
            </a:pPr>
            <a:r>
              <a:rPr lang="sk-SK" sz="1400" dirty="0"/>
              <a:t>Spracovanie </a:t>
            </a:r>
            <a:r>
              <a:rPr lang="sk-SK" sz="1400" dirty="0" err="1"/>
              <a:t>sebahodnotiacej</a:t>
            </a:r>
            <a:r>
              <a:rPr lang="sk-SK" sz="1400" dirty="0"/>
              <a:t> správy a akčného plánu podľa metodických materiálov</a:t>
            </a:r>
          </a:p>
          <a:p>
            <a:pPr marL="647715" lvl="1" indent="-342900">
              <a:buFont typeface="Wingdings" panose="05000000000000000000" pitchFamily="2" charset="2"/>
              <a:buChar char="§"/>
            </a:pPr>
            <a:r>
              <a:rPr lang="sk-SK" sz="1400" dirty="0"/>
              <a:t>Realizácia akčného plánu</a:t>
            </a:r>
          </a:p>
          <a:p>
            <a:pPr marL="647715" lvl="1" indent="-342900">
              <a:buFont typeface="Wingdings" panose="05000000000000000000" pitchFamily="2" charset="2"/>
              <a:buChar char="§"/>
            </a:pPr>
            <a:endParaRPr lang="sk-SK" sz="1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k-SK" sz="1400" b="1" u="sng" dirty="0"/>
              <a:t>Príprava školy na externé hodnotenie </a:t>
            </a:r>
          </a:p>
          <a:p>
            <a:pPr marL="647715" lvl="1" indent="-342900">
              <a:buFont typeface="Wingdings" panose="05000000000000000000" pitchFamily="2" charset="2"/>
              <a:buChar char="§"/>
            </a:pPr>
            <a:r>
              <a:rPr lang="sk-SK" sz="1400" dirty="0"/>
              <a:t>Príprava a organizačné zabezpečenie hodnotiacej návštevy </a:t>
            </a:r>
          </a:p>
          <a:p>
            <a:pPr lvl="1"/>
            <a:endParaRPr lang="sk-SK" sz="1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k-SK" sz="1400" b="1" u="sng" dirty="0"/>
              <a:t>Účasť na hodnotení iných škôl zapojených do peer review </a:t>
            </a:r>
          </a:p>
          <a:p>
            <a:pPr marL="647715" lvl="1" indent="-342900">
              <a:buFont typeface="Wingdings" panose="05000000000000000000" pitchFamily="2" charset="2"/>
              <a:buChar char="§"/>
            </a:pPr>
            <a:r>
              <a:rPr lang="sk-SK" sz="1400" dirty="0"/>
              <a:t>Plnenie úlohy hodnotiteľa – naštudovanie a pripomienkovanie </a:t>
            </a:r>
            <a:r>
              <a:rPr lang="sk-SK" sz="1400" dirty="0" err="1"/>
              <a:t>sebahodnotiacej</a:t>
            </a:r>
            <a:r>
              <a:rPr lang="sk-SK" sz="1400" dirty="0"/>
              <a:t> správy </a:t>
            </a:r>
          </a:p>
          <a:p>
            <a:pPr marL="647715" lvl="1" indent="-342900">
              <a:buFont typeface="Wingdings" panose="05000000000000000000" pitchFamily="2" charset="2"/>
              <a:buChar char="§"/>
            </a:pPr>
            <a:r>
              <a:rPr lang="sk-SK" sz="1400" dirty="0"/>
              <a:t>Účasť na hodnotiacej návšteve </a:t>
            </a:r>
          </a:p>
          <a:p>
            <a:pPr marL="647715" lvl="1" indent="-342900">
              <a:buFont typeface="Wingdings" panose="05000000000000000000" pitchFamily="2" charset="2"/>
              <a:buChar char="§"/>
            </a:pPr>
            <a:r>
              <a:rPr lang="sk-SK" sz="1400" dirty="0"/>
              <a:t>Koordinácia tímu hodnotiteľov (po dohode v rámci tímu hodnotiteľov)</a:t>
            </a:r>
          </a:p>
          <a:p>
            <a:pPr marL="647715" lvl="1" indent="-342900">
              <a:buFont typeface="Wingdings" panose="05000000000000000000" pitchFamily="2" charset="2"/>
              <a:buChar char="§"/>
            </a:pPr>
            <a:r>
              <a:rPr lang="sk-SK" sz="1400" dirty="0"/>
              <a:t>Správa zo vzájomného hodnotenia</a:t>
            </a:r>
          </a:p>
          <a:p>
            <a:pPr marL="647715" lvl="1" indent="-342900">
              <a:buFont typeface="Wingdings" panose="05000000000000000000" pitchFamily="2" charset="2"/>
              <a:buChar char="§"/>
            </a:pPr>
            <a:endParaRPr lang="sk-SK" sz="1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k-SK" sz="1400" b="1" u="sng" dirty="0"/>
              <a:t>Príprava školy na 2. cyklus peer review</a:t>
            </a:r>
          </a:p>
          <a:p>
            <a:pPr marL="647715" lvl="1" indent="-342900">
              <a:buFont typeface="Wingdings" panose="05000000000000000000" pitchFamily="2" charset="2"/>
              <a:buChar char="§"/>
            </a:pPr>
            <a:endParaRPr lang="sk-SK" sz="1400" dirty="0"/>
          </a:p>
        </p:txBody>
      </p:sp>
    </p:spTree>
    <p:extLst>
      <p:ext uri="{BB962C8B-B14F-4D97-AF65-F5344CB8AC3E}">
        <p14:creationId xmlns:p14="http://schemas.microsoft.com/office/powerpoint/2010/main" val="4253744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4C927-3E4B-C2A2-DED1-63C33D734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uholník 9">
            <a:extLst>
              <a:ext uri="{FF2B5EF4-FFF2-40B4-BE49-F238E27FC236}">
                <a16:creationId xmlns:a16="http://schemas.microsoft.com/office/drawing/2014/main" id="{9D0F9305-7138-ABC4-B90C-228E521C8927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pic>
        <p:nvPicPr>
          <p:cNvPr id="8" name="Obrázok 7">
            <a:extLst>
              <a:ext uri="{FF2B5EF4-FFF2-40B4-BE49-F238E27FC236}">
                <a16:creationId xmlns:a16="http://schemas.microsoft.com/office/drawing/2014/main" id="{7B782F20-3B2D-BFB4-CCA8-971F2A763B6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pic>
        <p:nvPicPr>
          <p:cNvPr id="2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7CC9DAC7-6CFE-0AA5-11EB-A384E04884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text 11">
            <a:extLst>
              <a:ext uri="{FF2B5EF4-FFF2-40B4-BE49-F238E27FC236}">
                <a16:creationId xmlns:a16="http://schemas.microsoft.com/office/drawing/2014/main" id="{F18D7D7C-E736-65EF-3A54-210A4646199A}"/>
              </a:ext>
            </a:extLst>
          </p:cNvPr>
          <p:cNvSpPr txBox="1">
            <a:spLocks/>
          </p:cNvSpPr>
          <p:nvPr/>
        </p:nvSpPr>
        <p:spPr>
          <a:xfrm>
            <a:off x="630695" y="484011"/>
            <a:ext cx="10944905" cy="95955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k-SK" sz="2000" b="1" dirty="0"/>
              <a:t>Koordinátor kvality VÚC – úlohy v NP a DOP </a:t>
            </a:r>
          </a:p>
        </p:txBody>
      </p:sp>
      <p:sp>
        <p:nvSpPr>
          <p:cNvPr id="4" name="Zástupný text 10">
            <a:extLst>
              <a:ext uri="{FF2B5EF4-FFF2-40B4-BE49-F238E27FC236}">
                <a16:creationId xmlns:a16="http://schemas.microsoft.com/office/drawing/2014/main" id="{C8E9D96F-D904-B5B2-7E7A-7270654BA0A8}"/>
              </a:ext>
            </a:extLst>
          </p:cNvPr>
          <p:cNvSpPr txBox="1">
            <a:spLocks/>
          </p:cNvSpPr>
          <p:nvPr/>
        </p:nvSpPr>
        <p:spPr>
          <a:xfrm>
            <a:off x="629920" y="1079499"/>
            <a:ext cx="10945681" cy="476885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sk-SK" sz="1400" b="1" dirty="0">
                <a:solidFill>
                  <a:srgbClr val="0070C0"/>
                </a:solidFill>
              </a:rPr>
              <a:t>V rámci NP: </a:t>
            </a:r>
          </a:p>
          <a:p>
            <a:pPr marL="1524000" lvl="1" indent="-271463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sk-SK" sz="1400" dirty="0"/>
              <a:t>Aktualizácia regionálnych stratégií vzdelávania </a:t>
            </a:r>
          </a:p>
          <a:p>
            <a:pPr marL="1524000" lvl="1" indent="-271463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sk-SK" sz="1400" dirty="0"/>
              <a:t>Spolupráca s regionálnymi aktérmi </a:t>
            </a:r>
          </a:p>
          <a:p>
            <a:pPr marL="1524000" lvl="1" indent="-271463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sk-SK" sz="1400" dirty="0"/>
              <a:t>Metodický pokyn pre školy v oblasti zabezpečovania kvality </a:t>
            </a:r>
          </a:p>
          <a:p>
            <a:pPr marL="1252537" lvl="1"/>
            <a:endParaRPr lang="sk-SK" sz="1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k-SK" sz="1400" b="1" dirty="0">
                <a:solidFill>
                  <a:srgbClr val="0070C0"/>
                </a:solidFill>
              </a:rPr>
              <a:t>V rámci výzvy: </a:t>
            </a:r>
          </a:p>
          <a:p>
            <a:pPr marL="1524000" indent="-271463">
              <a:buFont typeface="Wingdings" panose="05000000000000000000" pitchFamily="2" charset="2"/>
              <a:buChar char="§"/>
            </a:pPr>
            <a:r>
              <a:rPr lang="sk-SK" sz="1400" dirty="0"/>
              <a:t>Ukotvenie témy zabezpečovania kvality v rámci VÚC </a:t>
            </a:r>
          </a:p>
          <a:p>
            <a:pPr marL="1524000" indent="-271463">
              <a:buFont typeface="Wingdings" panose="05000000000000000000" pitchFamily="2" charset="2"/>
              <a:buChar char="§"/>
            </a:pPr>
            <a:r>
              <a:rPr lang="sk-SK" sz="1400" dirty="0"/>
              <a:t>Podpora (nie kontrola) škôl implementujúcich manažérstvo kvality </a:t>
            </a:r>
          </a:p>
          <a:p>
            <a:pPr marL="1524000" indent="-271463">
              <a:buFont typeface="Wingdings" panose="05000000000000000000" pitchFamily="2" charset="2"/>
              <a:buChar char="§"/>
            </a:pPr>
            <a:r>
              <a:rPr lang="sk-SK" sz="1400" dirty="0"/>
              <a:t>Príprava nových škôl na zavedenie manažérstva kvality </a:t>
            </a:r>
          </a:p>
          <a:p>
            <a:pPr marL="1524000" indent="-271463">
              <a:buFont typeface="Wingdings" panose="05000000000000000000" pitchFamily="2" charset="2"/>
              <a:buChar char="§"/>
            </a:pPr>
            <a:r>
              <a:rPr lang="sk-SK" sz="1400" dirty="0">
                <a:solidFill>
                  <a:srgbClr val="000000"/>
                </a:solidFill>
              </a:rPr>
              <a:t>Zabezpečovanie informovanosti SOŠ o možnostiach profesijného rozvoja v oblasti zabezpečovania kvality, </a:t>
            </a:r>
          </a:p>
          <a:p>
            <a:pPr marL="1524000" indent="-271463">
              <a:buFont typeface="Wingdings" panose="05000000000000000000" pitchFamily="2" charset="2"/>
              <a:buChar char="§"/>
            </a:pPr>
            <a:r>
              <a:rPr lang="sk-SK" sz="1400" dirty="0">
                <a:solidFill>
                  <a:srgbClr val="000000"/>
                </a:solidFill>
              </a:rPr>
              <a:t>Spolupráca pri navrhovaní, aktualizácii a revízii regionálnej stratégie vzdelávania,</a:t>
            </a:r>
          </a:p>
          <a:p>
            <a:pPr marL="1524000" indent="-271463">
              <a:buFont typeface="Wingdings" panose="05000000000000000000" pitchFamily="2" charset="2"/>
              <a:buChar char="§"/>
            </a:pPr>
            <a:r>
              <a:rPr lang="sk-SK" sz="1400" dirty="0">
                <a:solidFill>
                  <a:srgbClr val="000000"/>
                </a:solidFill>
              </a:rPr>
              <a:t>Spolupráca s inými VÚC (peer </a:t>
            </a:r>
            <a:r>
              <a:rPr lang="sk-SK" sz="1400" dirty="0" err="1">
                <a:solidFill>
                  <a:srgbClr val="000000"/>
                </a:solidFill>
              </a:rPr>
              <a:t>learning</a:t>
            </a:r>
            <a:r>
              <a:rPr lang="sk-SK" sz="1400" dirty="0">
                <a:solidFill>
                  <a:srgbClr val="000000"/>
                </a:solidFill>
              </a:rPr>
              <a:t>, výmena dobrej praxe, a pod.)</a:t>
            </a:r>
          </a:p>
          <a:p>
            <a:pPr marL="1524000" indent="-271463">
              <a:buFont typeface="Wingdings" panose="05000000000000000000" pitchFamily="2" charset="2"/>
              <a:buChar char="§"/>
            </a:pPr>
            <a:r>
              <a:rPr lang="sk-SK" sz="1400" dirty="0">
                <a:solidFill>
                  <a:srgbClr val="000000"/>
                </a:solidFill>
              </a:rPr>
              <a:t>Spolupráca so ŠIOV pri rozvoji kultúry kvality v škole a pri implementácii nástrojov zabezpečovania kvality (peer review, trasovanie absolventov).</a:t>
            </a:r>
          </a:p>
        </p:txBody>
      </p:sp>
    </p:spTree>
    <p:extLst>
      <p:ext uri="{BB962C8B-B14F-4D97-AF65-F5344CB8AC3E}">
        <p14:creationId xmlns:p14="http://schemas.microsoft.com/office/powerpoint/2010/main" val="35109202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57E886-1DDA-A698-5190-88796DF37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uholník 9">
            <a:extLst>
              <a:ext uri="{FF2B5EF4-FFF2-40B4-BE49-F238E27FC236}">
                <a16:creationId xmlns:a16="http://schemas.microsoft.com/office/drawing/2014/main" id="{4B0AB3D3-04A8-23C0-F7B9-DFBBE95A34B0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5" name="Nadpis 3">
            <a:extLst>
              <a:ext uri="{FF2B5EF4-FFF2-40B4-BE49-F238E27FC236}">
                <a16:creationId xmlns:a16="http://schemas.microsoft.com/office/drawing/2014/main" id="{8B9328D0-6D55-B1FC-B795-0842D9779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3709"/>
          </a:xfrm>
        </p:spPr>
        <p:txBody>
          <a:bodyPr>
            <a:normAutofit/>
          </a:bodyPr>
          <a:lstStyle/>
          <a:p>
            <a:pPr>
              <a:lnSpc>
                <a:spcPct val="108000"/>
              </a:lnSpc>
            </a:pPr>
            <a:r>
              <a:rPr lang="sk-SK" sz="2000" b="1" i="1" dirty="0">
                <a:solidFill>
                  <a:srgbClr val="002060"/>
                </a:solidFill>
              </a:rPr>
              <a:t>8. Minimálna a maximálna výška celkových oprávnených výdavkov na projekt </a:t>
            </a:r>
            <a:r>
              <a:rPr lang="sk-SK" sz="2000" i="1" dirty="0">
                <a:solidFill>
                  <a:srgbClr val="002060"/>
                </a:solidFill>
              </a:rPr>
              <a:t>(informácie v časti 11 ŽoNFP; príloha 1-1)</a:t>
            </a:r>
            <a:endParaRPr lang="sk-SK" sz="2000" b="1" i="1" dirty="0">
              <a:solidFill>
                <a:srgbClr val="002060"/>
              </a:solidFill>
            </a:endParaRPr>
          </a:p>
        </p:txBody>
      </p:sp>
      <p:graphicFrame>
        <p:nvGraphicFramePr>
          <p:cNvPr id="6" name="Tabuľka 5">
            <a:extLst>
              <a:ext uri="{FF2B5EF4-FFF2-40B4-BE49-F238E27FC236}">
                <a16:creationId xmlns:a16="http://schemas.microsoft.com/office/drawing/2014/main" id="{AF9E888B-5E4B-413B-9835-8FF9707BDC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373041"/>
              </p:ext>
            </p:extLst>
          </p:nvPr>
        </p:nvGraphicFramePr>
        <p:xfrm>
          <a:off x="838199" y="1384378"/>
          <a:ext cx="10515600" cy="322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1808">
                  <a:extLst>
                    <a:ext uri="{9D8B030D-6E8A-4147-A177-3AD203B41FA5}">
                      <a16:colId xmlns:a16="http://schemas.microsoft.com/office/drawing/2014/main" val="995677444"/>
                    </a:ext>
                  </a:extLst>
                </a:gridCol>
                <a:gridCol w="6843792">
                  <a:extLst>
                    <a:ext uri="{9D8B030D-6E8A-4147-A177-3AD203B41FA5}">
                      <a16:colId xmlns:a16="http://schemas.microsoft.com/office/drawing/2014/main" val="3360849917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Minimálna výška COV na projekt: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nestanovuje sa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66841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Maximálna výška COV na projekt:</a:t>
                      </a:r>
                      <a:endParaRPr lang="sk-SK" sz="1400" b="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dirty="0"/>
                        <a:t>450 000 EUR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258057"/>
                  </a:ext>
                </a:extLst>
              </a:tr>
              <a:tr h="468000">
                <a:tc gridSpan="2">
                  <a:txBody>
                    <a:bodyPr/>
                    <a:lstStyle/>
                    <a:p>
                      <a:r>
                        <a:rPr lang="sk-SK" sz="1400" i="1" dirty="0"/>
                        <a:t>Uvedená výška COV v súlade s časťou 4 výzvy predstavuje nasledovnú výšku NFP (EÚ + ŠR) = 414 000 EUR (92 %)</a:t>
                      </a:r>
                      <a:endParaRPr lang="sk-SK" sz="1400" b="1" i="1" dirty="0">
                        <a:solidFill>
                          <a:schemeClr val="tx1"/>
                        </a:solidFill>
                      </a:endParaRPr>
                    </a:p>
                    <a:p>
                      <a:endParaRPr lang="sk-SK" sz="14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sk-SK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2559082"/>
                  </a:ext>
                </a:extLst>
              </a:tr>
              <a:tr h="468000">
                <a:tc gridSpan="2"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COV - zdroje financovania: EÚ + ŠR + vlastné zdroje prijímateľa</a:t>
                      </a:r>
                    </a:p>
                    <a:p>
                      <a:pPr>
                        <a:spcAft>
                          <a:spcPts val="800"/>
                        </a:spcAft>
                      </a:pP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5362563"/>
                  </a:ext>
                </a:extLst>
              </a:tr>
              <a:tr h="468000">
                <a:tc gridSpan="2">
                  <a:txBody>
                    <a:bodyPr/>
                    <a:lstStyle/>
                    <a:p>
                      <a:endParaRPr lang="sk-SK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692159"/>
                  </a:ext>
                </a:extLst>
              </a:tr>
              <a:tr h="468000">
                <a:tc gridSpan="2">
                  <a:txBody>
                    <a:bodyPr/>
                    <a:lstStyle/>
                    <a:p>
                      <a:endParaRPr lang="sk-SK" sz="1400" b="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4315078"/>
                  </a:ext>
                </a:extLst>
              </a:tr>
            </a:tbl>
          </a:graphicData>
        </a:graphic>
      </p:graphicFrame>
      <p:pic>
        <p:nvPicPr>
          <p:cNvPr id="8" name="Obrázok 7">
            <a:extLst>
              <a:ext uri="{FF2B5EF4-FFF2-40B4-BE49-F238E27FC236}">
                <a16:creationId xmlns:a16="http://schemas.microsoft.com/office/drawing/2014/main" id="{68187360-0BD9-D1A8-F375-79D1C157E0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pic>
        <p:nvPicPr>
          <p:cNvPr id="2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94F6F037-8592-9D08-3F44-CCADEE8307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6460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AFE34D-FF49-DF52-A81A-EEF777B38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uholník 9">
            <a:extLst>
              <a:ext uri="{FF2B5EF4-FFF2-40B4-BE49-F238E27FC236}">
                <a16:creationId xmlns:a16="http://schemas.microsoft.com/office/drawing/2014/main" id="{A2C0FA22-159B-A7FB-7470-76644BB56028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5" name="Nadpis 3">
            <a:extLst>
              <a:ext uri="{FF2B5EF4-FFF2-40B4-BE49-F238E27FC236}">
                <a16:creationId xmlns:a16="http://schemas.microsoft.com/office/drawing/2014/main" id="{4916FA83-5F34-2FF1-11D0-0927CA5A6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7286"/>
          </a:xfrm>
        </p:spPr>
        <p:txBody>
          <a:bodyPr>
            <a:normAutofit/>
          </a:bodyPr>
          <a:lstStyle/>
          <a:p>
            <a:r>
              <a:rPr lang="sk-SK" sz="2000" b="1" i="1" dirty="0">
                <a:solidFill>
                  <a:srgbClr val="002060"/>
                </a:solidFill>
              </a:rPr>
              <a:t>9. Podmienka definovania merateľných ukazovateľov a iných údajov </a:t>
            </a:r>
            <a:r>
              <a:rPr lang="sk-SK" sz="2000" i="1" dirty="0">
                <a:solidFill>
                  <a:srgbClr val="002060"/>
                </a:solidFill>
              </a:rPr>
              <a:t>(informácie v časti 10 ŽoNFP)</a:t>
            </a:r>
            <a:endParaRPr lang="sk-SK" sz="2000" b="1" i="1" dirty="0">
              <a:solidFill>
                <a:srgbClr val="002060"/>
              </a:solidFill>
            </a:endParaRPr>
          </a:p>
        </p:txBody>
      </p:sp>
      <p:pic>
        <p:nvPicPr>
          <p:cNvPr id="8" name="Obrázok 7">
            <a:extLst>
              <a:ext uri="{FF2B5EF4-FFF2-40B4-BE49-F238E27FC236}">
                <a16:creationId xmlns:a16="http://schemas.microsoft.com/office/drawing/2014/main" id="{EA6A3FB3-3B7A-0F41-F8E4-EF505A67AE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graphicFrame>
        <p:nvGraphicFramePr>
          <p:cNvPr id="2" name="Tabuľka 1">
            <a:extLst>
              <a:ext uri="{FF2B5EF4-FFF2-40B4-BE49-F238E27FC236}">
                <a16:creationId xmlns:a16="http://schemas.microsoft.com/office/drawing/2014/main" id="{2A9EE229-2652-046C-5704-B2F726CF5E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6326821"/>
              </p:ext>
            </p:extLst>
          </p:nvPr>
        </p:nvGraphicFramePr>
        <p:xfrm>
          <a:off x="835494" y="990174"/>
          <a:ext cx="10894017" cy="4763421"/>
        </p:xfrm>
        <a:graphic>
          <a:graphicData uri="http://schemas.openxmlformats.org/drawingml/2006/table">
            <a:tbl>
              <a:tblPr firstRow="1" bandRow="1"/>
              <a:tblGrid>
                <a:gridCol w="1419610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  <a:gridCol w="9474407">
                  <a:extLst>
                    <a:ext uri="{9D8B030D-6E8A-4147-A177-3AD203B41FA5}">
                      <a16:colId xmlns:a16="http://schemas.microsoft.com/office/drawing/2014/main" val="16392162"/>
                    </a:ext>
                  </a:extLst>
                </a:gridCol>
              </a:tblGrid>
              <a:tr h="268387">
                <a:tc gridSpan="2">
                  <a:txBody>
                    <a:bodyPr/>
                    <a:lstStyle/>
                    <a:p>
                      <a:pPr marL="0" indent="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sk-SK" sz="14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Merateľné ukazovatele výstupu (MRR, VRR)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  <a:tr h="268387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PSKPO168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Počet vypracovaných materiálov (hodnotení, analýz, štúdií, a pod.)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500529"/>
                  </a:ext>
                </a:extLst>
              </a:tr>
              <a:tr h="26838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k-SK" sz="1400" i="0" kern="1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Dosiahnutá hodnota merateľného ukazovateľa výstupu </a:t>
                      </a:r>
                      <a:r>
                        <a:rPr lang="sk-SK" sz="1400" b="1" i="0" kern="1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nesmie klesnúť pod 75 % </a:t>
                      </a:r>
                      <a:r>
                        <a:rPr lang="sk-SK" sz="1400" i="0" kern="1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jeho cieľovej hodnoty uvedenej v schválenej ŽoNFP.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sk-SK" sz="1400" i="0" kern="100" dirty="0">
                        <a:effectLst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929524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sk-SK" sz="14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Merateľné ukazovatele výsledku (MRR, VRR)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023264"/>
                  </a:ext>
                </a:extLst>
              </a:tr>
              <a:tr h="334359"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PSKPSRI04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Počet subjektov ovplyvnených intervenciou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1245884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PSKPR012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Počet zverejnených publikácií (správ, analýz, štúdií, a pod.)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24822335"/>
                  </a:ext>
                </a:extLst>
              </a:tr>
              <a:tr h="26838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sk-SK" sz="1400" i="0" kern="1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Dosiahnutá hodnota merateľného ukazovateľa výsledku </a:t>
                      </a:r>
                      <a:r>
                        <a:rPr lang="sk-SK" sz="1400" b="1" i="0" kern="1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nesmie klesnúť pod 40 % </a:t>
                      </a:r>
                      <a:r>
                        <a:rPr lang="sk-SK" sz="1400" i="0" kern="1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jeho cieľovej hodnoty uvedenej v schválenej ŽoNFP.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4314171"/>
                  </a:ext>
                </a:extLst>
              </a:tr>
              <a:tr h="26838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sk-SK" sz="1400" i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317883"/>
                  </a:ext>
                </a:extLst>
              </a:tr>
              <a:tr h="26838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sk-SK" sz="1400" b="1" i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Všetky merateľné ukazovatele výstupu a výsledku sú povinné.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1020055"/>
                  </a:ext>
                </a:extLst>
              </a:tr>
              <a:tr h="26838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Iné údaje (MRR, VRR)</a:t>
                      </a: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 (neuvádzajú sa v ŽoNFP)</a:t>
                      </a:r>
                      <a:endParaRPr lang="sk-SK" sz="14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DPSK033 Počet nástrojov zabezpečujúcich prístupnosť pre osoby so zdravotným postihnutím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DPSK034 Priemerná hrubá mesačná mzda financovaná z projektu za rok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DPSK035 Medián priemerných hrubých mesačných miezd financovaných z projektu za rok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249821"/>
                  </a:ext>
                </a:extLst>
              </a:tr>
            </a:tbl>
          </a:graphicData>
        </a:graphic>
      </p:graphicFrame>
      <p:pic>
        <p:nvPicPr>
          <p:cNvPr id="3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1F1A1387-9E6A-5170-5903-ECCFBF4DF1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12330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3DFCD-ABBA-62C2-EB64-816233623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uholník 9">
            <a:extLst>
              <a:ext uri="{FF2B5EF4-FFF2-40B4-BE49-F238E27FC236}">
                <a16:creationId xmlns:a16="http://schemas.microsoft.com/office/drawing/2014/main" id="{49F79C75-3203-D3F7-0AD9-D269D209E005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5" name="Nadpis 3">
            <a:extLst>
              <a:ext uri="{FF2B5EF4-FFF2-40B4-BE49-F238E27FC236}">
                <a16:creationId xmlns:a16="http://schemas.microsoft.com/office/drawing/2014/main" id="{9C4C0A90-549F-8316-C63E-9AE7A4EED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7286"/>
          </a:xfrm>
        </p:spPr>
        <p:txBody>
          <a:bodyPr>
            <a:normAutofit/>
          </a:bodyPr>
          <a:lstStyle/>
          <a:p>
            <a:r>
              <a:rPr lang="sk-SK" sz="2400" b="1" dirty="0">
                <a:solidFill>
                  <a:srgbClr val="002060"/>
                </a:solidFill>
              </a:rPr>
              <a:t>Ďalšie skutočnosti týkajúce sa poskytovania príspevku</a:t>
            </a:r>
          </a:p>
        </p:txBody>
      </p:sp>
      <p:graphicFrame>
        <p:nvGraphicFramePr>
          <p:cNvPr id="6" name="Tabuľka 5">
            <a:extLst>
              <a:ext uri="{FF2B5EF4-FFF2-40B4-BE49-F238E27FC236}">
                <a16:creationId xmlns:a16="http://schemas.microsoft.com/office/drawing/2014/main" id="{D7AC1322-E1C6-AC9D-7CA8-5C8D91A44E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866120"/>
              </p:ext>
            </p:extLst>
          </p:nvPr>
        </p:nvGraphicFramePr>
        <p:xfrm>
          <a:off x="838199" y="981419"/>
          <a:ext cx="10894018" cy="266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4018">
                  <a:extLst>
                    <a:ext uri="{9D8B030D-6E8A-4147-A177-3AD203B41FA5}">
                      <a16:colId xmlns:a16="http://schemas.microsoft.com/office/drawing/2014/main" val="995677444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25805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Podmienka oprávnenosti výdavkov</a:t>
                      </a:r>
                    </a:p>
                    <a:p>
                      <a:pPr marL="342900" indent="-342900"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Podmienka uzavretia zmluvy medzi prijímateľom a užívateľom </a:t>
                      </a:r>
                    </a:p>
                    <a:p>
                      <a:pPr marL="342900" indent="-342900"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Ďalšia skutočnosť týkajúca sa štátnej pomoci a vyplývajúca zo schém štátnej pomoci/pomoci de minimis </a:t>
                      </a:r>
                    </a:p>
                    <a:p>
                      <a:pPr marL="342900" indent="-342900"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Súlad s horizontálnymi princípmi 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851609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Ďalšie skutočnosti - súbor podmienok, ktoré sa uplatnia až po skončení konania o žiadosti v predzmluvnom režime a/alebo počas trvania zmluvy o poskytnutí NFP.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6220038"/>
                  </a:ext>
                </a:extLst>
              </a:tr>
            </a:tbl>
          </a:graphicData>
        </a:graphic>
      </p:graphicFrame>
      <p:pic>
        <p:nvPicPr>
          <p:cNvPr id="8" name="Obrázok 7">
            <a:extLst>
              <a:ext uri="{FF2B5EF4-FFF2-40B4-BE49-F238E27FC236}">
                <a16:creationId xmlns:a16="http://schemas.microsoft.com/office/drawing/2014/main" id="{6E7FA436-5DEB-B91D-6C8F-1F809656E3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pic>
        <p:nvPicPr>
          <p:cNvPr id="2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D4BAA875-07A1-C37C-3CF9-42D01ACE02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43322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57E06C-2271-FBD2-818D-65D47FCC50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uholník 9">
            <a:extLst>
              <a:ext uri="{FF2B5EF4-FFF2-40B4-BE49-F238E27FC236}">
                <a16:creationId xmlns:a16="http://schemas.microsoft.com/office/drawing/2014/main" id="{68498C0D-1A17-4FBF-4C33-049BE3A92072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5" name="Nadpis 3">
            <a:extLst>
              <a:ext uri="{FF2B5EF4-FFF2-40B4-BE49-F238E27FC236}">
                <a16:creationId xmlns:a16="http://schemas.microsoft.com/office/drawing/2014/main" id="{5926D8AD-C6A6-B15A-9F9B-19351D305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3709"/>
          </a:xfrm>
        </p:spPr>
        <p:txBody>
          <a:bodyPr>
            <a:normAutofit/>
          </a:bodyPr>
          <a:lstStyle/>
          <a:p>
            <a:r>
              <a:rPr lang="sk-SK" sz="2000" b="1" i="1" dirty="0">
                <a:solidFill>
                  <a:srgbClr val="002060"/>
                </a:solidFill>
              </a:rPr>
              <a:t>1. Podmienka oprávnenosti výdavkov</a:t>
            </a:r>
          </a:p>
        </p:txBody>
      </p:sp>
      <p:graphicFrame>
        <p:nvGraphicFramePr>
          <p:cNvPr id="6" name="Tabuľka 5">
            <a:extLst>
              <a:ext uri="{FF2B5EF4-FFF2-40B4-BE49-F238E27FC236}">
                <a16:creationId xmlns:a16="http://schemas.microsoft.com/office/drawing/2014/main" id="{AB763296-CB35-B868-3E8B-942861A82D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8896074"/>
              </p:ext>
            </p:extLst>
          </p:nvPr>
        </p:nvGraphicFramePr>
        <p:xfrm>
          <a:off x="838199" y="1384378"/>
          <a:ext cx="10515600" cy="434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995677444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Oprávnené skupiny výdavkov: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66841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skupina 521 - Mzdové výdavky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za pozíciu Koordinátor pre zabezpečovanie kvality OVP (podaktivita 1)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536256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skupina 352 - Poskytnutie dotácií, príspevkov voči tretím stranám</a:t>
                      </a: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oprávnené sú mzdové výdavky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za pozíciu Koordinátor kvality (podaktivita 2)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pozícia môže byť obsadená len pedagogickým zamestnancom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69215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k-SK" sz="1400" b="1" i="0" dirty="0">
                          <a:solidFill>
                            <a:schemeClr val="tx1"/>
                          </a:solidFill>
                        </a:rPr>
                        <a:t>skupina 956 - Paušálna sadzba na pokrytie zostávajúcich oprávnených výdavkov projektu podľa článku 56 NSU </a:t>
                      </a:r>
                      <a:r>
                        <a:rPr lang="sk-SK" sz="1400" b="0" i="0" dirty="0">
                          <a:solidFill>
                            <a:schemeClr val="tx1"/>
                          </a:solidFill>
                        </a:rPr>
                        <a:t>(40 %)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sk-SK" sz="14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891232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indent="0"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endParaRPr lang="sk-SK" sz="14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09015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sk-SK" sz="1400" b="1" i="0" dirty="0">
                          <a:solidFill>
                            <a:schemeClr val="tx1"/>
                          </a:solidFill>
                        </a:rPr>
                        <a:t>Časová oprávnenosť výdavkov: </a:t>
                      </a:r>
                      <a:r>
                        <a:rPr lang="sk-SK" sz="1400" dirty="0"/>
                        <a:t>od dátumu účinnosti zmluvy o poskytnutí NFP do 31.12.2029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3190471"/>
                  </a:ext>
                </a:extLst>
              </a:tr>
            </a:tbl>
          </a:graphicData>
        </a:graphic>
      </p:graphicFrame>
      <p:pic>
        <p:nvPicPr>
          <p:cNvPr id="8" name="Obrázok 7">
            <a:extLst>
              <a:ext uri="{FF2B5EF4-FFF2-40B4-BE49-F238E27FC236}">
                <a16:creationId xmlns:a16="http://schemas.microsoft.com/office/drawing/2014/main" id="{DC138AF9-1643-1ACC-7887-B21DE02C1F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pic>
        <p:nvPicPr>
          <p:cNvPr id="2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CE5DA888-FD95-6FB5-DCDD-BADD04870C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19572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46969CCE-11F2-31CB-1FED-5AF0F9F8498E}"/>
              </a:ext>
            </a:extLst>
          </p:cNvPr>
          <p:cNvSpPr txBox="1"/>
          <p:nvPr/>
        </p:nvSpPr>
        <p:spPr>
          <a:xfrm>
            <a:off x="883227" y="1018183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cs typeface="Calibri" panose="020F0502020204030204" pitchFamily="34" charset="0"/>
              </a:rPr>
              <a:t>Informácie k spôsobu predloženia ŽoNFP</a:t>
            </a:r>
            <a:endParaRPr lang="sk-SK" sz="1200" b="1" dirty="0">
              <a:cs typeface="Calibri" panose="020F0502020204030204" pitchFamily="34" charset="0"/>
            </a:endParaRPr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7CECCD66-F9DA-4DA6-45C9-51FD607D2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200525"/>
              </p:ext>
            </p:extLst>
          </p:nvPr>
        </p:nvGraphicFramePr>
        <p:xfrm>
          <a:off x="883226" y="1501444"/>
          <a:ext cx="10515600" cy="926846"/>
        </p:xfrm>
        <a:graphic>
          <a:graphicData uri="http://schemas.openxmlformats.org/drawingml/2006/table">
            <a:tbl>
              <a:tblPr firstRow="1" bandRow="1"/>
              <a:tblGrid>
                <a:gridCol w="10515600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/>
                        <a:t>Počet podaných ŽoNFP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/>
                        <a:t>Spôsob podania ŽoNFP </a:t>
                      </a:r>
                      <a:r>
                        <a:rPr lang="sk-SK" sz="1400" dirty="0">
                          <a:solidFill>
                            <a:srgbClr val="00B0F0"/>
                          </a:solidFill>
                        </a:rPr>
                        <a:t>(elektronicky (ITMS) a zároveň cez ÚPVS)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/>
                        <a:t>Miesto pre podanie ŽoNFP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sp>
        <p:nvSpPr>
          <p:cNvPr id="7" name="BlokTextu 6">
            <a:extLst>
              <a:ext uri="{FF2B5EF4-FFF2-40B4-BE49-F238E27FC236}">
                <a16:creationId xmlns:a16="http://schemas.microsoft.com/office/drawing/2014/main" id="{1A82ADAE-DCC4-34A6-D3BC-BDBAFECF0C31}"/>
              </a:ext>
            </a:extLst>
          </p:cNvPr>
          <p:cNvSpPr txBox="1"/>
          <p:nvPr/>
        </p:nvSpPr>
        <p:spPr>
          <a:xfrm>
            <a:off x="880510" y="2901425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cs typeface="Calibri" panose="020F0502020204030204" pitchFamily="34" charset="0"/>
              </a:rPr>
              <a:t>Predpokladaná lehota na vydanie rozhodnutia v konaní o ŽoNFP</a:t>
            </a: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C3442443-0A03-9D77-9CDF-DDED9D89FF1E}"/>
              </a:ext>
            </a:extLst>
          </p:cNvPr>
          <p:cNvSpPr txBox="1"/>
          <p:nvPr/>
        </p:nvSpPr>
        <p:spPr>
          <a:xfrm>
            <a:off x="880507" y="3979102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cs typeface="Calibri" panose="020F0502020204030204" pitchFamily="34" charset="0"/>
              </a:rPr>
              <a:t>Ďalšie formálne náležitosti</a:t>
            </a:r>
            <a:endParaRPr lang="sk-SK" sz="1200" b="1" dirty="0">
              <a:cs typeface="Calibri" panose="020F0502020204030204" pitchFamily="34" charset="0"/>
            </a:endParaRPr>
          </a:p>
        </p:txBody>
      </p:sp>
      <p:graphicFrame>
        <p:nvGraphicFramePr>
          <p:cNvPr id="9" name="Tabuľka 8">
            <a:extLst>
              <a:ext uri="{FF2B5EF4-FFF2-40B4-BE49-F238E27FC236}">
                <a16:creationId xmlns:a16="http://schemas.microsoft.com/office/drawing/2014/main" id="{C69F36B1-C668-5FB9-4A12-CD84B10519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044704"/>
              </p:ext>
            </p:extLst>
          </p:nvPr>
        </p:nvGraphicFramePr>
        <p:xfrm>
          <a:off x="880506" y="4470526"/>
          <a:ext cx="10515600" cy="926846"/>
        </p:xfrm>
        <a:graphic>
          <a:graphicData uri="http://schemas.openxmlformats.org/drawingml/2006/table">
            <a:tbl>
              <a:tblPr firstRow="1" bandRow="1"/>
              <a:tblGrid>
                <a:gridCol w="10515600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/>
                        <a:t>Zverejňovanie informácií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/>
                        <a:t>Uzavretie Zmluvy o poskytnutí NFP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/>
                        <a:t>Zásobník projektov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graphicFrame>
        <p:nvGraphicFramePr>
          <p:cNvPr id="10" name="Tabuľka 9">
            <a:extLst>
              <a:ext uri="{FF2B5EF4-FFF2-40B4-BE49-F238E27FC236}">
                <a16:creationId xmlns:a16="http://schemas.microsoft.com/office/drawing/2014/main" id="{1B9EF017-B239-7C37-051F-3BD04B1883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406844"/>
              </p:ext>
            </p:extLst>
          </p:nvPr>
        </p:nvGraphicFramePr>
        <p:xfrm>
          <a:off x="877785" y="3267656"/>
          <a:ext cx="10515600" cy="313563"/>
        </p:xfrm>
        <a:graphic>
          <a:graphicData uri="http://schemas.openxmlformats.org/drawingml/2006/table">
            <a:tbl>
              <a:tblPr firstRow="1" bandRow="1"/>
              <a:tblGrid>
                <a:gridCol w="10515600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0" indent="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</a:rPr>
                        <a:t>(do 70 pracovných dní od termínu uzávierky príslušného hodnotiaceho kola)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sp>
        <p:nvSpPr>
          <p:cNvPr id="11" name="Nadpis 3">
            <a:extLst>
              <a:ext uri="{FF2B5EF4-FFF2-40B4-BE49-F238E27FC236}">
                <a16:creationId xmlns:a16="http://schemas.microsoft.com/office/drawing/2014/main" id="{EB15878A-1E4A-91FB-0487-C825EE8891DE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56728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400" b="1" dirty="0">
                <a:solidFill>
                  <a:srgbClr val="002060"/>
                </a:solidFill>
              </a:rPr>
              <a:t>Doplňujúce informácie</a:t>
            </a:r>
          </a:p>
        </p:txBody>
      </p:sp>
      <p:pic>
        <p:nvPicPr>
          <p:cNvPr id="4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8E2F63E6-696F-9D0A-6DA5-F856ABC198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91895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46969CCE-11F2-31CB-1FED-5AF0F9F8498E}"/>
              </a:ext>
            </a:extLst>
          </p:cNvPr>
          <p:cNvSpPr txBox="1"/>
          <p:nvPr/>
        </p:nvSpPr>
        <p:spPr>
          <a:xfrm>
            <a:off x="883227" y="1018183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cs typeface="Calibri" panose="020F0502020204030204" pitchFamily="34" charset="0"/>
              </a:rPr>
              <a:t>Poskytovanie informácií k príprave ŽoNFP</a:t>
            </a:r>
            <a:endParaRPr lang="sk-SK" sz="1200" b="1" dirty="0">
              <a:cs typeface="Calibri" panose="020F0502020204030204" pitchFamily="34" charset="0"/>
            </a:endParaRPr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7CECCD66-F9DA-4DA6-45C9-51FD607D2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148113"/>
              </p:ext>
            </p:extLst>
          </p:nvPr>
        </p:nvGraphicFramePr>
        <p:xfrm>
          <a:off x="883226" y="1501444"/>
          <a:ext cx="10515600" cy="1233488"/>
        </p:xfrm>
        <a:graphic>
          <a:graphicData uri="http://schemas.openxmlformats.org/drawingml/2006/table">
            <a:tbl>
              <a:tblPr firstRow="1" bandRow="1"/>
              <a:tblGrid>
                <a:gridCol w="10515600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pt-BR" sz="1400" dirty="0">
                          <a:hlinkClick r:id="rId3"/>
                        </a:rPr>
                        <a:t>www.eurofondy.gov.sk</a:t>
                      </a:r>
                      <a:r>
                        <a:rPr lang="sk-SK" sz="1400" dirty="0"/>
                        <a:t> 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hlinkClick r:id="rId4"/>
                        </a:rPr>
                        <a:t>www.minedu.sk</a:t>
                      </a:r>
                      <a:endParaRPr lang="sk-SK" sz="1400" dirty="0"/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/>
                        <a:t>otázky súvisiace s výzvou na e-mail </a:t>
                      </a:r>
                      <a:r>
                        <a:rPr lang="sk-SK" sz="1400" dirty="0">
                          <a:hlinkClick r:id="rId5"/>
                        </a:rPr>
                        <a:t>esf.vzdelavanie@minedu.sk</a:t>
                      </a:r>
                      <a:r>
                        <a:rPr lang="sk-SK" sz="1400" dirty="0"/>
                        <a:t> alebo prostredníctvom elektronickej schránky poskytovateľa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endParaRPr lang="sk-SK" sz="1400" dirty="0"/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sp>
        <p:nvSpPr>
          <p:cNvPr id="7" name="BlokTextu 6">
            <a:extLst>
              <a:ext uri="{FF2B5EF4-FFF2-40B4-BE49-F238E27FC236}">
                <a16:creationId xmlns:a16="http://schemas.microsoft.com/office/drawing/2014/main" id="{1A82ADAE-DCC4-34A6-D3BC-BDBAFECF0C31}"/>
              </a:ext>
            </a:extLst>
          </p:cNvPr>
          <p:cNvSpPr txBox="1"/>
          <p:nvPr/>
        </p:nvSpPr>
        <p:spPr>
          <a:xfrm>
            <a:off x="880510" y="2885927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cs typeface="Calibri" panose="020F0502020204030204" pitchFamily="34" charset="0"/>
              </a:rPr>
              <a:t>Identifikácia synergických a komplementárnych účinkov</a:t>
            </a: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C3442443-0A03-9D77-9CDF-DDED9D89FF1E}"/>
              </a:ext>
            </a:extLst>
          </p:cNvPr>
          <p:cNvSpPr txBox="1"/>
          <p:nvPr/>
        </p:nvSpPr>
        <p:spPr>
          <a:xfrm>
            <a:off x="880507" y="3979102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cs typeface="Calibri" panose="020F0502020204030204" pitchFamily="34" charset="0"/>
              </a:rPr>
              <a:t>Zmena a zrušenie výzvy</a:t>
            </a:r>
            <a:endParaRPr lang="sk-SK" sz="1200" b="1" dirty="0">
              <a:cs typeface="Calibri" panose="020F0502020204030204" pitchFamily="34" charset="0"/>
            </a:endParaRPr>
          </a:p>
        </p:txBody>
      </p:sp>
      <p:graphicFrame>
        <p:nvGraphicFramePr>
          <p:cNvPr id="9" name="Tabuľka 8">
            <a:extLst>
              <a:ext uri="{FF2B5EF4-FFF2-40B4-BE49-F238E27FC236}">
                <a16:creationId xmlns:a16="http://schemas.microsoft.com/office/drawing/2014/main" id="{C69F36B1-C668-5FB9-4A12-CD84B10519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40678"/>
              </p:ext>
            </p:extLst>
          </p:nvPr>
        </p:nvGraphicFramePr>
        <p:xfrm>
          <a:off x="880506" y="4470526"/>
          <a:ext cx="10515600" cy="926846"/>
        </p:xfrm>
        <a:graphic>
          <a:graphicData uri="http://schemas.openxmlformats.org/drawingml/2006/table">
            <a:tbl>
              <a:tblPr firstRow="1" bandRow="1"/>
              <a:tblGrid>
                <a:gridCol w="10515600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/>
                        <a:t>Možnosť zmeny do vydania prvého rozhodnutia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/>
                        <a:t>Možnosť zrušenia výzvy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sk-SK" sz="1400" dirty="0"/>
                        <a:t>Informácia o zmene alebo zrušení výzvy bude zverejnená na </a:t>
                      </a:r>
                      <a:r>
                        <a:rPr lang="sk-SK" sz="1400" dirty="0">
                          <a:hlinkClick r:id="rId6"/>
                        </a:rPr>
                        <a:t>www.itms21.sk</a:t>
                      </a:r>
                      <a:r>
                        <a:rPr lang="sk-SK" sz="1400" dirty="0"/>
                        <a:t>, </a:t>
                      </a:r>
                      <a:r>
                        <a:rPr lang="pt-BR" sz="1400" dirty="0">
                          <a:hlinkClick r:id="rId3"/>
                        </a:rPr>
                        <a:t>www.eurofondy.gov.sk</a:t>
                      </a:r>
                      <a:r>
                        <a:rPr lang="sk-SK" sz="1400" dirty="0"/>
                        <a:t> a </a:t>
                      </a:r>
                      <a:r>
                        <a:rPr lang="sk-SK" sz="1400" dirty="0">
                          <a:hlinkClick r:id="rId4"/>
                        </a:rPr>
                        <a:t>www.minedu.sk</a:t>
                      </a:r>
                      <a:endParaRPr lang="sk-SK" sz="1400" dirty="0"/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graphicFrame>
        <p:nvGraphicFramePr>
          <p:cNvPr id="10" name="Tabuľka 9">
            <a:extLst>
              <a:ext uri="{FF2B5EF4-FFF2-40B4-BE49-F238E27FC236}">
                <a16:creationId xmlns:a16="http://schemas.microsoft.com/office/drawing/2014/main" id="{1B9EF017-B239-7C37-051F-3BD04B1883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943036"/>
              </p:ext>
            </p:extLst>
          </p:nvPr>
        </p:nvGraphicFramePr>
        <p:xfrm>
          <a:off x="877785" y="3252158"/>
          <a:ext cx="10515600" cy="313563"/>
        </p:xfrm>
        <a:graphic>
          <a:graphicData uri="http://schemas.openxmlformats.org/drawingml/2006/table">
            <a:tbl>
              <a:tblPr firstRow="1" bandRow="1"/>
              <a:tblGrid>
                <a:gridCol w="10515600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</a:rPr>
                        <a:t>Príloha č. 5 výzvy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sp>
        <p:nvSpPr>
          <p:cNvPr id="11" name="Nadpis 3">
            <a:extLst>
              <a:ext uri="{FF2B5EF4-FFF2-40B4-BE49-F238E27FC236}">
                <a16:creationId xmlns:a16="http://schemas.microsoft.com/office/drawing/2014/main" id="{1561A998-5AA1-1937-6A62-C4B6A550DDBC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56728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400" b="1" dirty="0">
                <a:solidFill>
                  <a:srgbClr val="002060"/>
                </a:solidFill>
              </a:rPr>
              <a:t>Doplňujúce informácie</a:t>
            </a:r>
          </a:p>
        </p:txBody>
      </p:sp>
      <p:pic>
        <p:nvPicPr>
          <p:cNvPr id="4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32BB7820-0629-0A30-9494-8374B270FE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0027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uholník 9">
            <a:extLst>
              <a:ext uri="{FF2B5EF4-FFF2-40B4-BE49-F238E27FC236}">
                <a16:creationId xmlns:a16="http://schemas.microsoft.com/office/drawing/2014/main" id="{4F5CA688-F5AA-E0FA-25C2-921F40C3959B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graphicFrame>
        <p:nvGraphicFramePr>
          <p:cNvPr id="2" name="Tabuľka 1">
            <a:extLst>
              <a:ext uri="{FF2B5EF4-FFF2-40B4-BE49-F238E27FC236}">
                <a16:creationId xmlns:a16="http://schemas.microsoft.com/office/drawing/2014/main" id="{2793EA99-34CA-858B-F441-8B104D789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780004"/>
              </p:ext>
            </p:extLst>
          </p:nvPr>
        </p:nvGraphicFramePr>
        <p:xfrm>
          <a:off x="653144" y="2192123"/>
          <a:ext cx="10740242" cy="2377758"/>
        </p:xfrm>
        <a:graphic>
          <a:graphicData uri="http://schemas.openxmlformats.org/drawingml/2006/table">
            <a:tbl>
              <a:tblPr firstRow="1" bandRow="1"/>
              <a:tblGrid>
                <a:gridCol w="578497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  <a:gridCol w="10161745">
                  <a:extLst>
                    <a:ext uri="{9D8B030D-6E8A-4147-A177-3AD203B41FA5}">
                      <a16:colId xmlns:a16="http://schemas.microsoft.com/office/drawing/2014/main" val="4106088192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0" indent="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endParaRPr lang="sk-SK" sz="2800" b="1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sk-SK" sz="2800" b="1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Základné informácie k výzve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0063647"/>
                  </a:ext>
                </a:extLst>
              </a:tr>
              <a:tr h="268387">
                <a:tc>
                  <a:txBody>
                    <a:bodyPr/>
                    <a:lstStyle/>
                    <a:p>
                      <a:pPr marL="0" indent="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endParaRPr lang="sk-SK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endParaRPr lang="sk-SK" sz="14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</a:rPr>
                        <a:t>všeobecné náležitosti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</a:rPr>
                        <a:t>podmienky poskytnutia príspevku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</a:rPr>
                        <a:t>ďalšie skutočnosti týkajúce sa poskytovania príspevku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</a:rPr>
                        <a:t>doplňujúce informácie</a:t>
                      </a:r>
                      <a:endParaRPr lang="sk-SK" sz="1400" i="1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endParaRPr lang="sk-SK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pic>
        <p:nvPicPr>
          <p:cNvPr id="4" name="Obrázok 3">
            <a:extLst>
              <a:ext uri="{FF2B5EF4-FFF2-40B4-BE49-F238E27FC236}">
                <a16:creationId xmlns:a16="http://schemas.microsoft.com/office/drawing/2014/main" id="{5D63278E-D7F5-834E-82E8-B2C4DC3387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pic>
        <p:nvPicPr>
          <p:cNvPr id="5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F90ACB60-8CB0-176F-85A9-94CCCF0AA7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71780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9A719-51D1-B945-0FCD-D89969F86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ABDE2986-C316-CA97-67A2-EE1AF467DC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CD6272EA-969A-9680-FA0E-FAE6ECEAA16A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graphicFrame>
        <p:nvGraphicFramePr>
          <p:cNvPr id="10" name="Tabuľka 9">
            <a:extLst>
              <a:ext uri="{FF2B5EF4-FFF2-40B4-BE49-F238E27FC236}">
                <a16:creationId xmlns:a16="http://schemas.microsoft.com/office/drawing/2014/main" id="{39C6967F-5CDC-AEFD-2D49-46CD3051EC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346619"/>
              </p:ext>
            </p:extLst>
          </p:nvPr>
        </p:nvGraphicFramePr>
        <p:xfrm>
          <a:off x="640914" y="2226283"/>
          <a:ext cx="10733810" cy="2071116"/>
        </p:xfrm>
        <a:graphic>
          <a:graphicData uri="http://schemas.openxmlformats.org/drawingml/2006/table">
            <a:tbl>
              <a:tblPr firstRow="1" bandRow="1"/>
              <a:tblGrid>
                <a:gridCol w="562735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  <a:gridCol w="10171075">
                  <a:extLst>
                    <a:ext uri="{9D8B030D-6E8A-4147-A177-3AD203B41FA5}">
                      <a16:colId xmlns:a16="http://schemas.microsoft.com/office/drawing/2014/main" val="3319450054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0" indent="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endParaRPr lang="sk-SK" sz="2800" b="1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sk-SK" sz="2800" b="1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Proces konania o žiadosti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67694814"/>
                  </a:ext>
                </a:extLst>
              </a:tr>
              <a:tr h="268387">
                <a:tc>
                  <a:txBody>
                    <a:bodyPr/>
                    <a:lstStyle/>
                    <a:p>
                      <a:pPr marL="0" indent="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endParaRPr lang="sk-SK" sz="140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endParaRPr lang="sk-SK" sz="14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</a:rPr>
                        <a:t>administratívne overovanie</a:t>
                      </a:r>
                      <a:endParaRPr lang="sk-SK" sz="1400" dirty="0">
                        <a:solidFill>
                          <a:srgbClr val="00B0F0"/>
                        </a:solidFill>
                      </a:endParaRP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</a:rPr>
                        <a:t>odborné hodnotenie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</a:rPr>
                        <a:t>nedostatky pri predkladaní ŽoNFP</a:t>
                      </a:r>
                      <a:endParaRPr lang="sk-SK" sz="1400" dirty="0">
                        <a:solidFill>
                          <a:srgbClr val="00B0F0"/>
                        </a:solidFill>
                      </a:endParaRPr>
                    </a:p>
                    <a:p>
                      <a:pPr marL="0" indent="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endParaRPr lang="sk-SK" sz="140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pic>
        <p:nvPicPr>
          <p:cNvPr id="4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D1C667C3-BE08-3973-EE3F-81B1B0E2A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86431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A042E-102F-50B2-92DC-817B4ED05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06E9BFD3-9058-4227-3CB9-588BA1CD0C6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4CDAC8F-EA8F-14A5-14C0-4CCF52D1B390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108FF506-46CC-B7F0-273D-AFDD9245FC1E}"/>
              </a:ext>
            </a:extLst>
          </p:cNvPr>
          <p:cNvSpPr txBox="1"/>
          <p:nvPr/>
        </p:nvSpPr>
        <p:spPr>
          <a:xfrm>
            <a:off x="562304" y="256499"/>
            <a:ext cx="11343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>
                <a:solidFill>
                  <a:srgbClr val="002060"/>
                </a:solidFill>
                <a:cs typeface="Calibri" panose="020F0502020204030204" pitchFamily="34" charset="0"/>
              </a:rPr>
              <a:t>Schvaľovací proces žiadostí o NFP</a:t>
            </a:r>
          </a:p>
        </p:txBody>
      </p:sp>
      <p:graphicFrame>
        <p:nvGraphicFramePr>
          <p:cNvPr id="9" name="Tabuľka 8">
            <a:extLst>
              <a:ext uri="{FF2B5EF4-FFF2-40B4-BE49-F238E27FC236}">
                <a16:creationId xmlns:a16="http://schemas.microsoft.com/office/drawing/2014/main" id="{778C2CBC-D794-D2A8-3B46-F5219BFDC35D}"/>
              </a:ext>
            </a:extLst>
          </p:cNvPr>
          <p:cNvGraphicFramePr>
            <a:graphicFrameLocks noGrp="1"/>
          </p:cNvGraphicFramePr>
          <p:nvPr/>
        </p:nvGraphicFramePr>
        <p:xfrm>
          <a:off x="662297" y="4393036"/>
          <a:ext cx="10733809" cy="313563"/>
        </p:xfrm>
        <a:graphic>
          <a:graphicData uri="http://schemas.openxmlformats.org/drawingml/2006/table">
            <a:tbl>
              <a:tblPr firstRow="1" bandRow="1"/>
              <a:tblGrid>
                <a:gridCol w="10733809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endParaRPr lang="sk-SK" sz="1400" dirty="0"/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sp>
        <p:nvSpPr>
          <p:cNvPr id="11" name="Zástupný objekt pre obsah 3">
            <a:extLst>
              <a:ext uri="{FF2B5EF4-FFF2-40B4-BE49-F238E27FC236}">
                <a16:creationId xmlns:a16="http://schemas.microsoft.com/office/drawing/2014/main" id="{C4B80443-B085-6831-419A-F699F408B89B}"/>
              </a:ext>
            </a:extLst>
          </p:cNvPr>
          <p:cNvSpPr txBox="1">
            <a:spLocks/>
          </p:cNvSpPr>
          <p:nvPr/>
        </p:nvSpPr>
        <p:spPr>
          <a:xfrm>
            <a:off x="642445" y="1023187"/>
            <a:ext cx="9906744" cy="4902402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1800" b="1" dirty="0"/>
              <a:t>Administratívne overenie žiadostí o NFP</a:t>
            </a:r>
          </a:p>
          <a:p>
            <a:pPr algn="just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sz="1400" dirty="0"/>
              <a:t>overenie podmienok doručenia (riadne, včas)</a:t>
            </a:r>
          </a:p>
          <a:p>
            <a:pPr algn="just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sz="1400" dirty="0"/>
              <a:t>overenie podmienok poskytnutia príspevku (oprávnenosť žiadateľa a iné podmienky poskytnutia príspevku)</a:t>
            </a:r>
          </a:p>
          <a:p>
            <a:pPr algn="just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sz="1400" dirty="0"/>
              <a:t>vylučujúce kritériá podľa čl. 73 NSU (1) (príloha č. 4 výzvy)</a:t>
            </a:r>
          </a:p>
          <a:p>
            <a:pPr algn="just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sz="1400" dirty="0"/>
              <a:t>výzva na doplnenie (ak relevantné)</a:t>
            </a:r>
          </a:p>
          <a:p>
            <a:pPr marL="0" indent="0" algn="just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sk-SK" sz="1400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just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1800" b="1" dirty="0"/>
              <a:t>Odborné hodnotenie a výber žiadostí o NFP</a:t>
            </a:r>
          </a:p>
          <a:p>
            <a:pPr algn="just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sz="1400" dirty="0"/>
              <a:t>vecné hodnotiace kritériá (príloha č. 4 výzvy)</a:t>
            </a:r>
          </a:p>
          <a:p>
            <a:pPr marL="647065" indent="-285750" algn="just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k-SK" sz="1400" dirty="0"/>
              <a:t>vylučujúce kritériá - sú súčasťou bodovaných kritérií v podobe nulového bodového hodnotenia</a:t>
            </a:r>
          </a:p>
          <a:p>
            <a:pPr marL="647065" indent="-285750" algn="just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k-SK" sz="1400" dirty="0"/>
              <a:t>bodované kritériá - 4 oblasti hodnotenia</a:t>
            </a:r>
          </a:p>
          <a:p>
            <a:pPr algn="just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sz="1400" dirty="0"/>
              <a:t>výzva na doplnenie, ak relevantné</a:t>
            </a:r>
          </a:p>
          <a:p>
            <a:pPr marL="0" indent="0" algn="just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sk-SK" sz="1400" dirty="0"/>
          </a:p>
          <a:p>
            <a:pPr marL="0" indent="0" algn="just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1800" b="1" dirty="0"/>
              <a:t>Vydávanie rozhodnutí  (do 70 pracovných dní)</a:t>
            </a:r>
            <a:endParaRPr lang="sk-SK" sz="3200" dirty="0"/>
          </a:p>
        </p:txBody>
      </p:sp>
      <p:pic>
        <p:nvPicPr>
          <p:cNvPr id="5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31734986-B7F2-E2E0-56B2-22D18729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75095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8A95B-D221-7800-8491-E8F2657EB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C568A5A3-D4C0-7E41-006A-EB1F408208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159B805-C5B9-098C-E536-B7A7F793E351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9EB408EC-0E91-95A0-3ABB-B60B4D435268}"/>
              </a:ext>
            </a:extLst>
          </p:cNvPr>
          <p:cNvSpPr txBox="1"/>
          <p:nvPr/>
        </p:nvSpPr>
        <p:spPr>
          <a:xfrm>
            <a:off x="562304" y="256499"/>
            <a:ext cx="11343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>
                <a:solidFill>
                  <a:srgbClr val="002060"/>
                </a:solidFill>
                <a:cs typeface="Calibri" panose="020F0502020204030204" pitchFamily="34" charset="0"/>
              </a:rPr>
              <a:t>Identifikované nedostatky pri predkladaní žiadostí o NFP</a:t>
            </a:r>
          </a:p>
        </p:txBody>
      </p:sp>
      <p:graphicFrame>
        <p:nvGraphicFramePr>
          <p:cNvPr id="9" name="Tabuľka 8">
            <a:extLst>
              <a:ext uri="{FF2B5EF4-FFF2-40B4-BE49-F238E27FC236}">
                <a16:creationId xmlns:a16="http://schemas.microsoft.com/office/drawing/2014/main" id="{2A9DB17C-D954-6356-6F34-B0B3F7DC619D}"/>
              </a:ext>
            </a:extLst>
          </p:cNvPr>
          <p:cNvGraphicFramePr>
            <a:graphicFrameLocks noGrp="1"/>
          </p:cNvGraphicFramePr>
          <p:nvPr/>
        </p:nvGraphicFramePr>
        <p:xfrm>
          <a:off x="662297" y="4393036"/>
          <a:ext cx="10733809" cy="313563"/>
        </p:xfrm>
        <a:graphic>
          <a:graphicData uri="http://schemas.openxmlformats.org/drawingml/2006/table">
            <a:tbl>
              <a:tblPr firstRow="1" bandRow="1"/>
              <a:tblGrid>
                <a:gridCol w="10733809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endParaRPr lang="sk-SK" sz="1400" dirty="0"/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sp>
        <p:nvSpPr>
          <p:cNvPr id="5" name="Zástupný text 2">
            <a:extLst>
              <a:ext uri="{FF2B5EF4-FFF2-40B4-BE49-F238E27FC236}">
                <a16:creationId xmlns:a16="http://schemas.microsoft.com/office/drawing/2014/main" id="{ECC18274-C1A5-DDDE-F6DF-FD3F4CCAC277}"/>
              </a:ext>
            </a:extLst>
          </p:cNvPr>
          <p:cNvSpPr txBox="1">
            <a:spLocks/>
          </p:cNvSpPr>
          <p:nvPr/>
        </p:nvSpPr>
        <p:spPr>
          <a:xfrm>
            <a:off x="614452" y="927483"/>
            <a:ext cx="10104863" cy="49206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1600" b="1" dirty="0">
                <a:solidFill>
                  <a:srgbClr val="FF0000"/>
                </a:solidFill>
              </a:rPr>
              <a:t>Formulár žiadosti o NFP</a:t>
            </a:r>
          </a:p>
          <a:p>
            <a:pPr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/>
              <a:t>predloženie žiadosti o NFP len prostredníctvom ITMS/písomnej verzie žiadosti o NFP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sk-SK" sz="1400" dirty="0"/>
          </a:p>
          <a:p>
            <a:pPr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/>
              <a:t>nevyplnené časti žiadosti o NFP:</a:t>
            </a:r>
          </a:p>
          <a:p>
            <a:pPr marL="0" lvl="4" indent="-357188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k-SK" sz="1400" dirty="0"/>
              <a:t>5. Identifikácia projektu – nesprávne priradenie kategórie regiónov</a:t>
            </a:r>
          </a:p>
          <a:p>
            <a:pPr marL="0" lvl="4" indent="-357188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k-SK" sz="1400" dirty="0"/>
              <a:t>6. Miesto realizácie projektu – miesto, kde sa budú realizovať podaktivity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sk-SK" sz="1400" dirty="0"/>
          </a:p>
          <a:p>
            <a:pPr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/>
              <a:t>Nedostatočný resp. minimálny popis v častiach:</a:t>
            </a:r>
          </a:p>
          <a:p>
            <a:pPr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k-SK" sz="1400" b="1" dirty="0"/>
              <a:t>7 Popis projektu</a:t>
            </a:r>
            <a:r>
              <a:rPr lang="sk-SK" sz="1400" dirty="0"/>
              <a:t> (uviesť popis v zmysle inštrukcie v prílohe č. 1 výzvy (Formulár ŽoNFP) - chýbajúce údaje o cieľoch projektu, aktivitách, cieľovej skupine, mieste realizácie a merateľných ukazovateľoch)</a:t>
            </a:r>
          </a:p>
          <a:p>
            <a:pPr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k-SK" sz="1400" b="1" dirty="0"/>
              <a:t>7.3 Spôsob realizácie aktivít projektu </a:t>
            </a:r>
            <a:r>
              <a:rPr lang="sk-SK" sz="1400" dirty="0"/>
              <a:t>(harmonogram aktivít/podaktivít; personálne zabezpečenie - neuvádzať konkrétne mená; paušálna sadzba - uviesť preddefinovaný text; informácie v tejto časti musia byť v súlade s rozpočtom projektu a časťou 7.5 a 10 ŽoNFP; užívateľ)</a:t>
            </a:r>
          </a:p>
          <a:p>
            <a:pPr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k-SK" sz="1400" b="1" dirty="0"/>
              <a:t>7.5 Prevádzková kapacita žiadateľa </a:t>
            </a:r>
            <a:r>
              <a:rPr lang="sk-SK" sz="1400" dirty="0"/>
              <a:t>(odborné kapacity - nesúlad názvov resp. počtu odborných pozícií s rozpočtom projektu, chýbajúce kvalifikačné predpoklady, uvádzať obsadené/neobsadené pracovné pozície; prevádzková kapacita - údaje o materiálno-technickom zabezpečení projektu)</a:t>
            </a:r>
          </a:p>
        </p:txBody>
      </p:sp>
      <p:pic>
        <p:nvPicPr>
          <p:cNvPr id="6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162E7ED6-EC5C-EC60-0300-0568C92CF6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86229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4933EA-16B4-D200-33D4-3FE0BC77D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6C22A425-BE01-1EB9-D1B2-79D36EC6A3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B62B760-F389-120D-CB3B-EAE5D59E4937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graphicFrame>
        <p:nvGraphicFramePr>
          <p:cNvPr id="9" name="Tabuľka 8">
            <a:extLst>
              <a:ext uri="{FF2B5EF4-FFF2-40B4-BE49-F238E27FC236}">
                <a16:creationId xmlns:a16="http://schemas.microsoft.com/office/drawing/2014/main" id="{E4493ABA-4258-1E17-20A2-7A0DA73D8F35}"/>
              </a:ext>
            </a:extLst>
          </p:cNvPr>
          <p:cNvGraphicFramePr>
            <a:graphicFrameLocks noGrp="1"/>
          </p:cNvGraphicFramePr>
          <p:nvPr/>
        </p:nvGraphicFramePr>
        <p:xfrm>
          <a:off x="662297" y="4393036"/>
          <a:ext cx="10733809" cy="313563"/>
        </p:xfrm>
        <a:graphic>
          <a:graphicData uri="http://schemas.openxmlformats.org/drawingml/2006/table">
            <a:tbl>
              <a:tblPr firstRow="1" bandRow="1"/>
              <a:tblGrid>
                <a:gridCol w="10733809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endParaRPr lang="sk-SK" sz="1400" dirty="0"/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sp>
        <p:nvSpPr>
          <p:cNvPr id="6" name="Zástupný text 2">
            <a:extLst>
              <a:ext uri="{FF2B5EF4-FFF2-40B4-BE49-F238E27FC236}">
                <a16:creationId xmlns:a16="http://schemas.microsoft.com/office/drawing/2014/main" id="{87817056-597F-916A-27A1-94504E9FC2E6}"/>
              </a:ext>
            </a:extLst>
          </p:cNvPr>
          <p:cNvSpPr txBox="1">
            <a:spLocks/>
          </p:cNvSpPr>
          <p:nvPr/>
        </p:nvSpPr>
        <p:spPr>
          <a:xfrm>
            <a:off x="614459" y="932515"/>
            <a:ext cx="10104863" cy="490008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1600" b="1" dirty="0">
                <a:solidFill>
                  <a:srgbClr val="FF0000"/>
                </a:solidFill>
              </a:rPr>
              <a:t>Formulár žiadosti o NFP</a:t>
            </a:r>
          </a:p>
          <a:p>
            <a:pPr marL="236537" lvl="2" indent="-34290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/>
              <a:t>9. Harmonogram realizácie aktivít (neuvádzať podporné aktivity projektu)</a:t>
            </a:r>
          </a:p>
          <a:p>
            <a:pPr marL="236537" lvl="2" indent="-34290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/>
              <a:t>11. Rozpočet projektu (neuvádzať nepriame výdavky)</a:t>
            </a:r>
          </a:p>
          <a:p>
            <a:pPr marL="236537" lvl="2" indent="-34290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/>
              <a:t>12. Verejné obstarávanie - irelevantné</a:t>
            </a:r>
          </a:p>
          <a:p>
            <a:pPr marL="236537" lvl="2" indent="-34290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/>
              <a:t>13. Identifikácia rizík a prostriedky na ich elimináciu - irelevantné (vypĺňa sa v časti 7.3 ŽoNFP)</a:t>
            </a:r>
          </a:p>
          <a:p>
            <a:pPr marL="0" lvl="2" indent="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sk-SK" sz="1400" dirty="0"/>
          </a:p>
          <a:p>
            <a:pPr marL="0" lvl="2" indent="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1600" b="1" dirty="0">
                <a:solidFill>
                  <a:srgbClr val="FF0000"/>
                </a:solidFill>
              </a:rPr>
              <a:t>Rozpočet:</a:t>
            </a:r>
          </a:p>
          <a:p>
            <a:pPr marL="236537" lvl="2" indent="-34290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/>
              <a:t>nepredloženie rozpočtu resp. nesprávne </a:t>
            </a:r>
            <a:r>
              <a:rPr lang="sk-SK" sz="1400" b="1" dirty="0"/>
              <a:t>vyplnený - (príloha 1-1 Rozpočet projektu)</a:t>
            </a:r>
            <a:r>
              <a:rPr lang="sk-SK" sz="1400" dirty="0"/>
              <a:t>, nezasahovať do vzorového formulára</a:t>
            </a:r>
          </a:p>
          <a:p>
            <a:pPr marL="236537" lvl="2" indent="-34290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/>
              <a:t>nesprávne vypočítaný limit (paušálna sadzba 40%) v zmysle výzvy - </a:t>
            </a:r>
            <a:r>
              <a:rPr lang="sk-SK" sz="1400" b="1" dirty="0"/>
              <a:t>riziko NV</a:t>
            </a:r>
            <a:endParaRPr lang="sk-SK" sz="1400" dirty="0"/>
          </a:p>
          <a:p>
            <a:pPr marL="236537" lvl="2" indent="-34290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/>
              <a:t>nedostatočné komentáre pri jednotlivých rozpočtových položkách</a:t>
            </a:r>
          </a:p>
          <a:p>
            <a:pPr marL="236537" lvl="2" indent="-34290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/>
              <a:t>nesprávna skupina výdavkov</a:t>
            </a:r>
          </a:p>
          <a:p>
            <a:pPr marL="236537" lvl="2" indent="-34290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/>
              <a:t>nesúlad v komentároch s výdavkami spolu, neuvedený výpočet výšky výdavku (jednotková cena, počet jednotiek)</a:t>
            </a:r>
          </a:p>
          <a:p>
            <a:pPr marL="236537" lvl="2" indent="-34290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/>
              <a:t>nesprávne zaradenie rozpočtových položiek v rozpočte</a:t>
            </a:r>
          </a:p>
          <a:p>
            <a:pPr marL="236537" lvl="2" indent="-34290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/>
              <a:t>nesprávne zaokrúhľovanie z dôvodu nesprávny vzorov</a:t>
            </a:r>
          </a:p>
          <a:p>
            <a:pPr marL="236537" lvl="2" indent="-34290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/>
              <a:t>nesprávne súčty/súčiny</a:t>
            </a:r>
          </a:p>
          <a:p>
            <a:pPr marL="236537" lvl="2" indent="-34290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/>
              <a:t>nesúlad výšky COV v rozpočte s formulárom ŽoNFP</a:t>
            </a:r>
          </a:p>
          <a:p>
            <a:endParaRPr lang="sk-SK" sz="1400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649C3E16-E3E5-08FD-5FDF-0A1CCA5C81F5}"/>
              </a:ext>
            </a:extLst>
          </p:cNvPr>
          <p:cNvSpPr txBox="1"/>
          <p:nvPr/>
        </p:nvSpPr>
        <p:spPr>
          <a:xfrm>
            <a:off x="562304" y="256499"/>
            <a:ext cx="11343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>
                <a:solidFill>
                  <a:srgbClr val="002060"/>
                </a:solidFill>
                <a:cs typeface="Calibri" panose="020F0502020204030204" pitchFamily="34" charset="0"/>
              </a:rPr>
              <a:t>Identifikované nedostatky pri predkladaní žiadostí o NFP</a:t>
            </a:r>
          </a:p>
        </p:txBody>
      </p:sp>
      <p:pic>
        <p:nvPicPr>
          <p:cNvPr id="4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BD531951-C55F-F2D7-819F-E50741BA4F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68471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17C820-F1F9-BF63-D82A-A2EBCE9454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414CFB50-E9F2-F23A-4B71-13C3395526C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2EAB18F6-56C4-83A8-4DB6-486057FED1A1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graphicFrame>
        <p:nvGraphicFramePr>
          <p:cNvPr id="9" name="Tabuľka 8">
            <a:extLst>
              <a:ext uri="{FF2B5EF4-FFF2-40B4-BE49-F238E27FC236}">
                <a16:creationId xmlns:a16="http://schemas.microsoft.com/office/drawing/2014/main" id="{7D0A64A7-8FA7-1617-90A7-96F96635298C}"/>
              </a:ext>
            </a:extLst>
          </p:cNvPr>
          <p:cNvGraphicFramePr>
            <a:graphicFrameLocks noGrp="1"/>
          </p:cNvGraphicFramePr>
          <p:nvPr/>
        </p:nvGraphicFramePr>
        <p:xfrm>
          <a:off x="662297" y="4393036"/>
          <a:ext cx="10733809" cy="313563"/>
        </p:xfrm>
        <a:graphic>
          <a:graphicData uri="http://schemas.openxmlformats.org/drawingml/2006/table">
            <a:tbl>
              <a:tblPr firstRow="1" bandRow="1"/>
              <a:tblGrid>
                <a:gridCol w="10733809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endParaRPr lang="sk-SK" sz="1400" dirty="0"/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sp>
        <p:nvSpPr>
          <p:cNvPr id="6" name="Zástupný objekt pre obsah 3">
            <a:extLst>
              <a:ext uri="{FF2B5EF4-FFF2-40B4-BE49-F238E27FC236}">
                <a16:creationId xmlns:a16="http://schemas.microsoft.com/office/drawing/2014/main" id="{2A83A383-FA3F-8D23-E07B-EB047E42A596}"/>
              </a:ext>
            </a:extLst>
          </p:cNvPr>
          <p:cNvSpPr txBox="1">
            <a:spLocks/>
          </p:cNvSpPr>
          <p:nvPr/>
        </p:nvSpPr>
        <p:spPr>
          <a:xfrm>
            <a:off x="614455" y="997654"/>
            <a:ext cx="10104864" cy="313709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1600" b="1" dirty="0">
                <a:solidFill>
                  <a:srgbClr val="FF0000"/>
                </a:solidFill>
              </a:rPr>
              <a:t>Prílohy žiadosti o NFP</a:t>
            </a:r>
          </a:p>
          <a:p>
            <a:pPr marL="0" indent="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sk-SK" sz="1600" b="1" i="1" dirty="0"/>
          </a:p>
          <a:p>
            <a:pPr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/>
              <a:t>chýbajúce resp. nepodpísané životopisy a kópie dokladu o vzdelaní</a:t>
            </a:r>
          </a:p>
          <a:p>
            <a:pPr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/>
              <a:t>nepredloženie relevantných príloh v zmysle výzvy</a:t>
            </a:r>
          </a:p>
          <a:p>
            <a:endParaRPr lang="sk-SK" sz="1400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CB5DAA7F-EE7B-5D23-4189-DBB2B2786786}"/>
              </a:ext>
            </a:extLst>
          </p:cNvPr>
          <p:cNvSpPr txBox="1"/>
          <p:nvPr/>
        </p:nvSpPr>
        <p:spPr>
          <a:xfrm>
            <a:off x="562304" y="256499"/>
            <a:ext cx="11343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>
                <a:solidFill>
                  <a:srgbClr val="002060"/>
                </a:solidFill>
                <a:cs typeface="Calibri" panose="020F0502020204030204" pitchFamily="34" charset="0"/>
              </a:rPr>
              <a:t>Identifikované nedostatky pri predkladaní žiadostí o NFP</a:t>
            </a:r>
          </a:p>
        </p:txBody>
      </p:sp>
      <p:pic>
        <p:nvPicPr>
          <p:cNvPr id="4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900B57F3-1ED5-4EC6-5B97-106955ABD6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8617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70722260-409D-8B97-EF54-EFFA99D4246D}"/>
              </a:ext>
            </a:extLst>
          </p:cNvPr>
          <p:cNvSpPr txBox="1"/>
          <p:nvPr/>
        </p:nvSpPr>
        <p:spPr>
          <a:xfrm>
            <a:off x="-1" y="2020441"/>
            <a:ext cx="12191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Ďakujeme za pozornosť.</a:t>
            </a:r>
          </a:p>
        </p:txBody>
      </p:sp>
      <p:graphicFrame>
        <p:nvGraphicFramePr>
          <p:cNvPr id="8" name="Tabuľka 7">
            <a:extLst>
              <a:ext uri="{FF2B5EF4-FFF2-40B4-BE49-F238E27FC236}">
                <a16:creationId xmlns:a16="http://schemas.microsoft.com/office/drawing/2014/main" id="{A837E7CC-07D7-2A85-2F55-687F23B9DA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321968"/>
              </p:ext>
            </p:extLst>
          </p:nvPr>
        </p:nvGraphicFramePr>
        <p:xfrm>
          <a:off x="0" y="2619477"/>
          <a:ext cx="12191998" cy="313563"/>
        </p:xfrm>
        <a:graphic>
          <a:graphicData uri="http://schemas.openxmlformats.org/drawingml/2006/table">
            <a:tbl>
              <a:tblPr firstRow="1" bandRow="1"/>
              <a:tblGrid>
                <a:gridCol w="12191998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e-mail</a:t>
                      </a:r>
                      <a:r>
                        <a:rPr lang="sk-SK" sz="140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sk-SK" sz="1400" dirty="0">
                          <a:hlinkClick r:id="rId3"/>
                        </a:rPr>
                        <a:t>esf.vzdelavanie@minedu.sk</a:t>
                      </a:r>
                      <a:r>
                        <a:rPr lang="sk-SK" sz="1400" dirty="0"/>
                        <a:t> </a:t>
                      </a:r>
                      <a:endParaRPr lang="sk-SK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pic>
        <p:nvPicPr>
          <p:cNvPr id="5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279BF4A9-3162-5AB4-653C-E619EDB0F5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9509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uholník 9">
            <a:extLst>
              <a:ext uri="{FF2B5EF4-FFF2-40B4-BE49-F238E27FC236}">
                <a16:creationId xmlns:a16="http://schemas.microsoft.com/office/drawing/2014/main" id="{3A4B6703-4EA6-4561-206F-1F09E46AF666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pic>
        <p:nvPicPr>
          <p:cNvPr id="3" name="Obrázok 2">
            <a:extLst>
              <a:ext uri="{FF2B5EF4-FFF2-40B4-BE49-F238E27FC236}">
                <a16:creationId xmlns:a16="http://schemas.microsoft.com/office/drawing/2014/main" id="{AF2E124F-493B-31D7-7E14-AFE5BE268C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4" name="Nadpis 3">
            <a:extLst>
              <a:ext uri="{FF2B5EF4-FFF2-40B4-BE49-F238E27FC236}">
                <a16:creationId xmlns:a16="http://schemas.microsoft.com/office/drawing/2014/main" id="{AC8C30F6-20C4-0BD0-D8AC-E382C79D9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7286"/>
          </a:xfrm>
        </p:spPr>
        <p:txBody>
          <a:bodyPr>
            <a:normAutofit/>
          </a:bodyPr>
          <a:lstStyle/>
          <a:p>
            <a:r>
              <a:rPr lang="sk-SK" sz="2400" b="1" dirty="0">
                <a:solidFill>
                  <a:srgbClr val="002060"/>
                </a:solidFill>
              </a:rPr>
              <a:t>Identifikácia výzvy</a:t>
            </a:r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F2216545-59AA-4288-45CD-CB2B83387B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925482"/>
              </p:ext>
            </p:extLst>
          </p:nvPr>
        </p:nvGraphicFramePr>
        <p:xfrm>
          <a:off x="838199" y="981419"/>
          <a:ext cx="10515600" cy="256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5862">
                  <a:extLst>
                    <a:ext uri="{9D8B030D-6E8A-4147-A177-3AD203B41FA5}">
                      <a16:colId xmlns:a16="http://schemas.microsoft.com/office/drawing/2014/main" val="995677444"/>
                    </a:ext>
                  </a:extLst>
                </a:gridCol>
                <a:gridCol w="7339738">
                  <a:extLst>
                    <a:ext uri="{9D8B030D-6E8A-4147-A177-3AD203B41FA5}">
                      <a16:colId xmlns:a16="http://schemas.microsoft.com/office/drawing/2014/main" val="3360849917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Kód výzvy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PSK-MSVVM-041-2025-DV-ESF+ 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66841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Priorita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dirty="0"/>
                        <a:t>4P3. Zručnosti pre lepšiu adaptabilitu a inklúziu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851132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Špecifický cieľ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dirty="0"/>
                        <a:t>ESO4.7 Podpora celoživotného vzdelávania, najmä flexibilných príležitostí na zvyšovanie kvalifikácie a rekvalifikáciu pre všetkých s prihliadnutím na podnikateľské a digitálne zručnosti, lepšie predvídanie zmien a nových požiadaviek na zručnosti na základe potrieb trhu práce, uľahčovanie kariérnych zmien a podpora profesijnej mobility (ESF+)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25805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Alokácia výzvy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b="1" dirty="0"/>
                        <a:t>3 060 000 EUR (ESF+)   /   3 600 000 EUR (COV)</a:t>
                      </a:r>
                      <a:endParaRPr lang="sk-SK" sz="1400"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4664982"/>
                  </a:ext>
                </a:extLst>
              </a:tr>
            </a:tbl>
          </a:graphicData>
        </a:graphic>
      </p:graphicFrame>
      <p:sp>
        <p:nvSpPr>
          <p:cNvPr id="7" name="Nadpis 3">
            <a:extLst>
              <a:ext uri="{FF2B5EF4-FFF2-40B4-BE49-F238E27FC236}">
                <a16:creationId xmlns:a16="http://schemas.microsoft.com/office/drawing/2014/main" id="{5C7B26AE-B12C-D577-0651-E8FE06169801}"/>
              </a:ext>
            </a:extLst>
          </p:cNvPr>
          <p:cNvSpPr txBox="1">
            <a:spLocks/>
          </p:cNvSpPr>
          <p:nvPr/>
        </p:nvSpPr>
        <p:spPr>
          <a:xfrm>
            <a:off x="835620" y="4128630"/>
            <a:ext cx="10515600" cy="15154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400" b="1" dirty="0">
                <a:solidFill>
                  <a:srgbClr val="002060"/>
                </a:solidFill>
              </a:rPr>
              <a:t>Stručný cieľ výzvy</a:t>
            </a:r>
          </a:p>
          <a:p>
            <a:endParaRPr lang="sk-SK" sz="1400" b="1" dirty="0">
              <a:solidFill>
                <a:srgbClr val="002060"/>
              </a:solidFill>
            </a:endParaRPr>
          </a:p>
          <a:p>
            <a:endParaRPr lang="sk-SK" sz="14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/>
              <a:t>Podporiť zavedenie a implementáciu manažérstva kvality v stredných odborných školách</a:t>
            </a:r>
          </a:p>
          <a:p>
            <a:endParaRPr lang="sk-SK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400" dirty="0"/>
              <a:t>Posilniť riadenie kvality odborného vzdelávania a prípravy na úrovni vyšších územných celkov</a:t>
            </a:r>
          </a:p>
        </p:txBody>
      </p:sp>
      <p:pic>
        <p:nvPicPr>
          <p:cNvPr id="6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F4A3FA77-B009-43C5-7988-B4F5E5EB30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8172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uholník 9">
            <a:extLst>
              <a:ext uri="{FF2B5EF4-FFF2-40B4-BE49-F238E27FC236}">
                <a16:creationId xmlns:a16="http://schemas.microsoft.com/office/drawing/2014/main" id="{1785BF51-C04F-2C3C-9415-0A4130922ED1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5" name="Nadpis 3">
            <a:extLst>
              <a:ext uri="{FF2B5EF4-FFF2-40B4-BE49-F238E27FC236}">
                <a16:creationId xmlns:a16="http://schemas.microsoft.com/office/drawing/2014/main" id="{DAF71624-A8A1-FFBA-C4C4-7D3A9F8B5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7286"/>
          </a:xfrm>
        </p:spPr>
        <p:txBody>
          <a:bodyPr>
            <a:normAutofit/>
          </a:bodyPr>
          <a:lstStyle/>
          <a:p>
            <a:r>
              <a:rPr lang="sk-SK" sz="2400" b="1" dirty="0">
                <a:solidFill>
                  <a:srgbClr val="002060"/>
                </a:solidFill>
              </a:rPr>
              <a:t>Časové vymedzenie výzvy</a:t>
            </a:r>
          </a:p>
        </p:txBody>
      </p:sp>
      <p:graphicFrame>
        <p:nvGraphicFramePr>
          <p:cNvPr id="6" name="Tabuľka 5">
            <a:extLst>
              <a:ext uri="{FF2B5EF4-FFF2-40B4-BE49-F238E27FC236}">
                <a16:creationId xmlns:a16="http://schemas.microsoft.com/office/drawing/2014/main" id="{DA501D73-D7B2-93D1-80B2-D88A76A44E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505110"/>
              </p:ext>
            </p:extLst>
          </p:nvPr>
        </p:nvGraphicFramePr>
        <p:xfrm>
          <a:off x="838199" y="981419"/>
          <a:ext cx="10515600" cy="363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6859">
                  <a:extLst>
                    <a:ext uri="{9D8B030D-6E8A-4147-A177-3AD203B41FA5}">
                      <a16:colId xmlns:a16="http://schemas.microsoft.com/office/drawing/2014/main" val="995677444"/>
                    </a:ext>
                  </a:extLst>
                </a:gridCol>
                <a:gridCol w="7308741">
                  <a:extLst>
                    <a:ext uri="{9D8B030D-6E8A-4147-A177-3AD203B41FA5}">
                      <a16:colId xmlns:a16="http://schemas.microsoft.com/office/drawing/2014/main" val="3360849917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Dátum vyhlásenia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10.7.2025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668411"/>
                  </a:ext>
                </a:extLst>
              </a:tr>
              <a:tr h="684649">
                <a:tc>
                  <a:txBody>
                    <a:bodyPr/>
                    <a:lstStyle/>
                    <a:p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Hodnotiace kolá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dirty="0"/>
                        <a:t>Termín uzavretia 1. kola - 13.10.2025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dirty="0"/>
                        <a:t>Termín uzavretia 2. kola - 12.12.2025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dirty="0"/>
                    </a:p>
                    <a:p>
                      <a:r>
                        <a:rPr lang="sk-SK" sz="1400" b="0" i="0" dirty="0">
                          <a:solidFill>
                            <a:schemeClr val="tx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Termíny uzávierky jednotlivých kôl sú uvedené v ITMS.</a:t>
                      </a:r>
                    </a:p>
                    <a:p>
                      <a:r>
                        <a:rPr lang="sk-SK" sz="1400" b="0" i="0" dirty="0">
                          <a:solidFill>
                            <a:schemeClr val="tx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 prípade nevyčerpania finančných prostriedkov môže poskytovateľ pridať ďalšie kolá.</a:t>
                      </a:r>
                    </a:p>
                    <a:p>
                      <a:endParaRPr lang="sk-SK" sz="1400" b="0" i="0" dirty="0">
                        <a:solidFill>
                          <a:srgbClr val="00B0F0"/>
                        </a:solidFill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851132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Dátum uzavretia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b="1" dirty="0"/>
                        <a:t>neurčené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dirty="0"/>
                        <a:t>Poskytovateľ je oprávnený uzavrieť výzvu v prípade vyčerpania finančných prostriedkov alokovaných na výzvu, z dôvodu nedostatočného dopytu zo strany potenciálnych žiadateľov, alebo z dôvodu zabezpečenia riadnej a/alebo finančnej implementácie P SK.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dirty="0"/>
                        <a:t>Informácia o uzavretí výzvy bude zverejnená na webovej stránke www.itms21.sk a na webovej stránke www. eurofondy.gov.sk.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258057"/>
                  </a:ext>
                </a:extLst>
              </a:tr>
            </a:tbl>
          </a:graphicData>
        </a:graphic>
      </p:graphicFrame>
      <p:pic>
        <p:nvPicPr>
          <p:cNvPr id="8" name="Obrázok 7">
            <a:extLst>
              <a:ext uri="{FF2B5EF4-FFF2-40B4-BE49-F238E27FC236}">
                <a16:creationId xmlns:a16="http://schemas.microsoft.com/office/drawing/2014/main" id="{25A435DD-72FB-3AB5-4597-DC5872C225A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pic>
        <p:nvPicPr>
          <p:cNvPr id="2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415D14D7-9E26-4868-7867-1A30CEE26E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6241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DA2675-BA60-7888-0F4D-92687AFFE5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uholník 9">
            <a:extLst>
              <a:ext uri="{FF2B5EF4-FFF2-40B4-BE49-F238E27FC236}">
                <a16:creationId xmlns:a16="http://schemas.microsoft.com/office/drawing/2014/main" id="{1D18A00E-B2E0-8D49-440F-186E9F4A3CB9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5" name="Nadpis 3">
            <a:extLst>
              <a:ext uri="{FF2B5EF4-FFF2-40B4-BE49-F238E27FC236}">
                <a16:creationId xmlns:a16="http://schemas.microsoft.com/office/drawing/2014/main" id="{C7971A0F-B149-FFF6-7ED9-8C93415D9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7286"/>
          </a:xfrm>
        </p:spPr>
        <p:txBody>
          <a:bodyPr>
            <a:normAutofit/>
          </a:bodyPr>
          <a:lstStyle/>
          <a:p>
            <a:r>
              <a:rPr lang="sk-SK" sz="2400" b="1" dirty="0">
                <a:solidFill>
                  <a:srgbClr val="002060"/>
                </a:solidFill>
              </a:rPr>
              <a:t>Financovanie projektu</a:t>
            </a:r>
          </a:p>
        </p:txBody>
      </p:sp>
      <p:graphicFrame>
        <p:nvGraphicFramePr>
          <p:cNvPr id="6" name="Tabuľka 5">
            <a:extLst>
              <a:ext uri="{FF2B5EF4-FFF2-40B4-BE49-F238E27FC236}">
                <a16:creationId xmlns:a16="http://schemas.microsoft.com/office/drawing/2014/main" id="{F4A04236-C0D4-9022-066D-8BF9FBF6C3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721216"/>
              </p:ext>
            </p:extLst>
          </p:nvPr>
        </p:nvGraphicFramePr>
        <p:xfrm>
          <a:off x="838199" y="981419"/>
          <a:ext cx="10624324" cy="3747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7761">
                  <a:extLst>
                    <a:ext uri="{9D8B030D-6E8A-4147-A177-3AD203B41FA5}">
                      <a16:colId xmlns:a16="http://schemas.microsoft.com/office/drawing/2014/main" val="995677444"/>
                    </a:ext>
                  </a:extLst>
                </a:gridCol>
                <a:gridCol w="1517760">
                  <a:extLst>
                    <a:ext uri="{9D8B030D-6E8A-4147-A177-3AD203B41FA5}">
                      <a16:colId xmlns:a16="http://schemas.microsoft.com/office/drawing/2014/main" val="909099289"/>
                    </a:ext>
                  </a:extLst>
                </a:gridCol>
                <a:gridCol w="1517761">
                  <a:extLst>
                    <a:ext uri="{9D8B030D-6E8A-4147-A177-3AD203B41FA5}">
                      <a16:colId xmlns:a16="http://schemas.microsoft.com/office/drawing/2014/main" val="3473740645"/>
                    </a:ext>
                  </a:extLst>
                </a:gridCol>
                <a:gridCol w="1517760">
                  <a:extLst>
                    <a:ext uri="{9D8B030D-6E8A-4147-A177-3AD203B41FA5}">
                      <a16:colId xmlns:a16="http://schemas.microsoft.com/office/drawing/2014/main" val="737114687"/>
                    </a:ext>
                  </a:extLst>
                </a:gridCol>
                <a:gridCol w="4553282">
                  <a:extLst>
                    <a:ext uri="{9D8B030D-6E8A-4147-A177-3AD203B41FA5}">
                      <a16:colId xmlns:a16="http://schemas.microsoft.com/office/drawing/2014/main" val="3936095498"/>
                    </a:ext>
                  </a:extLst>
                </a:gridCol>
              </a:tblGrid>
              <a:tr h="483372">
                <a:tc gridSpan="5">
                  <a:txBody>
                    <a:bodyPr/>
                    <a:lstStyle/>
                    <a:p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Miera spolufinancovania, podľa zdrojov: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6261119"/>
                  </a:ext>
                </a:extLst>
              </a:tr>
              <a:tr h="472216">
                <a:tc>
                  <a:txBody>
                    <a:bodyPr/>
                    <a:lstStyle/>
                    <a:p>
                      <a:endParaRPr lang="sk-SK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k-SK" sz="1200" b="0" dirty="0">
                          <a:solidFill>
                            <a:schemeClr val="tx1"/>
                          </a:solidFill>
                        </a:rPr>
                        <a:t>ostatné subjekty mimo pravidiel štátnej pomoci a pomoci de minimis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4715715"/>
                  </a:ext>
                </a:extLst>
              </a:tr>
              <a:tr h="283329">
                <a:tc>
                  <a:txBody>
                    <a:bodyPr/>
                    <a:lstStyle/>
                    <a:p>
                      <a:r>
                        <a:rPr lang="sk-SK" sz="1200" b="0" dirty="0">
                          <a:solidFill>
                            <a:schemeClr val="tx1"/>
                          </a:solidFill>
                        </a:rPr>
                        <a:t>Kategória regiónu</a:t>
                      </a: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200" b="0" dirty="0">
                          <a:solidFill>
                            <a:schemeClr val="tx1"/>
                          </a:solidFill>
                        </a:rPr>
                        <a:t>EÚ (%)</a:t>
                      </a: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200" b="0" dirty="0">
                          <a:solidFill>
                            <a:schemeClr val="tx1"/>
                          </a:solidFill>
                        </a:rPr>
                        <a:t>ŠR (%)</a:t>
                      </a: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200" b="0" dirty="0">
                          <a:solidFill>
                            <a:schemeClr val="tx1"/>
                          </a:solidFill>
                        </a:rPr>
                        <a:t>vlastné zdroje (%)</a:t>
                      </a: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0308280"/>
                  </a:ext>
                </a:extLst>
              </a:tr>
              <a:tr h="283329">
                <a:tc>
                  <a:txBody>
                    <a:bodyPr/>
                    <a:lstStyle/>
                    <a:p>
                      <a:r>
                        <a:rPr lang="sk-SK" sz="1200" b="0" dirty="0">
                          <a:solidFill>
                            <a:schemeClr val="tx1"/>
                          </a:solidFill>
                        </a:rPr>
                        <a:t>MRR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200" b="0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200" b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200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2173961"/>
                  </a:ext>
                </a:extLst>
              </a:tr>
              <a:tr h="2077754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b="0" u="none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b="0" u="none" dirty="0">
                          <a:solidFill>
                            <a:schemeClr val="tx1"/>
                          </a:solidFill>
                        </a:rPr>
                        <a:t>Aplikácia flexibility v rámci ESF+ podľa čl. 63(3) NSU.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b="0" u="none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b="0" u="none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b="0" u="none" dirty="0">
                          <a:solidFill>
                            <a:schemeClr val="tx1"/>
                          </a:solidFill>
                        </a:rPr>
                        <a:t>Z hľadiska územnej oprávnenosti sú oprávnené </a:t>
                      </a:r>
                      <a:r>
                        <a:rPr lang="sk-SK" sz="1400" b="1" u="none" dirty="0">
                          <a:solidFill>
                            <a:schemeClr val="tx1"/>
                          </a:solidFill>
                        </a:rPr>
                        <a:t>obe kategórie regiónov </a:t>
                      </a:r>
                      <a:r>
                        <a:rPr lang="sk-SK" sz="1400" b="0" u="none" dirty="0">
                          <a:solidFill>
                            <a:schemeClr val="tx1"/>
                          </a:solidFill>
                        </a:rPr>
                        <a:t>(MRR, VRR).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b="0" u="none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b="0" u="none" dirty="0">
                          <a:solidFill>
                            <a:schemeClr val="tx1"/>
                          </a:solidFill>
                        </a:rPr>
                        <a:t>Z finančného hľadiska budú všetky projekty financované z alokácie jednej kategórie regiónov (MRR).</a:t>
                      </a:r>
                    </a:p>
                    <a:p>
                      <a:endParaRPr lang="sk-SK" sz="14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lang="sk-SK" sz="1400" b="0" u="none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sk-SK" sz="1400" b="0" u="none" dirty="0">
                          <a:solidFill>
                            <a:schemeClr val="tx1"/>
                          </a:solidFill>
                        </a:rPr>
                        <a:t>Žiadateľ z VRR vyberie ako miesto realizácie projektu Bratislavský kraj (časť 6 ŽoNFP), ale prílohu 1-1 (rozpočet projektu) vyplní za MRR.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618448"/>
                  </a:ext>
                </a:extLst>
              </a:tr>
            </a:tbl>
          </a:graphicData>
        </a:graphic>
      </p:graphicFrame>
      <p:pic>
        <p:nvPicPr>
          <p:cNvPr id="8" name="Obrázok 7">
            <a:extLst>
              <a:ext uri="{FF2B5EF4-FFF2-40B4-BE49-F238E27FC236}">
                <a16:creationId xmlns:a16="http://schemas.microsoft.com/office/drawing/2014/main" id="{6B6B2AB0-C366-5358-7D2A-3FFF2A2D6E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pic>
        <p:nvPicPr>
          <p:cNvPr id="2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097528F7-F50C-2AAE-96C4-574C3B8AE2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7525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F3ABA-2C4D-0EDB-7937-EE745CEA6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uholník 9">
            <a:extLst>
              <a:ext uri="{FF2B5EF4-FFF2-40B4-BE49-F238E27FC236}">
                <a16:creationId xmlns:a16="http://schemas.microsoft.com/office/drawing/2014/main" id="{035DA385-7CC3-3AA3-9834-1230B3BB8556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5" name="Nadpis 3">
            <a:extLst>
              <a:ext uri="{FF2B5EF4-FFF2-40B4-BE49-F238E27FC236}">
                <a16:creationId xmlns:a16="http://schemas.microsoft.com/office/drawing/2014/main" id="{D0FF15EB-A1D7-D2CF-4003-B33F68A45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7286"/>
          </a:xfrm>
        </p:spPr>
        <p:txBody>
          <a:bodyPr>
            <a:normAutofit/>
          </a:bodyPr>
          <a:lstStyle/>
          <a:p>
            <a:r>
              <a:rPr lang="sk-SK" sz="2400" b="1" dirty="0">
                <a:solidFill>
                  <a:srgbClr val="002060"/>
                </a:solidFill>
              </a:rPr>
              <a:t>Podmienky poskytnutia príspevku</a:t>
            </a:r>
          </a:p>
        </p:txBody>
      </p:sp>
      <p:graphicFrame>
        <p:nvGraphicFramePr>
          <p:cNvPr id="6" name="Tabuľka 5">
            <a:extLst>
              <a:ext uri="{FF2B5EF4-FFF2-40B4-BE49-F238E27FC236}">
                <a16:creationId xmlns:a16="http://schemas.microsoft.com/office/drawing/2014/main" id="{BCAC0039-84C6-CC46-E230-439D136058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893045"/>
              </p:ext>
            </p:extLst>
          </p:nvPr>
        </p:nvGraphicFramePr>
        <p:xfrm>
          <a:off x="838199" y="981419"/>
          <a:ext cx="10894018" cy="42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4018">
                  <a:extLst>
                    <a:ext uri="{9D8B030D-6E8A-4147-A177-3AD203B41FA5}">
                      <a16:colId xmlns:a16="http://schemas.microsoft.com/office/drawing/2014/main" val="995677444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25805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Podmienka oprávnenosti žiadateľa </a:t>
                      </a:r>
                    </a:p>
                    <a:p>
                      <a:pPr marL="342900" indent="-342900"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Podmienka splnenia kritérií pre výber projektov</a:t>
                      </a:r>
                    </a:p>
                    <a:p>
                      <a:pPr marL="342900" indent="-342900"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Podmienka, že žiadateľ nie je evidovaný v Systéme včasného odhaľovania rizika a vylúčenia (EDES) ako vylúčená osoba alebo subjekt - </a:t>
                      </a:r>
                      <a:r>
                        <a:rPr lang="sk-SK" sz="1400" b="0" i="1" dirty="0">
                          <a:solidFill>
                            <a:schemeClr val="tx1"/>
                          </a:solidFill>
                        </a:rPr>
                        <a:t>bez osobitnej prílohy</a:t>
                      </a: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Podmienka zákazu vedenia výkonu rozhodnutia voči žiadateľovi - </a:t>
                      </a:r>
                      <a:r>
                        <a:rPr lang="sk-SK" sz="1400" b="0" i="1" dirty="0">
                          <a:solidFill>
                            <a:schemeClr val="tx1"/>
                          </a:solidFill>
                        </a:rPr>
                        <a:t>bez osobitnej prílohy</a:t>
                      </a: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Podmienka oprávnenosti cieľovej skupiny - </a:t>
                      </a:r>
                      <a:r>
                        <a:rPr lang="sk-SK" sz="1400" b="0" i="1" dirty="0">
                          <a:solidFill>
                            <a:schemeClr val="tx1"/>
                          </a:solidFill>
                        </a:rPr>
                        <a:t>bez osobitnej prílohy</a:t>
                      </a: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Podmienka oprávnenosti užívateľa - </a:t>
                      </a:r>
                      <a:r>
                        <a:rPr lang="sk-SK" sz="1400" b="0" i="1" dirty="0">
                          <a:solidFill>
                            <a:schemeClr val="tx1"/>
                          </a:solidFill>
                        </a:rPr>
                        <a:t>bez osobitnej prílohy</a:t>
                      </a: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Podmienka oprávnenosti aktivít projektu</a:t>
                      </a:r>
                    </a:p>
                    <a:p>
                      <a:pPr marL="342900" indent="-342900"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Minimálna a maximálna výška celkových oprávnených výdavkov (COV) na projekt - </a:t>
                      </a:r>
                      <a:r>
                        <a:rPr lang="sk-SK" sz="1400" b="0" i="1" dirty="0">
                          <a:solidFill>
                            <a:schemeClr val="tx1"/>
                          </a:solidFill>
                        </a:rPr>
                        <a:t>bez osobitnej prílohy</a:t>
                      </a: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Podmienka definovania merateľných ukazovateľov a iných údajov - </a:t>
                      </a:r>
                      <a:r>
                        <a:rPr lang="sk-SK" sz="1400" b="0" i="1" dirty="0">
                          <a:solidFill>
                            <a:schemeClr val="tx1"/>
                          </a:solidFill>
                        </a:rPr>
                        <a:t>bez osobitnej prílohy</a:t>
                      </a: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851609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Podmienky sa preukazujú prostredníctvom informácií v ŽoNFP.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6220038"/>
                  </a:ext>
                </a:extLst>
              </a:tr>
            </a:tbl>
          </a:graphicData>
        </a:graphic>
      </p:graphicFrame>
      <p:pic>
        <p:nvPicPr>
          <p:cNvPr id="8" name="Obrázok 7">
            <a:extLst>
              <a:ext uri="{FF2B5EF4-FFF2-40B4-BE49-F238E27FC236}">
                <a16:creationId xmlns:a16="http://schemas.microsoft.com/office/drawing/2014/main" id="{191BA2CE-251C-EFCF-4741-44B24B6788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pic>
        <p:nvPicPr>
          <p:cNvPr id="2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6A20E3E2-AB24-BDE2-EB49-7D081325B5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72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49E5C6-7264-5586-87EF-5E4B1C54E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uholník 9">
            <a:extLst>
              <a:ext uri="{FF2B5EF4-FFF2-40B4-BE49-F238E27FC236}">
                <a16:creationId xmlns:a16="http://schemas.microsoft.com/office/drawing/2014/main" id="{20A720B6-AE15-2F39-335E-A10B5DD31F06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5" name="Nadpis 3">
            <a:extLst>
              <a:ext uri="{FF2B5EF4-FFF2-40B4-BE49-F238E27FC236}">
                <a16:creationId xmlns:a16="http://schemas.microsoft.com/office/drawing/2014/main" id="{DE58E7D7-F5E9-3F30-E94B-D5061616F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7286"/>
          </a:xfrm>
        </p:spPr>
        <p:txBody>
          <a:bodyPr>
            <a:normAutofit/>
          </a:bodyPr>
          <a:lstStyle/>
          <a:p>
            <a:r>
              <a:rPr lang="sk-SK" sz="2000" b="1" i="1" dirty="0">
                <a:solidFill>
                  <a:srgbClr val="002060"/>
                </a:solidFill>
              </a:rPr>
              <a:t>1. Podmienka oprávnenosti žiadateľa </a:t>
            </a:r>
            <a:r>
              <a:rPr lang="sk-SK" sz="2000" i="1" dirty="0">
                <a:solidFill>
                  <a:srgbClr val="002060"/>
                </a:solidFill>
              </a:rPr>
              <a:t>(informácie v časti 1 ŽoNFP)</a:t>
            </a:r>
            <a:endParaRPr lang="sk-SK" sz="2000" b="1" i="1" dirty="0">
              <a:solidFill>
                <a:srgbClr val="002060"/>
              </a:solidFill>
            </a:endParaRPr>
          </a:p>
        </p:txBody>
      </p:sp>
      <p:graphicFrame>
        <p:nvGraphicFramePr>
          <p:cNvPr id="6" name="Tabuľka 5">
            <a:extLst>
              <a:ext uri="{FF2B5EF4-FFF2-40B4-BE49-F238E27FC236}">
                <a16:creationId xmlns:a16="http://schemas.microsoft.com/office/drawing/2014/main" id="{7644E453-4658-F54D-E539-A945B79DE4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653416"/>
              </p:ext>
            </p:extLst>
          </p:nvPr>
        </p:nvGraphicFramePr>
        <p:xfrm>
          <a:off x="838199" y="1025869"/>
          <a:ext cx="10894018" cy="203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4018">
                  <a:extLst>
                    <a:ext uri="{9D8B030D-6E8A-4147-A177-3AD203B41FA5}">
                      <a16:colId xmlns:a16="http://schemas.microsoft.com/office/drawing/2014/main" val="995677444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marL="0" indent="0"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Oprávnenými žiadateľmi sú </a:t>
                      </a:r>
                      <a:r>
                        <a:rPr lang="sk-SK" sz="1400" b="1" u="none" dirty="0">
                          <a:solidFill>
                            <a:schemeClr val="tx1"/>
                          </a:solidFill>
                        </a:rPr>
                        <a:t>všetky</a:t>
                      </a: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vyššie územné celky (samosprávne kraje)</a:t>
                      </a: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 ako zriaďovatelia stredných škôl.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Zoznam žiadateľov je uvedený vo výzve.</a:t>
                      </a:r>
                    </a:p>
                    <a:p>
                      <a:pPr marL="0" indent="0">
                        <a:spcAft>
                          <a:spcPts val="800"/>
                        </a:spcAft>
                        <a:buFont typeface="+mj-lt"/>
                        <a:buNone/>
                      </a:pP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sk-SK" sz="1400" b="0" dirty="0">
                          <a:solidFill>
                            <a:srgbClr val="FF0000"/>
                          </a:solidFill>
                        </a:rPr>
                        <a:t>Žiadateľ môže mať v rámci výzvy schválenú </a:t>
                      </a:r>
                      <a:r>
                        <a:rPr lang="sk-SK" sz="1400" b="1" dirty="0">
                          <a:solidFill>
                            <a:srgbClr val="FF0000"/>
                          </a:solidFill>
                        </a:rPr>
                        <a:t>iba jednu ŽoNFP (časť 7 výzvy).</a:t>
                      </a:r>
                      <a:endParaRPr lang="sk-SK" sz="1400" b="0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851609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indent="0">
                        <a:spcAft>
                          <a:spcPts val="800"/>
                        </a:spcAft>
                        <a:buFont typeface="+mj-lt"/>
                        <a:buNone/>
                      </a:pPr>
                      <a:endParaRPr lang="sk-SK" sz="14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0572688"/>
                  </a:ext>
                </a:extLst>
              </a:tr>
            </a:tbl>
          </a:graphicData>
        </a:graphic>
      </p:graphicFrame>
      <p:pic>
        <p:nvPicPr>
          <p:cNvPr id="8" name="Obrázok 7">
            <a:extLst>
              <a:ext uri="{FF2B5EF4-FFF2-40B4-BE49-F238E27FC236}">
                <a16:creationId xmlns:a16="http://schemas.microsoft.com/office/drawing/2014/main" id="{3D226D53-F0C4-DCD0-120B-5FBAE2C2C3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2" name="Nadpis 3">
            <a:extLst>
              <a:ext uri="{FF2B5EF4-FFF2-40B4-BE49-F238E27FC236}">
                <a16:creationId xmlns:a16="http://schemas.microsoft.com/office/drawing/2014/main" id="{170631DC-F688-5346-266C-53C7D6B34F13}"/>
              </a:ext>
            </a:extLst>
          </p:cNvPr>
          <p:cNvSpPr txBox="1">
            <a:spLocks/>
          </p:cNvSpPr>
          <p:nvPr/>
        </p:nvSpPr>
        <p:spPr>
          <a:xfrm>
            <a:off x="838199" y="2860458"/>
            <a:ext cx="10894017" cy="1076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8000"/>
              </a:lnSpc>
            </a:pPr>
            <a:r>
              <a:rPr lang="sk-SK" sz="2000" b="1" i="1" dirty="0">
                <a:solidFill>
                  <a:srgbClr val="002060"/>
                </a:solidFill>
              </a:rPr>
              <a:t>2. Podmienka splnenia kritérií pre výber projektov </a:t>
            </a:r>
            <a:r>
              <a:rPr lang="sk-SK" sz="2000" i="1" dirty="0">
                <a:solidFill>
                  <a:srgbClr val="002060"/>
                </a:solidFill>
              </a:rPr>
              <a:t>(informácie v časti 7, 9, 10, 11, 15 ŽoNFP; prílohy 1-1, 1-3)</a:t>
            </a:r>
            <a:endParaRPr lang="sk-SK" sz="2000" b="1" i="1" dirty="0">
              <a:solidFill>
                <a:srgbClr val="002060"/>
              </a:solidFill>
            </a:endParaRPr>
          </a:p>
        </p:txBody>
      </p:sp>
      <p:graphicFrame>
        <p:nvGraphicFramePr>
          <p:cNvPr id="3" name="Tabuľka 2">
            <a:extLst>
              <a:ext uri="{FF2B5EF4-FFF2-40B4-BE49-F238E27FC236}">
                <a16:creationId xmlns:a16="http://schemas.microsoft.com/office/drawing/2014/main" id="{EF22AC7D-6A5B-3062-BB07-C4EB2E56F3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505172"/>
              </p:ext>
            </p:extLst>
          </p:nvPr>
        </p:nvGraphicFramePr>
        <p:xfrm>
          <a:off x="838199" y="3899186"/>
          <a:ext cx="10894018" cy="203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4018">
                  <a:extLst>
                    <a:ext uri="{9D8B030D-6E8A-4147-A177-3AD203B41FA5}">
                      <a16:colId xmlns:a16="http://schemas.microsoft.com/office/drawing/2014/main" val="995677444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marL="0" indent="0"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Pre výzvu sa budú uplatňovať (príloha č. 4 výzvy):</a:t>
                      </a:r>
                    </a:p>
                    <a:p>
                      <a:pPr marL="285750" indent="-285750"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vylučujúce kritériá podľa čl. 73 NSU (fáza: administratívne overovanie)</a:t>
                      </a:r>
                    </a:p>
                    <a:p>
                      <a:pPr marL="285750" indent="-285750"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vecné hodnotiace kritériá (bodované) (fáza: odborné hodnotenie)</a:t>
                      </a:r>
                    </a:p>
                    <a:p>
                      <a:pPr marL="285750" indent="-285750"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výberové kritériá - len v prípade, ak disponibilná alokácia výzvy je nižšia ako súhrnná výška žiadaného NFP za všetky úspešné ŽoNFP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851609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indent="0"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sk-SK" sz="1400" b="0" i="0" dirty="0">
                          <a:solidFill>
                            <a:schemeClr val="tx1"/>
                          </a:solidFill>
                        </a:rPr>
                        <a:t>Pomôcka pre vyplnenie ŽoNFP: </a:t>
                      </a:r>
                      <a:r>
                        <a:rPr lang="sk-SK" sz="1400" b="1" i="0" dirty="0">
                          <a:solidFill>
                            <a:schemeClr val="tx1"/>
                          </a:solidFill>
                        </a:rPr>
                        <a:t>príloha č. 1 výzvy </a:t>
                      </a:r>
                      <a:r>
                        <a:rPr lang="sk-SK" sz="1400" b="0" i="0" dirty="0">
                          <a:solidFill>
                            <a:schemeClr val="tx1"/>
                          </a:solidFill>
                        </a:rPr>
                        <a:t>(inštrukcie pre vyplnenie nadväzujúce na predmet posúdenia jednotlivých kritérií)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0572688"/>
                  </a:ext>
                </a:extLst>
              </a:tr>
            </a:tbl>
          </a:graphicData>
        </a:graphic>
      </p:graphicFrame>
      <p:pic>
        <p:nvPicPr>
          <p:cNvPr id="4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E99BFE57-AE71-7D7F-D652-24473BE5B8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1735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F743D-2BE4-F578-61C8-D53338FCA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uholník 9">
            <a:extLst>
              <a:ext uri="{FF2B5EF4-FFF2-40B4-BE49-F238E27FC236}">
                <a16:creationId xmlns:a16="http://schemas.microsoft.com/office/drawing/2014/main" id="{CC91FC64-D1F5-E94B-8637-D5DE92A3A365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5" name="Nadpis 3">
            <a:extLst>
              <a:ext uri="{FF2B5EF4-FFF2-40B4-BE49-F238E27FC236}">
                <a16:creationId xmlns:a16="http://schemas.microsoft.com/office/drawing/2014/main" id="{4CC2504A-385F-DB44-8F1C-CEAFF868B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7286"/>
          </a:xfrm>
        </p:spPr>
        <p:txBody>
          <a:bodyPr>
            <a:normAutofit/>
          </a:bodyPr>
          <a:lstStyle/>
          <a:p>
            <a:r>
              <a:rPr lang="sk-SK" sz="2000" b="1" i="1" dirty="0">
                <a:solidFill>
                  <a:srgbClr val="002060"/>
                </a:solidFill>
              </a:rPr>
              <a:t>5. Podmienka oprávnenosti cieľovej skupiny </a:t>
            </a:r>
            <a:r>
              <a:rPr lang="sk-SK" sz="2000" i="1" dirty="0">
                <a:solidFill>
                  <a:srgbClr val="002060"/>
                </a:solidFill>
              </a:rPr>
              <a:t>(informácie v časti 7.2, 8 ŽoNFP)</a:t>
            </a:r>
            <a:endParaRPr lang="sk-SK" sz="2000" b="1" i="1" dirty="0">
              <a:solidFill>
                <a:srgbClr val="002060"/>
              </a:solidFill>
            </a:endParaRPr>
          </a:p>
        </p:txBody>
      </p:sp>
      <p:graphicFrame>
        <p:nvGraphicFramePr>
          <p:cNvPr id="6" name="Tabuľka 5">
            <a:extLst>
              <a:ext uri="{FF2B5EF4-FFF2-40B4-BE49-F238E27FC236}">
                <a16:creationId xmlns:a16="http://schemas.microsoft.com/office/drawing/2014/main" id="{331AC4E7-B5C1-085D-9038-8CC8040646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367243"/>
              </p:ext>
            </p:extLst>
          </p:nvPr>
        </p:nvGraphicFramePr>
        <p:xfrm>
          <a:off x="838199" y="1105403"/>
          <a:ext cx="10894018" cy="145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4018">
                  <a:extLst>
                    <a:ext uri="{9D8B030D-6E8A-4147-A177-3AD203B41FA5}">
                      <a16:colId xmlns:a16="http://schemas.microsoft.com/office/drawing/2014/main" val="995677444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marL="0" indent="0"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Oprávnenými cieľovými skupinami sú </a:t>
                      </a:r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pedagogickí a odborní zamestnanci</a:t>
                      </a: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 a </a:t>
                      </a:r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zamestnané osoby</a:t>
                      </a: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 (osoby v pracovnoprávnom vzťahu so žiadateľom vykonávajúce koordináciu manažérstva kvality v OVP).</a:t>
                      </a:r>
                      <a:endParaRPr lang="sk-SK" sz="1400" b="1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Cieľové skupiny v rámci výzvy </a:t>
                      </a:r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nepredstavujú účastníkov projektu v zmysle nariadenia 2021/1057</a:t>
                      </a: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851609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indent="0">
                        <a:spcAft>
                          <a:spcPts val="800"/>
                        </a:spcAft>
                        <a:buFont typeface="+mj-lt"/>
                        <a:buNone/>
                      </a:pPr>
                      <a:endParaRPr lang="sk-SK" sz="1400" b="0" i="1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spcAft>
                          <a:spcPts val="8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sk-SK" sz="1400" b="0" i="0" dirty="0">
                          <a:solidFill>
                            <a:schemeClr val="tx1"/>
                          </a:solidFill>
                        </a:rPr>
                        <a:t>V rámci realizácie projektu prijímateľ </a:t>
                      </a:r>
                      <a:r>
                        <a:rPr lang="sk-SK" sz="1400" b="1" i="0" dirty="0">
                          <a:solidFill>
                            <a:schemeClr val="tx1"/>
                          </a:solidFill>
                        </a:rPr>
                        <a:t>kartu účastníka nevypĺňa.</a:t>
                      </a:r>
                      <a:endParaRPr lang="sk-SK" sz="1400" b="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0572688"/>
                  </a:ext>
                </a:extLst>
              </a:tr>
            </a:tbl>
          </a:graphicData>
        </a:graphic>
      </p:graphicFrame>
      <p:pic>
        <p:nvPicPr>
          <p:cNvPr id="8" name="Obrázok 7">
            <a:extLst>
              <a:ext uri="{FF2B5EF4-FFF2-40B4-BE49-F238E27FC236}">
                <a16:creationId xmlns:a16="http://schemas.microsoft.com/office/drawing/2014/main" id="{E57453A2-2780-AFD4-000C-2598A98FF94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2" name="Nadpis 3">
            <a:extLst>
              <a:ext uri="{FF2B5EF4-FFF2-40B4-BE49-F238E27FC236}">
                <a16:creationId xmlns:a16="http://schemas.microsoft.com/office/drawing/2014/main" id="{5AEE85D2-0BCF-DFC1-C421-378824145836}"/>
              </a:ext>
            </a:extLst>
          </p:cNvPr>
          <p:cNvSpPr txBox="1">
            <a:spLocks/>
          </p:cNvSpPr>
          <p:nvPr/>
        </p:nvSpPr>
        <p:spPr>
          <a:xfrm>
            <a:off x="838200" y="3170322"/>
            <a:ext cx="10515600" cy="5672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2000" b="1" i="1" dirty="0">
                <a:solidFill>
                  <a:srgbClr val="002060"/>
                </a:solidFill>
              </a:rPr>
              <a:t>6. Podmienka oprávnenosti užívateľa </a:t>
            </a:r>
            <a:r>
              <a:rPr lang="sk-SK" sz="2000" i="1" dirty="0">
                <a:solidFill>
                  <a:srgbClr val="002060"/>
                </a:solidFill>
              </a:rPr>
              <a:t>(informácie v časti 7.3 ŽoNFP)</a:t>
            </a:r>
            <a:endParaRPr lang="sk-SK" sz="2000" b="1" i="1" dirty="0">
              <a:solidFill>
                <a:srgbClr val="002060"/>
              </a:solidFill>
            </a:endParaRPr>
          </a:p>
        </p:txBody>
      </p:sp>
      <p:graphicFrame>
        <p:nvGraphicFramePr>
          <p:cNvPr id="3" name="Tabuľka 2">
            <a:extLst>
              <a:ext uri="{FF2B5EF4-FFF2-40B4-BE49-F238E27FC236}">
                <a16:creationId xmlns:a16="http://schemas.microsoft.com/office/drawing/2014/main" id="{E8223762-B759-5312-7CCB-9172460BAE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115327"/>
              </p:ext>
            </p:extLst>
          </p:nvPr>
        </p:nvGraphicFramePr>
        <p:xfrm>
          <a:off x="838199" y="3895101"/>
          <a:ext cx="10894018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4018">
                  <a:extLst>
                    <a:ext uri="{9D8B030D-6E8A-4147-A177-3AD203B41FA5}">
                      <a16:colId xmlns:a16="http://schemas.microsoft.com/office/drawing/2014/main" val="995677444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marL="0" indent="0"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Oprávnenými užívateľmi sú </a:t>
                      </a:r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stredné školy</a:t>
                      </a: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 v zriaďovateľskej pôsobnosti VÚC </a:t>
                      </a:r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vybrané pre pilotnú implementáciu interného systému zabezpečovania kvality</a:t>
                      </a: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 v rámci NP Zavedenie manažérstva kvality v OVP a vzdelávania dospelých.</a:t>
                      </a:r>
                    </a:p>
                    <a:p>
                      <a:pPr marL="0" indent="0"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Zoznam oprávnených užívateľov je </a:t>
                      </a:r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prílohou č. 8 výzvy</a:t>
                      </a: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marL="0" indent="0">
                        <a:spcAft>
                          <a:spcPts val="800"/>
                        </a:spcAft>
                        <a:buFont typeface="+mj-lt"/>
                        <a:buNone/>
                      </a:pPr>
                      <a:endParaRPr lang="sk-SK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sk-SK" sz="1400" b="0" dirty="0">
                          <a:solidFill>
                            <a:schemeClr val="tx1"/>
                          </a:solidFill>
                        </a:rPr>
                        <a:t>Užívateľom je osoba, ktorej prijímateľ poskytuje finančné prostriedky z príspevku v súlade so zmluvou alebo iným obdobným právnym vzťahom medzi prijímateľom a užívateľom.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8516091"/>
                  </a:ext>
                </a:extLst>
              </a:tr>
            </a:tbl>
          </a:graphicData>
        </a:graphic>
      </p:graphicFrame>
      <p:pic>
        <p:nvPicPr>
          <p:cNvPr id="4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66A0201B-FCB3-5E06-ADF2-71BECF6ED0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2900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6BA5FB-F1FC-C672-A447-FBA3682BA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uholník 9">
            <a:extLst>
              <a:ext uri="{FF2B5EF4-FFF2-40B4-BE49-F238E27FC236}">
                <a16:creationId xmlns:a16="http://schemas.microsoft.com/office/drawing/2014/main" id="{1C9886D1-443E-5793-F078-307BCE39E752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5" name="Nadpis 3">
            <a:extLst>
              <a:ext uri="{FF2B5EF4-FFF2-40B4-BE49-F238E27FC236}">
                <a16:creationId xmlns:a16="http://schemas.microsoft.com/office/drawing/2014/main" id="{E358CCE2-CB0F-07EA-97DE-C2730FF63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7286"/>
          </a:xfrm>
        </p:spPr>
        <p:txBody>
          <a:bodyPr>
            <a:normAutofit/>
          </a:bodyPr>
          <a:lstStyle/>
          <a:p>
            <a:r>
              <a:rPr lang="sk-SK" sz="2000" b="1" i="1" dirty="0">
                <a:solidFill>
                  <a:srgbClr val="002060"/>
                </a:solidFill>
              </a:rPr>
              <a:t>7. Podmienka oprávnenosti aktivít projektu </a:t>
            </a:r>
            <a:r>
              <a:rPr lang="sk-SK" sz="2000" i="1" dirty="0">
                <a:solidFill>
                  <a:srgbClr val="002060"/>
                </a:solidFill>
              </a:rPr>
              <a:t>(informácie v časti  7.3, 9, 10, 11 ŽoNFP; príloha 1-1)</a:t>
            </a:r>
            <a:endParaRPr lang="sk-SK" sz="2000" b="1" i="1" dirty="0">
              <a:solidFill>
                <a:srgbClr val="002060"/>
              </a:solidFill>
            </a:endParaRPr>
          </a:p>
        </p:txBody>
      </p:sp>
      <p:graphicFrame>
        <p:nvGraphicFramePr>
          <p:cNvPr id="6" name="Tabuľka 5">
            <a:extLst>
              <a:ext uri="{FF2B5EF4-FFF2-40B4-BE49-F238E27FC236}">
                <a16:creationId xmlns:a16="http://schemas.microsoft.com/office/drawing/2014/main" id="{EB9FE54E-9C59-8E95-DFC7-460CE8665E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91852"/>
              </p:ext>
            </p:extLst>
          </p:nvPr>
        </p:nvGraphicFramePr>
        <p:xfrm>
          <a:off x="838199" y="981419"/>
          <a:ext cx="10515600" cy="384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1808">
                  <a:extLst>
                    <a:ext uri="{9D8B030D-6E8A-4147-A177-3AD203B41FA5}">
                      <a16:colId xmlns:a16="http://schemas.microsoft.com/office/drawing/2014/main" val="995677444"/>
                    </a:ext>
                  </a:extLst>
                </a:gridCol>
                <a:gridCol w="6843792">
                  <a:extLst>
                    <a:ext uri="{9D8B030D-6E8A-4147-A177-3AD203B41FA5}">
                      <a16:colId xmlns:a16="http://schemas.microsoft.com/office/drawing/2014/main" val="3360849917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Typ akcie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Rozvoj nadpodnikových vzdelávacích centier a centier excelentnosti OVP (CEOVP)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66841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Hlavná aktivita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/>
                        <a:t>Podpora zabezpečovania kvality na SOŠ a VÚC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25805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Vecné zameranie hlavnej aktivity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dirty="0"/>
                        <a:t>Hlavná aktivita je zameraná na zavedenie a implementáciu manažérstva kvality prostredníctvom podpory pozícií v oblasti zabezpečovania kvality na VÚC a SOŠ s cieľom posilniť prístup k zabezpečovaniu kvality a rozvíjať kultúru kvality a cyklus kvality na regionálnej a inštitucionálnej úrovni.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dirty="0"/>
                        <a:t>Pre hlavnú aktivitu sú definované nasledovné podaktivity: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sk-SK" sz="1400" b="1" dirty="0"/>
                        <a:t>Vytvorenie pozície koordinátora pre zabezpečovanie kvality OVP</a:t>
                      </a:r>
                      <a:endParaRPr lang="sk-SK" sz="1400" dirty="0"/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sk-SK" sz="1400" b="1" dirty="0"/>
                        <a:t>Vytvorenie pozície koordinátora kvality</a:t>
                      </a:r>
                      <a:endParaRPr lang="sk-SK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sk-SK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sk-SK" sz="1400" dirty="0"/>
                        <a:t>Podaktivity musia byť realizované v súlade s popisom pozícií v </a:t>
                      </a:r>
                      <a:r>
                        <a:rPr lang="sk-SK" sz="1400" b="1" dirty="0"/>
                        <a:t>prílohe č. 7 výzvy</a:t>
                      </a:r>
                      <a:r>
                        <a:rPr lang="sk-SK" sz="1400" dirty="0"/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sk-SK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255908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r>
                        <a:rPr lang="sk-SK" sz="1400" b="1" dirty="0">
                          <a:solidFill>
                            <a:schemeClr val="tx1"/>
                          </a:solidFill>
                        </a:rPr>
                        <a:t>Oprávnené obdobie hlavnej aktivity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dirty="0"/>
                        <a:t>do 31.12.2029, maximálna dĺžka projektu 36 mesiacov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5362563"/>
                  </a:ext>
                </a:extLst>
              </a:tr>
            </a:tbl>
          </a:graphicData>
        </a:graphic>
      </p:graphicFrame>
      <p:pic>
        <p:nvPicPr>
          <p:cNvPr id="8" name="Obrázok 7">
            <a:extLst>
              <a:ext uri="{FF2B5EF4-FFF2-40B4-BE49-F238E27FC236}">
                <a16:creationId xmlns:a16="http://schemas.microsoft.com/office/drawing/2014/main" id="{2C0916BB-BCCB-F8A6-AA98-F09AD6BA37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pic>
        <p:nvPicPr>
          <p:cNvPr id="2" name="Picture 2" descr="Štátny inštitút odborného vzdelávania - ŠIOV - štátny inštitút odborného  vzdelávania">
            <a:extLst>
              <a:ext uri="{FF2B5EF4-FFF2-40B4-BE49-F238E27FC236}">
                <a16:creationId xmlns:a16="http://schemas.microsoft.com/office/drawing/2014/main" id="{1DEBDF16-B335-F795-AA70-68F4008204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181" y="6241458"/>
            <a:ext cx="1195271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064716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BDE53FDDBD7F542805C64E693AD18E5" ma:contentTypeVersion="18" ma:contentTypeDescription="Umožňuje vytvoriť nový dokument." ma:contentTypeScope="" ma:versionID="d9012557b18dd2114341bc7121b306e3">
  <xsd:schema xmlns:xsd="http://www.w3.org/2001/XMLSchema" xmlns:xs="http://www.w3.org/2001/XMLSchema" xmlns:p="http://schemas.microsoft.com/office/2006/metadata/properties" xmlns:ns2="62dc8d3a-4265-423e-88e4-c330826fd5a8" xmlns:ns3="46f6adf5-eaad-4dbb-91ac-274e33425322" targetNamespace="http://schemas.microsoft.com/office/2006/metadata/properties" ma:root="true" ma:fieldsID="a763dc809237ac10a747c328c94d8521" ns2:_="" ns3:_="">
    <xsd:import namespace="62dc8d3a-4265-423e-88e4-c330826fd5a8"/>
    <xsd:import namespace="46f6adf5-eaad-4dbb-91ac-274e334253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dc8d3a-4265-423e-88e4-c330826fd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Značky obrázka" ma:readOnly="false" ma:fieldId="{5cf76f15-5ced-4ddc-b409-7134ff3c332f}" ma:taxonomyMulti="true" ma:sspId="67c43d87-ff39-4d00-81f3-324a00379f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f6adf5-eaad-4dbb-91ac-274e33425322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Zdieľa sa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Zdieľané s podrobnosťa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f714f3b-6c3e-4fb8-b2dc-214a7276a059}" ma:internalName="TaxCatchAll" ma:showField="CatchAllData" ma:web="46f6adf5-eaad-4dbb-91ac-274e334253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2dc8d3a-4265-423e-88e4-c330826fd5a8">
      <Terms xmlns="http://schemas.microsoft.com/office/infopath/2007/PartnerControls"/>
    </lcf76f155ced4ddcb4097134ff3c332f>
    <TaxCatchAll xmlns="46f6adf5-eaad-4dbb-91ac-274e33425322" xsi:nil="true"/>
  </documentManagement>
</p:properties>
</file>

<file path=customXml/itemProps1.xml><?xml version="1.0" encoding="utf-8"?>
<ds:datastoreItem xmlns:ds="http://schemas.openxmlformats.org/officeDocument/2006/customXml" ds:itemID="{AF9CBEED-6568-4955-8F09-31E6513DD8DA}"/>
</file>

<file path=customXml/itemProps2.xml><?xml version="1.0" encoding="utf-8"?>
<ds:datastoreItem xmlns:ds="http://schemas.openxmlformats.org/officeDocument/2006/customXml" ds:itemID="{DFD7612C-3201-475F-AB65-2062B9BF460C}"/>
</file>

<file path=customXml/itemProps3.xml><?xml version="1.0" encoding="utf-8"?>
<ds:datastoreItem xmlns:ds="http://schemas.openxmlformats.org/officeDocument/2006/customXml" ds:itemID="{C95D4A69-D0EB-4E0E-A310-B858A691FC9C}"/>
</file>

<file path=docProps/app.xml><?xml version="1.0" encoding="utf-8"?>
<Properties xmlns="http://schemas.openxmlformats.org/officeDocument/2006/extended-properties" xmlns:vt="http://schemas.openxmlformats.org/officeDocument/2006/docPropsVTypes">
  <TotalTime>1080</TotalTime>
  <Words>2309</Words>
  <Application>Microsoft Office PowerPoint</Application>
  <PresentationFormat>Širokouhlá</PresentationFormat>
  <Paragraphs>359</Paragraphs>
  <Slides>25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25</vt:i4>
      </vt:variant>
    </vt:vector>
  </HeadingPairs>
  <TitlesOfParts>
    <vt:vector size="31" baseType="lpstr">
      <vt:lpstr>Aptos</vt:lpstr>
      <vt:lpstr>Aptos Display</vt:lpstr>
      <vt:lpstr>Arial</vt:lpstr>
      <vt:lpstr>Calibri</vt:lpstr>
      <vt:lpstr>Wingdings</vt:lpstr>
      <vt:lpstr>Motív Office</vt:lpstr>
      <vt:lpstr>Výzva Podpora VÚC a SOŠ pri zavádzaní a implementácii manažérstva kvality </vt:lpstr>
      <vt:lpstr>Prezentácia programu PowerPoint</vt:lpstr>
      <vt:lpstr>Identifikácia výzvy</vt:lpstr>
      <vt:lpstr>Časové vymedzenie výzvy</vt:lpstr>
      <vt:lpstr>Financovanie projektu</vt:lpstr>
      <vt:lpstr>Podmienky poskytnutia príspevku</vt:lpstr>
      <vt:lpstr>1. Podmienka oprávnenosti žiadateľa (informácie v časti 1 ŽoNFP)</vt:lpstr>
      <vt:lpstr>5. Podmienka oprávnenosti cieľovej skupiny (informácie v časti 7.2, 8 ŽoNFP)</vt:lpstr>
      <vt:lpstr>7. Podmienka oprávnenosti aktivít projektu (informácie v časti  7.3, 9, 10, 11 ŽoNFP; príloha 1-1)</vt:lpstr>
      <vt:lpstr>Prezentácia programu PowerPoint</vt:lpstr>
      <vt:lpstr>Prezentácia programu PowerPoint</vt:lpstr>
      <vt:lpstr>Prezentácia programu PowerPoint</vt:lpstr>
      <vt:lpstr>Prezentácia programu PowerPoint</vt:lpstr>
      <vt:lpstr>8. Minimálna a maximálna výška celkových oprávnených výdavkov na projekt (informácie v časti 11 ŽoNFP; príloha 1-1)</vt:lpstr>
      <vt:lpstr>9. Podmienka definovania merateľných ukazovateľov a iných údajov (informácie v časti 10 ŽoNFP)</vt:lpstr>
      <vt:lpstr>Ďalšie skutočnosti týkajúce sa poskytovania príspevku</vt:lpstr>
      <vt:lpstr>1. Podmienka oprávnenosti výdavkov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Hlavenková Lucia</dc:creator>
  <cp:lastModifiedBy>Hlavenková Lucia</cp:lastModifiedBy>
  <cp:revision>111</cp:revision>
  <dcterms:created xsi:type="dcterms:W3CDTF">2025-08-08T04:53:16Z</dcterms:created>
  <dcterms:modified xsi:type="dcterms:W3CDTF">2025-09-10T09:59:39Z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0x010100DBDE53FDDBD7F542805C64E693AD18E5</vt:lpwstr>
  </property>
</Properties>
</file>