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7" r:id="rId10"/>
    <p:sldId id="354" r:id="rId11"/>
    <p:sldId id="355" r:id="rId12"/>
    <p:sldId id="356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17" autoAdjust="0"/>
    <p:restoredTop sz="94608" autoAdjust="0"/>
  </p:normalViewPr>
  <p:slideViewPr>
    <p:cSldViewPr>
      <p:cViewPr varScale="1">
        <p:scale>
          <a:sx n="82" d="100"/>
          <a:sy n="82" d="100"/>
        </p:scale>
        <p:origin x="139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27CA1-F709-4A6E-810F-ECA7E77EA73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77BF5-EDC5-4EE3-A3E9-F82CAC365B4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8553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77BF5-EDC5-4EE3-A3E9-F82CAC365B49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1796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Upravte štýl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9746B45-C9FE-4154-9E24-C1D1C51684D8}" type="datetimeFigureOut">
              <a:rPr lang="sk-SK" smtClean="0"/>
              <a:t>18. 3. 2022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492F485-D3B2-4E88-93F4-E5E1E2AAB39D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816423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2400"/>
              </a:spcAft>
            </a:pPr>
            <a:br>
              <a:rPr lang="sk-SK" sz="3000" dirty="0">
                <a:effectLst/>
                <a:latin typeface="Times New Roman"/>
                <a:ea typeface="Calibri"/>
                <a:cs typeface="Times New Roman"/>
              </a:rPr>
            </a:br>
            <a:br>
              <a:rPr lang="sk-SK" sz="3000" dirty="0">
                <a:effectLst/>
                <a:latin typeface="Times New Roman"/>
                <a:ea typeface="Calibri"/>
                <a:cs typeface="Times New Roman"/>
              </a:rPr>
            </a:br>
            <a:br>
              <a:rPr lang="sk-SK" sz="30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sk-SK" sz="4000" dirty="0">
                <a:effectLst/>
                <a:latin typeface="Times New Roman"/>
                <a:ea typeface="Calibri"/>
                <a:cs typeface="Times New Roman"/>
              </a:rPr>
              <a:t>Globálne vzdelávanie</a:t>
            </a:r>
            <a:br>
              <a:rPr lang="sk-SK" sz="30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sk-SK" sz="3000" dirty="0" err="1">
                <a:effectLst/>
                <a:latin typeface="Times New Roman"/>
                <a:ea typeface="Calibri"/>
                <a:cs typeface="Times New Roman"/>
              </a:rPr>
              <a:t>Policy</a:t>
            </a:r>
            <a:r>
              <a:rPr lang="sk-SK" sz="30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sk-SK" sz="3000" dirty="0" err="1">
                <a:effectLst/>
                <a:latin typeface="Times New Roman"/>
                <a:ea typeface="Calibri"/>
                <a:cs typeface="Times New Roman"/>
              </a:rPr>
              <a:t>Learning</a:t>
            </a:r>
            <a:r>
              <a:rPr lang="sk-SK" sz="3000" dirty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sk-SK" sz="3000" dirty="0" err="1">
                <a:effectLst/>
                <a:latin typeface="Times New Roman"/>
                <a:ea typeface="Calibri"/>
                <a:cs typeface="Times New Roman"/>
              </a:rPr>
              <a:t>Forum</a:t>
            </a:r>
            <a:br>
              <a:rPr lang="sk-SK" sz="30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sk-SK" sz="3000" dirty="0">
                <a:effectLst/>
                <a:latin typeface="Times New Roman"/>
                <a:ea typeface="Calibri"/>
                <a:cs typeface="Times New Roman"/>
              </a:rPr>
              <a:t>21. 3. 2022</a:t>
            </a:r>
            <a:br>
              <a:rPr lang="sk-SK" sz="30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sk-SK" sz="3000" dirty="0">
                <a:effectLst/>
                <a:latin typeface="Times New Roman"/>
                <a:ea typeface="Calibri"/>
                <a:cs typeface="Times New Roman"/>
              </a:rPr>
              <a:t>Sekcia národnostného a celoživotného vzdelávania MŠVVŠ</a:t>
            </a:r>
            <a:endParaRPr lang="sk-SK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329562"/>
          </a:xfrm>
        </p:spPr>
        <p:txBody>
          <a:bodyPr>
            <a:noAutofit/>
          </a:bodyPr>
          <a:lstStyle/>
          <a:p>
            <a:pPr algn="ctr"/>
            <a:endParaRPr lang="sk-SK" sz="2800" b="1" dirty="0">
              <a:solidFill>
                <a:srgbClr val="464646"/>
              </a:solidFill>
              <a:latin typeface="Times New Roman"/>
              <a:ea typeface="Calibri"/>
              <a:cs typeface="Times New Roman"/>
            </a:endParaRPr>
          </a:p>
          <a:p>
            <a:pPr algn="ctr"/>
            <a:endParaRPr lang="sk-SK" sz="2800" b="1" dirty="0">
              <a:solidFill>
                <a:srgbClr val="464646"/>
              </a:solidFill>
              <a:latin typeface="Times New Roman"/>
              <a:ea typeface="Calibri"/>
              <a:cs typeface="Times New Roman"/>
            </a:endParaRPr>
          </a:p>
          <a:p>
            <a:pPr algn="ctr"/>
            <a:r>
              <a:rPr lang="sk-SK" sz="2800" b="1" dirty="0">
                <a:solidFill>
                  <a:srgbClr val="464646"/>
                </a:solidFill>
                <a:latin typeface="Times New Roman"/>
                <a:ea typeface="Calibri"/>
                <a:cs typeface="Times New Roman"/>
              </a:rPr>
              <a:t>PhDr. </a:t>
            </a:r>
            <a:r>
              <a:rPr lang="sk-SK" sz="2600" b="1" dirty="0">
                <a:solidFill>
                  <a:srgbClr val="464646"/>
                </a:solidFill>
                <a:latin typeface="Times New Roman"/>
                <a:ea typeface="Calibri"/>
                <a:cs typeface="Times New Roman"/>
              </a:rPr>
              <a:t>Kálmán</a:t>
            </a:r>
            <a:r>
              <a:rPr lang="sk-SK" sz="2800" b="1" dirty="0">
                <a:solidFill>
                  <a:srgbClr val="464646"/>
                </a:solidFill>
                <a:latin typeface="Times New Roman"/>
                <a:ea typeface="Calibri"/>
                <a:cs typeface="Times New Roman"/>
              </a:rPr>
              <a:t> Petőcz, PhD.</a:t>
            </a:r>
            <a:br>
              <a:rPr lang="sk-SK" sz="2800" b="1" dirty="0">
                <a:solidFill>
                  <a:srgbClr val="464646"/>
                </a:solidFill>
                <a:latin typeface="Calibri"/>
                <a:ea typeface="Calibri"/>
                <a:cs typeface="Times New Roman"/>
              </a:rPr>
            </a:b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096950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4A14F2BE-B918-7048-8C4A-BBAF3F638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lnSpcReduction="10000"/>
          </a:bodyPr>
          <a:lstStyle/>
          <a:p>
            <a:r>
              <a:rPr lang="sk-GB" dirty="0"/>
              <a:t>Globálne vzdelávanie má byťsúčasť/aspekt masívne posilneného demokratického občianskeho vzdelávania, a to v rámci formálneho aj neformálnehio vzdelávania.</a:t>
            </a:r>
          </a:p>
          <a:p>
            <a:r>
              <a:rPr lang="sk-GB" dirty="0"/>
              <a:t>Zároveň má byť globálne vzdelávanie aj pedagogickým prístupom,</a:t>
            </a:r>
            <a:r>
              <a:rPr lang="en-GB" sz="2800" dirty="0"/>
              <a:t> </a:t>
            </a:r>
            <a:r>
              <a:rPr lang="en-GB" sz="2800" dirty="0" err="1"/>
              <a:t>využívajúcim</a:t>
            </a:r>
            <a:r>
              <a:rPr lang="en-GB" sz="2800" dirty="0"/>
              <a:t> </a:t>
            </a:r>
            <a:r>
              <a:rPr lang="en-GB" sz="2800" dirty="0" err="1"/>
              <a:t>mnohoraké</a:t>
            </a:r>
            <a:r>
              <a:rPr lang="en-GB" sz="2800" dirty="0"/>
              <a:t> </a:t>
            </a:r>
            <a:r>
              <a:rPr lang="en-GB" sz="2800" dirty="0" err="1"/>
              <a:t>perspektívy</a:t>
            </a:r>
            <a:r>
              <a:rPr lang="en-GB" sz="2800" dirty="0"/>
              <a:t>, </a:t>
            </a:r>
            <a:r>
              <a:rPr lang="en-GB" sz="2800" dirty="0" err="1"/>
              <a:t>odbúravajúcim</a:t>
            </a:r>
            <a:r>
              <a:rPr lang="en-GB" sz="2800" dirty="0"/>
              <a:t> stereotypy, </a:t>
            </a:r>
            <a:r>
              <a:rPr lang="en-GB" sz="2800" dirty="0" err="1"/>
              <a:t>pričom</a:t>
            </a:r>
            <a:r>
              <a:rPr lang="en-GB" sz="2800" dirty="0"/>
              <a:t> v </a:t>
            </a:r>
            <a:r>
              <a:rPr lang="en-GB" sz="2800" dirty="0" err="1"/>
              <a:t>strede</a:t>
            </a:r>
            <a:r>
              <a:rPr lang="en-GB" sz="2800" dirty="0"/>
              <a:t> </a:t>
            </a:r>
            <a:r>
              <a:rPr lang="en-GB" sz="2800" dirty="0" err="1"/>
              <a:t>jeho</a:t>
            </a:r>
            <a:r>
              <a:rPr lang="en-GB" sz="2800" dirty="0"/>
              <a:t> </a:t>
            </a:r>
            <a:r>
              <a:rPr lang="en-GB" sz="2800" dirty="0" err="1"/>
              <a:t>záujmu</a:t>
            </a:r>
            <a:r>
              <a:rPr lang="en-GB" sz="2800" dirty="0"/>
              <a:t> je </a:t>
            </a:r>
            <a:r>
              <a:rPr lang="en-GB" sz="2800" dirty="0" err="1"/>
              <a:t>učiaci</a:t>
            </a:r>
            <a:r>
              <a:rPr lang="en-GB" sz="2800" dirty="0"/>
              <a:t> </a:t>
            </a:r>
            <a:r>
              <a:rPr lang="en-GB" sz="2800" dirty="0" err="1"/>
              <a:t>sa</a:t>
            </a:r>
            <a:r>
              <a:rPr lang="en-GB" sz="2800" dirty="0"/>
              <a:t>, v </a:t>
            </a:r>
            <a:r>
              <a:rPr lang="en-GB" sz="2800" dirty="0" err="1"/>
              <a:t>ktorom</a:t>
            </a:r>
            <a:r>
              <a:rPr lang="en-GB" sz="2800" dirty="0"/>
              <a:t> </a:t>
            </a:r>
            <a:r>
              <a:rPr lang="en-GB" sz="2800" dirty="0" err="1"/>
              <a:t>sa</a:t>
            </a:r>
            <a:r>
              <a:rPr lang="en-GB" sz="2800" dirty="0"/>
              <a:t> </a:t>
            </a:r>
            <a:r>
              <a:rPr lang="en-GB" sz="2800" dirty="0" err="1"/>
              <a:t>má</a:t>
            </a:r>
            <a:r>
              <a:rPr lang="en-GB" sz="2800" dirty="0"/>
              <a:t> </a:t>
            </a:r>
            <a:r>
              <a:rPr lang="en-GB" sz="2800" dirty="0" err="1"/>
              <a:t>pestovať</a:t>
            </a:r>
            <a:r>
              <a:rPr lang="en-GB" sz="2800" dirty="0"/>
              <a:t> </a:t>
            </a:r>
            <a:r>
              <a:rPr lang="en-GB" sz="2800" dirty="0" err="1"/>
              <a:t>kritické</a:t>
            </a:r>
            <a:r>
              <a:rPr lang="en-GB" sz="2800" dirty="0"/>
              <a:t> </a:t>
            </a:r>
            <a:r>
              <a:rPr lang="en-GB" sz="2800" dirty="0" err="1"/>
              <a:t>vnímanie</a:t>
            </a:r>
            <a:r>
              <a:rPr lang="en-GB" sz="2800" dirty="0"/>
              <a:t> </a:t>
            </a:r>
            <a:r>
              <a:rPr lang="en-GB" sz="2800" dirty="0" err="1"/>
              <a:t>globálnych</a:t>
            </a:r>
            <a:r>
              <a:rPr lang="en-GB" sz="2800" dirty="0"/>
              <a:t> </a:t>
            </a:r>
            <a:r>
              <a:rPr lang="en-GB" sz="2800" dirty="0" err="1"/>
              <a:t>výziev</a:t>
            </a:r>
            <a:r>
              <a:rPr lang="en-GB" sz="2800" dirty="0"/>
              <a:t> a </a:t>
            </a:r>
            <a:r>
              <a:rPr lang="en-GB" sz="2800" dirty="0" err="1"/>
              <a:t>zainteresovanosť</a:t>
            </a:r>
            <a:r>
              <a:rPr lang="en-GB" sz="2800" dirty="0"/>
              <a:t> </a:t>
            </a:r>
            <a:r>
              <a:rPr lang="en-GB" sz="2800" dirty="0" err="1"/>
              <a:t>pri</a:t>
            </a:r>
            <a:r>
              <a:rPr lang="en-GB" sz="2800" dirty="0"/>
              <a:t> </a:t>
            </a:r>
            <a:r>
              <a:rPr lang="en-GB" sz="2800" dirty="0" err="1"/>
              <a:t>podpore</a:t>
            </a:r>
            <a:r>
              <a:rPr lang="en-GB" sz="2800" dirty="0"/>
              <a:t> </a:t>
            </a:r>
            <a:r>
              <a:rPr lang="en-GB" sz="2800" dirty="0" err="1"/>
              <a:t>udržateľných</a:t>
            </a:r>
            <a:r>
              <a:rPr lang="en-GB" sz="2800" dirty="0"/>
              <a:t> </a:t>
            </a:r>
            <a:r>
              <a:rPr lang="en-GB" sz="2800" dirty="0" err="1"/>
              <a:t>spôsobov</a:t>
            </a:r>
            <a:r>
              <a:rPr lang="en-GB" sz="2800" dirty="0"/>
              <a:t> </a:t>
            </a:r>
            <a:r>
              <a:rPr lang="en-GB" sz="2800" dirty="0" err="1"/>
              <a:t>života</a:t>
            </a:r>
            <a:r>
              <a:rPr lang="en-GB" sz="2800" dirty="0"/>
              <a:t>.</a:t>
            </a:r>
            <a:r>
              <a:rPr lang="sk-SK" sz="2800" dirty="0"/>
              <a:t> (MD, 2002)</a:t>
            </a:r>
            <a:r>
              <a:rPr lang="en-GB" sz="2800" dirty="0"/>
              <a:t> </a:t>
            </a:r>
            <a:endParaRPr lang="sk-GB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DBCC37F-8F5A-A04F-A2A9-06589C595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sk-GB" sz="3200" dirty="0"/>
              <a:t>Predmet alebo metóda. II.</a:t>
            </a:r>
          </a:p>
        </p:txBody>
      </p:sp>
    </p:spTree>
    <p:extLst>
      <p:ext uri="{BB962C8B-B14F-4D97-AF65-F5344CB8AC3E}">
        <p14:creationId xmlns:p14="http://schemas.microsoft.com/office/powerpoint/2010/main" val="2837875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A7EF57FD-37A2-A244-8D2C-A1234B7BB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58618"/>
          </a:xfrm>
        </p:spPr>
        <p:txBody>
          <a:bodyPr>
            <a:normAutofit fontScale="62500" lnSpcReduction="20000"/>
          </a:bodyPr>
          <a:lstStyle/>
          <a:p>
            <a:r>
              <a:rPr lang="sk-GB" dirty="0"/>
              <a:t>Kurz: Dejiny Európy po II. svetovej vojne</a:t>
            </a:r>
            <a:r>
              <a:rPr lang="sk-SK" dirty="0"/>
              <a:t>: </a:t>
            </a:r>
            <a:r>
              <a:rPr lang="sk-GB" dirty="0"/>
              <a:t>aktualita</a:t>
            </a:r>
            <a:r>
              <a:rPr lang="sk-SK" dirty="0"/>
              <a:t> - </a:t>
            </a:r>
            <a:r>
              <a:rPr lang="sk-GB" dirty="0"/>
              <a:t>vojna na Ukrajine</a:t>
            </a:r>
          </a:p>
          <a:p>
            <a:r>
              <a:rPr lang="sk-GB" dirty="0"/>
              <a:t>- zasadenie súčasnej vojny do historického a geopolitického kontextu</a:t>
            </a:r>
            <a:r>
              <a:rPr lang="sk-SK" dirty="0"/>
              <a:t>:</a:t>
            </a:r>
            <a:r>
              <a:rPr lang="sk-GB" dirty="0"/>
              <a:t>vychádzajúc z moderných dejín Ukrajiny, rusko-ukrajinských, poľsko-ukrajinských a rusko-poľských vzťahov hľadanie a nachádzanie horizontálnych (geografických, geopolitických) a vertikálnych (časových) súvislostí a paralel prostredníctvom flexibilného pohybovania sa v európskom časopriestore v ostatných dvoch storočiach</a:t>
            </a:r>
          </a:p>
          <a:p>
            <a:r>
              <a:rPr lang="sk-GB" dirty="0"/>
              <a:t>- poukázať na politické, sociálne, demografické, etnografické paralely a súvislosti medzi vývojom na Ukrajine, Rusku, Sovietskom zväze a ostatných častiach Európy, ilustrácia historickými, demografickými, etnografickými mapami</a:t>
            </a:r>
          </a:p>
          <a:p>
            <a:r>
              <a:rPr lang="sk-GB" dirty="0"/>
              <a:t>- cez prizmu udalostí na Ukrajine poukázať na kľúčové princípy, mechanizmy, inštitúcie a organizácie medzinárodného práva (Charta OSN, Dohovor o genocíde ai., rôzne bilaterálne alebo plurilaterálne zmluvy), medzinárodného humanitárneho práva (Ženevské konvencie, Dohovor o utečencoch, dohovory o zákaze niektorých druhov „nehumánnych“ zbraní), konvencie o odzbrojení a nešírení jadrových zbraní</a:t>
            </a:r>
          </a:p>
          <a:p>
            <a:r>
              <a:rPr lang="sk-GB" dirty="0"/>
              <a:t>- poukázanie na kontexty a súvislosti s dejmi, procesmi a udalosťami v iných častiach sveta (Blízky Východ, Stredná Ázia, Ďaleký Východ, rozpad impérií po prvej svetovej vojne, rozpad koloniálnych panstiev po 2. svetovej vojne)</a:t>
            </a:r>
            <a:endParaRPr lang="sk-SK" dirty="0"/>
          </a:p>
          <a:p>
            <a:r>
              <a:rPr lang="sk-SK" dirty="0"/>
              <a:t>- poukázanie na environmentálne, energetické, migračné, potravinovo-bezpečnostné, bezpečnostné aspekty a dopady krízy</a:t>
            </a:r>
            <a:endParaRPr lang="sk-GB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71FB988-4D33-8646-81AA-29EAC6EA9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sk-GB" sz="2400" dirty="0"/>
              <a:t>Príklad aplikovania globálneho vzdelávania ako metódy v pedagogickej praxi</a:t>
            </a:r>
          </a:p>
        </p:txBody>
      </p:sp>
    </p:spTree>
    <p:extLst>
      <p:ext uri="{BB962C8B-B14F-4D97-AF65-F5344CB8AC3E}">
        <p14:creationId xmlns:p14="http://schemas.microsoft.com/office/powerpoint/2010/main" val="1337196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A7527A2C-F55E-7047-AC80-0CAF62C21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sk-GB" sz="4000" dirty="0"/>
          </a:p>
          <a:p>
            <a:pPr algn="ctr"/>
            <a:endParaRPr lang="sk-GB" sz="4000" dirty="0"/>
          </a:p>
          <a:p>
            <a:pPr algn="ctr"/>
            <a:r>
              <a:rPr lang="sk-GB" sz="4000" dirty="0"/>
              <a:t>Ďakujem za pozornosť</a:t>
            </a:r>
            <a:r>
              <a:rPr lang="sk-GB" sz="4000" dirty="0">
                <a:sym typeface="Wingdings" pitchFamily="2" charset="2"/>
              </a:rPr>
              <a:t></a:t>
            </a:r>
            <a:endParaRPr lang="sk-GB" sz="4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6AB07B0-FE17-5E4B-8A5B-433E3B1E2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sk-GB" dirty="0"/>
          </a:p>
        </p:txBody>
      </p:sp>
    </p:spTree>
    <p:extLst>
      <p:ext uri="{BB962C8B-B14F-4D97-AF65-F5344CB8AC3E}">
        <p14:creationId xmlns:p14="http://schemas.microsoft.com/office/powerpoint/2010/main" val="34774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99C4FE93-DDDF-3F42-9139-C6C863136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r>
              <a:rPr lang="sk-GB" dirty="0"/>
              <a:t>1. </a:t>
            </a:r>
            <a:r>
              <a:rPr lang="sk-GB" b="1" dirty="0"/>
              <a:t>Vystihuje názov </a:t>
            </a:r>
            <a:r>
              <a:rPr lang="sk-GB" dirty="0"/>
              <a:t>Globálne vzdelávanie to,   o čom chcem hovoriť?</a:t>
            </a:r>
          </a:p>
          <a:p>
            <a:r>
              <a:rPr lang="sk-GB" dirty="0"/>
              <a:t>2. </a:t>
            </a:r>
            <a:r>
              <a:rPr lang="sk-GB" b="1" dirty="0"/>
              <a:t>Som kompetentný </a:t>
            </a:r>
            <a:r>
              <a:rPr lang="sk-GB" dirty="0"/>
              <a:t>hovoriť o globálnom vzdelávaní?</a:t>
            </a:r>
          </a:p>
          <a:p>
            <a:r>
              <a:rPr lang="sk-GB" dirty="0"/>
              <a:t>3. Hovorím o nejakej vzdelávacej/</a:t>
            </a:r>
            <a:r>
              <a:rPr lang="sk-GB" b="1" dirty="0"/>
              <a:t>tematickej oblasti, alebo skôr o metóde,</a:t>
            </a:r>
            <a:r>
              <a:rPr lang="sk-GB" dirty="0"/>
              <a:t> prístupe, perspektíve?</a:t>
            </a:r>
          </a:p>
          <a:p>
            <a:r>
              <a:rPr lang="sk-GB" dirty="0"/>
              <a:t>4. Čo je/má byť globálne vzdelávanie v </a:t>
            </a:r>
            <a:r>
              <a:rPr lang="sk-GB" b="1" dirty="0"/>
              <a:t>podmienkach SR</a:t>
            </a:r>
            <a:r>
              <a:rPr lang="sk-GB" dirty="0"/>
              <a:t>?</a:t>
            </a:r>
          </a:p>
          <a:p>
            <a:r>
              <a:rPr lang="sk-GB" dirty="0"/>
              <a:t>5. </a:t>
            </a:r>
            <a:r>
              <a:rPr lang="sk-GB" b="1" dirty="0"/>
              <a:t>Potrebujeme globálne </a:t>
            </a:r>
            <a:r>
              <a:rPr lang="sk-GB" dirty="0"/>
              <a:t>vzdelávanie? A keď áno, v akom zmysle?</a:t>
            </a:r>
          </a:p>
          <a:p>
            <a:endParaRPr lang="sk-GB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E19B2F6-6F26-1246-862A-40418AC3F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sk-GB" dirty="0"/>
              <a:t>Úvodné otázky</a:t>
            </a:r>
          </a:p>
        </p:txBody>
      </p:sp>
    </p:spTree>
    <p:extLst>
      <p:ext uri="{BB962C8B-B14F-4D97-AF65-F5344CB8AC3E}">
        <p14:creationId xmlns:p14="http://schemas.microsoft.com/office/powerpoint/2010/main" val="1066977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A4610F60-5D07-714C-A719-4E40EDACF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r>
              <a:rPr lang="sk-GB" dirty="0"/>
              <a:t>Pripúšťam aj iné názvy, ale akceptujem tento. </a:t>
            </a:r>
          </a:p>
          <a:p>
            <a:r>
              <a:rPr lang="sk-GB" dirty="0"/>
              <a:t>Globálne vzdelávanie, ako z názvu vyplýva, teda musí byť najmä vzdelávanie, ktoré</a:t>
            </a:r>
          </a:p>
          <a:p>
            <a:r>
              <a:rPr lang="sk-GB" dirty="0"/>
              <a:t>- poukazuje na, vysvetľuje a analyzuje globálne súvislosti a trendy v kontexte lokálnych a regionálnych dejov a spoločenských javov</a:t>
            </a:r>
          </a:p>
          <a:p>
            <a:r>
              <a:rPr lang="sk-GB" dirty="0"/>
              <a:t>- učí človeka hľadať/nájsť si miesto v globalizovanom svete</a:t>
            </a:r>
          </a:p>
          <a:p>
            <a:r>
              <a:rPr lang="sk-GB" dirty="0"/>
              <a:t>- je globálne, lebo/čiže sa týka všetkých, v tomto zmysle je/má byť integrálnou súčasťou celoživotného vzdel(áv)ania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119B92-E006-3440-B40F-52623CDA4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sk-GB" dirty="0"/>
              <a:t>Názov</a:t>
            </a:r>
          </a:p>
        </p:txBody>
      </p:sp>
    </p:spTree>
    <p:extLst>
      <p:ext uri="{BB962C8B-B14F-4D97-AF65-F5344CB8AC3E}">
        <p14:creationId xmlns:p14="http://schemas.microsoft.com/office/powerpoint/2010/main" val="285279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4DC120C7-8C79-BB44-AEEC-6D907FEA8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92500" lnSpcReduction="20000"/>
          </a:bodyPr>
          <a:lstStyle/>
          <a:p>
            <a:r>
              <a:rPr lang="sk-GB" dirty="0"/>
              <a:t>Bývalý veľvyslanec pri OSN v Ženeve, osobitne pri Komisii pre ľudské práva a Konferencii o odzbrojení</a:t>
            </a:r>
          </a:p>
          <a:p>
            <a:r>
              <a:rPr lang="sk-GB" dirty="0"/>
              <a:t>Vysokoškolský pedagóg vyučujúci ľudské práva, multikulturalizmus a dejiny svetovej a európskej diplomacie</a:t>
            </a:r>
          </a:p>
          <a:p>
            <a:r>
              <a:rPr lang="sk-GB" dirty="0"/>
              <a:t>Organizátor neformálnych vzdelávacích programov pre mládež v oblasti výchovy k demokracii a ľudským právam</a:t>
            </a:r>
          </a:p>
          <a:p>
            <a:r>
              <a:rPr lang="sk-GB" dirty="0"/>
              <a:t>Autor a spoluator publikácií pre stredoškoslkú mládež o ľudských právach, demokracii a multikultúrnej výchove</a:t>
            </a:r>
          </a:p>
          <a:p>
            <a:r>
              <a:rPr lang="sk-GB" dirty="0"/>
              <a:t>GR sekcie národnostného a celoživotného vzdelávania na MŠVVŠ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35E70AD-9768-9B40-9DC1-057BC49CC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k-GB" dirty="0"/>
              <a:t>Som kompetentný o tom hovoriť?</a:t>
            </a:r>
          </a:p>
        </p:txBody>
      </p:sp>
    </p:spTree>
    <p:extLst>
      <p:ext uri="{BB962C8B-B14F-4D97-AF65-F5344CB8AC3E}">
        <p14:creationId xmlns:p14="http://schemas.microsoft.com/office/powerpoint/2010/main" val="259363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240D9B6D-90EB-8342-B7C3-ADAE12E39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74642"/>
          </a:xfrm>
        </p:spPr>
        <p:txBody>
          <a:bodyPr>
            <a:normAutofit fontScale="40000" lnSpcReduction="20000"/>
          </a:bodyPr>
          <a:lstStyle/>
          <a:p>
            <a:r>
              <a:rPr lang="en-GB" sz="5000" dirty="0"/>
              <a:t>Global education is a </a:t>
            </a:r>
            <a:r>
              <a:rPr lang="en-GB" sz="5000" b="1" dirty="0"/>
              <a:t>pedagogical approach </a:t>
            </a:r>
            <a:r>
              <a:rPr lang="en-GB" sz="5000" dirty="0"/>
              <a:t>that fosters multiple perspectives and the deconstruction of stereotypes and builds on a learner centred approach to foster critical awareness of global challenges and engagement for sustainable lifestyles.</a:t>
            </a:r>
          </a:p>
          <a:p>
            <a:r>
              <a:rPr lang="en-GB" sz="5000" dirty="0"/>
              <a:t>Global Education is understood to encompass Development Education, Human Rights Education, Education for Sustainability, Education for Peace and Conflict Prevention and Intercultural Education; </a:t>
            </a:r>
            <a:r>
              <a:rPr lang="en-GB" sz="5000" b="1" dirty="0"/>
              <a:t>being the global dimensions of Education for Citizenship</a:t>
            </a:r>
            <a:r>
              <a:rPr lang="en-GB" sz="5000" dirty="0"/>
              <a:t>. (Maastricht Declaration, 2002)</a:t>
            </a:r>
            <a:endParaRPr lang="sk-SK" sz="5000" dirty="0"/>
          </a:p>
          <a:p>
            <a:r>
              <a:rPr lang="sk-SK" sz="5000" dirty="0"/>
              <a:t>UNESCO: </a:t>
            </a:r>
            <a:r>
              <a:rPr lang="en-US" sz="5000" b="1" dirty="0"/>
              <a:t>Global Citizenship Education </a:t>
            </a:r>
            <a:r>
              <a:rPr lang="en-US" sz="5000" dirty="0"/>
              <a:t>(GCED) is UNESCO’s response to the challenges</a:t>
            </a:r>
            <a:r>
              <a:rPr lang="sk-SK" sz="5000" dirty="0"/>
              <a:t> of </a:t>
            </a:r>
            <a:r>
              <a:rPr lang="sk-SK" sz="5000" dirty="0" err="1"/>
              <a:t>the</a:t>
            </a:r>
            <a:r>
              <a:rPr lang="sk-SK" sz="5000" dirty="0"/>
              <a:t> </a:t>
            </a:r>
            <a:r>
              <a:rPr lang="en-US" sz="5000" dirty="0"/>
              <a:t>increasingly interconnected</a:t>
            </a:r>
            <a:r>
              <a:rPr lang="sk-SK" sz="5000" dirty="0"/>
              <a:t> </a:t>
            </a:r>
            <a:r>
              <a:rPr lang="sk-SK" sz="5000" dirty="0" err="1"/>
              <a:t>world</a:t>
            </a:r>
            <a:r>
              <a:rPr lang="sk-SK" sz="5000" dirty="0"/>
              <a:t>,</a:t>
            </a:r>
            <a:r>
              <a:rPr lang="en-US" sz="5000" dirty="0"/>
              <a:t> </a:t>
            </a:r>
            <a:r>
              <a:rPr lang="sk-SK" sz="5000" dirty="0" err="1"/>
              <a:t>where</a:t>
            </a:r>
            <a:r>
              <a:rPr lang="sk-SK" sz="5000" dirty="0"/>
              <a:t> </a:t>
            </a:r>
            <a:r>
              <a:rPr lang="en-US" sz="5000" dirty="0"/>
              <a:t>human rights violations, inequality and poverty still threaten peace and sustainability. </a:t>
            </a:r>
            <a:r>
              <a:rPr lang="sk-SK" sz="5000" dirty="0"/>
              <a:t>GCED </a:t>
            </a:r>
            <a:r>
              <a:rPr lang="en-US" sz="5000" dirty="0"/>
              <a:t>builds on the work of Peace and Human Rights Education</a:t>
            </a:r>
            <a:r>
              <a:rPr lang="sk-SK" sz="5000" dirty="0"/>
              <a:t>. </a:t>
            </a:r>
            <a:r>
              <a:rPr lang="en-US" sz="5000" dirty="0"/>
              <a:t>It aims to </a:t>
            </a:r>
            <a:r>
              <a:rPr lang="en-US" sz="5000" dirty="0" err="1"/>
              <a:t>instil</a:t>
            </a:r>
            <a:r>
              <a:rPr lang="en-US" sz="5000" dirty="0"/>
              <a:t> in learners the values, attitudes and </a:t>
            </a:r>
            <a:r>
              <a:rPr lang="en-US" sz="5000" dirty="0" err="1"/>
              <a:t>behaviours</a:t>
            </a:r>
            <a:r>
              <a:rPr lang="en-US" sz="5000" dirty="0"/>
              <a:t> that support responsible global citizenship: creativity, innovation, and commitment to peace, human rights and sustainable development.</a:t>
            </a:r>
            <a:r>
              <a:rPr lang="sk-SK" sz="5000" dirty="0"/>
              <a:t> </a:t>
            </a:r>
            <a:r>
              <a:rPr lang="en-US" sz="5000" dirty="0"/>
              <a:t>It works by empowering learners of all ages to understand that these are global, not local issues and to become active promoters of more peaceful, tolerant, inclusive, secure and sustainable societies. </a:t>
            </a:r>
          </a:p>
          <a:p>
            <a:endParaRPr lang="en-GB" sz="2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47384D8-3CAE-D840-932C-4A19045FA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sk-GB" sz="2400" dirty="0"/>
              <a:t>Vzdelávacia oblasť alebo metóda?</a:t>
            </a:r>
            <a:br>
              <a:rPr lang="sk-GB" sz="2400" dirty="0"/>
            </a:br>
            <a:endParaRPr lang="sk-GB" sz="2400" dirty="0"/>
          </a:p>
        </p:txBody>
      </p:sp>
    </p:spTree>
    <p:extLst>
      <p:ext uri="{BB962C8B-B14F-4D97-AF65-F5344CB8AC3E}">
        <p14:creationId xmlns:p14="http://schemas.microsoft.com/office/powerpoint/2010/main" val="2695571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87DDE737-DEC6-5649-B088-E033B3AD2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77500" lnSpcReduction="20000"/>
          </a:bodyPr>
          <a:lstStyle/>
          <a:p>
            <a:r>
              <a:rPr lang="sk-SK" sz="2800" dirty="0"/>
              <a:t>Globálne dimenzie Vzdelávania pre občianstvo/ Občianskeho  vzdelávania. Na Slovensku, v (demokratickej) krajine EÚ, však musíme hovoriť o vzdelávaní pre občianstvo nie v abstraktnej/všeobecnej/neutrálnej rovine, ale v kontexte</a:t>
            </a:r>
            <a:r>
              <a:rPr lang="sk-SK" sz="2800" b="1" dirty="0"/>
              <a:t> globálnych súvislostí </a:t>
            </a:r>
            <a:r>
              <a:rPr lang="sk-SK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vzdelávania pre demokratické občianstvo členského štátu EÚ</a:t>
            </a:r>
            <a:r>
              <a:rPr lang="sk-SK" sz="2800" b="1" dirty="0"/>
              <a:t>.</a:t>
            </a:r>
            <a:endParaRPr lang="sk-GB" sz="2800" b="1" dirty="0"/>
          </a:p>
          <a:p>
            <a:r>
              <a:rPr lang="sk-GB" dirty="0"/>
              <a:t>Efektívna a produktívna realizácia globálnej dimenzie vzdelávania k demokratickému občianstvu je možná len vtedy, ak samotné vzdelávanie k demokratickému občianstvu </a:t>
            </a:r>
            <a:r>
              <a:rPr lang="sk-SK" dirty="0"/>
              <a:t>existuje </a:t>
            </a:r>
            <a:r>
              <a:rPr lang="sk-GB" dirty="0"/>
              <a:t>v systematickej, efektívnej a udržateľnej forme. </a:t>
            </a:r>
          </a:p>
          <a:p>
            <a:r>
              <a:rPr lang="sk-GB" dirty="0"/>
              <a:t>Máme na Slovensku systematické, efektívne a udržateľné vzdelávanie k demokratickému občianstvu? </a:t>
            </a:r>
          </a:p>
          <a:p>
            <a:r>
              <a:rPr lang="sk-GB" dirty="0"/>
              <a:t>Ak nemáme, </a:t>
            </a:r>
            <a:r>
              <a:rPr lang="sk-SK" dirty="0"/>
              <a:t>musíme ho posilňovať a rozvíjať, </a:t>
            </a:r>
            <a:r>
              <a:rPr lang="sk-GB" dirty="0"/>
              <a:t>presad</a:t>
            </a:r>
            <a:r>
              <a:rPr lang="sk-SK" dirty="0" err="1"/>
              <a:t>zovanie</a:t>
            </a:r>
            <a:r>
              <a:rPr lang="sk-GB" dirty="0"/>
              <a:t> globálneho vzdelávania </a:t>
            </a:r>
            <a:r>
              <a:rPr lang="sk-SK" dirty="0"/>
              <a:t>má byť integrálnou súčasťou tohto procesu, ináč </a:t>
            </a:r>
            <a:r>
              <a:rPr lang="sk-GB" dirty="0"/>
              <a:t>ostane </a:t>
            </a:r>
            <a:r>
              <a:rPr lang="sk-SK" dirty="0"/>
              <a:t>len </a:t>
            </a:r>
            <a:r>
              <a:rPr lang="sk-GB" dirty="0"/>
              <a:t>pokusom o implementáciu</a:t>
            </a:r>
            <a:r>
              <a:rPr lang="sk-SK" dirty="0"/>
              <a:t> vybraných prvkov, týkajúcich sa najmä</a:t>
            </a:r>
            <a:r>
              <a:rPr lang="sk-GB" dirty="0"/>
              <a:t> </a:t>
            </a:r>
            <a:r>
              <a:rPr lang="sk-GB" b="1" dirty="0"/>
              <a:t>rozvojového vzdelávania</a:t>
            </a:r>
            <a:r>
              <a:rPr lang="sk-SK" b="1" dirty="0"/>
              <a:t>, </a:t>
            </a:r>
            <a:r>
              <a:rPr lang="sk-SK" dirty="0"/>
              <a:t>avšak mimo širší vzdelávací a spoločenský kontext</a:t>
            </a:r>
            <a:endParaRPr lang="sk-GB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8B8EAF6-3926-1346-9334-3E53037C0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sk-GB" sz="2400" b="0" dirty="0"/>
              <a:t>Vzdelávacia oblasť alebo metóda?</a:t>
            </a:r>
            <a:br>
              <a:rPr lang="sk-GB" sz="2400" b="0" dirty="0"/>
            </a:br>
            <a:r>
              <a:rPr lang="sk-GB" sz="2400" b="0" dirty="0"/>
              <a:t>Medzinárodný a domáci kontext</a:t>
            </a:r>
          </a:p>
        </p:txBody>
      </p:sp>
    </p:spTree>
    <p:extLst>
      <p:ext uri="{BB962C8B-B14F-4D97-AF65-F5344CB8AC3E}">
        <p14:creationId xmlns:p14="http://schemas.microsoft.com/office/powerpoint/2010/main" val="111729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128C36D7-4C1C-CC4E-9559-523517F8E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77500" lnSpcReduction="20000"/>
          </a:bodyPr>
          <a:lstStyle/>
          <a:p>
            <a:r>
              <a:rPr lang="sk-GB" dirty="0"/>
              <a:t>Dôslednou implementáciou </a:t>
            </a:r>
            <a:r>
              <a:rPr lang="sk-GB" b="1" dirty="0"/>
              <a:t>Charty Rady Európy pre vzdelávanie k demokratickému občianstvu </a:t>
            </a:r>
            <a:r>
              <a:rPr lang="sk-GB" dirty="0"/>
              <a:t>a ľudským právam (2010)</a:t>
            </a:r>
            <a:r>
              <a:rPr lang="sk-SK" dirty="0"/>
              <a:t> a Referenčného rámca RE pre demokratickú kultúru (2018)</a:t>
            </a:r>
            <a:endParaRPr lang="sk-GB" dirty="0"/>
          </a:p>
          <a:p>
            <a:r>
              <a:rPr lang="sk-GB" dirty="0"/>
              <a:t>Dôslednou implementáciou </a:t>
            </a:r>
            <a:r>
              <a:rPr lang="sk-GB" b="1" dirty="0"/>
              <a:t>Odporúčania Rady EÚ č.</a:t>
            </a:r>
            <a:r>
              <a:rPr lang="sk-SK" b="1" dirty="0"/>
              <a:t> 2018/C 189/01 o kľúčových kompetenciách pre celoživotné vzdelávanie</a:t>
            </a:r>
            <a:r>
              <a:rPr lang="sk-SK" dirty="0"/>
              <a:t>, najmä v oblasti osobných a sociálnych kompetencií, schopnosti učiť sa (kritické a </a:t>
            </a:r>
            <a:r>
              <a:rPr lang="sk-SK" dirty="0" err="1"/>
              <a:t>kontextuálne</a:t>
            </a:r>
            <a:r>
              <a:rPr lang="sk-SK" dirty="0"/>
              <a:t> myslenie), občianskych kompetencií, kultúrnych kompetencií a jazykových kompetencií.</a:t>
            </a:r>
          </a:p>
          <a:p>
            <a:r>
              <a:rPr lang="sk-SK" dirty="0"/>
              <a:t>Rozvojom </a:t>
            </a:r>
            <a:r>
              <a:rPr lang="sk-SK" b="1" dirty="0"/>
              <a:t>globálnych kompetencií </a:t>
            </a:r>
            <a:r>
              <a:rPr lang="sk-SK" dirty="0"/>
              <a:t>definovaných v rámci OECD PISA: </a:t>
            </a:r>
            <a:r>
              <a:rPr lang="sk-SK" sz="2400" dirty="0"/>
              <a:t>„schopnosť zhodnotiť lokálne, globálne a </a:t>
            </a:r>
            <a:r>
              <a:rPr lang="sk-SK" sz="2400" dirty="0" err="1"/>
              <a:t>medzikultúrne</a:t>
            </a:r>
            <a:r>
              <a:rPr lang="sk-SK" sz="2400" dirty="0"/>
              <a:t> otázky, a takto porozumieť postojom iných ľudí, ich pohľadu na svet okolo nás a vyhodnotiť ich, s cieľom zapájať sa do otvorených, primeraných a efektívnych interakcií s ľuďmi z iných kultúr a konať pre blaho všetkých a trvalo udržateľný rozvoj“.</a:t>
            </a:r>
            <a:r>
              <a:rPr lang="sk-GB" sz="2400" dirty="0"/>
              <a:t> </a:t>
            </a:r>
          </a:p>
          <a:p>
            <a:r>
              <a:rPr lang="sk-GB" dirty="0"/>
              <a:t>Presadenie týchto princípov v celom kontexte celoživotného vzdelávania.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387AC63-FF64-EF41-A1F2-8A0B7092E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sk-GB" sz="3200" dirty="0"/>
              <a:t>Kontext. Ako to dosiahnuť?</a:t>
            </a:r>
          </a:p>
        </p:txBody>
      </p:sp>
    </p:spTree>
    <p:extLst>
      <p:ext uri="{BB962C8B-B14F-4D97-AF65-F5344CB8AC3E}">
        <p14:creationId xmlns:p14="http://schemas.microsoft.com/office/powerpoint/2010/main" val="2612647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4F65800C-9CAE-894A-A40A-15C133044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 fontScale="92500" lnSpcReduction="10000"/>
          </a:bodyPr>
          <a:lstStyle/>
          <a:p>
            <a:r>
              <a:rPr lang="sk-GB" dirty="0"/>
              <a:t>Dôslednou realizáciou Stratégie inkluzívneho vzdelávania a kurikulárnej reformy.</a:t>
            </a:r>
          </a:p>
          <a:p>
            <a:r>
              <a:rPr lang="sk-GB" dirty="0"/>
              <a:t>Inkluzívne vzdelávanie: jeho najpodstatnejšími prvkami sú zvýšenie úrovne a kvality vzdelávania, horizontálna a vertikálna priepustnosť systému, kvalita a odbornosť ľudského kapitálu, individuálny prístup, zvýšenie sociálneho statusu učiteľského povolania, demokratizácia školstva a celková kultivácia školského prostredia. Priestorové spájanie/odstraňovanie priestorovej separácie je síce dôležitou, ale nie dostatočnou a ani nie najpodstatnejšou podmienkou realizácie inkluzívneho vzdelávania.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C2C7C5C-EBDC-8349-9C8E-D41A652DB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sk-GB" sz="2800" dirty="0"/>
              <a:t>Kontext. Ako to dosiahnuť? II.</a:t>
            </a:r>
          </a:p>
        </p:txBody>
      </p:sp>
    </p:spTree>
    <p:extLst>
      <p:ext uri="{BB962C8B-B14F-4D97-AF65-F5344CB8AC3E}">
        <p14:creationId xmlns:p14="http://schemas.microsoft.com/office/powerpoint/2010/main" val="10739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5774B87D-2DD4-4114-BFBA-1D3659C41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Globálne vzdelávanie nie je len „vzdelávaním“, ale „edukáciou“ v zmysle kompetenčného rámca EÚ a RE, a v zmysle dohovorov OSN, čiže musí obsahovať rovnako aspekt</a:t>
            </a:r>
          </a:p>
          <a:p>
            <a:r>
              <a:rPr lang="sk-SK" dirty="0"/>
              <a:t>- kognitívny/vzdelanostný</a:t>
            </a:r>
          </a:p>
          <a:p>
            <a:r>
              <a:rPr lang="sk-SK" dirty="0"/>
              <a:t>- </a:t>
            </a:r>
            <a:r>
              <a:rPr lang="sk-SK" dirty="0" err="1"/>
              <a:t>zručnostný</a:t>
            </a:r>
            <a:r>
              <a:rPr lang="sk-SK" dirty="0"/>
              <a:t>, aplikačný</a:t>
            </a:r>
          </a:p>
          <a:p>
            <a:r>
              <a:rPr lang="sk-SK" dirty="0"/>
              <a:t>- hodnotový, postojový </a:t>
            </a:r>
          </a:p>
          <a:p>
            <a:r>
              <a:rPr lang="sk-SK" dirty="0"/>
              <a:t>Princíp „mysli globálne, konaj lokálne“ je možné naplniť len v rámci takéhoto kompetenčného rámca</a:t>
            </a:r>
          </a:p>
          <a:p>
            <a:r>
              <a:rPr lang="sk-SK" dirty="0"/>
              <a:t>Príklad: riešenie humanitárnej krízy ako modelová situácia aplikácie kompetenčného rámca globálneho vzdelávania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06C4C6B-4061-47C1-9229-9528CDC3F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/>
              <a:t>Globálne vzdelávanie – kompetenčný kontext</a:t>
            </a:r>
          </a:p>
        </p:txBody>
      </p:sp>
    </p:spTree>
    <p:extLst>
      <p:ext uri="{BB962C8B-B14F-4D97-AF65-F5344CB8AC3E}">
        <p14:creationId xmlns:p14="http://schemas.microsoft.com/office/powerpoint/2010/main" val="35947311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3404</TotalTime>
  <Words>1179</Words>
  <Application>Microsoft Office PowerPoint</Application>
  <PresentationFormat>Prezentácia na obrazovke (4:3)</PresentationFormat>
  <Paragraphs>60</Paragraphs>
  <Slides>12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20" baseType="lpstr"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Hala</vt:lpstr>
      <vt:lpstr>   Globálne vzdelávanie Policy Learning Forum 21. 3. 2022 Sekcia národnostného a celoživotného vzdelávania MŠVVŠ</vt:lpstr>
      <vt:lpstr>Úvodné otázky</vt:lpstr>
      <vt:lpstr>Názov</vt:lpstr>
      <vt:lpstr>Som kompetentný o tom hovoriť?</vt:lpstr>
      <vt:lpstr>Vzdelávacia oblasť alebo metóda? </vt:lpstr>
      <vt:lpstr>Vzdelávacia oblasť alebo metóda? Medzinárodný a domáci kontext</vt:lpstr>
      <vt:lpstr>Kontext. Ako to dosiahnuť?</vt:lpstr>
      <vt:lpstr>Kontext. Ako to dosiahnuť? II.</vt:lpstr>
      <vt:lpstr>Globálne vzdelávanie – kompetenčný kontext</vt:lpstr>
      <vt:lpstr>Predmet alebo metóda. II.</vt:lpstr>
      <vt:lpstr>Príklad aplikovania globálneho vzdelávania ako metódy v pedagogickej praxi</vt:lpstr>
      <vt:lpstr>Prezentácia programu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Minorities and Minority Politics in CEU</dc:title>
  <dc:creator>user</dc:creator>
  <cp:lastModifiedBy>Petőcz Kálmán</cp:lastModifiedBy>
  <cp:revision>133</cp:revision>
  <dcterms:created xsi:type="dcterms:W3CDTF">2014-07-03T08:29:11Z</dcterms:created>
  <dcterms:modified xsi:type="dcterms:W3CDTF">2022-03-18T10:11:55Z</dcterms:modified>
</cp:coreProperties>
</file>