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9" r:id="rId5"/>
    <p:sldId id="265" r:id="rId6"/>
    <p:sldId id="266" r:id="rId7"/>
    <p:sldId id="267" r:id="rId8"/>
    <p:sldId id="268" r:id="rId9"/>
    <p:sldId id="274" r:id="rId10"/>
    <p:sldId id="273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85" r:id="rId35"/>
    <p:sldId id="295" r:id="rId36"/>
    <p:sldId id="296" r:id="rId37"/>
    <p:sldId id="298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3" pos="3727" userDrawn="1">
          <p15:clr>
            <a:srgbClr val="A4A3A4"/>
          </p15:clr>
        </p15:guide>
        <p15:guide id="4" orient="horz" pos="254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9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7"/>
    <a:srgbClr val="D2DEEF"/>
    <a:srgbClr val="C3112B"/>
    <a:srgbClr val="DA2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redný štýl 1 - zvýrazneni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10" y="102"/>
      </p:cViewPr>
      <p:guideLst>
        <p:guide orient="horz" pos="1752"/>
        <p:guide pos="3727"/>
        <p:guide orient="horz" pos="2546"/>
        <p:guide pos="384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slide" Target="../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E4904-2EC8-4025-946E-A78662DB11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C60FB34-32D8-4960-8006-C3FDE10ADDB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k-SK" sz="4800" dirty="0">
              <a:latin typeface="Calibri" panose="020F0502020204030204" pitchFamily="34" charset="0"/>
              <a:cs typeface="Calibri" panose="020F0502020204030204" pitchFamily="34" charset="0"/>
            </a:rPr>
            <a:t>Riadne ukončenie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9FA552C-8438-499B-A592-7F128FB217B6}" type="parTrans" cxnId="{000FA358-2272-4D91-B69B-1766C5284D6C}">
      <dgm:prSet/>
      <dgm:spPr/>
      <dgm:t>
        <a:bodyPr/>
        <a:lstStyle/>
        <a:p>
          <a:endParaRPr lang="sk-SK"/>
        </a:p>
      </dgm:t>
    </dgm:pt>
    <dgm:pt modelId="{9771E508-74FA-4E87-8A52-6270EEADB6E6}" type="sibTrans" cxnId="{000FA358-2272-4D91-B69B-1766C5284D6C}">
      <dgm:prSet/>
      <dgm:spPr/>
      <dgm:t>
        <a:bodyPr/>
        <a:lstStyle/>
        <a:p>
          <a:endParaRPr lang="sk-SK"/>
        </a:p>
      </dgm:t>
    </dgm:pt>
    <dgm:pt modelId="{1844AB19-FC5F-4D30-AFE2-79CF9933180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k-SK" sz="4000" u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Iné </a:t>
          </a:r>
          <a:br>
            <a:rPr lang="sk-SK" sz="4000" u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sk-SK" sz="4000" u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dôvody</a:t>
          </a:r>
          <a:r>
            <a:rPr lang="sk-SK" sz="4000" u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ukončenia</a:t>
          </a:r>
        </a:p>
      </dgm:t>
    </dgm:pt>
    <dgm:pt modelId="{36BCB78F-78CC-429C-97C6-4C391532371B}" type="parTrans" cxnId="{2DFEE8A7-678A-42C3-8CA5-E0B18644A8DA}">
      <dgm:prSet/>
      <dgm:spPr/>
      <dgm:t>
        <a:bodyPr/>
        <a:lstStyle/>
        <a:p>
          <a:endParaRPr lang="sk-SK"/>
        </a:p>
      </dgm:t>
    </dgm:pt>
    <dgm:pt modelId="{0F907FFD-959F-466E-AA95-E6D0459A4146}" type="sibTrans" cxnId="{2DFEE8A7-678A-42C3-8CA5-E0B18644A8DA}">
      <dgm:prSet/>
      <dgm:spPr/>
      <dgm:t>
        <a:bodyPr/>
        <a:lstStyle/>
        <a:p>
          <a:endParaRPr lang="sk-SK"/>
        </a:p>
      </dgm:t>
    </dgm:pt>
    <dgm:pt modelId="{4BD43188-A0A4-473E-8589-729591AD5122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/>
        <a:lstStyle/>
        <a:p>
          <a:endParaRPr lang="sk-SK" sz="20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sk-SK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Typy ukončení pre odídencov </a:t>
          </a:r>
        </a:p>
      </dgm:t>
    </dgm:pt>
    <dgm:pt modelId="{B27FAD21-698E-458F-AEC4-18321E59A1E1}" type="parTrans" cxnId="{51966B02-F84F-4974-B0AA-13FA07625B9F}">
      <dgm:prSet/>
      <dgm:spPr/>
      <dgm:t>
        <a:bodyPr/>
        <a:lstStyle/>
        <a:p>
          <a:endParaRPr lang="sk-SK"/>
        </a:p>
      </dgm:t>
    </dgm:pt>
    <dgm:pt modelId="{62F0CEB0-1A77-4433-AAF4-98ECD2A05FBB}" type="sibTrans" cxnId="{51966B02-F84F-4974-B0AA-13FA07625B9F}">
      <dgm:prSet/>
      <dgm:spPr/>
      <dgm:t>
        <a:bodyPr/>
        <a:lstStyle/>
        <a:p>
          <a:endParaRPr lang="sk-SK"/>
        </a:p>
      </dgm:t>
    </dgm:pt>
    <dgm:pt modelId="{1042E276-8943-4862-9533-CB252A95347E}" type="pres">
      <dgm:prSet presAssocID="{190E4904-2EC8-4025-946E-A78662DB11FA}" presName="diagram" presStyleCnt="0">
        <dgm:presLayoutVars>
          <dgm:dir/>
          <dgm:resizeHandles val="exact"/>
        </dgm:presLayoutVars>
      </dgm:prSet>
      <dgm:spPr/>
    </dgm:pt>
    <dgm:pt modelId="{B116A39D-A3BD-4CFF-AB90-E142234CD371}" type="pres">
      <dgm:prSet presAssocID="{AC60FB34-32D8-4960-8006-C3FDE10ADDB1}" presName="node" presStyleLbl="node1" presStyleIdx="0" presStyleCnt="3" custScaleX="125514" custScaleY="121113">
        <dgm:presLayoutVars>
          <dgm:bulletEnabled val="1"/>
        </dgm:presLayoutVars>
      </dgm:prSet>
      <dgm:spPr/>
    </dgm:pt>
    <dgm:pt modelId="{B06DE96C-0480-497F-ABC7-602F93DA47EA}" type="pres">
      <dgm:prSet presAssocID="{9771E508-74FA-4E87-8A52-6270EEADB6E6}" presName="sibTrans" presStyleCnt="0"/>
      <dgm:spPr/>
    </dgm:pt>
    <dgm:pt modelId="{F0D8F8D6-47D5-458B-AFF1-2F3F4232C480}" type="pres">
      <dgm:prSet presAssocID="{1844AB19-FC5F-4D30-AFE2-79CF99331809}" presName="node" presStyleLbl="node1" presStyleIdx="1" presStyleCnt="3" custScaleX="124763" custScaleY="125434" custLinFactNeighborX="4575" custLinFactNeighborY="-1151">
        <dgm:presLayoutVars>
          <dgm:bulletEnabled val="1"/>
        </dgm:presLayoutVars>
      </dgm:prSet>
      <dgm:spPr/>
    </dgm:pt>
    <dgm:pt modelId="{9D28564D-0763-4877-8763-BED84BEAE498}" type="pres">
      <dgm:prSet presAssocID="{0F907FFD-959F-466E-AA95-E6D0459A4146}" presName="sibTrans" presStyleCnt="0"/>
      <dgm:spPr/>
    </dgm:pt>
    <dgm:pt modelId="{36278435-7EFC-4DA3-9049-7A7FAC0C9806}" type="pres">
      <dgm:prSet presAssocID="{4BD43188-A0A4-473E-8589-729591AD5122}" presName="node" presStyleLbl="node1" presStyleIdx="2" presStyleCnt="3" custScaleX="104097" custScaleY="115699" custLinFactNeighborX="6546" custLinFactNeighborY="26066">
        <dgm:presLayoutVars>
          <dgm:bulletEnabled val="1"/>
        </dgm:presLayoutVars>
      </dgm:prSet>
      <dgm:spPr/>
    </dgm:pt>
  </dgm:ptLst>
  <dgm:cxnLst>
    <dgm:cxn modelId="{51966B02-F84F-4974-B0AA-13FA07625B9F}" srcId="{190E4904-2EC8-4025-946E-A78662DB11FA}" destId="{4BD43188-A0A4-473E-8589-729591AD5122}" srcOrd="2" destOrd="0" parTransId="{B27FAD21-698E-458F-AEC4-18321E59A1E1}" sibTransId="{62F0CEB0-1A77-4433-AAF4-98ECD2A05FBB}"/>
    <dgm:cxn modelId="{6BC2041E-2A34-4F84-AFAA-4BF3211C070F}" type="presOf" srcId="{AC60FB34-32D8-4960-8006-C3FDE10ADDB1}" destId="{B116A39D-A3BD-4CFF-AB90-E142234CD371}" srcOrd="0" destOrd="0" presId="urn:microsoft.com/office/officeart/2005/8/layout/default"/>
    <dgm:cxn modelId="{9CFB246D-4379-4547-9542-7AC876C62FD7}" type="presOf" srcId="{190E4904-2EC8-4025-946E-A78662DB11FA}" destId="{1042E276-8943-4862-9533-CB252A95347E}" srcOrd="0" destOrd="0" presId="urn:microsoft.com/office/officeart/2005/8/layout/default"/>
    <dgm:cxn modelId="{000FA358-2272-4D91-B69B-1766C5284D6C}" srcId="{190E4904-2EC8-4025-946E-A78662DB11FA}" destId="{AC60FB34-32D8-4960-8006-C3FDE10ADDB1}" srcOrd="0" destOrd="0" parTransId="{A9FA552C-8438-499B-A592-7F128FB217B6}" sibTransId="{9771E508-74FA-4E87-8A52-6270EEADB6E6}"/>
    <dgm:cxn modelId="{21E41598-3DD7-4832-9760-D001829F3780}" type="presOf" srcId="{1844AB19-FC5F-4D30-AFE2-79CF99331809}" destId="{F0D8F8D6-47D5-458B-AFF1-2F3F4232C480}" srcOrd="0" destOrd="0" presId="urn:microsoft.com/office/officeart/2005/8/layout/default"/>
    <dgm:cxn modelId="{2DFEE8A7-678A-42C3-8CA5-E0B18644A8DA}" srcId="{190E4904-2EC8-4025-946E-A78662DB11FA}" destId="{1844AB19-FC5F-4D30-AFE2-79CF99331809}" srcOrd="1" destOrd="0" parTransId="{36BCB78F-78CC-429C-97C6-4C391532371B}" sibTransId="{0F907FFD-959F-466E-AA95-E6D0459A4146}"/>
    <dgm:cxn modelId="{85BDD4E6-9A89-4AFC-A04C-C912BBFBCF9C}" type="presOf" srcId="{4BD43188-A0A4-473E-8589-729591AD5122}" destId="{36278435-7EFC-4DA3-9049-7A7FAC0C9806}" srcOrd="0" destOrd="0" presId="urn:microsoft.com/office/officeart/2005/8/layout/default"/>
    <dgm:cxn modelId="{EF5B8203-AC91-4806-852C-DCE52A7D7EBB}" type="presParOf" srcId="{1042E276-8943-4862-9533-CB252A95347E}" destId="{B116A39D-A3BD-4CFF-AB90-E142234CD371}" srcOrd="0" destOrd="0" presId="urn:microsoft.com/office/officeart/2005/8/layout/default"/>
    <dgm:cxn modelId="{4615449A-053F-479C-965B-3A22BB5C94B5}" type="presParOf" srcId="{1042E276-8943-4862-9533-CB252A95347E}" destId="{B06DE96C-0480-497F-ABC7-602F93DA47EA}" srcOrd="1" destOrd="0" presId="urn:microsoft.com/office/officeart/2005/8/layout/default"/>
    <dgm:cxn modelId="{2FB0825E-9D52-4434-B4AD-F1126822DCF1}" type="presParOf" srcId="{1042E276-8943-4862-9533-CB252A95347E}" destId="{F0D8F8D6-47D5-458B-AFF1-2F3F4232C480}" srcOrd="2" destOrd="0" presId="urn:microsoft.com/office/officeart/2005/8/layout/default"/>
    <dgm:cxn modelId="{7D211402-8BF5-47CE-AFFE-123880DB53B2}" type="presParOf" srcId="{1042E276-8943-4862-9533-CB252A95347E}" destId="{9D28564D-0763-4877-8763-BED84BEAE498}" srcOrd="3" destOrd="0" presId="urn:microsoft.com/office/officeart/2005/8/layout/default"/>
    <dgm:cxn modelId="{3A7729E8-8C31-46D2-B25D-9BC4844F92BF}" type="presParOf" srcId="{1042E276-8943-4862-9533-CB252A95347E}" destId="{36278435-7EFC-4DA3-9049-7A7FAC0C980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542DA-E16C-403B-99CE-DA5E6057A4F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D3459DC1-439A-435C-A16E-A5CF8C8D2F38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sk-SK" sz="2800" b="1" i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Zaradenie do špeciálnej triedy</a:t>
          </a:r>
          <a:endParaRPr lang="sk-SK" sz="2800" i="0" dirty="0">
            <a:solidFill>
              <a:schemeClr val="accent5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981EB8-CA13-48ED-9E1C-393156798B61}" type="parTrans" cxnId="{9FFA71F5-4DDE-45D7-8255-DC823E53D7C2}">
      <dgm:prSet/>
      <dgm:spPr/>
      <dgm:t>
        <a:bodyPr/>
        <a:lstStyle/>
        <a:p>
          <a:endParaRPr lang="sk-SK"/>
        </a:p>
      </dgm:t>
    </dgm:pt>
    <dgm:pt modelId="{18EB8817-3BBE-48DB-86BA-F5A00B454492}" type="sibTrans" cxnId="{9FFA71F5-4DDE-45D7-8255-DC823E53D7C2}">
      <dgm:prSet/>
      <dgm:spPr/>
      <dgm:t>
        <a:bodyPr/>
        <a:lstStyle/>
        <a:p>
          <a:endParaRPr lang="sk-SK"/>
        </a:p>
      </dgm:t>
    </dgm:pt>
    <dgm:pt modelId="{EDBA18E4-586A-47F3-A123-3B860F245166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sk-SK" sz="1400" b="1" i="0" dirty="0">
              <a:solidFill>
                <a:schemeClr val="accent5">
                  <a:lumMod val="75000"/>
                </a:schemeClr>
              </a:solidFill>
            </a:rPr>
            <a:t>Nejde o ukončenie štúdia</a:t>
          </a: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, </a:t>
          </a:r>
          <a:r>
            <a:rPr lang="sk-SK" sz="1400" b="1" i="0" dirty="0">
              <a:solidFill>
                <a:schemeClr val="accent5">
                  <a:lumMod val="75000"/>
                </a:schemeClr>
              </a:solidFill>
            </a:rPr>
            <a:t>ak</a:t>
          </a: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 je preradenie do špeciálnej triedy </a:t>
          </a:r>
          <a:r>
            <a:rPr lang="sk-SK" sz="1400" i="0" u="sng" dirty="0">
              <a:solidFill>
                <a:schemeClr val="accent5">
                  <a:lumMod val="75000"/>
                </a:schemeClr>
              </a:solidFill>
            </a:rPr>
            <a:t>v rámci tej istej základnej školy</a:t>
          </a: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. Typ ukončenia štúdia aj dátum konca štúdia ostávajú prázdne. Žiakovi sa zmení typ triedy a odbor. </a:t>
          </a:r>
        </a:p>
      </dgm:t>
    </dgm:pt>
    <dgm:pt modelId="{56D3BDF8-BB3F-4176-BDDA-5CADF7F488EE}" type="parTrans" cxnId="{D8252688-1366-4208-BE21-3AA1649C747B}">
      <dgm:prSet/>
      <dgm:spPr/>
      <dgm:t>
        <a:bodyPr/>
        <a:lstStyle/>
        <a:p>
          <a:endParaRPr lang="sk-SK"/>
        </a:p>
      </dgm:t>
    </dgm:pt>
    <dgm:pt modelId="{57FB2E46-F993-4695-9120-1FE09493F293}" type="sibTrans" cxnId="{D8252688-1366-4208-BE21-3AA1649C747B}">
      <dgm:prSet/>
      <dgm:spPr/>
      <dgm:t>
        <a:bodyPr/>
        <a:lstStyle/>
        <a:p>
          <a:endParaRPr lang="sk-SK"/>
        </a:p>
      </dgm:t>
    </dgm:pt>
    <dgm:pt modelId="{1982E323-DC76-4FC2-B55A-CF4776737DF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V prípade pokračovania v plnení PŠD v špeciálnej triede </a:t>
          </a:r>
          <a:r>
            <a:rPr lang="sk-SK" sz="1400" i="0" u="sng" dirty="0">
              <a:solidFill>
                <a:schemeClr val="accent5">
                  <a:lumMod val="75000"/>
                </a:schemeClr>
              </a:solidFill>
            </a:rPr>
            <a:t>inej základnej školy </a:t>
          </a: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sa jedná o „prestup/pokračovanie v plnení PŠD v inej škole“.</a:t>
          </a:r>
        </a:p>
      </dgm:t>
    </dgm:pt>
    <dgm:pt modelId="{27977E32-3128-493B-9A85-52CE7D15F371}" type="parTrans" cxnId="{406B4C90-C850-407F-8E0A-9083B01E838E}">
      <dgm:prSet/>
      <dgm:spPr/>
      <dgm:t>
        <a:bodyPr/>
        <a:lstStyle/>
        <a:p>
          <a:endParaRPr lang="sk-SK"/>
        </a:p>
      </dgm:t>
    </dgm:pt>
    <dgm:pt modelId="{BB20B2C1-F302-43A5-95EC-6B4AB0D4C665}" type="sibTrans" cxnId="{406B4C90-C850-407F-8E0A-9083B01E838E}">
      <dgm:prSet/>
      <dgm:spPr/>
      <dgm:t>
        <a:bodyPr/>
        <a:lstStyle/>
        <a:p>
          <a:endParaRPr lang="sk-SK"/>
        </a:p>
      </dgm:t>
    </dgm:pt>
    <dgm:pt modelId="{E9E51637-AC66-44D8-81EC-345053E10C2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sz="2800" b="1" i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Štúdium v škole v zahraničí</a:t>
          </a:r>
          <a:endParaRPr lang="sk-SK" sz="2800" i="0" dirty="0">
            <a:solidFill>
              <a:schemeClr val="accent5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82AE3AA-03DD-4C8D-B837-AF9D58FFEB54}" type="parTrans" cxnId="{284BD84E-6CC7-4051-B17D-611F08440CAF}">
      <dgm:prSet/>
      <dgm:spPr/>
      <dgm:t>
        <a:bodyPr/>
        <a:lstStyle/>
        <a:p>
          <a:endParaRPr lang="sk-SK"/>
        </a:p>
      </dgm:t>
    </dgm:pt>
    <dgm:pt modelId="{A233F41A-300A-46A0-BC13-B72B4F54B3CF}" type="sibTrans" cxnId="{284BD84E-6CC7-4051-B17D-611F08440CAF}">
      <dgm:prSet/>
      <dgm:spPr/>
      <dgm:t>
        <a:bodyPr/>
        <a:lstStyle/>
        <a:p>
          <a:endParaRPr lang="sk-SK"/>
        </a:p>
      </dgm:t>
    </dgm:pt>
    <dgm:pt modelId="{A5D8CF27-B65D-4BC7-83A3-13B0D01058B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400" b="1" i="0" dirty="0">
              <a:solidFill>
                <a:schemeClr val="accent5">
                  <a:lumMod val="75000"/>
                </a:schemeClr>
              </a:solidFill>
            </a:rPr>
            <a:t>Nejde o ukončenie štúdia</a:t>
          </a: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. Typ ukončenia štúdia aj dátum konca štúdia ostávajú prázdne.</a:t>
          </a:r>
        </a:p>
      </dgm:t>
    </dgm:pt>
    <dgm:pt modelId="{62CB6027-B8A6-4E82-AFE2-9A8AF79062BA}" type="parTrans" cxnId="{34BDC725-339A-4467-9EB1-8FA8AC6346D6}">
      <dgm:prSet/>
      <dgm:spPr/>
      <dgm:t>
        <a:bodyPr/>
        <a:lstStyle/>
        <a:p>
          <a:endParaRPr lang="sk-SK"/>
        </a:p>
      </dgm:t>
    </dgm:pt>
    <dgm:pt modelId="{A9ABA6EA-108F-48A9-9FED-F05733E0000F}" type="sibTrans" cxnId="{34BDC725-339A-4467-9EB1-8FA8AC6346D6}">
      <dgm:prSet/>
      <dgm:spPr/>
      <dgm:t>
        <a:bodyPr/>
        <a:lstStyle/>
        <a:p>
          <a:endParaRPr lang="sk-SK"/>
        </a:p>
      </dgm:t>
    </dgm:pt>
    <dgm:pt modelId="{8A4B5C10-C30D-4BB5-B1BC-9483F50BDC22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Štúdium v škole v zahraničí sa eviduje v ŠIS prostredníctvom položky „Forma osobitná-nadväzujúca OVP“ – položka „vzdelávanie v školách mimo územia SR“. </a:t>
          </a:r>
        </a:p>
      </dgm:t>
    </dgm:pt>
    <dgm:pt modelId="{B146A2AB-1846-4B39-934E-85657E4C0E05}" type="parTrans" cxnId="{629B941C-3F06-47AC-89C0-A396456532F2}">
      <dgm:prSet/>
      <dgm:spPr/>
      <dgm:t>
        <a:bodyPr/>
        <a:lstStyle/>
        <a:p>
          <a:endParaRPr lang="sk-SK"/>
        </a:p>
      </dgm:t>
    </dgm:pt>
    <dgm:pt modelId="{D83FFC77-117F-40A5-B159-5368988D644D}" type="sibTrans" cxnId="{629B941C-3F06-47AC-89C0-A396456532F2}">
      <dgm:prSet/>
      <dgm:spPr/>
      <dgm:t>
        <a:bodyPr/>
        <a:lstStyle/>
        <a:p>
          <a:endParaRPr lang="sk-SK"/>
        </a:p>
      </dgm:t>
    </dgm:pt>
    <dgm:pt modelId="{80F54BA4-02F8-41C8-82C7-A61E0BA6FFA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sz="2400" b="1" i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Pobyt žiaka v ŠVZ alebo ZZ </a:t>
          </a:r>
          <a:endParaRPr lang="sk-SK" sz="2400" i="0" dirty="0">
            <a:solidFill>
              <a:schemeClr val="accent5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F87D232-B750-47C7-8B71-57F7EC603369}" type="parTrans" cxnId="{0836E14C-FAF6-4182-968D-0E054AA3DD03}">
      <dgm:prSet/>
      <dgm:spPr/>
      <dgm:t>
        <a:bodyPr/>
        <a:lstStyle/>
        <a:p>
          <a:endParaRPr lang="sk-SK"/>
        </a:p>
      </dgm:t>
    </dgm:pt>
    <dgm:pt modelId="{1A88EDAA-8EDA-405E-B23E-BB13615511FB}" type="sibTrans" cxnId="{0836E14C-FAF6-4182-968D-0E054AA3DD03}">
      <dgm:prSet/>
      <dgm:spPr/>
      <dgm:t>
        <a:bodyPr/>
        <a:lstStyle/>
        <a:p>
          <a:endParaRPr lang="sk-SK"/>
        </a:p>
      </dgm:t>
    </dgm:pt>
    <dgm:pt modelId="{CE0388E0-4E28-480B-883E-A81A4B1089A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sk-SK" sz="1400" b="0" i="0" dirty="0">
              <a:solidFill>
                <a:schemeClr val="accent5">
                  <a:lumMod val="75000"/>
                </a:schemeClr>
              </a:solidFill>
            </a:rPr>
            <a:t>Špeciálnymi výchovnými zariadeniami sú DC, RC, LVS.</a:t>
          </a:r>
          <a:endParaRPr lang="sk-SK" sz="1400" i="0" dirty="0">
            <a:solidFill>
              <a:schemeClr val="accent5">
                <a:lumMod val="75000"/>
              </a:schemeClr>
            </a:solidFill>
          </a:endParaRPr>
        </a:p>
      </dgm:t>
    </dgm:pt>
    <dgm:pt modelId="{E5CF03CF-3482-4896-9FD8-83E3BB6E6D90}" type="parTrans" cxnId="{E74232EC-94B8-40CE-A66F-4D68EE253305}">
      <dgm:prSet/>
      <dgm:spPr/>
      <dgm:t>
        <a:bodyPr/>
        <a:lstStyle/>
        <a:p>
          <a:endParaRPr lang="sk-SK"/>
        </a:p>
      </dgm:t>
    </dgm:pt>
    <dgm:pt modelId="{63ADD44F-AB5A-43A5-8684-03FD7B2198B0}" type="sibTrans" cxnId="{E74232EC-94B8-40CE-A66F-4D68EE253305}">
      <dgm:prSet/>
      <dgm:spPr/>
      <dgm:t>
        <a:bodyPr/>
        <a:lstStyle/>
        <a:p>
          <a:endParaRPr lang="sk-SK"/>
        </a:p>
      </dgm:t>
    </dgm:pt>
    <dgm:pt modelId="{ABFA703A-B9EE-4589-8EDD-EF39313956BA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Kmeňové školy nastavujú vo svojich ŠIS pri žiakoch, ktorí odišli do LVS, RC alebo DC položku „prerušenie vzdelávania, dlhodobá neprítomnosť“, </a:t>
          </a:r>
          <a:r>
            <a:rPr lang="sk-SK" sz="1400" b="1" i="0" dirty="0">
              <a:solidFill>
                <a:srgbClr val="FF0000"/>
              </a:solidFill>
            </a:rPr>
            <a:t>nie ukončenie štúdia</a:t>
          </a:r>
          <a:r>
            <a:rPr lang="sk-SK" sz="1400" i="0" dirty="0"/>
            <a:t>.</a:t>
          </a:r>
        </a:p>
      </dgm:t>
    </dgm:pt>
    <dgm:pt modelId="{22DF2BD0-AE6F-4394-9581-5F70CAAB32AB}" type="parTrans" cxnId="{76418F6A-6DE1-4FAA-9598-C5295DEB69B0}">
      <dgm:prSet/>
      <dgm:spPr/>
      <dgm:t>
        <a:bodyPr/>
        <a:lstStyle/>
        <a:p>
          <a:endParaRPr lang="sk-SK"/>
        </a:p>
      </dgm:t>
    </dgm:pt>
    <dgm:pt modelId="{A413331A-9C2E-4B8D-A72E-5F64855202B0}" type="sibTrans" cxnId="{76418F6A-6DE1-4FAA-9598-C5295DEB69B0}">
      <dgm:prSet/>
      <dgm:spPr/>
      <dgm:t>
        <a:bodyPr/>
        <a:lstStyle/>
        <a:p>
          <a:endParaRPr lang="sk-SK"/>
        </a:p>
      </dgm:t>
    </dgm:pt>
    <dgm:pt modelId="{4443F86C-F18E-41EF-B598-75C5B025DF5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Žiak sa</a:t>
          </a:r>
          <a:r>
            <a:rPr lang="sk-SK" sz="1400" i="0" u="sng" dirty="0">
              <a:solidFill>
                <a:schemeClr val="accent5">
                  <a:lumMod val="75000"/>
                </a:schemeClr>
              </a:solidFill>
            </a:rPr>
            <a:t> neeviduje ani </a:t>
          </a:r>
          <a:r>
            <a:rPr lang="sk-SK" sz="1400" i="0" dirty="0">
              <a:solidFill>
                <a:schemeClr val="accent5">
                  <a:lumMod val="75000"/>
                </a:schemeClr>
              </a:solidFill>
            </a:rPr>
            <a:t>ako externý.</a:t>
          </a:r>
        </a:p>
      </dgm:t>
    </dgm:pt>
    <dgm:pt modelId="{D667459D-22AE-4F18-A72E-9C3A2ED378EA}" type="parTrans" cxnId="{0F87B497-7C64-457A-B124-C5EC5E2289F6}">
      <dgm:prSet/>
      <dgm:spPr/>
      <dgm:t>
        <a:bodyPr/>
        <a:lstStyle/>
        <a:p>
          <a:endParaRPr lang="sk-SK"/>
        </a:p>
      </dgm:t>
    </dgm:pt>
    <dgm:pt modelId="{A50E3B40-9124-48E8-A7EE-74519320426A}" type="sibTrans" cxnId="{0F87B497-7C64-457A-B124-C5EC5E2289F6}">
      <dgm:prSet/>
      <dgm:spPr/>
      <dgm:t>
        <a:bodyPr/>
        <a:lstStyle/>
        <a:p>
          <a:endParaRPr lang="sk-SK"/>
        </a:p>
      </dgm:t>
    </dgm:pt>
    <dgm:pt modelId="{BD16878F-9366-4C04-B6D2-4B185D6AD6AD}" type="pres">
      <dgm:prSet presAssocID="{7F6542DA-E16C-403B-99CE-DA5E6057A4FE}" presName="Name0" presStyleCnt="0">
        <dgm:presLayoutVars>
          <dgm:dir/>
          <dgm:animLvl val="lvl"/>
          <dgm:resizeHandles val="exact"/>
        </dgm:presLayoutVars>
      </dgm:prSet>
      <dgm:spPr/>
    </dgm:pt>
    <dgm:pt modelId="{A63529D7-FE27-495D-A1CB-A6D2DF0BC758}" type="pres">
      <dgm:prSet presAssocID="{D3459DC1-439A-435C-A16E-A5CF8C8D2F38}" presName="linNode" presStyleCnt="0"/>
      <dgm:spPr/>
    </dgm:pt>
    <dgm:pt modelId="{06777F2E-455F-4728-A5F6-89BD3E521553}" type="pres">
      <dgm:prSet presAssocID="{D3459DC1-439A-435C-A16E-A5CF8C8D2F3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5EBDDB8-B993-495D-B033-CFAAFFF07CAE}" type="pres">
      <dgm:prSet presAssocID="{D3459DC1-439A-435C-A16E-A5CF8C8D2F38}" presName="descendantText" presStyleLbl="alignAccFollowNode1" presStyleIdx="0" presStyleCnt="3" custScaleY="125569">
        <dgm:presLayoutVars>
          <dgm:bulletEnabled val="1"/>
        </dgm:presLayoutVars>
      </dgm:prSet>
      <dgm:spPr/>
    </dgm:pt>
    <dgm:pt modelId="{9FC4DF74-6FF3-4786-8E73-5E3000050BA6}" type="pres">
      <dgm:prSet presAssocID="{18EB8817-3BBE-48DB-86BA-F5A00B454492}" presName="sp" presStyleCnt="0"/>
      <dgm:spPr/>
    </dgm:pt>
    <dgm:pt modelId="{4F8C6EBB-D616-47CC-ADD5-625EB6686BCF}" type="pres">
      <dgm:prSet presAssocID="{E9E51637-AC66-44D8-81EC-345053E10C2B}" presName="linNode" presStyleCnt="0"/>
      <dgm:spPr/>
    </dgm:pt>
    <dgm:pt modelId="{C2BC3897-EC2B-4EFE-8ECB-4E90AA9A4735}" type="pres">
      <dgm:prSet presAssocID="{E9E51637-AC66-44D8-81EC-345053E10C2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E0190FF-5CB6-405D-B3FB-5C6CF9D17E9F}" type="pres">
      <dgm:prSet presAssocID="{E9E51637-AC66-44D8-81EC-345053E10C2B}" presName="descendantText" presStyleLbl="alignAccFollowNode1" presStyleIdx="1" presStyleCnt="3">
        <dgm:presLayoutVars>
          <dgm:bulletEnabled val="1"/>
        </dgm:presLayoutVars>
      </dgm:prSet>
      <dgm:spPr/>
    </dgm:pt>
    <dgm:pt modelId="{0D32BD49-73EF-4447-8500-8C23110BD254}" type="pres">
      <dgm:prSet presAssocID="{A233F41A-300A-46A0-BC13-B72B4F54B3CF}" presName="sp" presStyleCnt="0"/>
      <dgm:spPr/>
    </dgm:pt>
    <dgm:pt modelId="{8F9660FB-C69E-4848-A4C0-908892BC0BA1}" type="pres">
      <dgm:prSet presAssocID="{80F54BA4-02F8-41C8-82C7-A61E0BA6FFA4}" presName="linNode" presStyleCnt="0"/>
      <dgm:spPr/>
    </dgm:pt>
    <dgm:pt modelId="{7470CE54-D750-4599-A99E-4E3B35AC2C3D}" type="pres">
      <dgm:prSet presAssocID="{80F54BA4-02F8-41C8-82C7-A61E0BA6FFA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FDDA519-8A96-4890-9448-9EFA05B267AD}" type="pres">
      <dgm:prSet presAssocID="{80F54BA4-02F8-41C8-82C7-A61E0BA6FFA4}" presName="descendantText" presStyleLbl="alignAccFollowNode1" presStyleIdx="2" presStyleCnt="3" custLinFactNeighborX="-1489" custLinFactNeighborY="-1449">
        <dgm:presLayoutVars>
          <dgm:bulletEnabled val="1"/>
        </dgm:presLayoutVars>
      </dgm:prSet>
      <dgm:spPr/>
    </dgm:pt>
  </dgm:ptLst>
  <dgm:cxnLst>
    <dgm:cxn modelId="{629B941C-3F06-47AC-89C0-A396456532F2}" srcId="{E9E51637-AC66-44D8-81EC-345053E10C2B}" destId="{8A4B5C10-C30D-4BB5-B1BC-9483F50BDC22}" srcOrd="1" destOrd="0" parTransId="{B146A2AB-1846-4B39-934E-85657E4C0E05}" sibTransId="{D83FFC77-117F-40A5-B159-5368988D644D}"/>
    <dgm:cxn modelId="{34BDC725-339A-4467-9EB1-8FA8AC6346D6}" srcId="{E9E51637-AC66-44D8-81EC-345053E10C2B}" destId="{A5D8CF27-B65D-4BC7-83A3-13B0D01058BF}" srcOrd="0" destOrd="0" parTransId="{62CB6027-B8A6-4E82-AFE2-9A8AF79062BA}" sibTransId="{A9ABA6EA-108F-48A9-9FED-F05733E0000F}"/>
    <dgm:cxn modelId="{F6B70D5D-B318-472F-ADD9-AED9D62F2EF2}" type="presOf" srcId="{CE0388E0-4E28-480B-883E-A81A4B1089A7}" destId="{0FDDA519-8A96-4890-9448-9EFA05B267AD}" srcOrd="0" destOrd="0" presId="urn:microsoft.com/office/officeart/2005/8/layout/vList5"/>
    <dgm:cxn modelId="{C70F875D-AF1C-49BF-A8BE-D28C4B0CF5D7}" type="presOf" srcId="{E9E51637-AC66-44D8-81EC-345053E10C2B}" destId="{C2BC3897-EC2B-4EFE-8ECB-4E90AA9A4735}" srcOrd="0" destOrd="0" presId="urn:microsoft.com/office/officeart/2005/8/layout/vList5"/>
    <dgm:cxn modelId="{8B9A1A45-04C5-427A-84C1-4A4DDC97FA58}" type="presOf" srcId="{4443F86C-F18E-41EF-B598-75C5B025DF51}" destId="{7E0190FF-5CB6-405D-B3FB-5C6CF9D17E9F}" srcOrd="0" destOrd="2" presId="urn:microsoft.com/office/officeart/2005/8/layout/vList5"/>
    <dgm:cxn modelId="{76418F6A-6DE1-4FAA-9598-C5295DEB69B0}" srcId="{80F54BA4-02F8-41C8-82C7-A61E0BA6FFA4}" destId="{ABFA703A-B9EE-4589-8EDD-EF39313956BA}" srcOrd="1" destOrd="0" parTransId="{22DF2BD0-AE6F-4394-9581-5F70CAAB32AB}" sibTransId="{A413331A-9C2E-4B8D-A72E-5F64855202B0}"/>
    <dgm:cxn modelId="{0836E14C-FAF6-4182-968D-0E054AA3DD03}" srcId="{7F6542DA-E16C-403B-99CE-DA5E6057A4FE}" destId="{80F54BA4-02F8-41C8-82C7-A61E0BA6FFA4}" srcOrd="2" destOrd="0" parTransId="{4F87D232-B750-47C7-8B71-57F7EC603369}" sibTransId="{1A88EDAA-8EDA-405E-B23E-BB13615511FB}"/>
    <dgm:cxn modelId="{284BD84E-6CC7-4051-B17D-611F08440CAF}" srcId="{7F6542DA-E16C-403B-99CE-DA5E6057A4FE}" destId="{E9E51637-AC66-44D8-81EC-345053E10C2B}" srcOrd="1" destOrd="0" parTransId="{282AE3AA-03DD-4C8D-B837-AF9D58FFEB54}" sibTransId="{A233F41A-300A-46A0-BC13-B72B4F54B3CF}"/>
    <dgm:cxn modelId="{3045D279-8CB5-4EE7-832F-08BE19DDA781}" type="presOf" srcId="{7F6542DA-E16C-403B-99CE-DA5E6057A4FE}" destId="{BD16878F-9366-4C04-B6D2-4B185D6AD6AD}" srcOrd="0" destOrd="0" presId="urn:microsoft.com/office/officeart/2005/8/layout/vList5"/>
    <dgm:cxn modelId="{4C96D27F-B347-4678-ACF6-112B40D1CE8A}" type="presOf" srcId="{EDBA18E4-586A-47F3-A123-3B860F245166}" destId="{15EBDDB8-B993-495D-B033-CFAAFFF07CAE}" srcOrd="0" destOrd="0" presId="urn:microsoft.com/office/officeart/2005/8/layout/vList5"/>
    <dgm:cxn modelId="{D8252688-1366-4208-BE21-3AA1649C747B}" srcId="{D3459DC1-439A-435C-A16E-A5CF8C8D2F38}" destId="{EDBA18E4-586A-47F3-A123-3B860F245166}" srcOrd="0" destOrd="0" parTransId="{56D3BDF8-BB3F-4176-BDDA-5CADF7F488EE}" sibTransId="{57FB2E46-F993-4695-9120-1FE09493F293}"/>
    <dgm:cxn modelId="{339E0E8A-9976-4806-8448-DB34479B4D3D}" type="presOf" srcId="{80F54BA4-02F8-41C8-82C7-A61E0BA6FFA4}" destId="{7470CE54-D750-4599-A99E-4E3B35AC2C3D}" srcOrd="0" destOrd="0" presId="urn:microsoft.com/office/officeart/2005/8/layout/vList5"/>
    <dgm:cxn modelId="{406B4C90-C850-407F-8E0A-9083B01E838E}" srcId="{D3459DC1-439A-435C-A16E-A5CF8C8D2F38}" destId="{1982E323-DC76-4FC2-B55A-CF4776737DF5}" srcOrd="1" destOrd="0" parTransId="{27977E32-3128-493B-9A85-52CE7D15F371}" sibTransId="{BB20B2C1-F302-43A5-95EC-6B4AB0D4C665}"/>
    <dgm:cxn modelId="{0F87B497-7C64-457A-B124-C5EC5E2289F6}" srcId="{E9E51637-AC66-44D8-81EC-345053E10C2B}" destId="{4443F86C-F18E-41EF-B598-75C5B025DF51}" srcOrd="2" destOrd="0" parTransId="{D667459D-22AE-4F18-A72E-9C3A2ED378EA}" sibTransId="{A50E3B40-9124-48E8-A7EE-74519320426A}"/>
    <dgm:cxn modelId="{5F82EB97-247B-480C-BC38-2EF1E0C4411E}" type="presOf" srcId="{8A4B5C10-C30D-4BB5-B1BC-9483F50BDC22}" destId="{7E0190FF-5CB6-405D-B3FB-5C6CF9D17E9F}" srcOrd="0" destOrd="1" presId="urn:microsoft.com/office/officeart/2005/8/layout/vList5"/>
    <dgm:cxn modelId="{76702FA3-470B-480D-90DA-B501B4B484E8}" type="presOf" srcId="{1982E323-DC76-4FC2-B55A-CF4776737DF5}" destId="{15EBDDB8-B993-495D-B033-CFAAFFF07CAE}" srcOrd="0" destOrd="1" presId="urn:microsoft.com/office/officeart/2005/8/layout/vList5"/>
    <dgm:cxn modelId="{B0DCE5AF-AEEF-44A2-9F51-A14B018C2ECC}" type="presOf" srcId="{A5D8CF27-B65D-4BC7-83A3-13B0D01058BF}" destId="{7E0190FF-5CB6-405D-B3FB-5C6CF9D17E9F}" srcOrd="0" destOrd="0" presId="urn:microsoft.com/office/officeart/2005/8/layout/vList5"/>
    <dgm:cxn modelId="{EA00D4C2-36DF-45CA-8F1B-CF05FF937CD7}" type="presOf" srcId="{D3459DC1-439A-435C-A16E-A5CF8C8D2F38}" destId="{06777F2E-455F-4728-A5F6-89BD3E521553}" srcOrd="0" destOrd="0" presId="urn:microsoft.com/office/officeart/2005/8/layout/vList5"/>
    <dgm:cxn modelId="{DFAA49DB-9FD3-4106-A3F3-D341137F9E56}" type="presOf" srcId="{ABFA703A-B9EE-4589-8EDD-EF39313956BA}" destId="{0FDDA519-8A96-4890-9448-9EFA05B267AD}" srcOrd="0" destOrd="1" presId="urn:microsoft.com/office/officeart/2005/8/layout/vList5"/>
    <dgm:cxn modelId="{E74232EC-94B8-40CE-A66F-4D68EE253305}" srcId="{80F54BA4-02F8-41C8-82C7-A61E0BA6FFA4}" destId="{CE0388E0-4E28-480B-883E-A81A4B1089A7}" srcOrd="0" destOrd="0" parTransId="{E5CF03CF-3482-4896-9FD8-83E3BB6E6D90}" sibTransId="{63ADD44F-AB5A-43A5-8684-03FD7B2198B0}"/>
    <dgm:cxn modelId="{9FFA71F5-4DDE-45D7-8255-DC823E53D7C2}" srcId="{7F6542DA-E16C-403B-99CE-DA5E6057A4FE}" destId="{D3459DC1-439A-435C-A16E-A5CF8C8D2F38}" srcOrd="0" destOrd="0" parTransId="{66981EB8-CA13-48ED-9E1C-393156798B61}" sibTransId="{18EB8817-3BBE-48DB-86BA-F5A00B454492}"/>
    <dgm:cxn modelId="{04933478-57B8-470C-8602-65A111016D92}" type="presParOf" srcId="{BD16878F-9366-4C04-B6D2-4B185D6AD6AD}" destId="{A63529D7-FE27-495D-A1CB-A6D2DF0BC758}" srcOrd="0" destOrd="0" presId="urn:microsoft.com/office/officeart/2005/8/layout/vList5"/>
    <dgm:cxn modelId="{E5A5C3DA-7ACF-4A5E-B39B-86A2E99BB12A}" type="presParOf" srcId="{A63529D7-FE27-495D-A1CB-A6D2DF0BC758}" destId="{06777F2E-455F-4728-A5F6-89BD3E521553}" srcOrd="0" destOrd="0" presId="urn:microsoft.com/office/officeart/2005/8/layout/vList5"/>
    <dgm:cxn modelId="{CE8616DD-DB89-4A9D-9997-ABC2F3E81E7A}" type="presParOf" srcId="{A63529D7-FE27-495D-A1CB-A6D2DF0BC758}" destId="{15EBDDB8-B993-495D-B033-CFAAFFF07CAE}" srcOrd="1" destOrd="0" presId="urn:microsoft.com/office/officeart/2005/8/layout/vList5"/>
    <dgm:cxn modelId="{034781E4-6683-4E2E-BC89-E6D52D6EFB11}" type="presParOf" srcId="{BD16878F-9366-4C04-B6D2-4B185D6AD6AD}" destId="{9FC4DF74-6FF3-4786-8E73-5E3000050BA6}" srcOrd="1" destOrd="0" presId="urn:microsoft.com/office/officeart/2005/8/layout/vList5"/>
    <dgm:cxn modelId="{948F7BC3-8407-4EFB-9C29-D58DBB275FC4}" type="presParOf" srcId="{BD16878F-9366-4C04-B6D2-4B185D6AD6AD}" destId="{4F8C6EBB-D616-47CC-ADD5-625EB6686BCF}" srcOrd="2" destOrd="0" presId="urn:microsoft.com/office/officeart/2005/8/layout/vList5"/>
    <dgm:cxn modelId="{3E1D1686-7506-444B-B04F-FEFD4A1B105B}" type="presParOf" srcId="{4F8C6EBB-D616-47CC-ADD5-625EB6686BCF}" destId="{C2BC3897-EC2B-4EFE-8ECB-4E90AA9A4735}" srcOrd="0" destOrd="0" presId="urn:microsoft.com/office/officeart/2005/8/layout/vList5"/>
    <dgm:cxn modelId="{375F2366-F3BE-4915-A921-EBA625D4E79A}" type="presParOf" srcId="{4F8C6EBB-D616-47CC-ADD5-625EB6686BCF}" destId="{7E0190FF-5CB6-405D-B3FB-5C6CF9D17E9F}" srcOrd="1" destOrd="0" presId="urn:microsoft.com/office/officeart/2005/8/layout/vList5"/>
    <dgm:cxn modelId="{C1BD65AD-E666-4A71-B3BB-4965BC331F7F}" type="presParOf" srcId="{BD16878F-9366-4C04-B6D2-4B185D6AD6AD}" destId="{0D32BD49-73EF-4447-8500-8C23110BD254}" srcOrd="3" destOrd="0" presId="urn:microsoft.com/office/officeart/2005/8/layout/vList5"/>
    <dgm:cxn modelId="{51DFFD15-7F8E-442D-9BEA-FEBA1785B4F7}" type="presParOf" srcId="{BD16878F-9366-4C04-B6D2-4B185D6AD6AD}" destId="{8F9660FB-C69E-4848-A4C0-908892BC0BA1}" srcOrd="4" destOrd="0" presId="urn:microsoft.com/office/officeart/2005/8/layout/vList5"/>
    <dgm:cxn modelId="{9609B97D-DDB0-4051-BA77-B7BA4A92B3EE}" type="presParOf" srcId="{8F9660FB-C69E-4848-A4C0-908892BC0BA1}" destId="{7470CE54-D750-4599-A99E-4E3B35AC2C3D}" srcOrd="0" destOrd="0" presId="urn:microsoft.com/office/officeart/2005/8/layout/vList5"/>
    <dgm:cxn modelId="{B80C7A59-A169-4624-98BA-71618234F7AF}" type="presParOf" srcId="{8F9660FB-C69E-4848-A4C0-908892BC0BA1}" destId="{0FDDA519-8A96-4890-9448-9EFA05B267AD}" srcOrd="1" destOrd="0" presId="urn:microsoft.com/office/officeart/2005/8/layout/vList5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A39D-A3BD-4CFF-AB90-E142234CD371}">
      <dsp:nvSpPr>
        <dsp:cNvPr id="0" name=""/>
        <dsp:cNvSpPr/>
      </dsp:nvSpPr>
      <dsp:spPr>
        <a:xfrm>
          <a:off x="302543" y="40642"/>
          <a:ext cx="3676787" cy="2128718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800" kern="1200" dirty="0">
              <a:latin typeface="Calibri" panose="020F0502020204030204" pitchFamily="34" charset="0"/>
              <a:cs typeface="Calibri" panose="020F0502020204030204" pitchFamily="34" charset="0"/>
            </a:rPr>
            <a:t>Riadne ukončenie</a:t>
          </a:r>
        </a:p>
      </dsp:txBody>
      <dsp:txXfrm>
        <a:off x="302543" y="40642"/>
        <a:ext cx="3676787" cy="2128718"/>
      </dsp:txXfrm>
    </dsp:sp>
    <dsp:sp modelId="{F0D8F8D6-47D5-458B-AFF1-2F3F4232C480}">
      <dsp:nvSpPr>
        <dsp:cNvPr id="0" name=""/>
        <dsp:cNvSpPr/>
      </dsp:nvSpPr>
      <dsp:spPr>
        <a:xfrm>
          <a:off x="4406288" y="0"/>
          <a:ext cx="3654787" cy="2204666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000" u="none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Iné </a:t>
          </a:r>
          <a:br>
            <a:rPr lang="sk-SK" sz="4000" u="none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sk-SK" sz="4000" u="none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dôvody</a:t>
          </a:r>
          <a:r>
            <a:rPr lang="sk-SK" sz="4000" u="none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ukončenia</a:t>
          </a:r>
        </a:p>
      </dsp:txBody>
      <dsp:txXfrm>
        <a:off x="4406288" y="0"/>
        <a:ext cx="3654787" cy="2204666"/>
      </dsp:txXfrm>
    </dsp:sp>
    <dsp:sp modelId="{36278435-7EFC-4DA3-9049-7A7FAC0C9806}">
      <dsp:nvSpPr>
        <dsp:cNvPr id="0" name=""/>
        <dsp:cNvSpPr/>
      </dsp:nvSpPr>
      <dsp:spPr>
        <a:xfrm>
          <a:off x="2781857" y="2502943"/>
          <a:ext cx="3049400" cy="203356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Typy ukončení pre odídencov </a:t>
          </a:r>
        </a:p>
      </dsp:txBody>
      <dsp:txXfrm>
        <a:off x="2781857" y="2502943"/>
        <a:ext cx="3049400" cy="2033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BDDB8-B993-495D-B033-CFAAFFF07CAE}">
      <dsp:nvSpPr>
        <dsp:cNvPr id="0" name=""/>
        <dsp:cNvSpPr/>
      </dsp:nvSpPr>
      <dsp:spPr>
        <a:xfrm rot="5400000">
          <a:off x="6410578" y="-2613863"/>
          <a:ext cx="1512920" cy="674544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400" b="1" i="0" kern="1200" dirty="0">
              <a:solidFill>
                <a:schemeClr val="accent5">
                  <a:lumMod val="75000"/>
                </a:schemeClr>
              </a:solidFill>
            </a:rPr>
            <a:t>Nejde o ukončenie štúdia</a:t>
          </a: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, </a:t>
          </a:r>
          <a:r>
            <a:rPr lang="sk-SK" sz="1400" b="1" i="0" kern="1200" dirty="0">
              <a:solidFill>
                <a:schemeClr val="accent5">
                  <a:lumMod val="75000"/>
                </a:schemeClr>
              </a:solidFill>
            </a:rPr>
            <a:t>ak</a:t>
          </a: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 je preradenie do špeciálnej triedy </a:t>
          </a:r>
          <a:r>
            <a:rPr lang="sk-SK" sz="1400" i="0" u="sng" kern="1200" dirty="0">
              <a:solidFill>
                <a:schemeClr val="accent5">
                  <a:lumMod val="75000"/>
                </a:schemeClr>
              </a:solidFill>
            </a:rPr>
            <a:t>v rámci tej istej základnej školy</a:t>
          </a: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. Typ ukončenia štúdia aj dátum konca štúdia ostávajú prázdne. Žiakovi sa zmení typ triedy a odbor.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V prípade pokračovania v plnení PŠD v špeciálnej triede </a:t>
          </a:r>
          <a:r>
            <a:rPr lang="sk-SK" sz="1400" i="0" u="sng" kern="1200" dirty="0">
              <a:solidFill>
                <a:schemeClr val="accent5">
                  <a:lumMod val="75000"/>
                </a:schemeClr>
              </a:solidFill>
            </a:rPr>
            <a:t>inej základnej školy </a:t>
          </a: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sa jedná o „prestup/pokračovanie v plnení PŠD v inej škole“.</a:t>
          </a:r>
        </a:p>
      </dsp:txBody>
      <dsp:txXfrm rot="-5400000">
        <a:off x="3794315" y="76255"/>
        <a:ext cx="6671593" cy="1365210"/>
      </dsp:txXfrm>
    </dsp:sp>
    <dsp:sp modelId="{06777F2E-455F-4728-A5F6-89BD3E521553}">
      <dsp:nvSpPr>
        <dsp:cNvPr id="0" name=""/>
        <dsp:cNvSpPr/>
      </dsp:nvSpPr>
      <dsp:spPr>
        <a:xfrm>
          <a:off x="0" y="5827"/>
          <a:ext cx="3794314" cy="150606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i="0" kern="1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Zaradenie do špeciálnej triedy</a:t>
          </a:r>
          <a:endParaRPr lang="sk-SK" sz="2800" i="0" kern="1200" dirty="0">
            <a:solidFill>
              <a:schemeClr val="accent5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20" y="79347"/>
        <a:ext cx="3647274" cy="1359025"/>
      </dsp:txXfrm>
    </dsp:sp>
    <dsp:sp modelId="{7E0190FF-5CB6-405D-B3FB-5C6CF9D17E9F}">
      <dsp:nvSpPr>
        <dsp:cNvPr id="0" name=""/>
        <dsp:cNvSpPr/>
      </dsp:nvSpPr>
      <dsp:spPr>
        <a:xfrm rot="5400000">
          <a:off x="6571618" y="-1032364"/>
          <a:ext cx="1204852" cy="675204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400" b="1" i="0" kern="1200" dirty="0">
              <a:solidFill>
                <a:schemeClr val="accent5">
                  <a:lumMod val="75000"/>
                </a:schemeClr>
              </a:solidFill>
            </a:rPr>
            <a:t>Nejde o ukončenie štúdia</a:t>
          </a: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. Typ ukončenia štúdia aj dátum konca štúdia ostávajú prázdne.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Štúdium v škole v zahraničí sa eviduje v ŠIS prostredníctvom položky „Forma osobitná-nadväzujúca OVP“ – položka „vzdelávanie v školách mimo územia SR“.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Žiak sa</a:t>
          </a:r>
          <a:r>
            <a:rPr lang="sk-SK" sz="1400" i="0" u="sng" kern="1200" dirty="0">
              <a:solidFill>
                <a:schemeClr val="accent5">
                  <a:lumMod val="75000"/>
                </a:schemeClr>
              </a:solidFill>
            </a:rPr>
            <a:t> neeviduje ani </a:t>
          </a: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ako externý.</a:t>
          </a:r>
        </a:p>
      </dsp:txBody>
      <dsp:txXfrm rot="-5400000">
        <a:off x="3798023" y="1800047"/>
        <a:ext cx="6693226" cy="1087220"/>
      </dsp:txXfrm>
    </dsp:sp>
    <dsp:sp modelId="{C2BC3897-EC2B-4EFE-8ECB-4E90AA9A4735}">
      <dsp:nvSpPr>
        <dsp:cNvPr id="0" name=""/>
        <dsp:cNvSpPr/>
      </dsp:nvSpPr>
      <dsp:spPr>
        <a:xfrm>
          <a:off x="0" y="1590624"/>
          <a:ext cx="3798023" cy="150606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i="0" kern="1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Štúdium v škole v zahraničí</a:t>
          </a:r>
          <a:endParaRPr lang="sk-SK" sz="2800" i="0" kern="1200" dirty="0">
            <a:solidFill>
              <a:schemeClr val="accent5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20" y="1664144"/>
        <a:ext cx="3650983" cy="1359025"/>
      </dsp:txXfrm>
    </dsp:sp>
    <dsp:sp modelId="{0FDDA519-8A96-4890-9448-9EFA05B267AD}">
      <dsp:nvSpPr>
        <dsp:cNvPr id="0" name=""/>
        <dsp:cNvSpPr/>
      </dsp:nvSpPr>
      <dsp:spPr>
        <a:xfrm rot="5400000">
          <a:off x="6515066" y="531545"/>
          <a:ext cx="1204852" cy="675204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b="0" i="0" kern="1200" dirty="0">
              <a:solidFill>
                <a:schemeClr val="accent5">
                  <a:lumMod val="75000"/>
                </a:schemeClr>
              </a:solidFill>
            </a:rPr>
            <a:t>Špeciálnymi výchovnými zariadeniami sú DC, RC, LVS.</a:t>
          </a:r>
          <a:endParaRPr lang="sk-SK" sz="1400" i="0" kern="1200" dirty="0">
            <a:solidFill>
              <a:schemeClr val="accent5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400" i="0" kern="1200" dirty="0">
              <a:solidFill>
                <a:schemeClr val="accent5">
                  <a:lumMod val="75000"/>
                </a:schemeClr>
              </a:solidFill>
            </a:rPr>
            <a:t>Kmeňové školy nastavujú vo svojich ŠIS pri žiakoch, ktorí odišli do LVS, RC alebo DC položku „prerušenie vzdelávania, dlhodobá neprítomnosť“, </a:t>
          </a:r>
          <a:r>
            <a:rPr lang="sk-SK" sz="1400" b="1" i="0" kern="1200" dirty="0">
              <a:solidFill>
                <a:srgbClr val="FF0000"/>
              </a:solidFill>
            </a:rPr>
            <a:t>nie ukončenie štúdia</a:t>
          </a:r>
          <a:r>
            <a:rPr lang="sk-SK" sz="1400" i="0" kern="1200" dirty="0"/>
            <a:t>.</a:t>
          </a:r>
        </a:p>
      </dsp:txBody>
      <dsp:txXfrm rot="-5400000">
        <a:off x="3741471" y="3363956"/>
        <a:ext cx="6693226" cy="1087220"/>
      </dsp:txXfrm>
    </dsp:sp>
    <dsp:sp modelId="{7470CE54-D750-4599-A99E-4E3B35AC2C3D}">
      <dsp:nvSpPr>
        <dsp:cNvPr id="0" name=""/>
        <dsp:cNvSpPr/>
      </dsp:nvSpPr>
      <dsp:spPr>
        <a:xfrm>
          <a:off x="0" y="3171992"/>
          <a:ext cx="3798023" cy="150606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i="0" kern="1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Pobyt žiaka v ŠVZ alebo ZZ </a:t>
          </a:r>
          <a:endParaRPr lang="sk-SK" sz="2400" i="0" kern="1200" dirty="0">
            <a:solidFill>
              <a:schemeClr val="accent5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520" y="3245512"/>
        <a:ext cx="3650983" cy="135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DDA5A-84D2-4B60-8484-ED497F7ECA68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6EF49-FA55-43EB-8661-096C859D3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04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26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721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889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5387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7635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07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856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553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8300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890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298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395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972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155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1562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558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2361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707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9477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083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9711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35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3074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0401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6655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260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455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49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654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9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25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598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27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392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11BE-AF3F-4542-BF97-F0DB4AD0B514}" type="datetime1">
              <a:rPr lang="sk-SK" smtClean="0"/>
              <a:t>23. 6. 2022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10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DFA-EB2E-DE42-8BE8-5ABC643D3B42}" type="datetime1">
              <a:rPr lang="sk-SK" smtClean="0"/>
              <a:t>23. 6. 2022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5DD4-FFD7-9A47-8F99-D303A4D6512A}" type="datetime1">
              <a:rPr lang="sk-SK" smtClean="0"/>
              <a:t>23. 6. 2022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23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3C3-7607-894F-A48B-5E6E154DD069}" type="datetime1">
              <a:rPr lang="sk-SK" smtClean="0"/>
              <a:t>23. 6. 2022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2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6C65-413B-C54B-9FD9-A18813B871BE}" type="datetime1">
              <a:rPr lang="sk-SK" smtClean="0"/>
              <a:t>23. 6. 2022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3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FFE0-179D-3244-BFF8-8945AD184676}" type="datetime1">
              <a:rPr lang="sk-SK" smtClean="0"/>
              <a:t>23. 6. 2022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19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4EBD-EA98-7C40-BD75-2D6A26D8BAAC}" type="datetime1">
              <a:rPr lang="sk-SK" smtClean="0"/>
              <a:t>23. 6. 2022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48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02B-173F-BF46-8B02-20B6620F793C}" type="datetime1">
              <a:rPr lang="sk-SK" smtClean="0"/>
              <a:t>23. 6. 2022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A2E-0E7B-3840-99F7-2F47C5C90CE8}" type="datetime1">
              <a:rPr lang="sk-SK" smtClean="0"/>
              <a:t>23. 6. 2022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24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FFC3-6657-4643-B3E2-E6F7F9BC3DA3}" type="datetime1">
              <a:rPr lang="sk-SK" smtClean="0"/>
              <a:t>23. 6. 2022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8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4348-4464-9446-9B20-E29867F63379}" type="datetime1">
              <a:rPr lang="sk-SK" smtClean="0"/>
              <a:t>23. 6. 2022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2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CFE5-966A-A640-8135-24DE93159921}" type="datetime1">
              <a:rPr lang="sk-SK" smtClean="0"/>
              <a:t>23. 6. 2022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info.iedu.sk/RISPortal/register/ExportCSV?id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s://www.minedu.sk/data/files/11240_20220502_chyby-v-ris_usmernenie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inedu.sk/data/files/11241_20220502_chybova-hlaska_nezaslany-ziak.pdf" TargetMode="External"/><Relationship Id="rId5" Type="http://schemas.openxmlformats.org/officeDocument/2006/relationships/hyperlink" Target="https://www.minedu.sk/data/files/11194_20220331_odidenci_metodicky-pokyn.pdf" TargetMode="External"/><Relationship Id="rId4" Type="http://schemas.openxmlformats.org/officeDocument/2006/relationships/hyperlink" Target="https://www.minedu.sk/data/att/20745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iera.hajdukova@minedu.s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inedu.sk/data/files/11240_20220502_chyby-v-ris_usmerneni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6200000">
            <a:off x="2687627" y="3428999"/>
            <a:ext cx="6858000" cy="1"/>
            <a:chOff x="-264725" y="6202082"/>
            <a:chExt cx="9324563" cy="1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183413" y="4325657"/>
              <a:ext cx="0" cy="375285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37847" y="5332942"/>
              <a:ext cx="0" cy="173828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651991" y="4285366"/>
              <a:ext cx="0" cy="3833431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8AC93EAC-5658-F045-855B-F4DA5569DCDD}"/>
              </a:ext>
            </a:extLst>
          </p:cNvPr>
          <p:cNvSpPr txBox="1"/>
          <p:nvPr/>
        </p:nvSpPr>
        <p:spPr>
          <a:xfrm>
            <a:off x="6313221" y="1089596"/>
            <a:ext cx="5607642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                     v materskej škole                        a v základnej škole                            v ŠIS/RIS</a:t>
            </a:r>
            <a:br>
              <a:rPr lang="sk-SK" sz="32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br>
              <a:rPr lang="sk-SK" sz="32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br>
              <a:rPr lang="sk-SK" sz="32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br>
              <a:rPr lang="sk-SK" sz="32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sk-SK" sz="3200" dirty="0">
              <a:solidFill>
                <a:srgbClr val="004287"/>
              </a:solidFill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7892ADDC-E09F-1D45-B354-3402C4CDE508}"/>
              </a:ext>
            </a:extLst>
          </p:cNvPr>
          <p:cNvSpPr txBox="1"/>
          <p:nvPr/>
        </p:nvSpPr>
        <p:spPr>
          <a:xfrm>
            <a:off x="6275388" y="4717323"/>
            <a:ext cx="386098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Anna Chlupíková</a:t>
            </a:r>
            <a:b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Viera Hajdúková</a:t>
            </a:r>
            <a:b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Slávka Veningerová</a:t>
            </a:r>
            <a:b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Juraj Ždiňák</a:t>
            </a:r>
            <a:endParaRPr lang="sk-SK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C4CF65C-D864-5549-A74A-EB0BD2EFF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-1" r="77324" b="28219"/>
          <a:stretch/>
        </p:blipFill>
        <p:spPr>
          <a:xfrm>
            <a:off x="4760890" y="2435446"/>
            <a:ext cx="1393571" cy="17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044E605-24D8-488B-BF7D-3D8963476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679269"/>
            <a:ext cx="9723115" cy="5448286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119272DD-3E1A-4BC1-847D-51CA11512CC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99950" y="2356872"/>
            <a:ext cx="936102" cy="1656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D0F4380C-955B-4AD0-B704-0CA459F09313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8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58B0FC55-1F01-4A30-8189-93BEBB34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207" y="690279"/>
            <a:ext cx="9144000" cy="5437276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F0F7022C-668F-4B0F-8EB5-F77709EC53AD}"/>
              </a:ext>
            </a:extLst>
          </p:cNvPr>
          <p:cNvCxnSpPr>
            <a:cxnSpLocks/>
          </p:cNvCxnSpPr>
          <p:nvPr/>
        </p:nvCxnSpPr>
        <p:spPr bwMode="auto">
          <a:xfrm flipH="1">
            <a:off x="9625093" y="964345"/>
            <a:ext cx="1272761" cy="1524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B2192271-52F8-4DEB-9343-365601AB0FC2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2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40813" y="309936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658812" y="2608769"/>
            <a:ext cx="10967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Špecifiká ukončovania štúdia detí v MŠ</a:t>
            </a: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8311D3F-25B0-4A30-9C67-57DDACD5F4EE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8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658812" y="1505584"/>
            <a:ext cx="108378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Dôvody ukončenia vzdelávania (štúdia) </a:t>
            </a:r>
            <a:r>
              <a:rPr lang="sk-SK" sz="32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 vyberá z </a:t>
            </a:r>
            <a:r>
              <a:rPr lang="sk-SK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„roletky“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k-SK" sz="3200" b="1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Len ak dieťa úspešne absolvovalo posledný rok vzdelávacieho programu odboru vzdelávania v materskej škole, musí mať zadané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>
                <a:solidFill>
                  <a:srgbClr val="C00000"/>
                </a:solidFill>
              </a:rPr>
              <a:t>„</a:t>
            </a:r>
            <a:r>
              <a:rPr lang="sk-SK" sz="3200" b="1" dirty="0">
                <a:solidFill>
                  <a:srgbClr val="C00000"/>
                </a:solidFill>
              </a:rPr>
              <a:t>riadne ukončenie“</a:t>
            </a:r>
            <a:r>
              <a:rPr lang="sk-SK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sk-SK" sz="3200" b="1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Deťom, ktoré budú v školskom roku 2022/203 pokračovať          v plnení PPV, sa štúdium neukončuje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DD9C6FF-391C-404A-8395-D465C64BC12F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4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615553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Iné dôvody ukončenia</a:t>
            </a:r>
            <a:r>
              <a:rPr lang="sk-SK" sz="2000" dirty="0">
                <a:solidFill>
                  <a:schemeClr val="bg1"/>
                </a:solidFill>
              </a:rPr>
              <a:t>, ak nie je dôvodom ukončenia, že dieťa úspešne absolvovalo posledný rok vzdelávacieho programu odboru vzdelávania v materskej škole</a:t>
            </a:r>
            <a:endParaRPr lang="sk-SK" sz="20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graphicFrame>
        <p:nvGraphicFramePr>
          <p:cNvPr id="13" name="Tabuľka 12">
            <a:extLst>
              <a:ext uri="{FF2B5EF4-FFF2-40B4-BE49-F238E27FC236}">
                <a16:creationId xmlns:a16="http://schemas.microsoft.com/office/drawing/2014/main" id="{FE333769-9505-40F4-8369-8C4B124C3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0724"/>
              </p:ext>
            </p:extLst>
          </p:nvPr>
        </p:nvGraphicFramePr>
        <p:xfrm>
          <a:off x="587829" y="1001937"/>
          <a:ext cx="10945359" cy="512181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200520">
                  <a:extLst>
                    <a:ext uri="{9D8B030D-6E8A-4147-A177-3AD203B41FA5}">
                      <a16:colId xmlns:a16="http://schemas.microsoft.com/office/drawing/2014/main" val="1203719280"/>
                    </a:ext>
                  </a:extLst>
                </a:gridCol>
                <a:gridCol w="7744839">
                  <a:extLst>
                    <a:ext uri="{9D8B030D-6E8A-4147-A177-3AD203B41FA5}">
                      <a16:colId xmlns:a16="http://schemas.microsoft.com/office/drawing/2014/main" val="3604369807"/>
                    </a:ext>
                  </a:extLst>
                </a:gridCol>
              </a:tblGrid>
              <a:tr h="1977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</a:rPr>
                        <a:t>Prestup</a:t>
                      </a: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/pokračovanie v plnení PŠD v inej škole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54" marR="56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ak dieťa po ukončení dochádzky v jednej MŠ a po prijatí do inej MŠ absolvuje predprimárne vzdelávanie  v inej MŠ/na inom </a:t>
                      </a:r>
                      <a:r>
                        <a:rPr lang="sk-SK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elokovanom</a:t>
                      </a: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pracovisku/z </a:t>
                      </a:r>
                      <a:r>
                        <a:rPr lang="sk-SK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elokovaného</a:t>
                      </a: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pracoviska na kmeňové pracovisko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Poznámka: Pri preradení dieťaťa z triedy do triedy (v rámci tej istej MŠ/toho istého EP) sa štúdium neukončuje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sk-SK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54" marR="56654" marT="0" marB="0"/>
                </a:tc>
                <a:extLst>
                  <a:ext uri="{0D108BD9-81ED-4DB2-BD59-A6C34878D82A}">
                    <a16:rowId xmlns:a16="http://schemas.microsoft.com/office/drawing/2014/main" val="3199813695"/>
                  </a:ext>
                </a:extLst>
              </a:tr>
              <a:tr h="1609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</a:rPr>
                        <a:t>Predčasné skončenie</a:t>
                      </a: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/splnenie PŠD bez absolvovania VP ZŠ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54" marR="56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ak dieťa po ukončení dochádzky do jednej MŠ nie je prijaté do žiadnej inej MŠ (ak má riaditeľka takú informáciu),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ak bolo dieťaťu vydané rozhodnutie o predčasnom skončení predprimárneho vzdelávania,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54" marR="56654" marT="0" marB="0"/>
                </a:tc>
                <a:extLst>
                  <a:ext uri="{0D108BD9-81ED-4DB2-BD59-A6C34878D82A}">
                    <a16:rowId xmlns:a16="http://schemas.microsoft.com/office/drawing/2014/main" val="308733542"/>
                  </a:ext>
                </a:extLst>
              </a:tr>
              <a:tr h="486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</a:rPr>
                        <a:t>Úmrtie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54" marR="56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deň pred dátumom úmrtia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54" marR="56654" marT="0" marB="0"/>
                </a:tc>
                <a:extLst>
                  <a:ext uri="{0D108BD9-81ED-4DB2-BD59-A6C34878D82A}">
                    <a16:rowId xmlns:a16="http://schemas.microsoft.com/office/drawing/2014/main" val="4007014957"/>
                  </a:ext>
                </a:extLst>
              </a:tr>
              <a:tr h="92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</a:rPr>
                        <a:t>Odhlásenie</a:t>
                      </a: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/zrušenie pobytu v SR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54" marR="56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vyplniť za deti cudzincov (vrátane detí z Ukrajiny)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54" marR="56654" marT="0" marB="0"/>
                </a:tc>
                <a:extLst>
                  <a:ext uri="{0D108BD9-81ED-4DB2-BD59-A6C34878D82A}">
                    <a16:rowId xmlns:a16="http://schemas.microsoft.com/office/drawing/2014/main" val="66175049"/>
                  </a:ext>
                </a:extLst>
              </a:tr>
            </a:tbl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025886A0-446E-4137-8A98-73B67FC2F567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4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612130" y="1196647"/>
            <a:ext cx="112620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Dátum ukončenia </a:t>
            </a:r>
            <a:r>
              <a:rPr lang="sk-SK" sz="2400" dirty="0">
                <a:solidFill>
                  <a:schemeClr val="accent5">
                    <a:lumMod val="75000"/>
                  </a:schemeClr>
                </a:solidFill>
              </a:rPr>
              <a:t>vzdelávania (štúdia) </a:t>
            </a:r>
            <a:r>
              <a:rPr lang="sk-SK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 vyberá </a:t>
            </a:r>
            <a:r>
              <a:rPr lang="sk-SK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„roletky“</a:t>
            </a:r>
          </a:p>
          <a:p>
            <a:endParaRPr lang="sk-SK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Príklady uvádzania dátumov ukončenia: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 ide o dieťa plniace PPV, ktoré nebude pokračovať v plnení PPV (najneskôr 31. 08. 2022 alebo iný dátum)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 ide o dieťa, ktoré ukončí dochádzku v jednej MŠ a je prijaté/nie je prijaté do inej MŠ (posledný deň, keď bolo dieťa v MŠ) 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 dieťa ukončí dochádzku na jednom </a:t>
            </a:r>
            <a:r>
              <a:rPr lang="sk-SK" sz="20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elokovanom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pracovisku a začne ju na inom </a:t>
            </a:r>
            <a:r>
              <a:rPr lang="sk-SK" sz="20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elokovanom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pracovisku alebo v kmeňovom pracovisku (posledný deň keď bolo na danom EP) 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 má dieťa vydané rozhodnutie o predčasnom skončení predprimárneho vzdelávania (podľa dátumu uvedenom v rozhodnutí)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 má dieťa odhlásený/zrušený pobyt v SR (deň pred dňom odkedy má odhlásený pobyt 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 dieťa umrie (deň pred dátumom úmrtia)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3FBBB39-94D3-4936-98A4-3A61A0922E7E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8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658812" y="2936872"/>
            <a:ext cx="10967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Špecifiká ukončovania štúdia žiakov v ZŠ</a:t>
            </a:r>
            <a:endParaRPr lang="sk-SK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22EA31D-3690-453F-8561-C46830266974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UKONČENIA ŠTÚDIA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graphicFrame>
        <p:nvGraphicFramePr>
          <p:cNvPr id="13" name="Zástupný objekt pre obsah 3">
            <a:extLst>
              <a:ext uri="{FF2B5EF4-FFF2-40B4-BE49-F238E27FC236}">
                <a16:creationId xmlns:a16="http://schemas.microsoft.com/office/drawing/2014/main" id="{38106EE4-ABAB-4BFA-B481-1BBAB3C55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110724"/>
              </p:ext>
            </p:extLst>
          </p:nvPr>
        </p:nvGraphicFramePr>
        <p:xfrm>
          <a:off x="1750423" y="964345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360F10AD-2CC7-43EB-BE07-31B4ED6BA61E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8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Riadne ukončenie 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07B3F32C-4BA3-497E-AD54-58391B4C5A39}"/>
              </a:ext>
            </a:extLst>
          </p:cNvPr>
          <p:cNvSpPr txBox="1">
            <a:spLocks/>
          </p:cNvSpPr>
          <p:nvPr/>
        </p:nvSpPr>
        <p:spPr>
          <a:xfrm>
            <a:off x="754602" y="1068565"/>
            <a:ext cx="11026066" cy="46807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Ak žiak </a:t>
            </a:r>
            <a:r>
              <a:rPr lang="sk-SK" sz="2000" u="sng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úspešne absolvoval posledný ročník 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vzdelávacieho programu základnej školy, štúdium </a:t>
            </a:r>
            <a:r>
              <a:rPr lang="sk-SK" sz="2000" b="1" dirty="0">
                <a:solidFill>
                  <a:srgbClr val="C00000"/>
                </a:solidFill>
                <a:cs typeface="Calibri" panose="020F0502020204030204" pitchFamily="34" charset="0"/>
              </a:rPr>
              <a:t>riadne ukončil</a:t>
            </a:r>
            <a:r>
              <a:rPr lang="sk-SK" sz="2000" dirty="0">
                <a:solidFill>
                  <a:srgbClr val="C00000"/>
                </a:solidFill>
                <a:cs typeface="Calibri" panose="020F0502020204030204" pitchFamily="34" charset="0"/>
              </a:rPr>
              <a:t>. 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Žiakovi sa zadá </a:t>
            </a:r>
            <a:r>
              <a:rPr lang="sk-SK" sz="2000" i="1" u="sng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„</a:t>
            </a:r>
            <a:r>
              <a:rPr lang="sk-SK" sz="2000" u="sng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riadne ukončenie</a:t>
            </a:r>
            <a:r>
              <a:rPr lang="sk-SK" sz="2000" i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“ 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s dátumom 31. august.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sk-SK" sz="8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Vzdelávacie programy (VP) pre žiakov s mentálnym postihnutím, VP pre žiakov s autizmom alebo ďalšími </a:t>
            </a:r>
            <a:r>
              <a:rPr lang="sk-SK" sz="20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pervazívnymi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vývinovými poruchami s mentálnym postihnutím a VP pre žiakov </a:t>
            </a:r>
            <a:r>
              <a:rPr lang="sk-SK" sz="20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hluchoslepých</a:t>
            </a:r>
            <a:r>
              <a:rPr lang="sk-SK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 V prípade, že žiak týchto VP absolvuje 10. ročník príslušného VP, štúdium </a:t>
            </a:r>
            <a:r>
              <a:rPr lang="sk-SK" sz="2000" b="1" dirty="0">
                <a:solidFill>
                  <a:srgbClr val="C00000"/>
                </a:solidFill>
                <a:cs typeface="Calibri" panose="020F0502020204030204" pitchFamily="34" charset="0"/>
              </a:rPr>
              <a:t>riadne ukončil</a:t>
            </a:r>
            <a:r>
              <a:rPr lang="sk-SK" sz="2000" dirty="0">
                <a:solidFill>
                  <a:srgbClr val="C00000"/>
                </a:solidFill>
                <a:cs typeface="Calibri" panose="020F0502020204030204" pitchFamily="34" charset="0"/>
              </a:rPr>
              <a:t>.</a:t>
            </a:r>
          </a:p>
          <a:p>
            <a:pPr algn="just"/>
            <a:endParaRPr lang="sk-SK" sz="1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algn="just"/>
            <a:endParaRPr lang="sk-SK" sz="1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algn="just"/>
            <a:endParaRPr lang="sk-SK" sz="1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algn="just"/>
            <a:endParaRPr lang="sk-SK" sz="1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algn="just"/>
            <a:endParaRPr lang="sk-SK" sz="1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algn="just"/>
            <a:endParaRPr lang="sk-SK" sz="8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algn="just"/>
            <a:r>
              <a:rPr lang="sk-SK" sz="1800" b="1" dirty="0">
                <a:solidFill>
                  <a:srgbClr val="C00000"/>
                </a:solidFill>
                <a:cs typeface="Arial" panose="020B0604020202020204" pitchFamily="34" charset="0"/>
              </a:rPr>
              <a:t>Poznámka: V prípade, že žiak neabsolvuje posledný ročník, ale skončil plnenie PŠD, ide </a:t>
            </a:r>
            <a:br>
              <a:rPr lang="sk-SK" sz="18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sk-SK" sz="1800" b="1" dirty="0">
                <a:solidFill>
                  <a:srgbClr val="C00000"/>
                </a:solidFill>
                <a:cs typeface="Arial" panose="020B0604020202020204" pitchFamily="34" charset="0"/>
              </a:rPr>
              <a:t>o „predčasné skončenie/splnenie PŠD bez absolvovania VP ZŠ“. Dátum konca štúdia je </a:t>
            </a:r>
            <a:br>
              <a:rPr lang="sk-SK" sz="18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sk-SK" sz="1800" b="1" dirty="0">
                <a:solidFill>
                  <a:srgbClr val="C00000"/>
                </a:solidFill>
                <a:cs typeface="Arial" panose="020B0604020202020204" pitchFamily="34" charset="0"/>
              </a:rPr>
              <a:t>31. august. </a:t>
            </a:r>
          </a:p>
          <a:p>
            <a:pPr algn="just"/>
            <a:endParaRPr lang="sk-SK" sz="1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k-SK" sz="1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k-SK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dirty="0"/>
          </a:p>
        </p:txBody>
      </p:sp>
      <p:graphicFrame>
        <p:nvGraphicFramePr>
          <p:cNvPr id="15" name="Tabuľka 14">
            <a:extLst>
              <a:ext uri="{FF2B5EF4-FFF2-40B4-BE49-F238E27FC236}">
                <a16:creationId xmlns:a16="http://schemas.microsoft.com/office/drawing/2014/main" id="{09DE4EC4-6F69-4350-9562-B6D77F000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35159"/>
              </p:ext>
            </p:extLst>
          </p:nvPr>
        </p:nvGraphicFramePr>
        <p:xfrm>
          <a:off x="754601" y="2908864"/>
          <a:ext cx="10573305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3760">
                  <a:extLst>
                    <a:ext uri="{9D8B030D-6E8A-4147-A177-3AD203B41FA5}">
                      <a16:colId xmlns:a16="http://schemas.microsoft.com/office/drawing/2014/main" val="2828987318"/>
                    </a:ext>
                  </a:extLst>
                </a:gridCol>
                <a:gridCol w="3652562">
                  <a:extLst>
                    <a:ext uri="{9D8B030D-6E8A-4147-A177-3AD203B41FA5}">
                      <a16:colId xmlns:a16="http://schemas.microsoft.com/office/drawing/2014/main" val="1824309601"/>
                    </a:ext>
                  </a:extLst>
                </a:gridCol>
                <a:gridCol w="2154075">
                  <a:extLst>
                    <a:ext uri="{9D8B030D-6E8A-4147-A177-3AD203B41FA5}">
                      <a16:colId xmlns:a16="http://schemas.microsoft.com/office/drawing/2014/main" val="3692598213"/>
                    </a:ext>
                  </a:extLst>
                </a:gridCol>
                <a:gridCol w="1792908">
                  <a:extLst>
                    <a:ext uri="{9D8B030D-6E8A-4147-A177-3AD203B41FA5}">
                      <a16:colId xmlns:a16="http://schemas.microsoft.com/office/drawing/2014/main" val="2871882198"/>
                    </a:ext>
                  </a:extLst>
                </a:gridCol>
              </a:tblGrid>
              <a:tr h="43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Číselníková položka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Vysvetlenie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Dátum konca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kern="1200" dirty="0">
                          <a:effectLst/>
                        </a:rPr>
                        <a:t>Odkaz na zákon</a:t>
                      </a:r>
                      <a:endParaRPr lang="sk-SK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124598"/>
                  </a:ext>
                </a:extLst>
              </a:tr>
              <a:tr h="107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200" dirty="0">
                          <a:effectLst/>
                        </a:rPr>
                        <a:t>Riadne ukončenie</a:t>
                      </a:r>
                      <a:endParaRPr lang="sk-SK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Žiak úspešne absolvoval 9./10. ročník vzdelávacieho programu odboru vzdelávania základnej školy.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31. august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§ 16 ods. 3 </a:t>
                      </a:r>
                      <a:r>
                        <a:rPr lang="pl-PL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zákona č. 245/2008 Z. z.</a:t>
                      </a:r>
                      <a:endParaRPr lang="sk-SK" sz="1600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373471"/>
                  </a:ext>
                </a:extLst>
              </a:tr>
            </a:tbl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E6C572F2-B304-4B44-8A8A-565B275E5A0A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4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Kedy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nejde o riadne ukončenie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54E029E0-11DE-4300-B40D-574FFDFD4293}"/>
              </a:ext>
            </a:extLst>
          </p:cNvPr>
          <p:cNvSpPr txBox="1">
            <a:spLocks/>
          </p:cNvSpPr>
          <p:nvPr/>
        </p:nvSpPr>
        <p:spPr>
          <a:xfrm>
            <a:off x="658812" y="1112967"/>
            <a:ext cx="10293891" cy="495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2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Ak žiak neabsolvuje posledný ročník, ale skončil plnenie PŠD, ide o </a:t>
            </a:r>
            <a:r>
              <a:rPr lang="sk-SK" sz="2200" b="1" dirty="0">
                <a:solidFill>
                  <a:srgbClr val="C00000"/>
                </a:solidFill>
                <a:cs typeface="Calibri" panose="020F0502020204030204" pitchFamily="34" charset="0"/>
              </a:rPr>
              <a:t>„predčasné skončenie/splnenie PŠD bez absolvovania VP ZŠ“</a:t>
            </a:r>
            <a:r>
              <a:rPr lang="sk-SK" sz="22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 Dátum konca štúdia je 31. august.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k-SK" sz="2200" dirty="0">
              <a:solidFill>
                <a:srgbClr val="7030A0"/>
              </a:solidFill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sz="22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Žiakom 9. ročníka, ktorých v auguste čakajú komisionálne skúšky sa </a:t>
            </a:r>
            <a:r>
              <a:rPr lang="sk-SK" sz="2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koniec štúdia </a:t>
            </a:r>
            <a:r>
              <a:rPr lang="sk-SK" sz="22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a</a:t>
            </a:r>
            <a:r>
              <a:rPr lang="sk-SK" sz="2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typ ukončenia </a:t>
            </a:r>
            <a:r>
              <a:rPr lang="sk-SK" sz="22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vopred </a:t>
            </a:r>
            <a:r>
              <a:rPr lang="sk-SK" sz="22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nevypĺňa</a:t>
            </a:r>
            <a:r>
              <a:rPr lang="sk-SK" sz="22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 </a:t>
            </a:r>
            <a:r>
              <a:rPr lang="sk-SK" sz="18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(Položky sa vyplnia až po úspešnom absolvovaní KS a následne škola zašle aktualizačnú dávku s vykonanou zmenou do 15. 09.)</a:t>
            </a:r>
          </a:p>
          <a:p>
            <a:pPr algn="just"/>
            <a:endParaRPr lang="sk-SK" sz="18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just"/>
            <a:r>
              <a:rPr lang="sk-SK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TIP: Ako môžete odoslať žiakov po ukončení komisionálnych skúšok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nepreklápajte ŠIS do nového školského roku až do ukončenia skúšok alebo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pred odoslaním aktualizačnej dávky sa prepnite naspäť do školského roku 2021/2022 alebo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môžete odoslať aj z nového školského roku. Žiakovi zadáte ukončenie 31. 08 alebo dňom vykonania komisionálnej skúšky.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Žiak musí byť zaradený v triede!</a:t>
            </a:r>
          </a:p>
          <a:p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D1D910A-85A1-4076-8127-D5213EF771B9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1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lokTextu 22"/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V tejto prezentácii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474788" y="1009195"/>
            <a:ext cx="109677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Ukončovanie detí/žiakov – všeobecné pokyny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Špecifiká ukončovania štúdia detí/žiakov v MŠ/ŠMŠ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Špecifiká ukončovania štúdia žiakov v ZŠ/ŠZŠ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Upozornenia MŠVVaŠ SR smerom k zberu údajov o škole v septembri 2022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Odídenci z Ukrajiny</a:t>
            </a:r>
          </a:p>
        </p:txBody>
      </p:sp>
    </p:spTree>
    <p:extLst>
      <p:ext uri="{BB962C8B-B14F-4D97-AF65-F5344CB8AC3E}">
        <p14:creationId xmlns:p14="http://schemas.microsoft.com/office/powerpoint/2010/main" val="416444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Iné dôvody ukončenia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657C624C-09DE-4AB1-851E-52A10ABC6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54160"/>
              </p:ext>
            </p:extLst>
          </p:nvPr>
        </p:nvGraphicFramePr>
        <p:xfrm>
          <a:off x="658813" y="792441"/>
          <a:ext cx="10535050" cy="5297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Číselníková položka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Vysvetlenie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Dátum konca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Odkaz na zákon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323" marR="293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200" dirty="0">
                          <a:solidFill>
                            <a:schemeClr val="bg1"/>
                          </a:solidFill>
                          <a:effectLst/>
                        </a:rPr>
                        <a:t>Prestup/ pokračovanie v plnení PŠD v inej škole</a:t>
                      </a:r>
                      <a:endParaRPr lang="sk-SK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Žiak pokračuje v plnení PŠD </a:t>
                      </a:r>
                      <a:r>
                        <a:rPr lang="sk-SK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 inej základnej škole</a:t>
                      </a: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v inej organizačnej zložke alebo inej základnej škole pre žiakov so ŠVVP.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Žiak absolvoval posledný ročník v </a:t>
                      </a:r>
                      <a:r>
                        <a:rPr lang="sk-SK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neplnoorganizovanej</a:t>
                      </a:r>
                      <a:r>
                        <a:rPr lang="sk-SK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ZŠ </a:t>
                      </a: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 pokračuje v plnení PŠD v inej základnej škole.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Žiak dokončil štúdium v základnej škole v 8. ročníku a </a:t>
                      </a:r>
                      <a:r>
                        <a:rPr lang="sk-SK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pokračuje v päťročnom vzdelávacom programe bilingválneho vzdelávania.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Žiak dokončil štúdium v základnej škole v 5. ročníku a </a:t>
                      </a:r>
                      <a:r>
                        <a:rPr lang="sk-SK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pokračuje v osemročnom vzdelávacom programe v gymnáziu alebo v osemročnom vzdelávacom programe v konzervatóriu.</a:t>
                      </a: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Žiak </a:t>
                      </a:r>
                      <a:r>
                        <a:rPr lang="sk-SK" sz="12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nedokončil štúdium </a:t>
                      </a: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 základnej škole v poslednom ročníku a </a:t>
                      </a:r>
                      <a:r>
                        <a:rPr lang="sk-SK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pokračuje vo vzdelávacom programe nižšieho stredného odborného vzdelávania</a:t>
                      </a: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9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Deň predchádzajúci dňu, v ktorom má žiak pokračovať v plnení PŠD v inej škole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 august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31. august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31. august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31. august</a:t>
                      </a:r>
                      <a:endParaRPr lang="sk-SK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800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800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§ 31 ods. 1 zákona              č. 245/2008 Z. z.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§ 62 ods. 3 zákona                      č. 245/2008 Z. z.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§ 62 ods. 2 zákona                         č. 245/2008 Z. z.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§ 62 ods. 4 zákona                          č. 245/2008 Z. z</a:t>
                      </a:r>
                      <a:r>
                        <a:rPr lang="sk-SK" sz="8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sk-SK" sz="8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1001B2FF-0F2C-4A8F-9ABE-2492069D1690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7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Iné dôvody ukončenia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887BDC92-A013-41F1-8316-C45FE7C56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54198"/>
              </p:ext>
            </p:extLst>
          </p:nvPr>
        </p:nvGraphicFramePr>
        <p:xfrm>
          <a:off x="658812" y="964344"/>
          <a:ext cx="10837857" cy="479334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1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Číselníková položka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Vysvetlenie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Dátum konca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Odkaz na zákon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200" dirty="0">
                          <a:solidFill>
                            <a:schemeClr val="bg1"/>
                          </a:solidFill>
                          <a:effectLst/>
                        </a:rPr>
                        <a:t>Predčasné skončenie/ splnenie PŠD bez absolvovania VP ZŠ</a:t>
                      </a:r>
                      <a:endParaRPr lang="sk-SK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Žiak ukončil povinnú školskú dochádzku bez absolvovania 9./10. ročníka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31. august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§ 22 zákona                        č. 245/2008 Z. z.</a:t>
                      </a:r>
                      <a:endParaRPr lang="sk-SK" sz="16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200" dirty="0">
                          <a:solidFill>
                            <a:schemeClr val="bg1"/>
                          </a:solidFill>
                          <a:effectLst/>
                        </a:rPr>
                        <a:t>Úmrtie</a:t>
                      </a:r>
                      <a:endParaRPr lang="sk-SK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Deň pred dátumom úmrtia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§ 157 ods. 3 písm. a) zákona č. 245/2008 Z. z.</a:t>
                      </a:r>
                      <a:endParaRPr lang="sk-SK" sz="16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200" dirty="0">
                          <a:solidFill>
                            <a:schemeClr val="bg1"/>
                          </a:solidFill>
                          <a:effectLst/>
                        </a:rPr>
                        <a:t>Odhlásenie/ zrušenie pobytu v SR</a:t>
                      </a:r>
                      <a:endParaRPr lang="sk-SK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Žiak, ktorý plní povinnú školskú dochádzku</a:t>
                      </a:r>
                      <a:r>
                        <a:rPr lang="sk-SK" sz="16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 odhlásil z trvalého pobytu v SR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Žiak (cudzinec) sa odhlásil z pobytu v SR                a nenavštevuje školu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Deň ukončenia dochádzky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k-SK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323" marR="293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AA329758-08AF-49BE-A2E7-10292827FF73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Prípady, kedy sa žiakovi </a:t>
            </a:r>
            <a:r>
              <a:rPr lang="sk-SK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NEukončuje</a:t>
            </a:r>
            <a:r>
              <a:rPr lang="sk-SK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štúdium 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graphicFrame>
        <p:nvGraphicFramePr>
          <p:cNvPr id="12" name="Zástupný objekt pre obsah 4">
            <a:extLst>
              <a:ext uri="{FF2B5EF4-FFF2-40B4-BE49-F238E27FC236}">
                <a16:creationId xmlns:a16="http://schemas.microsoft.com/office/drawing/2014/main" id="{0788005B-897E-4BB2-B248-1B37CD313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061403"/>
              </p:ext>
            </p:extLst>
          </p:nvPr>
        </p:nvGraphicFramePr>
        <p:xfrm>
          <a:off x="658812" y="1068656"/>
          <a:ext cx="10550066" cy="468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73244C91-23F9-468E-B811-41CD0A48F59A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8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Najčastejšie</a:t>
            </a:r>
            <a:r>
              <a:rPr lang="sk-SK" sz="2400" b="1" dirty="0">
                <a:solidFill>
                  <a:schemeClr val="bg1"/>
                </a:solidFill>
              </a:rPr>
              <a:t> kladené otázky k ukončovaniu štúdia žiakov 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19E5A8D2-9A93-497D-9A72-49F92E4B99D2}"/>
              </a:ext>
            </a:extLst>
          </p:cNvPr>
          <p:cNvSpPr txBox="1">
            <a:spLocks/>
          </p:cNvSpPr>
          <p:nvPr/>
        </p:nvSpPr>
        <p:spPr>
          <a:xfrm>
            <a:off x="1111654" y="1597843"/>
            <a:ext cx="10042016" cy="4175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Čo ak žiak 9. ročníka robí KS v auguste?</a:t>
            </a:r>
          </a:p>
          <a:p>
            <a:pPr algn="just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Čo ak počas prázdnin odíde žiak 1. – 8. ročníka na inú školu? Musím odoslať zmenu do RIS? </a:t>
            </a:r>
          </a:p>
          <a:p>
            <a:pPr algn="just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Môžem si už preklopiť nový školský rok v ŠIS a nahodiť si budúcich prvákov?</a:t>
            </a:r>
          </a:p>
          <a:p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6EA5DDD-241E-4DF4-89FE-9335B6EF64AB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16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658812" y="2617431"/>
            <a:ext cx="10967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Upozornenia k zberu dát v septembri 2022</a:t>
            </a:r>
            <a:b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4F138F4-9AB5-4D01-AB8B-AF3920EA5269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9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Zber údajov v septembri 2022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5E91A087-E950-4088-9300-3096221B789B}"/>
              </a:ext>
            </a:extLst>
          </p:cNvPr>
          <p:cNvSpPr txBox="1">
            <a:spLocks/>
          </p:cNvSpPr>
          <p:nvPr/>
        </p:nvSpPr>
        <p:spPr>
          <a:xfrm>
            <a:off x="813916" y="1678075"/>
            <a:ext cx="10183945" cy="374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Vyplnenie </a:t>
            </a:r>
            <a:r>
              <a:rPr lang="sk-SK" sz="3200" b="1" dirty="0">
                <a:solidFill>
                  <a:srgbClr val="C00000"/>
                </a:solidFill>
                <a:cs typeface="Arial" panose="020B0604020202020204" pitchFamily="34" charset="0"/>
              </a:rPr>
              <a:t>najvyššieho dosiahnutého vzdelania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pedagogických a odborných zamestnancov bude </a:t>
            </a:r>
            <a:r>
              <a:rPr lang="sk-SK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povinné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sk-SK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Skontrolujte si správnosť údajov v Centrálnom registri 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https://crinfo.iedu.sk/RISPortal/register/ExportCSV?id=1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2F549E8-A25D-4442-931C-C263A4DE5C2B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76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Zber údajov v septembri 2022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CDE7814A-32FB-40DC-BB5B-66C4A0A5FA9E}"/>
              </a:ext>
            </a:extLst>
          </p:cNvPr>
          <p:cNvSpPr txBox="1">
            <a:spLocks/>
          </p:cNvSpPr>
          <p:nvPr/>
        </p:nvSpPr>
        <p:spPr>
          <a:xfrm>
            <a:off x="934497" y="1477111"/>
            <a:ext cx="10329705" cy="3687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3600" dirty="0">
                <a:solidFill>
                  <a:schemeClr val="accent5">
                    <a:lumMod val="75000"/>
                  </a:schemeClr>
                </a:solidFill>
              </a:rPr>
              <a:t>Skontrolujte si správnosť zasielaných kontaktných údajov zo ŠIS</a:t>
            </a:r>
          </a:p>
          <a:p>
            <a:pPr marL="971550" lvl="1" indent="-571500" algn="just"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E-mailová adresa – </a:t>
            </a:r>
            <a:r>
              <a:rPr lang="sk-SK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musí byť len jedna!</a:t>
            </a:r>
            <a:endParaRPr lang="sk-SK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71500" algn="just"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Telefón</a:t>
            </a:r>
          </a:p>
          <a:p>
            <a:pPr marL="971550" lvl="1" indent="-571500" algn="just"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Webové sídlo školy</a:t>
            </a:r>
          </a:p>
          <a:p>
            <a:pPr marL="971550" lvl="1" indent="-571500" algn="just"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Fax </a:t>
            </a:r>
            <a:r>
              <a:rPr lang="sk-SK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k-SK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F88E274-0DF8-4537-B6CE-945351211FC1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19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57F0EAF6-E071-400F-8B76-33FE879D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1" y="770966"/>
            <a:ext cx="9640211" cy="5354179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2D60B517-4B50-4169-BC79-761314798270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BD153FF-365A-4DDB-98DA-7ED26779A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09" y="696306"/>
            <a:ext cx="9716208" cy="5285947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3D2A48BB-A58C-4A0A-94F9-396D443CB923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16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1F11F98-3648-4D4E-A307-4C2FDFE6A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83" y="746275"/>
            <a:ext cx="9730841" cy="5254838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D6C10841-6686-4063-ACFC-63073F366DCD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4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Základné pokyny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474788" y="1270452"/>
            <a:ext cx="109677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Každé dieťa/žiak, ktorý prestal navštevovať školu alebo ukončí štúdium, </a:t>
            </a:r>
            <a:r>
              <a:rPr lang="sk-SK" sz="3200" b="1" dirty="0">
                <a:solidFill>
                  <a:srgbClr val="C00000"/>
                </a:solidFill>
              </a:rPr>
              <a:t>musí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b="1" dirty="0">
                <a:solidFill>
                  <a:srgbClr val="C00000"/>
                </a:solidFill>
              </a:rPr>
              <a:t>byť zaslaný do RIS s ukončením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32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b="1" dirty="0">
                <a:solidFill>
                  <a:srgbClr val="C00000"/>
                </a:solidFill>
              </a:rPr>
              <a:t>Ak dieťa/žiak, ktorý má mať ukončené štúdium nebude mať vyznačené ukončenie štúdia a v ďalšej dávke odoslané, 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systém dávku </a:t>
            </a:r>
            <a:r>
              <a:rPr lang="sk-SK" sz="3200" b="1" dirty="0">
                <a:solidFill>
                  <a:srgbClr val="C00000"/>
                </a:solidFill>
              </a:rPr>
              <a:t>zamietne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32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RIS potrebuje informáciu o každom dieťati/žiakovi, ktorého škola zaslala s platným štúdiom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3E79244-8891-40A4-9799-7F7A30646AC0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1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817296" y="2796460"/>
            <a:ext cx="10679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Odídenci z Ukrajiny</a:t>
            </a:r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6429796-1C3F-4B71-AA0D-6D1FE05E4306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54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280426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ukončení pre odídencov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118C7512-483A-41B2-93C9-82FA9298F46A}"/>
              </a:ext>
            </a:extLst>
          </p:cNvPr>
          <p:cNvSpPr txBox="1">
            <a:spLocks/>
          </p:cNvSpPr>
          <p:nvPr/>
        </p:nvSpPr>
        <p:spPr>
          <a:xfrm>
            <a:off x="512467" y="1074441"/>
            <a:ext cx="978656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>
                <a:solidFill>
                  <a:srgbClr val="0042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Odídencom sa rozumie DŽP, ktorý bol zaradený do školy po vypuknutí vojnového konfliktu    na Ukrajine </a:t>
            </a:r>
            <a:r>
              <a:rPr lang="sk-SK" sz="2000" b="1" dirty="0">
                <a:solidFill>
                  <a:srgbClr val="0042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24. februári 2022</a:t>
            </a:r>
            <a:r>
              <a:rPr lang="sk-SK" sz="2000" dirty="0">
                <a:solidFill>
                  <a:srgbClr val="0042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dirty="0">
              <a:solidFill>
                <a:srgbClr val="0042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65F0C1B4-E874-4753-9132-4BD8C894F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34727"/>
              </p:ext>
            </p:extLst>
          </p:nvPr>
        </p:nvGraphicFramePr>
        <p:xfrm>
          <a:off x="586218" y="1753143"/>
          <a:ext cx="10981385" cy="4111001"/>
        </p:xfrm>
        <a:graphic>
          <a:graphicData uri="http://schemas.openxmlformats.org/drawingml/2006/table">
            <a:tbl>
              <a:tblPr firstCol="1" bandRow="1" bandCol="1">
                <a:tableStyleId>{5C22544A-7EE6-4342-B048-85BDC9FD1C3A}</a:tableStyleId>
              </a:tblPr>
              <a:tblGrid>
                <a:gridCol w="2574232">
                  <a:extLst>
                    <a:ext uri="{9D8B030D-6E8A-4147-A177-3AD203B41FA5}">
                      <a16:colId xmlns:a16="http://schemas.microsoft.com/office/drawing/2014/main" val="486005721"/>
                    </a:ext>
                  </a:extLst>
                </a:gridCol>
                <a:gridCol w="8407153">
                  <a:extLst>
                    <a:ext uri="{9D8B030D-6E8A-4147-A177-3AD203B41FA5}">
                      <a16:colId xmlns:a16="http://schemas.microsoft.com/office/drawing/2014/main" val="3137803701"/>
                    </a:ext>
                  </a:extLst>
                </a:gridCol>
              </a:tblGrid>
              <a:tr h="60455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sk-SK" sz="2000" dirty="0">
                          <a:effectLst/>
                        </a:rPr>
                        <a:t>Štúdium od </a:t>
                      </a:r>
                      <a:endParaRPr lang="sk-SK" sz="2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Prvý deň od dátumu zaradenia na vzdelávanie (nie štúdium DŽP všeobecne) </a:t>
                      </a:r>
                      <a:endParaRPr lang="sk-SK" sz="16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95540"/>
                  </a:ext>
                </a:extLst>
              </a:tr>
              <a:tr h="846382">
                <a:tc>
                  <a:txBody>
                    <a:bodyPr/>
                    <a:lstStyle/>
                    <a:p>
                      <a:pPr algn="just" rtl="0" fontAlgn="base"/>
                      <a:r>
                        <a:rPr lang="sk-SK" sz="2000" dirty="0">
                          <a:effectLst/>
                        </a:rPr>
                        <a:t>Typ začiatku </a:t>
                      </a:r>
                      <a:endParaRPr lang="sk-SK" sz="2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Riadny nástup  </a:t>
                      </a:r>
                    </a:p>
                    <a:p>
                      <a:pPr algn="just" rtl="0" fontAlgn="base"/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Pozn.: Iba ak dieťa/žiak prišiel už z inej slovenskej školy, vyplní sa prestup z inej školy  </a:t>
                      </a:r>
                      <a:endParaRPr lang="sk-SK" sz="16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18057"/>
                  </a:ext>
                </a:extLst>
              </a:tr>
              <a:tr h="60455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sk-SK" sz="2000" dirty="0">
                          <a:effectLst/>
                        </a:rPr>
                        <a:t>Štúdium do </a:t>
                      </a:r>
                      <a:endParaRPr lang="sk-SK" sz="2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Vyplní sa vtedy, ak DŽP medzičasom odišiel do inej školy. Vyplní sa deň poslednej návštevy DŽP </a:t>
                      </a:r>
                      <a:endParaRPr lang="sk-SK" sz="16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10559"/>
                  </a:ext>
                </a:extLst>
              </a:tr>
              <a:tr h="2055501">
                <a:tc>
                  <a:txBody>
                    <a:bodyPr/>
                    <a:lstStyle/>
                    <a:p>
                      <a:pPr algn="l" rtl="0" fontAlgn="base"/>
                      <a:r>
                        <a:rPr lang="sk-SK" sz="2000" dirty="0">
                          <a:effectLst/>
                        </a:rPr>
                        <a:t>Typ ukončenia štúdia </a:t>
                      </a:r>
                      <a:endParaRPr lang="sk-SK" sz="2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Ak dieťa/žiak prešiel na inú školu v rámci SR: prestup / pokračovanie v plnení PŠD v inej škole </a:t>
                      </a:r>
                      <a:b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b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Ak dieťa/žiak odišiel do zahraničia alebo sa vrátil do domovskej krajiny: odhlásenie / zrušenie pobytu v SR </a:t>
                      </a:r>
                      <a:b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b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sk-SK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Neznámy ďalší pobyt dieťa/žiaka: predčasné skončenie / splnenie PŠD bez absolvovanie VP ZŠ </a:t>
                      </a:r>
                      <a:endParaRPr lang="sk-SK" sz="16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8126"/>
                  </a:ext>
                </a:extLst>
              </a:tr>
            </a:tbl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B0B1EDBA-A6A5-4A57-93D2-C2CF59F7340C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9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sk-SK" sz="2400" b="1" dirty="0" err="1">
                <a:solidFill>
                  <a:schemeClr val="bg1"/>
                </a:solidFill>
              </a:rPr>
              <a:t>dídenci</a:t>
            </a:r>
            <a:r>
              <a:rPr lang="sk-SK" sz="2400" b="1" dirty="0">
                <a:solidFill>
                  <a:schemeClr val="bg1"/>
                </a:solidFill>
              </a:rPr>
              <a:t> z Ukrajiny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B84A4960-C4BB-4E09-B8F2-29C655D49203}"/>
              </a:ext>
            </a:extLst>
          </p:cNvPr>
          <p:cNvSpPr txBox="1">
            <a:spLocks/>
          </p:cNvSpPr>
          <p:nvPr/>
        </p:nvSpPr>
        <p:spPr>
          <a:xfrm>
            <a:off x="658812" y="1046519"/>
            <a:ext cx="9520168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Kontaktujte rodičov detí/žiakov z Ukrajiny, či plánujú návrat, alebo budú pokračovať v štúdiu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 už nebudú študovať – zašlite ukončenie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 budú pokračovať – nechajte bez ukončenia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rgbClr val="004287"/>
                </a:solidFill>
                <a:cs typeface="Arial" panose="020B0604020202020204" pitchFamily="34" charset="0"/>
              </a:rPr>
              <a:t>ak vedia o ďalších deťoch/žiakoch z Ukrajiny, nech ich čo najskôr prihlásia do škôl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Prípadné zmeny počas prázdnin môžete nahlasovať zaslaním aktualizačnej dávky do RIS. Ukončenia, aj prijatia nových detí/žiakov  (dátum začiatku 1. 9. 2022).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Dôležité pre plánovanie financovania v školskom roku 2022/2023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7C10FC2-A308-4BB2-9EB9-E4B87A657E72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66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Pomocné materiály pre školy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10A3995B-CC93-4670-A9F8-D977A2C76BE6}"/>
              </a:ext>
            </a:extLst>
          </p:cNvPr>
          <p:cNvSpPr txBox="1">
            <a:spLocks/>
          </p:cNvSpPr>
          <p:nvPr/>
        </p:nvSpPr>
        <p:spPr>
          <a:xfrm>
            <a:off x="542611" y="1084332"/>
            <a:ext cx="9756422" cy="4556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Metodické usmernenie „Ukončovanie štúdia“: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https://www.minedu.sk/data/att/20745.pdf</a:t>
            </a:r>
            <a:endParaRPr lang="sk-SK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Metodické usmernenie pre registráciu odídencov do Centrálneho registra: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https://www.minedu.sk/data/files/11194_20220331_odidenci_metodicky-pokyn.pdf</a:t>
            </a:r>
            <a:endParaRPr lang="sk-SK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Usmernenie k chybe o nezaslanom žiakovi: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https://www.minedu.sk/data/files/11241_20220502_chybova-hlaska_nezaslany-ziak.pdf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Usmernenie ku kontrole správnosti zaslaných aktualizačných dávok do RIS: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https://www.minedu.sk/data/files/11240_20220502_chyby-v-ris_usmernenie.pdf</a:t>
            </a:r>
            <a:endParaRPr lang="sk-SK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3D8A00E-C9CE-45B9-8D57-6E912940DF06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5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rgbClr val="C00000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Na záver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474787" y="1009195"/>
            <a:ext cx="1145011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4287"/>
                </a:solidFill>
              </a:rPr>
              <a:t> </a:t>
            </a:r>
            <a:r>
              <a:rPr lang="sk-SK" sz="3600" dirty="0">
                <a:solidFill>
                  <a:srgbClr val="004287"/>
                </a:solidFill>
              </a:rPr>
              <a:t>Otázky k téme „ukončovanie štúdia a jeho evidencia v RIS“ </a:t>
            </a:r>
          </a:p>
          <a:p>
            <a:pPr algn="ctr"/>
            <a:endParaRPr lang="sk-SK" sz="3600" dirty="0">
              <a:solidFill>
                <a:srgbClr val="004287"/>
              </a:solidFill>
            </a:endParaRPr>
          </a:p>
          <a:p>
            <a:pPr algn="ctr"/>
            <a:r>
              <a:rPr lang="sk-SK" sz="3600" dirty="0">
                <a:solidFill>
                  <a:srgbClr val="004287"/>
                </a:solidFill>
              </a:rPr>
              <a:t>zasielajte na adresu: </a:t>
            </a:r>
          </a:p>
          <a:p>
            <a:pPr algn="ctr"/>
            <a:r>
              <a:rPr lang="sk-SK" sz="3600" dirty="0">
                <a:solidFill>
                  <a:srgbClr val="004287"/>
                </a:solidFill>
                <a:hlinkClick r:id="rId4"/>
              </a:rPr>
              <a:t>viera.hajdukova@minedu.sk</a:t>
            </a:r>
            <a:endParaRPr lang="sk-SK" sz="3600" dirty="0">
              <a:solidFill>
                <a:srgbClr val="004287"/>
              </a:solidFill>
            </a:endParaRPr>
          </a:p>
          <a:p>
            <a:pPr algn="ctr"/>
            <a:endParaRPr lang="sk-SK" sz="3600" dirty="0">
              <a:solidFill>
                <a:srgbClr val="004287"/>
              </a:solidFill>
            </a:endParaRPr>
          </a:p>
          <a:p>
            <a:pPr algn="just"/>
            <a:r>
              <a:rPr lang="sk-SK" sz="3600" dirty="0">
                <a:solidFill>
                  <a:srgbClr val="004287"/>
                </a:solidFill>
              </a:rPr>
              <a:t>Odpovede na Vaše otázky pripravíme formou Najčastejších otázok a odpovedí a uverejníme ich spolu s touto prezentáciou na: https://www.minedu.sk/zber-udajov-ris-20212022/</a:t>
            </a:r>
          </a:p>
          <a:p>
            <a:endParaRPr lang="sk-SK" sz="2800" dirty="0">
              <a:solidFill>
                <a:srgbClr val="004287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337AE34-E545-4AFF-8D51-C32E92DCAA9F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4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Základné pokyny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528936" y="1427206"/>
            <a:ext cx="111884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b="1" dirty="0">
                <a:solidFill>
                  <a:srgbClr val="C00000"/>
                </a:solidFill>
              </a:rPr>
              <a:t>Zadajte ukončenie štúdia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vo Vašom ŠIS všetkým deťom a žiakom,                      o ktorých viete, že v budúcom školskom roku nebudú navštevovať Vašu školu a</a:t>
            </a:r>
            <a:r>
              <a:rPr lang="sk-SK" sz="2800" dirty="0">
                <a:solidFill>
                  <a:srgbClr val="7030A0"/>
                </a:solidFill>
              </a:rPr>
              <a:t> </a:t>
            </a:r>
            <a:r>
              <a:rPr lang="sk-SK" sz="2800" b="1" dirty="0">
                <a:solidFill>
                  <a:srgbClr val="C00000"/>
                </a:solidFill>
              </a:rPr>
              <a:t>zašlite aktualizačnú dávku do 5. júla 2022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2800" b="1" dirty="0">
              <a:solidFill>
                <a:srgbClr val="C00000"/>
              </a:solidFill>
            </a:endParaRPr>
          </a:p>
          <a:p>
            <a:endParaRPr lang="sk-SK" sz="28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Aktualizačné dávky 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</a:rPr>
              <a:t>je možné zaslať do RIS</a:t>
            </a:r>
            <a:r>
              <a:rPr lang="sk-SK" sz="2800" dirty="0">
                <a:solidFill>
                  <a:srgbClr val="7030A0"/>
                </a:solidFill>
              </a:rPr>
              <a:t> </a:t>
            </a:r>
            <a:r>
              <a:rPr lang="sk-SK" sz="2800" b="1" dirty="0">
                <a:solidFill>
                  <a:srgbClr val="C00000"/>
                </a:solidFill>
              </a:rPr>
              <a:t>aj v priebehu mesiacov júl               a august, aj pred 15. septembrom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D625B2B-EDD2-45F6-8731-D45AAF9E4A14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280426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474788" y="1309641"/>
            <a:ext cx="109677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Ukončenie štúdia sa zadáva aj tým deťom/žiakom, ktorí budú </a:t>
            </a:r>
            <a:r>
              <a:rPr lang="sk-SK" sz="3200" b="1" dirty="0">
                <a:solidFill>
                  <a:srgbClr val="C00000"/>
                </a:solidFill>
              </a:rPr>
              <a:t>prestupovať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medzi organizačnými zložkami </a:t>
            </a:r>
            <a:r>
              <a:rPr lang="sk-SK" sz="3200" b="1" dirty="0">
                <a:solidFill>
                  <a:srgbClr val="C00000"/>
                </a:solidFill>
              </a:rPr>
              <a:t>rovnakej školy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(napr. MŠ → ZŠ, </a:t>
            </a:r>
            <a:r>
              <a:rPr lang="sk-SK" sz="3200" dirty="0" err="1">
                <a:solidFill>
                  <a:schemeClr val="accent5">
                    <a:lumMod val="75000"/>
                  </a:schemeClr>
                </a:solidFill>
              </a:rPr>
              <a:t>elokované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 pracovisko MŠ → kmeňová MŠ a pod.)</a:t>
            </a:r>
          </a:p>
          <a:p>
            <a:endParaRPr lang="sk-SK" sz="3200" dirty="0">
              <a:solidFill>
                <a:srgbClr val="7030A0"/>
              </a:solidFill>
            </a:endParaRPr>
          </a:p>
          <a:p>
            <a:endParaRPr lang="sk-SK" sz="3200" dirty="0">
              <a:solidFill>
                <a:srgbClr val="7030A0"/>
              </a:solidFill>
            </a:endParaRPr>
          </a:p>
          <a:p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TIP: ukončenie je potrebné zaslať každému dieťaťu/žiakovi, ktorý bude budúci školský rok v škole s iným EDUID </a:t>
            </a:r>
            <a:r>
              <a:rPr lang="sk-SK" sz="3200" dirty="0" err="1">
                <a:solidFill>
                  <a:schemeClr val="accent5">
                    <a:lumMod val="75000"/>
                  </a:schemeClr>
                </a:solidFill>
              </a:rPr>
              <a:t>ŠaŠZ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 (1xxxxxxxx)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968365E-6CBB-4ECC-AAE7-61ECB3ADE5DB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1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Prečo je to dôležité?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528936" y="1649275"/>
            <a:ext cx="109677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Podklady pre programy pre školy z Plánu obnovy a odolnosti (prehľady o zanechaných štúdiách, štúdiu zdravotne         znevýhodnených a integrovaných deťoch/žiakov, so SZP            a v HN...)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 err="1">
                <a:solidFill>
                  <a:schemeClr val="accent5">
                    <a:lumMod val="75000"/>
                  </a:schemeClr>
                </a:solidFill>
              </a:rPr>
              <a:t>Referenčnosť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 potvrdenia o štúdiu – </a:t>
            </a:r>
            <a:r>
              <a:rPr lang="sk-SK" sz="3200" dirty="0" err="1">
                <a:solidFill>
                  <a:schemeClr val="accent5">
                    <a:lumMod val="75000"/>
                  </a:schemeClr>
                </a:solidFill>
              </a:rPr>
              <a:t>eGovernment</a:t>
            </a:r>
            <a:endParaRPr lang="sk-SK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Normatívne financovanie škôl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D4E4E64-DD25-460A-A40F-874545B1DF04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6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69332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Kontrola po odoslaní</a:t>
            </a:r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EE6A8A9-6166-408B-A851-AEDA48C45829}"/>
              </a:ext>
            </a:extLst>
          </p:cNvPr>
          <p:cNvSpPr/>
          <p:nvPr/>
        </p:nvSpPr>
        <p:spPr>
          <a:xfrm>
            <a:off x="474788" y="1009195"/>
            <a:ext cx="109677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Po odoslaní si </a:t>
            </a:r>
            <a:r>
              <a:rPr lang="sk-SK" sz="3200" b="1" dirty="0">
                <a:solidFill>
                  <a:srgbClr val="C00000"/>
                </a:solidFill>
                <a:cs typeface="Arial" panose="020B0604020202020204" pitchFamily="34" charset="0"/>
              </a:rPr>
              <a:t>skontrolujte</a:t>
            </a:r>
            <a:r>
              <a:rPr lang="sk-SK" sz="3200" dirty="0">
                <a:solidFill>
                  <a:srgbClr val="7030A0"/>
                </a:solidFill>
              </a:rPr>
              <a:t>, </a:t>
            </a:r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či dávka bola </a:t>
            </a:r>
            <a:r>
              <a:rPr lang="sk-SK" sz="3200" b="1" dirty="0">
                <a:solidFill>
                  <a:srgbClr val="C00000"/>
                </a:solidFill>
                <a:cs typeface="Arial" panose="020B0604020202020204" pitchFamily="34" charset="0"/>
              </a:rPr>
              <a:t>spracovaná bez chýb</a:t>
            </a:r>
          </a:p>
          <a:p>
            <a:endParaRPr lang="sk-SK" sz="32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rgbClr val="C00000"/>
                </a:solidFill>
              </a:rPr>
              <a:t>Ak bola dávka zamietnutá, nezapísali sa z nej </a:t>
            </a:r>
            <a:r>
              <a:rPr lang="sk-SK" sz="3200" b="1" dirty="0">
                <a:solidFill>
                  <a:srgbClr val="C00000"/>
                </a:solidFill>
                <a:cs typeface="Arial" panose="020B0604020202020204" pitchFamily="34" charset="0"/>
              </a:rPr>
              <a:t>žiadne</a:t>
            </a:r>
            <a:r>
              <a:rPr lang="sk-SK" sz="3200" dirty="0">
                <a:solidFill>
                  <a:srgbClr val="C00000"/>
                </a:solidFill>
              </a:rPr>
              <a:t> údaje       o žiadnom dieťati/žiakovi alebo zamestnancovi!</a:t>
            </a:r>
          </a:p>
          <a:p>
            <a:endParaRPr lang="sk-SK" sz="3200" dirty="0">
              <a:solidFill>
                <a:srgbClr val="7030A0"/>
              </a:solidFill>
            </a:endParaRPr>
          </a:p>
          <a:p>
            <a:r>
              <a:rPr lang="sk-SK" sz="3200" dirty="0">
                <a:solidFill>
                  <a:schemeClr val="accent5">
                    <a:lumMod val="75000"/>
                  </a:schemeClr>
                </a:solidFill>
              </a:rPr>
              <a:t>TIP: Postup, ako si skontrolovať korektné spracovanie dávky nájdete na: </a:t>
            </a:r>
            <a:r>
              <a:rPr lang="sk-SK" sz="3200" dirty="0">
                <a:solidFill>
                  <a:srgbClr val="7030A0"/>
                </a:solidFill>
                <a:hlinkClick r:id="rId4"/>
              </a:rPr>
              <a:t>https://www.minedu.sk/data/files/11240_20220502_chyby-v-ris_usmernenie.pdf</a:t>
            </a:r>
            <a:r>
              <a:rPr lang="sk-SK" sz="3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CD4EB58-8431-4D56-84E4-CB33A89A9C85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1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79C574E1-0D7A-44F2-92B1-071AB4A3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9" y="746274"/>
            <a:ext cx="10202087" cy="5362942"/>
          </a:xfrm>
          <a:prstGeom prst="rect">
            <a:avLst/>
          </a:prstGeom>
        </p:spPr>
      </p:pic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A4DE2949-581B-4DDD-AD33-2C3B3B82E6F7}"/>
              </a:ext>
            </a:extLst>
          </p:cNvPr>
          <p:cNvCxnSpPr>
            <a:cxnSpLocks/>
          </p:cNvCxnSpPr>
          <p:nvPr/>
        </p:nvCxnSpPr>
        <p:spPr>
          <a:xfrm flipH="1">
            <a:off x="5590903" y="1280160"/>
            <a:ext cx="1789612" cy="13977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86B2E5FB-B0DC-46EC-A456-459850EA85DA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607E085E-8DDB-7B4F-8DDB-579D324AE7E7}"/>
              </a:ext>
            </a:extLst>
          </p:cNvPr>
          <p:cNvCxnSpPr>
            <a:cxnSpLocks/>
          </p:cNvCxnSpPr>
          <p:nvPr/>
        </p:nvCxnSpPr>
        <p:spPr>
          <a:xfrm flipH="1">
            <a:off x="0" y="6178731"/>
            <a:ext cx="12192001" cy="0"/>
          </a:xfrm>
          <a:prstGeom prst="line">
            <a:avLst/>
          </a:prstGeom>
          <a:ln w="38100">
            <a:solidFill>
              <a:srgbClr val="C31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75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4149BC9-EC09-5045-AB41-F9B77560E5BC}"/>
              </a:ext>
            </a:extLst>
          </p:cNvPr>
          <p:cNvSpPr txBox="1"/>
          <p:nvPr/>
        </p:nvSpPr>
        <p:spPr>
          <a:xfrm>
            <a:off x="421561" y="315937"/>
            <a:ext cx="9877472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251999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5DE467-4B5F-9245-A7E1-1B91F4A9F1F2}"/>
              </a:ext>
            </a:extLst>
          </p:cNvPr>
          <p:cNvGrpSpPr/>
          <p:nvPr/>
        </p:nvGrpSpPr>
        <p:grpSpPr>
          <a:xfrm rot="5400000" flipV="1">
            <a:off x="121311" y="310131"/>
            <a:ext cx="973716" cy="334711"/>
            <a:chOff x="-2" y="6202082"/>
            <a:chExt cx="8826754" cy="0"/>
          </a:xfrm>
        </p:grpSpPr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6FF54546-EF93-8040-B6AC-5F81BF91CA2A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5">
              <a:extLst>
                <a:ext uri="{FF2B5EF4-FFF2-40B4-BE49-F238E27FC236}">
                  <a16:creationId xmlns:a16="http://schemas.microsoft.com/office/drawing/2014/main" id="{59A60EF8-E424-5248-AB73-D8F01738AC3A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1B6F94A-B092-2040-8F35-01C6ED47A26B}"/>
              </a:ext>
            </a:extLst>
          </p:cNvPr>
          <p:cNvSpPr txBox="1"/>
          <p:nvPr/>
        </p:nvSpPr>
        <p:spPr>
          <a:xfrm>
            <a:off x="11496676" y="315936"/>
            <a:ext cx="702318" cy="323165"/>
          </a:xfrm>
          <a:prstGeom prst="rect">
            <a:avLst/>
          </a:prstGeom>
          <a:solidFill>
            <a:srgbClr val="004287"/>
          </a:solidFill>
        </p:spPr>
        <p:txBody>
          <a:bodyPr wrap="square" lIns="432000" tIns="0" rIns="0" bIns="0" rtlCol="0">
            <a:spAutoFit/>
          </a:bodyPr>
          <a:lstStyle/>
          <a:p>
            <a:endParaRPr lang="sk-SK" sz="2100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219C813-EDE4-1241-B0DA-0287BBF95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81" y="285521"/>
            <a:ext cx="1089346" cy="40475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7E30DA8-2150-42E1-989B-D5A6229A36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54037" y="746274"/>
            <a:ext cx="9980018" cy="5381280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4EFD4F1B-26CA-4818-A1AA-3EC306A0DA92}"/>
              </a:ext>
            </a:extLst>
          </p:cNvPr>
          <p:cNvCxnSpPr>
            <a:cxnSpLocks/>
          </p:cNvCxnSpPr>
          <p:nvPr/>
        </p:nvCxnSpPr>
        <p:spPr>
          <a:xfrm flipH="1">
            <a:off x="6096000" y="1280160"/>
            <a:ext cx="1284515" cy="15022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D675162B-FF70-46DD-93EF-204C934F7705}"/>
              </a:ext>
            </a:extLst>
          </p:cNvPr>
          <p:cNvSpPr txBox="1"/>
          <p:nvPr/>
        </p:nvSpPr>
        <p:spPr>
          <a:xfrm>
            <a:off x="658812" y="6285904"/>
            <a:ext cx="101049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Ukončovanie štúdia v materskej škole a v základnej škole v ŠIS/RIS </a:t>
            </a:r>
          </a:p>
          <a:p>
            <a:r>
              <a:rPr lang="sk-SK" sz="1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Bratislava 23. 06. 2022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2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A33CAD666D341B31F7299B3E5F542" ma:contentTypeVersion="14" ma:contentTypeDescription="Create a new document." ma:contentTypeScope="" ma:versionID="07703421adbda42cdc9db77fad888370">
  <xsd:schema xmlns:xsd="http://www.w3.org/2001/XMLSchema" xmlns:xs="http://www.w3.org/2001/XMLSchema" xmlns:p="http://schemas.microsoft.com/office/2006/metadata/properties" xmlns:ns3="d35fd900-a045-468e-8e04-d071e42d7502" xmlns:ns4="47d4c641-694a-41b9-aff4-69551f348cd3" targetNamespace="http://schemas.microsoft.com/office/2006/metadata/properties" ma:root="true" ma:fieldsID="b1426869ad0bed8850b7992e2ea88518" ns3:_="" ns4:_="">
    <xsd:import namespace="d35fd900-a045-468e-8e04-d071e42d7502"/>
    <xsd:import namespace="47d4c641-694a-41b9-aff4-69551f348c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fd900-a045-468e-8e04-d071e42d75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4c641-694a-41b9-aff4-69551f348c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6B5E23-82EE-4F94-AC68-BA3FBEF0C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fd900-a045-468e-8e04-d071e42d7502"/>
    <ds:schemaRef ds:uri="47d4c641-694a-41b9-aff4-69551f348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0C5C90-E810-48D2-BB50-5B0E304F2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4CFD0-9D1F-4882-9CAE-3154F5F4A560}">
  <ds:schemaRefs>
    <ds:schemaRef ds:uri="http://schemas.microsoft.com/office/2006/documentManagement/types"/>
    <ds:schemaRef ds:uri="http://www.w3.org/XML/1998/namespace"/>
    <ds:schemaRef ds:uri="http://purl.org/dc/elements/1.1/"/>
    <ds:schemaRef ds:uri="47d4c641-694a-41b9-aff4-69551f348cd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35fd900-a045-468e-8e04-d071e42d750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2540</Words>
  <Application>Microsoft Office PowerPoint</Application>
  <PresentationFormat>Širokouhlá</PresentationFormat>
  <Paragraphs>389</Paragraphs>
  <Slides>34</Slides>
  <Notes>34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Schrenkel</dc:creator>
  <cp:lastModifiedBy>Hajdúková Viera</cp:lastModifiedBy>
  <cp:revision>37</cp:revision>
  <dcterms:created xsi:type="dcterms:W3CDTF">2018-01-31T17:30:53Z</dcterms:created>
  <dcterms:modified xsi:type="dcterms:W3CDTF">2022-06-23T11:35:13Z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0x010100602A33CAD666D341B31F7299B3E5F542</vt:lpwstr>
  </property>
</Properties>
</file>