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24"/>
  </p:handoutMasterIdLst>
  <p:sldIdLst>
    <p:sldId id="256" r:id="rId3"/>
    <p:sldId id="292" r:id="rId4"/>
    <p:sldId id="312" r:id="rId5"/>
    <p:sldId id="321" r:id="rId6"/>
    <p:sldId id="271" r:id="rId7"/>
    <p:sldId id="317" r:id="rId8"/>
    <p:sldId id="324" r:id="rId9"/>
    <p:sldId id="323" r:id="rId10"/>
    <p:sldId id="315" r:id="rId11"/>
    <p:sldId id="325" r:id="rId12"/>
    <p:sldId id="278" r:id="rId13"/>
    <p:sldId id="326" r:id="rId14"/>
    <p:sldId id="328" r:id="rId15"/>
    <p:sldId id="293" r:id="rId16"/>
    <p:sldId id="300" r:id="rId17"/>
    <p:sldId id="298" r:id="rId18"/>
    <p:sldId id="302" r:id="rId19"/>
    <p:sldId id="303" r:id="rId20"/>
    <p:sldId id="304" r:id="rId21"/>
    <p:sldId id="301" r:id="rId22"/>
    <p:sldId id="291" r:id="rId23"/>
  </p:sldIdLst>
  <p:sldSz cx="9144000" cy="6858000" type="screen4x3"/>
  <p:notesSz cx="6797675" cy="9926638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41104-667D-4214-BDF4-BAA8042C503B}" type="datetimeFigureOut">
              <a:rPr lang="sk-SK" smtClean="0"/>
              <a:t>3. 6. 2021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36675-F60E-4B14-A099-6417BAD4549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32487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Kliknite sem a upravte štýl predlohy podnadpisov.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3. 6. 2021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3. 6. 2021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3. 6. 2021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Kliknite sem a upravte štýl predlohy podnadpisov.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3. 6. 2021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3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3. 6. 2021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48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3. 6. 2021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73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3. 6. 2021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7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3. 6. 2021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34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3. 6. 2021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108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3. 6. 2021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49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3. 6. 2021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05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3. 6. 2021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3. 6. 2021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85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3. 6. 2021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243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3. 6. 2021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50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3. 6. 2021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3. 6. 2021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3. 6. 2021</a:t>
            </a:fld>
            <a:endParaRPr lang="sk-SK" dirty="0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3. 6. 2021</a:t>
            </a:fld>
            <a:endParaRPr lang="sk-SK" dirty="0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3. 6. 2021</a:t>
            </a:fld>
            <a:endParaRPr lang="sk-SK" dirty="0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3. 6. 2021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3. 6. 2021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3. 6. 2021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3. 6. 2021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2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576" y="4437112"/>
            <a:ext cx="7488832" cy="57606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MONITOROVANIE PROJEKTU</a:t>
            </a:r>
            <a:br>
              <a:rPr lang="sk-SK" sz="4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k-SK" sz="27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Nastavenie monitorovania v rámci projektu</a:t>
            </a:r>
            <a:br>
              <a:rPr lang="sk-SK" sz="3600" dirty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Podnadpis 2"/>
          <p:cNvSpPr>
            <a:spLocks noGrp="1"/>
          </p:cNvSpPr>
          <p:nvPr>
            <p:ph type="subTitle" idx="1"/>
          </p:nvPr>
        </p:nvSpPr>
        <p:spPr>
          <a:xfrm>
            <a:off x="767401" y="5085184"/>
            <a:ext cx="4257675" cy="1368152"/>
          </a:xfrm>
        </p:spPr>
        <p:txBody>
          <a:bodyPr rtlCol="0">
            <a:noAutofit/>
          </a:bodyPr>
          <a:lstStyle/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merateľné ukazovatele projektu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hlavná aktivita a </a:t>
            </a:r>
            <a:r>
              <a:rPr lang="sk-SK" sz="1200" dirty="0" err="1"/>
              <a:t>podaktivity</a:t>
            </a:r>
            <a:r>
              <a:rPr lang="sk-SK" sz="1200" dirty="0"/>
              <a:t> projektu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cieľová skupina - účastníci projektu a karta účastníka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sankčný mechanizmus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horizontálne princípy 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iné údaje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186766" cy="108012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Nastavenie hlavnej aktivity projektu v časti 7.2 žiadosti o NFP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484784"/>
            <a:ext cx="8186766" cy="4536504"/>
          </a:xfrm>
        </p:spPr>
        <p:txBody>
          <a:bodyPr/>
          <a:lstStyle/>
          <a:p>
            <a:endParaRPr lang="sk-SK" sz="1700" dirty="0"/>
          </a:p>
          <a:p>
            <a:r>
              <a:rPr lang="sk-SK" sz="1700" b="1" dirty="0"/>
              <a:t>súčasťou projektu musí byť činnosť vzdelávacieho charakteru</a:t>
            </a:r>
            <a:r>
              <a:rPr lang="sk-SK" sz="1700" dirty="0"/>
              <a:t> prepojená na cieľ projektu (napr. školenie, tréning, workshop), do ktorej bude zapojená žiadateľom oprávnená priama cieľová skupina zvolená v rámci časti 8 žiadosti o NFP – prepojenie na merateľné ukazovatele projektu sledujúce cieľové skupiny a nastavené cieľové hodnoty ukazovateľov</a:t>
            </a:r>
          </a:p>
          <a:p>
            <a:endParaRPr lang="sk-SK" sz="1700" dirty="0"/>
          </a:p>
          <a:p>
            <a:r>
              <a:rPr lang="sk-SK" sz="1700" dirty="0"/>
              <a:t>okrem „obsahových“ </a:t>
            </a:r>
            <a:r>
              <a:rPr lang="sk-SK" sz="1700" dirty="0" err="1"/>
              <a:t>podaktivít</a:t>
            </a:r>
            <a:r>
              <a:rPr lang="sk-SK" sz="1700" dirty="0"/>
              <a:t>, ktoré plánuje realizovať, žiadateľ ako </a:t>
            </a:r>
            <a:r>
              <a:rPr lang="sk-SK" sz="1700" b="1" dirty="0"/>
              <a:t>súčasť hlavnej aktivity projektu povinne zadefinuje samostatnú </a:t>
            </a:r>
            <a:r>
              <a:rPr lang="sk-SK" sz="1700" b="1" dirty="0" err="1"/>
              <a:t>podaktivitu</a:t>
            </a:r>
            <a:r>
              <a:rPr lang="sk-SK" sz="1700" b="1" dirty="0"/>
              <a:t> projektu „Koordinácia projektu“, ktorá bude obsahovať popis činností koordinácie projektu vo vzťahu k projektu v súlade s pokynmi uvedenými v Príručke pre žiadateľa. </a:t>
            </a:r>
            <a:r>
              <a:rPr lang="sk-SK" sz="1700" dirty="0"/>
              <a:t>Žiadateľ je oprávnený zvoliť si výlučne pracovné pozície uvedené v prílohe č. 5 výzvy</a:t>
            </a:r>
          </a:p>
        </p:txBody>
      </p:sp>
    </p:spTree>
    <p:extLst>
      <p:ext uri="{BB962C8B-B14F-4D97-AF65-F5344CB8AC3E}">
        <p14:creationId xmlns:p14="http://schemas.microsoft.com/office/powerpoint/2010/main" val="3729446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800" dirty="0">
                <a:solidFill>
                  <a:srgbClr val="E46C0A"/>
                </a:solidFill>
              </a:rPr>
              <a:t>Cieľová skupina - účastníci projektu </a:t>
            </a:r>
            <a:br>
              <a:rPr lang="sk-SK" sz="2800" dirty="0">
                <a:solidFill>
                  <a:srgbClr val="E46C0A"/>
                </a:solidFill>
              </a:rPr>
            </a:br>
            <a:r>
              <a:rPr lang="sk-SK" sz="2800" dirty="0">
                <a:solidFill>
                  <a:srgbClr val="E46C0A"/>
                </a:solidFill>
              </a:rPr>
              <a:t>Podmienka poskytnutia príspevku č. 11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28800"/>
            <a:ext cx="8186766" cy="4300513"/>
          </a:xfrm>
        </p:spPr>
        <p:txBody>
          <a:bodyPr/>
          <a:lstStyle/>
          <a:p>
            <a:r>
              <a:rPr lang="sk-SK" sz="1900" dirty="0"/>
              <a:t>cieľová skupina = účastníci projektu – </a:t>
            </a:r>
            <a:r>
              <a:rPr lang="sk-SK" sz="1900" b="1" u="sng" dirty="0"/>
              <a:t>sú </a:t>
            </a:r>
            <a:r>
              <a:rPr lang="sk-SK" sz="1900" dirty="0"/>
              <a:t>osoby, v prospech ktorých sa realizuje projekt, resp. osoby využívajúce výsledky realizácie projektu </a:t>
            </a:r>
          </a:p>
          <a:p>
            <a:pPr lvl="1"/>
            <a:r>
              <a:rPr lang="sk-SK" sz="1500" dirty="0"/>
              <a:t>napr. frekventanti vzdelávacieho programu, návštevníci podporeného zariadenia, používatelia podporenej služby). </a:t>
            </a:r>
          </a:p>
          <a:p>
            <a:pPr marL="357188" lvl="1">
              <a:buFont typeface="Arial" panose="020B0604020202020204" pitchFamily="34" charset="0"/>
              <a:buChar char="•"/>
            </a:pPr>
            <a:r>
              <a:rPr lang="sk-SK" sz="1900" dirty="0"/>
              <a:t>cieľovou skupinou (účastníkmi projektu) </a:t>
            </a:r>
            <a:r>
              <a:rPr lang="sk-SK" sz="1900" b="1" u="sng" dirty="0"/>
              <a:t>nie sú </a:t>
            </a:r>
            <a:r>
              <a:rPr lang="sk-SK" sz="1900" dirty="0"/>
              <a:t>členovia projektového tímu (riadiaci a administratívny pracovníci, lektori, sociálni pracovníci a pod.), ani osoby/personál vykonávajúce odborné činnosti</a:t>
            </a:r>
          </a:p>
          <a:p>
            <a:r>
              <a:rPr lang="sk-SK" sz="1900" dirty="0"/>
              <a:t>zároveň je však možné, aby osoba, ktorá v rámci projektu pracuje napr. ako riadiaci pracovník alebo odborný pracovník, bola v určitom momente do projektu zapojená aj ako osoba cieľovej skupiny, tzn. bola napr. účastníkom vzdelávacej aktivity, školenia, workshopu a pod.</a:t>
            </a:r>
          </a:p>
          <a:p>
            <a:pPr>
              <a:buNone/>
            </a:pPr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248737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800" dirty="0">
                <a:solidFill>
                  <a:srgbClr val="E46C0A"/>
                </a:solidFill>
              </a:rPr>
              <a:t>Implementácia - sledovanie cieľovej skupiny - účastníkov na úrovni projektu = karta účastníka 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8"/>
            <a:ext cx="8186766" cy="4588545"/>
          </a:xfrm>
        </p:spPr>
        <p:txBody>
          <a:bodyPr/>
          <a:lstStyle/>
          <a:p>
            <a:pPr>
              <a:buNone/>
            </a:pPr>
            <a:r>
              <a:rPr lang="sk-SK" sz="1800" u="sng" dirty="0"/>
              <a:t>Karta účastníka:</a:t>
            </a:r>
          </a:p>
          <a:p>
            <a:r>
              <a:rPr lang="sk-SK" sz="1800" dirty="0"/>
              <a:t>účastník projektu je osoba priamej cieľovej skupiny priamo zúčastňujúca sa aktivít projektu (napr. frekventant vzdelávacích programov), pričom platí, že na každého účastníka projektu sa viažu výdavky projektu</a:t>
            </a:r>
          </a:p>
          <a:p>
            <a:r>
              <a:rPr lang="sk-SK" sz="1800" dirty="0"/>
              <a:t>v procese implementácie projektu budú všetky osoby priamej cieľovej skupiny zapojené do realizácie projektu monitorované zo strany prijímateľa NFP </a:t>
            </a:r>
            <a:br>
              <a:rPr lang="sk-SK" sz="1800" dirty="0"/>
            </a:br>
            <a:r>
              <a:rPr lang="sk-SK" sz="1800" dirty="0"/>
              <a:t>a sledované prostredníctvom tzv. karty účastníka </a:t>
            </a:r>
          </a:p>
          <a:p>
            <a:r>
              <a:rPr lang="sk-SK" sz="1800" dirty="0"/>
              <a:t>karta konkrétneho účastníka sa vypĺňa v reálnom čase vstupu/výstupu účastníka do/z projektu</a:t>
            </a:r>
          </a:p>
        </p:txBody>
      </p:sp>
    </p:spTree>
    <p:extLst>
      <p:ext uri="{BB962C8B-B14F-4D97-AF65-F5344CB8AC3E}">
        <p14:creationId xmlns:p14="http://schemas.microsoft.com/office/powerpoint/2010/main" val="2466966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218" y="0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800" dirty="0">
                <a:solidFill>
                  <a:srgbClr val="E46C0A"/>
                </a:solidFill>
              </a:rPr>
              <a:t>Implementácia - sledovanie cieľovej skupiny - účastníkov na úrovni projektu = karta účastníka 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980728"/>
            <a:ext cx="8186766" cy="4948585"/>
          </a:xfrm>
        </p:spPr>
        <p:txBody>
          <a:bodyPr/>
          <a:lstStyle/>
          <a:p>
            <a:pPr>
              <a:buNone/>
            </a:pPr>
            <a:r>
              <a:rPr lang="sk-SK" sz="1800" u="sng" dirty="0"/>
              <a:t>Karta účastníka:</a:t>
            </a:r>
          </a:p>
          <a:p>
            <a:r>
              <a:rPr lang="sk-SK" sz="1800" dirty="0"/>
              <a:t>minimálne obsahuje: </a:t>
            </a:r>
          </a:p>
          <a:p>
            <a:pPr lvl="1"/>
            <a:r>
              <a:rPr lang="sk-SK" sz="1600" dirty="0"/>
              <a:t>dátum, kedy účastník vstúpil do projektu </a:t>
            </a:r>
          </a:p>
          <a:p>
            <a:pPr lvl="1"/>
            <a:r>
              <a:rPr lang="sk-SK" sz="1600" dirty="0"/>
              <a:t>dátum, kedy účastník vystúpil z projektu; </a:t>
            </a:r>
          </a:p>
          <a:p>
            <a:pPr lvl="1"/>
            <a:r>
              <a:rPr lang="sk-SK" sz="1600" dirty="0"/>
              <a:t>rodné číslo/ identifikátor účastníka (v prípade anonymného účastníka alebo zahraničného účastníka bez SK rodného čísla)</a:t>
            </a:r>
          </a:p>
          <a:p>
            <a:pPr lvl="1"/>
            <a:r>
              <a:rPr lang="sk-SK" sz="1600" dirty="0"/>
              <a:t>aktivita projektu </a:t>
            </a:r>
          </a:p>
          <a:p>
            <a:pPr lvl="1"/>
            <a:r>
              <a:rPr lang="sk-SK" sz="1600" dirty="0"/>
              <a:t>pohlavie</a:t>
            </a:r>
          </a:p>
          <a:p>
            <a:pPr lvl="1"/>
            <a:r>
              <a:rPr lang="sk-SK" sz="1600" dirty="0"/>
              <a:t>vek</a:t>
            </a:r>
          </a:p>
          <a:p>
            <a:pPr lvl="1"/>
            <a:r>
              <a:rPr lang="sk-SK" sz="1600" dirty="0"/>
              <a:t>zamestnanecké postavenie </a:t>
            </a:r>
          </a:p>
          <a:p>
            <a:pPr lvl="1"/>
            <a:r>
              <a:rPr lang="sk-SK" sz="1600" dirty="0"/>
              <a:t>vzdelanie </a:t>
            </a:r>
          </a:p>
          <a:p>
            <a:pPr lvl="1"/>
            <a:r>
              <a:rPr lang="sk-SK" sz="1600" dirty="0"/>
              <a:t>kontaktné údaje </a:t>
            </a:r>
          </a:p>
          <a:p>
            <a:pPr lvl="1"/>
            <a:r>
              <a:rPr lang="sk-SK" sz="1600" dirty="0"/>
              <a:t>znevýhodnenie</a:t>
            </a:r>
          </a:p>
          <a:p>
            <a:pPr marL="0" lvl="1" indent="0">
              <a:buNone/>
              <a:tabLst>
                <a:tab pos="0" algn="l"/>
              </a:tabLst>
            </a:pPr>
            <a:r>
              <a:rPr lang="sk-SK" sz="1600" dirty="0"/>
              <a:t>Pozn.: Anonymným účastníkom sa rozumie účastník, ktorý neposkytne svoje rodné číslo, resp. identifikátor v prípade zahraničného účastníka bez SK rodného čísla, prípadne iné identifikačné údaje (napr. meno, priezvisko a pod.) pre účely evidovania Karty účastníka, ale prijímateľ ho na základe iných vyplnených údajov v Karte účastníka dokáže jednoznačne identifikovať. </a:t>
            </a:r>
          </a:p>
        </p:txBody>
      </p:sp>
    </p:spTree>
    <p:extLst>
      <p:ext uri="{BB962C8B-B14F-4D97-AF65-F5344CB8AC3E}">
        <p14:creationId xmlns:p14="http://schemas.microsoft.com/office/powerpoint/2010/main" val="813149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1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660553"/>
          </a:xfrm>
        </p:spPr>
        <p:txBody>
          <a:bodyPr/>
          <a:lstStyle/>
          <a:p>
            <a:pPr algn="just"/>
            <a:r>
              <a:rPr lang="sk-SK" sz="2000" dirty="0"/>
              <a:t>plánované/cieľové hodnoty merateľných ukazovateľov premietnuté do zmluvy o NFP sú záväzné, pričom Zmluva o NFP upravuje aj postup pre prípad, ak Prijímateľ merateľné ukazovatele projektu nesplní, vrátane možnosti udelenia korekcie a odstúpenia od Zmluvy o NFP Poskytovateľom.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v rámci napĺňania hodnôt merateľných ukazovateľov projektu je v súlade so Zmluvou o NFP a VZP stanovená možná 5% miera odchýlky (tzn. ak Prijímateľ nedosiahol hodnotu merateľného ukazovateľa projektu </a:t>
            </a:r>
            <a:r>
              <a:rPr lang="sk-SK" sz="2000" b="1" u="sng" dirty="0"/>
              <a:t>uvedenej v schválenej žiadosti o NFP</a:t>
            </a:r>
            <a:r>
              <a:rPr lang="sk-SK" sz="2000" dirty="0"/>
              <a:t> s odchýlkou nepresahujúcou 5% oproti schválenej hodnote, takáto miera nenaplnenia hodnôt merateľných ukazovateľov projektu nemá za následok vykonanie sankcií voči Prijímateľovi).</a:t>
            </a:r>
          </a:p>
          <a:p>
            <a:pPr>
              <a:buFont typeface="Arial" charset="0"/>
              <a:buNone/>
            </a:pP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474893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2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329113"/>
          </a:xfrm>
        </p:spPr>
        <p:txBody>
          <a:bodyPr/>
          <a:lstStyle/>
          <a:p>
            <a:pPr algn="just"/>
            <a:r>
              <a:rPr lang="sk-SK" sz="2000" dirty="0"/>
              <a:t>ak Prijímateľ nedosiahol hodnotu merateľného ukazovateľa projektu </a:t>
            </a:r>
            <a:r>
              <a:rPr lang="sk-SK" sz="2000" b="1" u="sng" dirty="0"/>
              <a:t>uvedenej v schválenej žiadosti o NFP </a:t>
            </a:r>
            <a:r>
              <a:rPr lang="sk-SK" sz="2000" dirty="0"/>
              <a:t>s odchýlkou presahujúcou 5 % oproti schválenej hodnote, môže uplatniť Poskytovateľ voči Prijímateľovi finančné sankcie - a to úmerne so znížením hodnoty merateľného ukazovateľa projektu vo vzťahu k tým hlavným aktivitám, ktoré prispievajú k dosiahnutiu znižovaného merateľného ukazovateľa projektu.</a:t>
            </a:r>
          </a:p>
          <a:p>
            <a:pPr marL="0" indent="0" algn="just">
              <a:buNone/>
            </a:pPr>
            <a:endParaRPr lang="sk-SK" sz="2000" dirty="0"/>
          </a:p>
          <a:p>
            <a:pPr>
              <a:buFont typeface="Arial" charset="0"/>
              <a:buNone/>
            </a:pP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815169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3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24744"/>
            <a:ext cx="8186766" cy="4804569"/>
          </a:xfrm>
        </p:spPr>
        <p:txBody>
          <a:bodyPr/>
          <a:lstStyle/>
          <a:p>
            <a:pPr algn="just"/>
            <a:r>
              <a:rPr lang="sk-SK" sz="2000" b="1" dirty="0"/>
              <a:t>Merateľný ukazovateľ projektu bez príznaku (rizika) </a:t>
            </a:r>
            <a:r>
              <a:rPr lang="sk-SK" sz="2000" dirty="0"/>
              <a:t>– jeho dosiahnutie je záväzné z hľadiska dosiahnutia jeho plánovanej hodnoty, pričom akceptovateľná miera odchýlky, ktorá nebude mať za následok vznik finančnej zodpovednosti </a:t>
            </a:r>
            <a:r>
              <a:rPr lang="pl-PL" sz="2000" dirty="0"/>
              <a:t>vyplýva z článku 6 zmluvy o NFP.</a:t>
            </a:r>
          </a:p>
          <a:p>
            <a:pPr>
              <a:buFont typeface="Arial" charset="0"/>
              <a:buNone/>
            </a:pPr>
            <a:endParaRPr lang="sk-SK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344816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9271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Implementácia - karta účastníka a 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3"/>
            <a:ext cx="8186766" cy="4680520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u="sng" dirty="0"/>
              <a:t>Povinnosti prijímateľa:</a:t>
            </a:r>
          </a:p>
          <a:p>
            <a:pPr algn="just"/>
            <a:r>
              <a:rPr lang="sk-SK" sz="1800" dirty="0"/>
              <a:t>zaznamenať údaje o každom účastníkovi v podobe karty účastníka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/>
            <a:r>
              <a:rPr lang="sk-SK" sz="1800" dirty="0"/>
              <a:t>karta musí obsahovať všetky požadované údaje, okrem údajov o znevýhodnení – v prípade, že ich účastník odmietol poskytnúť – prijímateľ musí mať toto odmietnutie zaznamenané – vydokladovateľné – </a:t>
            </a:r>
            <a:r>
              <a:rPr lang="sk-SK" sz="1800" b="1" dirty="0"/>
              <a:t>účastník bude zarátaný medzi účastníkov projektu a bude započítaný do projektových </a:t>
            </a:r>
            <a:r>
              <a:rPr lang="sk-SK" sz="1800" dirty="0"/>
              <a:t>ukazovateľov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/>
            <a:r>
              <a:rPr lang="sk-SK" sz="1800" dirty="0"/>
              <a:t>účastník môže odmietnuť poskytnúť akékoľvek údaje - prijímateľ musí mať toto odmietnutie zaznamenané – vydokladovateľné – </a:t>
            </a:r>
            <a:r>
              <a:rPr lang="sk-SK" sz="1800" b="1" dirty="0"/>
              <a:t>takéhoto účastníka však nemôže započítať do projektových ukazovateľov (môže mať vplyv na plnenie MU a uplatnenie sankčného mechanizmu). </a:t>
            </a:r>
            <a:r>
              <a:rPr lang="sk-SK" sz="1800" dirty="0"/>
              <a:t>Výdavky na takéhoto účastníka sú oprávnené – prijímateľ však musí mať dôkaz potvrdzujúci jeho oprávnenosť</a:t>
            </a:r>
          </a:p>
        </p:txBody>
      </p:sp>
    </p:spTree>
    <p:extLst>
      <p:ext uri="{BB962C8B-B14F-4D97-AF65-F5344CB8AC3E}">
        <p14:creationId xmlns:p14="http://schemas.microsoft.com/office/powerpoint/2010/main" val="814586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>
                <a:solidFill>
                  <a:srgbClr val="E46C0A"/>
                </a:solidFill>
              </a:rPr>
              <a:t>Relevancia projektu k horizontálnym princípom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28799"/>
            <a:ext cx="8186766" cy="4464497"/>
          </a:xfrm>
        </p:spPr>
        <p:txBody>
          <a:bodyPr/>
          <a:lstStyle/>
          <a:p>
            <a:pPr algn="just"/>
            <a:r>
              <a:rPr lang="sk-SK" sz="1800" dirty="0"/>
              <a:t>horizontálne princípy – udržateľný rozvoj (UR) a podpora rovnosti medzi mužmi a ženami a nediskriminácia (</a:t>
            </a:r>
            <a:r>
              <a:rPr lang="sk-SK" sz="1800" dirty="0" err="1"/>
              <a:t>RMŽaND</a:t>
            </a:r>
            <a:r>
              <a:rPr lang="sk-SK" sz="1800" dirty="0"/>
              <a:t>)</a:t>
            </a:r>
          </a:p>
          <a:p>
            <a:pPr algn="just"/>
            <a:r>
              <a:rPr lang="sk-SK" sz="1800" dirty="0"/>
              <a:t>každý projekt je automaticky v súlade s oboma horizontálnymi princípmi (čestné vyhlásenie žiadateľa – časť 15 formulára žiadosti o NFP)</a:t>
            </a:r>
          </a:p>
          <a:p>
            <a:pPr algn="just"/>
            <a:r>
              <a:rPr lang="sk-SK" sz="1800" dirty="0"/>
              <a:t>ukazovatele projektu majú preddefinovanú relevanciu k horizontálnym princípom (pri vypĺňaní žiadosti o NFP v ITMS2014+ systém automaticky pridelí relevanciu, nie je možné ju meniť)</a:t>
            </a:r>
          </a:p>
        </p:txBody>
      </p:sp>
    </p:spTree>
    <p:extLst>
      <p:ext uri="{BB962C8B-B14F-4D97-AF65-F5344CB8AC3E}">
        <p14:creationId xmlns:p14="http://schemas.microsoft.com/office/powerpoint/2010/main" val="2456487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186766" cy="72008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400" dirty="0">
                <a:solidFill>
                  <a:srgbClr val="E46C0A"/>
                </a:solidFill>
              </a:rPr>
              <a:t>Relevancia projektu k horizontálnym princípom</a:t>
            </a:r>
            <a:br>
              <a:rPr lang="sk-SK" sz="2400" dirty="0">
                <a:solidFill>
                  <a:srgbClr val="E46C0A"/>
                </a:solidFill>
              </a:rPr>
            </a:br>
            <a:r>
              <a:rPr lang="sk-SK" sz="2400" dirty="0">
                <a:solidFill>
                  <a:srgbClr val="E46C0A"/>
                </a:solidFill>
              </a:rPr>
              <a:t>Podmienka poskytnutia príspevku č. 19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467544" y="1340768"/>
            <a:ext cx="8186766" cy="4454857"/>
          </a:xfrm>
        </p:spPr>
        <p:txBody>
          <a:bodyPr/>
          <a:lstStyle/>
          <a:p>
            <a:pPr algn="just"/>
            <a:r>
              <a:rPr lang="sk-SK" sz="1800" b="1" dirty="0"/>
              <a:t>podmienka súladu s HP nie je preukazovaná zo strany žiadateľa samostatnou prílohou</a:t>
            </a:r>
          </a:p>
          <a:p>
            <a:pPr algn="just"/>
            <a:r>
              <a:rPr lang="sk-SK" sz="1800" dirty="0"/>
              <a:t>žiadateľ deklaruje splnenie podmienky </a:t>
            </a:r>
            <a:r>
              <a:rPr lang="sk-SK" sz="1800" b="1" dirty="0"/>
              <a:t>HP </a:t>
            </a:r>
            <a:r>
              <a:rPr lang="sk-SK" sz="1800" b="1" dirty="0" err="1"/>
              <a:t>RMŽaND</a:t>
            </a:r>
            <a:r>
              <a:rPr lang="sk-SK" sz="1800" b="1" dirty="0"/>
              <a:t> v časti 7.2 </a:t>
            </a:r>
            <a:r>
              <a:rPr lang="sk-SK" sz="1800" b="1" dirty="0" err="1"/>
              <a:t>ŽoNFP</a:t>
            </a:r>
            <a:r>
              <a:rPr lang="sk-SK" sz="1800" b="1" dirty="0"/>
              <a:t> stručným opisom relevantných aktivít</a:t>
            </a:r>
          </a:p>
          <a:p>
            <a:pPr algn="just"/>
            <a:r>
              <a:rPr lang="sk-SK" sz="1800" dirty="0"/>
              <a:t>uplatňovanie horizontálnych princípov na projektovej úrovni overované v procese výberu projektov, ako aj v procese monitorovania a kontroly projektov</a:t>
            </a:r>
          </a:p>
          <a:p>
            <a:pPr algn="just"/>
            <a:r>
              <a:rPr lang="sk-SK" sz="1800" dirty="0"/>
              <a:t>Časť 5 formulára </a:t>
            </a:r>
            <a:r>
              <a:rPr lang="sk-SK" sz="1800" dirty="0" err="1"/>
              <a:t>ŽoNFP</a:t>
            </a:r>
            <a:r>
              <a:rPr lang="sk-SK" sz="1800" dirty="0"/>
              <a:t>: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sk-SK" sz="1700" dirty="0"/>
              <a:t>Identifikácia príspevku k princípu udržateľného rozvoja - Automaticky vypĺňané relevantné ciele horizontálneho princípu udržateľný rozvoj v nadväznosti na vybrané typy aktivít v </a:t>
            </a:r>
            <a:r>
              <a:rPr lang="sk-SK" sz="1700" dirty="0" err="1"/>
              <a:t>ŽoNFP</a:t>
            </a:r>
            <a:r>
              <a:rPr lang="sk-SK" sz="1700" dirty="0"/>
              <a:t>.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1700" dirty="0"/>
              <a:t>Identifikácia príspevku k princípu podpory rovnosti mužov a žien a nediskriminácia - Automaticky vyplnený text: Projekt je priamo zameraný na znevýhodnené skupiny.</a:t>
            </a:r>
          </a:p>
          <a:p>
            <a:pPr algn="just"/>
            <a:endParaRPr lang="sk-SK" sz="1800" dirty="0"/>
          </a:p>
          <a:p>
            <a:pPr algn="just"/>
            <a:endParaRPr lang="sk-SK" sz="1800" dirty="0"/>
          </a:p>
          <a:p>
            <a:pPr algn="just"/>
            <a:endParaRPr lang="sk-SK" sz="1800" dirty="0"/>
          </a:p>
          <a:p>
            <a:pPr algn="just"/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4151930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7809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Projektové merateľné 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186766" cy="4824536"/>
          </a:xfrm>
        </p:spPr>
        <p:txBody>
          <a:bodyPr/>
          <a:lstStyle/>
          <a:p>
            <a:pPr algn="just"/>
            <a:r>
              <a:rPr lang="sk-SK" sz="2000" dirty="0"/>
              <a:t>Projektové MU sú sledované na úrovni projektu.</a:t>
            </a:r>
          </a:p>
          <a:p>
            <a:pPr lvl="0" algn="just"/>
            <a:r>
              <a:rPr lang="sk-SK" sz="2000" u="sng" dirty="0"/>
              <a:t>Typ MU</a:t>
            </a:r>
            <a:r>
              <a:rPr lang="sk-SK" sz="2000" dirty="0"/>
              <a:t> – na úrovni projektu sa používa iba jeden typ MU (nedelia sa osobitne na MU výstupu, výsledku, resp. dopadu).</a:t>
            </a:r>
          </a:p>
          <a:p>
            <a:pPr algn="just"/>
            <a:r>
              <a:rPr lang="sk-SK" sz="2000" b="1" u="sng" dirty="0"/>
              <a:t>Čas začiatku sledovania plnenia hodnoty ukazovateľa </a:t>
            </a:r>
            <a:r>
              <a:rPr lang="sk-SK" sz="2000" dirty="0"/>
              <a:t>– každý MU má určenú dobu začatia sledovania plnenia hodnoty (vyplýva z definície) – </a:t>
            </a:r>
          </a:p>
          <a:p>
            <a:pPr lvl="1" algn="just"/>
            <a:r>
              <a:rPr lang="sk-SK" sz="2000" dirty="0"/>
              <a:t>monitoruje </a:t>
            </a:r>
            <a:r>
              <a:rPr lang="sk-SK" sz="2000" b="1" dirty="0"/>
              <a:t>vstup/začiatok a priebeh realizácie </a:t>
            </a:r>
            <a:r>
              <a:rPr lang="sk-SK" sz="2000" dirty="0"/>
              <a:t>projektu – monitoruje moment zapojenia subjektu/účastníka do aktivity/projektu</a:t>
            </a:r>
          </a:p>
          <a:p>
            <a:pPr lvl="1" algn="just"/>
            <a:r>
              <a:rPr lang="sk-SK" sz="2000" dirty="0"/>
              <a:t>monitoruje </a:t>
            </a:r>
            <a:r>
              <a:rPr lang="sk-SK" sz="2000" b="1" dirty="0"/>
              <a:t>stav v čase ukončenia aktivity/ukončenia účasti na projekte</a:t>
            </a:r>
            <a:r>
              <a:rPr lang="sk-SK" sz="2000" dirty="0"/>
              <a:t> (nevyhnutné zaznamenať najneskôr do 4 týždňov od ukončenia účasti) </a:t>
            </a:r>
          </a:p>
          <a:p>
            <a:pPr lvl="1" algn="just"/>
            <a:r>
              <a:rPr lang="sk-SK" sz="2000" dirty="0"/>
              <a:t>monitoruje </a:t>
            </a:r>
            <a:r>
              <a:rPr lang="sk-SK" sz="2000" b="1" dirty="0"/>
              <a:t>stav v časovom odstupe od ukončenia aktivity/projektu </a:t>
            </a:r>
            <a:r>
              <a:rPr lang="sk-SK" sz="2000" dirty="0"/>
              <a:t>(6 mesiacov po, 12 mesiacov po – v závislosti od ukazovateľa – uvedené v definícii. Nemonitoruje sa stav počas mesiacov od ukončenia, ale stav po x mesiacoch od ukončenia)</a:t>
            </a:r>
          </a:p>
          <a:p>
            <a:pPr>
              <a:buFont typeface="Arial" charset="0"/>
              <a:buNone/>
            </a:pP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280822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>
                <a:solidFill>
                  <a:srgbClr val="E46C0A"/>
                </a:solidFill>
              </a:rPr>
              <a:t>Iné údaje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92175"/>
            <a:ext cx="8186766" cy="4329113"/>
          </a:xfrm>
        </p:spPr>
        <p:txBody>
          <a:bodyPr/>
          <a:lstStyle/>
          <a:p>
            <a:r>
              <a:rPr lang="sk-SK" sz="1600" dirty="0"/>
              <a:t>štatistické  údaje získavané z jednotlivých projektov počas ich implementácie</a:t>
            </a:r>
          </a:p>
          <a:p>
            <a:r>
              <a:rPr lang="sk-SK" sz="1600" dirty="0"/>
              <a:t>rozsah požadovaných iných údajov definovaný v rámci výzvy</a:t>
            </a:r>
          </a:p>
          <a:p>
            <a:r>
              <a:rPr lang="sk-SK" sz="1600" dirty="0"/>
              <a:t>nie sú získavané prostredníctvom merateľných ukazovateľov projektu ale v priebehu implementácie projektu, na základe uzavretej zmluvy o NFP </a:t>
            </a:r>
          </a:p>
          <a:p>
            <a:r>
              <a:rPr lang="sk-SK" sz="1600" b="1" u="sng" dirty="0"/>
              <a:t>žiadateľ neuvádza iné údaje v žiadosti o NFP</a:t>
            </a:r>
          </a:p>
          <a:p>
            <a:r>
              <a:rPr lang="sk-SK" sz="1600" b="1" u="sng" dirty="0"/>
              <a:t>žiadateľ nestanovuje cieľové hodnoty</a:t>
            </a:r>
          </a:p>
          <a:p>
            <a:r>
              <a:rPr lang="sk-SK" sz="1600" b="1" u="sng" dirty="0"/>
              <a:t>za nedosiahnutie hodnoty, tzn. sledovaná dosiahnutá hodnota = 0, nie je uplatňovaný sankčný mechanizmus</a:t>
            </a:r>
          </a:p>
          <a:p>
            <a:r>
              <a:rPr lang="sk-SK" sz="1600" dirty="0"/>
              <a:t>v priebehu implementácie projektu môže byť rozsah požadovaných údajov vo vzťahu k merateľným ukazovateľom upravený (rozšírený, resp. zúžený) a poskytovanie týchto údajov bude prebiehať v súlade s podmienkami dohodnutými v zmluve o NFP</a:t>
            </a:r>
          </a:p>
        </p:txBody>
      </p:sp>
    </p:spTree>
    <p:extLst>
      <p:ext uri="{BB962C8B-B14F-4D97-AF65-F5344CB8AC3E}">
        <p14:creationId xmlns:p14="http://schemas.microsoft.com/office/powerpoint/2010/main" val="5409335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420888"/>
            <a:ext cx="8186766" cy="1143000"/>
          </a:xfrm>
        </p:spPr>
        <p:txBody>
          <a:bodyPr rtlCol="0">
            <a:normAutofit/>
          </a:bodyPr>
          <a:lstStyle/>
          <a:p>
            <a:r>
              <a:rPr lang="sk-SK" b="1" dirty="0">
                <a:solidFill>
                  <a:srgbClr val="E46C0A"/>
                </a:solidFill>
              </a:rPr>
              <a:t>Ďakujeme za pozornosť</a:t>
            </a:r>
          </a:p>
        </p:txBody>
      </p:sp>
    </p:spTree>
    <p:extLst>
      <p:ext uri="{BB962C8B-B14F-4D97-AF65-F5344CB8AC3E}">
        <p14:creationId xmlns:p14="http://schemas.microsoft.com/office/powerpoint/2010/main" val="2954727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Projektové merateľné 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8"/>
            <a:ext cx="8186766" cy="4680520"/>
          </a:xfrm>
        </p:spPr>
        <p:txBody>
          <a:bodyPr/>
          <a:lstStyle/>
          <a:p>
            <a:pPr algn="just"/>
            <a:r>
              <a:rPr lang="sk-SK" sz="1900" b="1" u="sng" dirty="0"/>
              <a:t>Čas splnenia cieľovej hodnoty ukazovateľa:</a:t>
            </a:r>
          </a:p>
          <a:p>
            <a:pPr lvl="1" algn="just"/>
            <a:r>
              <a:rPr lang="sk-SK" sz="1900" b="1" dirty="0"/>
              <a:t>konečný moment plnenia plánovaných cieľových hodnôt merateľných ukazovateľov:</a:t>
            </a:r>
          </a:p>
          <a:p>
            <a:pPr lvl="2" algn="just"/>
            <a:r>
              <a:rPr lang="pl-PL" sz="1900" i="1" dirty="0"/>
              <a:t>K = koniec realizácie projektu </a:t>
            </a:r>
          </a:p>
          <a:p>
            <a:pPr lvl="2" algn="just"/>
            <a:r>
              <a:rPr lang="pl-PL" sz="1900" i="1" dirty="0"/>
              <a:t>U = v rámci udržateľnosti projektu</a:t>
            </a:r>
          </a:p>
          <a:p>
            <a:pPr lvl="2" algn="just"/>
            <a:r>
              <a:rPr lang="pl-PL" sz="1900" i="1" dirty="0"/>
              <a:t>kombinácia K, U</a:t>
            </a:r>
          </a:p>
          <a:p>
            <a:pPr marL="342900" lvl="2" indent="-342900" algn="just"/>
            <a:r>
              <a:rPr lang="sk-SK" sz="1900" b="1" u="sng" dirty="0"/>
              <a:t>Frekvencia merania počas implementácie projektu:</a:t>
            </a:r>
          </a:p>
          <a:p>
            <a:pPr marL="814388" lvl="3" algn="just"/>
            <a:r>
              <a:rPr lang="sk-SK" sz="1900" b="1" dirty="0"/>
              <a:t>časový priebeh sledovania plnenia merateľných ukazovateľov</a:t>
            </a:r>
          </a:p>
          <a:p>
            <a:pPr marL="1162050" lvl="4" indent="-266700" algn="just">
              <a:buFont typeface="Arial" panose="020B0604020202020204" pitchFamily="34" charset="0"/>
              <a:buChar char="•"/>
            </a:pPr>
            <a:r>
              <a:rPr lang="sk-SK" sz="1900" i="1" dirty="0"/>
              <a:t>priebežne – prostredníctvom:</a:t>
            </a:r>
          </a:p>
          <a:p>
            <a:pPr marL="1619250" lvl="5" indent="-266700" algn="just"/>
            <a:r>
              <a:rPr lang="sk-SK" sz="1900" i="1" dirty="0"/>
              <a:t>doplňujúcich monitorovacích údajov k žiadosti o platbu a  </a:t>
            </a:r>
          </a:p>
          <a:p>
            <a:pPr marL="1619250" lvl="5" indent="-266700" algn="just"/>
            <a:r>
              <a:rPr lang="sk-SK" sz="1900" i="1" dirty="0"/>
              <a:t>monitorovacích správ prijímateľa</a:t>
            </a:r>
          </a:p>
        </p:txBody>
      </p:sp>
    </p:spTree>
    <p:extLst>
      <p:ext uri="{BB962C8B-B14F-4D97-AF65-F5344CB8AC3E}">
        <p14:creationId xmlns:p14="http://schemas.microsoft.com/office/powerpoint/2010/main" val="3472664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392446" cy="792088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Projektové merateľné ukazovatele v žiadosti o NFP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444782" y="1052736"/>
            <a:ext cx="8186766" cy="4248472"/>
          </a:xfrm>
        </p:spPr>
        <p:txBody>
          <a:bodyPr/>
          <a:lstStyle/>
          <a:p>
            <a:pPr algn="just"/>
            <a:endParaRPr lang="sk-SK" sz="1900" dirty="0"/>
          </a:p>
          <a:p>
            <a:pPr algn="just"/>
            <a:r>
              <a:rPr lang="sk-SK" sz="1900" b="1" u="sng" dirty="0"/>
              <a:t>podmienka poskytnutia č. 21:</a:t>
            </a:r>
          </a:p>
          <a:p>
            <a:pPr lvl="1" algn="just"/>
            <a:r>
              <a:rPr lang="sk-SK" sz="1900" dirty="0"/>
              <a:t>popis podmienky poskytnutia</a:t>
            </a:r>
          </a:p>
          <a:p>
            <a:pPr lvl="1" algn="just"/>
            <a:r>
              <a:rPr lang="sk-SK" sz="1900" dirty="0"/>
              <a:t>pravidlá k nastaveniu hodnôt (jedinečnosť subjektu/osoby)</a:t>
            </a:r>
          </a:p>
          <a:p>
            <a:pPr lvl="1" algn="just"/>
            <a:r>
              <a:rPr lang="sk-SK" sz="1900" dirty="0"/>
              <a:t>postup vo vzťahu k tvorbe </a:t>
            </a:r>
            <a:r>
              <a:rPr lang="sk-SK" sz="1900" dirty="0" err="1"/>
              <a:t>ŽoNFP</a:t>
            </a:r>
            <a:endParaRPr lang="sk-SK" sz="1900" dirty="0"/>
          </a:p>
          <a:p>
            <a:pPr marL="0" indent="0" algn="just">
              <a:buNone/>
            </a:pPr>
            <a:endParaRPr lang="sk-SK" sz="1900" dirty="0"/>
          </a:p>
          <a:p>
            <a:pPr algn="just"/>
            <a:r>
              <a:rPr lang="sk-SK" sz="1900" b="1" u="sng" dirty="0"/>
              <a:t>projektové merateľné ukazovatele  - príloha č. 3:</a:t>
            </a:r>
          </a:p>
          <a:p>
            <a:pPr lvl="1" algn="just"/>
            <a:r>
              <a:rPr lang="sk-SK" sz="1900" dirty="0"/>
              <a:t>spolu 6 projektových merateľných ukazovateľov</a:t>
            </a:r>
          </a:p>
          <a:p>
            <a:pPr lvl="1" algn="just"/>
            <a:r>
              <a:rPr lang="sk-SK" sz="1900" dirty="0"/>
              <a:t>identifikovaná cieľová skupina pre merateľný ukazovateľ (tam kde relevantné)</a:t>
            </a:r>
          </a:p>
          <a:p>
            <a:pPr lvl="1" algn="just"/>
            <a:r>
              <a:rPr lang="sk-SK" sz="1900" dirty="0"/>
              <a:t>párové merateľné ukazovatele (napr. vstup – výstup, tam kde relevantné)</a:t>
            </a:r>
          </a:p>
          <a:p>
            <a:pPr marL="457200" lvl="1" indent="0" algn="just">
              <a:buNone/>
            </a:pPr>
            <a:endParaRPr lang="sk-SK" sz="1500" dirty="0"/>
          </a:p>
          <a:p>
            <a:pPr algn="just"/>
            <a:endParaRPr lang="sk-SK" sz="1900" b="1" dirty="0"/>
          </a:p>
        </p:txBody>
      </p:sp>
    </p:spTree>
    <p:extLst>
      <p:ext uri="{BB962C8B-B14F-4D97-AF65-F5344CB8AC3E}">
        <p14:creationId xmlns:p14="http://schemas.microsoft.com/office/powerpoint/2010/main" val="7974139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Projektové merateľné ukazovatele v žiadosti o NFP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628800"/>
            <a:ext cx="8186766" cy="3384376"/>
          </a:xfrm>
        </p:spPr>
        <p:txBody>
          <a:bodyPr/>
          <a:lstStyle/>
          <a:p>
            <a:pPr algn="just"/>
            <a:r>
              <a:rPr lang="sk-SK" sz="1900" dirty="0"/>
              <a:t>časť 10.1 žiadosti o NFP - aktivity projektu a očakávané merateľné ukazovatele</a:t>
            </a:r>
          </a:p>
          <a:p>
            <a:pPr algn="just"/>
            <a:r>
              <a:rPr lang="sk-SK" sz="1900" dirty="0"/>
              <a:t>časť 10.2 žiadosti o NFP - prehľad merateľných ukazovateľov projektu</a:t>
            </a:r>
          </a:p>
          <a:p>
            <a:pPr marL="0" indent="0" algn="just">
              <a:buNone/>
            </a:pPr>
            <a:r>
              <a:rPr lang="sk-SK" sz="1900" b="1" u="sng" dirty="0"/>
              <a:t>základné pravidlo:</a:t>
            </a:r>
            <a:r>
              <a:rPr lang="sk-SK" sz="1900" b="1" dirty="0"/>
              <a:t> každá osoba/subjekt/program môže byť započítaná do celkovej hodnoty ukazovateľa len 1 krát za projekt </a:t>
            </a:r>
          </a:p>
          <a:p>
            <a:pPr algn="just"/>
            <a:r>
              <a:rPr lang="sk-SK" sz="1900" b="1" dirty="0"/>
              <a:t>tzn. bez ohľadu na to, koľkých </a:t>
            </a:r>
            <a:r>
              <a:rPr lang="sk-SK" sz="1900" b="1" dirty="0" err="1"/>
              <a:t>podaktivít</a:t>
            </a:r>
            <a:r>
              <a:rPr lang="sk-SK" sz="1900" b="1" dirty="0"/>
              <a:t> sa osoba cieľovej skupiny zúčastní, do hodnoty ukazovateľa na úrovni aktivity (časť 10.1) a následne aj projektu (časť 10.2) je započítaná len 1 krát </a:t>
            </a:r>
            <a:r>
              <a:rPr lang="sk-SK" sz="1900" dirty="0"/>
              <a:t>(dosiahne sa správnym nastavením hlavnej aktivity a typu závislosti merateľného ukazovateľa v súlade s výzvou)</a:t>
            </a:r>
          </a:p>
          <a:p>
            <a:pPr algn="just"/>
            <a:endParaRPr lang="sk-SK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392446" cy="792088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300" dirty="0">
                <a:solidFill>
                  <a:schemeClr val="accent6">
                    <a:lumMod val="75000"/>
                  </a:schemeClr>
                </a:solidFill>
              </a:rPr>
              <a:t>Projektové merateľné ukazovatele – postup pri tvorbe žiadosti o NFP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052736"/>
            <a:ext cx="8186766" cy="4968552"/>
          </a:xfrm>
        </p:spPr>
        <p:txBody>
          <a:bodyPr/>
          <a:lstStyle/>
          <a:p>
            <a:pPr algn="just"/>
            <a:r>
              <a:rPr lang="sk-SK" sz="1900" dirty="0"/>
              <a:t>žiadateľ pri tvorbe </a:t>
            </a:r>
            <a:r>
              <a:rPr lang="sk-SK" sz="1900" dirty="0" err="1"/>
              <a:t>ŽoNFP</a:t>
            </a:r>
            <a:r>
              <a:rPr lang="sk-SK" sz="1900" dirty="0"/>
              <a:t> v ITMS2014+ zadefinuje </a:t>
            </a:r>
            <a:r>
              <a:rPr lang="sk-SK" sz="1900" b="1" dirty="0"/>
              <a:t>v časti 9.1 jednu hlavnú aktivitu projektu bez ohľadu na to, koľko </a:t>
            </a:r>
            <a:r>
              <a:rPr lang="sk-SK" sz="1900" b="1" dirty="0" err="1"/>
              <a:t>podaktivít</a:t>
            </a:r>
            <a:r>
              <a:rPr lang="sk-SK" sz="1900" b="1" dirty="0"/>
              <a:t> v rámci hlavnej aktivity plánuje realizovať</a:t>
            </a:r>
          </a:p>
          <a:p>
            <a:pPr algn="just"/>
            <a:r>
              <a:rPr lang="sk-SK" sz="1900" dirty="0"/>
              <a:t>hlavnú aktivitu projektu priradí k typu aktivity „podpora zlepšovania vnútorných systémov zabezpečovania kvality vysokoškolského vzdelávania zohľadňujúcich prepájanie s praxou“ </a:t>
            </a:r>
            <a:endParaRPr lang="sk-SK" sz="1900" b="1" dirty="0"/>
          </a:p>
          <a:p>
            <a:pPr algn="just"/>
            <a:r>
              <a:rPr lang="sk-SK" sz="1900" dirty="0"/>
              <a:t>žiadateľ k tejto hlavnej aktivite </a:t>
            </a:r>
            <a:r>
              <a:rPr lang="sk-SK" sz="1900" b="1" dirty="0"/>
              <a:t>v </a:t>
            </a:r>
            <a:r>
              <a:rPr lang="sk-SK" sz="1900" b="1" dirty="0" err="1"/>
              <a:t>ŽoNFP</a:t>
            </a:r>
            <a:r>
              <a:rPr lang="sk-SK" sz="1900" b="1" dirty="0"/>
              <a:t> v časti 10.1 zadefinuje plánované cieľové hodnoty (vyššie než 0) </a:t>
            </a:r>
            <a:r>
              <a:rPr lang="sk-SK" sz="1900" dirty="0"/>
              <a:t>pre merateľné ukazovatele v súlade podmienkou poskytnutia príspevku č. 21 a s prílohou č. 3 výzvy</a:t>
            </a:r>
          </a:p>
          <a:p>
            <a:pPr lvl="1" algn="just"/>
            <a:r>
              <a:rPr lang="sk-SK" sz="1900" dirty="0"/>
              <a:t>zvolí merateľné ukazovatele vo vzťahu k cieľovej skupine projektu v súlade s prílohou č. 3 výzvy</a:t>
            </a:r>
          </a:p>
          <a:p>
            <a:pPr lvl="1" algn="just"/>
            <a:r>
              <a:rPr lang="sk-SK" sz="1900" dirty="0"/>
              <a:t>zvolí vždy všetky párové merateľné ukazovatele v súlade s prílohou č. 3 výzvy</a:t>
            </a:r>
          </a:p>
          <a:p>
            <a:pPr algn="just"/>
            <a:r>
              <a:rPr lang="sk-SK" sz="1900" b="1" dirty="0"/>
              <a:t>zvolí typ závislosti merateľných ukazovateľov - „maximálna hodnota“ </a:t>
            </a:r>
          </a:p>
        </p:txBody>
      </p:sp>
    </p:spTree>
    <p:extLst>
      <p:ext uri="{BB962C8B-B14F-4D97-AF65-F5344CB8AC3E}">
        <p14:creationId xmlns:p14="http://schemas.microsoft.com/office/powerpoint/2010/main" val="2661499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392446" cy="792088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Projektové merateľné ukazovatele - príloha č. 3 výzvy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444782" y="1052736"/>
            <a:ext cx="8186766" cy="5112568"/>
          </a:xfrm>
        </p:spPr>
        <p:txBody>
          <a:bodyPr/>
          <a:lstStyle/>
          <a:p>
            <a:pPr marL="457200" lvl="1" indent="0" algn="just">
              <a:buNone/>
            </a:pPr>
            <a:endParaRPr lang="sk-SK" sz="1500" dirty="0"/>
          </a:p>
          <a:p>
            <a:pPr algn="just"/>
            <a:endParaRPr lang="sk-SK" sz="1900" b="1" dirty="0"/>
          </a:p>
        </p:txBody>
      </p:sp>
      <p:graphicFrame>
        <p:nvGraphicFramePr>
          <p:cNvPr id="4" name="Tabuľka 3">
            <a:extLst>
              <a:ext uri="{FF2B5EF4-FFF2-40B4-BE49-F238E27FC236}">
                <a16:creationId xmlns:a16="http://schemas.microsoft.com/office/drawing/2014/main" id="{0652726F-79C2-432E-90BA-989BBDD712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26655"/>
              </p:ext>
            </p:extLst>
          </p:nvPr>
        </p:nvGraphicFramePr>
        <p:xfrm>
          <a:off x="625110" y="1268760"/>
          <a:ext cx="8136904" cy="41764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3528656886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95732689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055341785"/>
                    </a:ext>
                  </a:extLst>
                </a:gridCol>
                <a:gridCol w="4896544">
                  <a:extLst>
                    <a:ext uri="{9D8B030D-6E8A-4147-A177-3AD203B41FA5}">
                      <a16:colId xmlns:a16="http://schemas.microsoft.com/office/drawing/2014/main" val="3677294175"/>
                    </a:ext>
                  </a:extLst>
                </a:gridCol>
              </a:tblGrid>
              <a:tr h="589030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</a:rPr>
                        <a:t>Kód</a:t>
                      </a:r>
                      <a:endParaRPr lang="sk-S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</a:rPr>
                        <a:t>Názov MU</a:t>
                      </a:r>
                      <a:endParaRPr lang="sk-S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</a:rPr>
                        <a:t>Kód súvisiaceho MU</a:t>
                      </a:r>
                      <a:endParaRPr lang="sk-S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>
                          <a:effectLst/>
                        </a:rPr>
                        <a:t>cieľová skupina</a:t>
                      </a:r>
                      <a:endParaRPr lang="sk-SK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extLst>
                  <a:ext uri="{0D108BD9-81ED-4DB2-BD59-A6C34878D82A}">
                    <a16:rowId xmlns:a16="http://schemas.microsoft.com/office/drawing/2014/main" val="226930689"/>
                  </a:ext>
                </a:extLst>
              </a:tr>
              <a:tr h="783505">
                <a:tc>
                  <a:txBody>
                    <a:bodyPr/>
                    <a:lstStyle/>
                    <a:p>
                      <a:pPr algn="l" fontAlgn="t"/>
                      <a:r>
                        <a:rPr lang="sk-SK" sz="1400" u="none" strike="noStrike">
                          <a:effectLst/>
                        </a:rPr>
                        <a:t>P0423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400" u="none" strike="noStrike" dirty="0">
                          <a:effectLst/>
                        </a:rPr>
                        <a:t>Počet študentov VŠ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</a:rPr>
                        <a:t>N/A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Wingdings" panose="05000000000000000000" pitchFamily="2" charset="2"/>
                        <a:buChar char="ü"/>
                      </a:pPr>
                      <a:r>
                        <a:rPr lang="sk-SK" sz="1400" u="none" strike="noStrike" dirty="0">
                          <a:effectLst/>
                        </a:rPr>
                        <a:t>študenti vysokých škôl (študenti prvého, druhého a tretieho stupňa vrátane študentov so špecifickými potrebami a študentov zo sociálne znevýhodneného prostredia a marginalizovaných komunít ako sú napr. Rómovia)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extLst>
                  <a:ext uri="{0D108BD9-81ED-4DB2-BD59-A6C34878D82A}">
                    <a16:rowId xmlns:a16="http://schemas.microsoft.com/office/drawing/2014/main" val="3243427895"/>
                  </a:ext>
                </a:extLst>
              </a:tr>
              <a:tr h="1755881">
                <a:tc>
                  <a:txBody>
                    <a:bodyPr/>
                    <a:lstStyle/>
                    <a:p>
                      <a:pPr algn="l" fontAlgn="t"/>
                      <a:r>
                        <a:rPr lang="sk-SK" sz="1400" u="none" strike="noStrike">
                          <a:effectLst/>
                        </a:rPr>
                        <a:t>P0963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400" u="none" strike="noStrike" dirty="0">
                          <a:effectLst/>
                        </a:rPr>
                        <a:t>Počet zamestnancov VŠ , ktorí sú vzdelávaní v rámci vzdelávacích aktivít súvisiacich s tvorbou/implementáciou  vnútorného systému zabezpečovania kvality vysokoškolského vzdelávania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</a:rPr>
                        <a:t>P0964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Wingdings" panose="05000000000000000000" pitchFamily="2" charset="2"/>
                        <a:buChar char="ü"/>
                      </a:pPr>
                      <a:r>
                        <a:rPr lang="sk-SK" sz="1400" u="none" strike="noStrike" dirty="0">
                          <a:effectLst/>
                        </a:rPr>
                        <a:t>riadiaci zamestnanci na rôznych úrovniach (rektor, prorektor, dekan, prodekan)</a:t>
                      </a:r>
                    </a:p>
                    <a:p>
                      <a:pPr marL="285750" indent="-285750" algn="l" fontAlgn="ctr">
                        <a:buFont typeface="Wingdings" panose="05000000000000000000" pitchFamily="2" charset="2"/>
                        <a:buChar char="ü"/>
                      </a:pPr>
                      <a:r>
                        <a:rPr lang="sk-SK" sz="1400" u="none" strike="noStrike" dirty="0">
                          <a:effectLst/>
                        </a:rPr>
                        <a:t>vedúci zamestnanci v zmysle zákona o VŠ</a:t>
                      </a:r>
                    </a:p>
                    <a:p>
                      <a:pPr marL="285750" indent="-285750" algn="l" fontAlgn="ctr">
                        <a:buFont typeface="Wingdings" panose="05000000000000000000" pitchFamily="2" charset="2"/>
                        <a:buChar char="ü"/>
                      </a:pPr>
                      <a:r>
                        <a:rPr lang="sk-SK" sz="1400" u="none" strike="noStrike" dirty="0">
                          <a:effectLst/>
                        </a:rPr>
                        <a:t>vedúci zamestnanci v zmysle vnútorných predpisov VŠ </a:t>
                      </a:r>
                    </a:p>
                    <a:p>
                      <a:pPr marL="285750" indent="-285750" algn="l" fontAlgn="ctr">
                        <a:buFont typeface="Wingdings" panose="05000000000000000000" pitchFamily="2" charset="2"/>
                        <a:buChar char="ü"/>
                      </a:pPr>
                      <a:r>
                        <a:rPr lang="sk-SK" sz="1400" u="none" strike="noStrike" dirty="0">
                          <a:effectLst/>
                        </a:rPr>
                        <a:t>ostatní zamestnanci v zmysle zákona o VŠ</a:t>
                      </a:r>
                    </a:p>
                    <a:p>
                      <a:pPr marL="285750" indent="-285750" algn="l" fontAlgn="ctr">
                        <a:buFont typeface="Wingdings" panose="05000000000000000000" pitchFamily="2" charset="2"/>
                        <a:buChar char="ü"/>
                      </a:pPr>
                      <a:r>
                        <a:rPr lang="sk-SK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vysokoškolskí učitelia</a:t>
                      </a:r>
                    </a:p>
                    <a:p>
                      <a:pPr marL="285750" indent="-285750" algn="l" fontAlgn="ctr">
                        <a:buFont typeface="Wingdings" panose="05000000000000000000" pitchFamily="2" charset="2"/>
                        <a:buChar char="ü"/>
                      </a:pPr>
                      <a:r>
                        <a:rPr lang="sk-SK" sz="1400" u="none" strike="noStrike" dirty="0">
                          <a:effectLst/>
                        </a:rPr>
                        <a:t>zamestnanci vysokých škôl (výskumní a umeleckí pracovníci)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extLst>
                  <a:ext uri="{0D108BD9-81ED-4DB2-BD59-A6C34878D82A}">
                    <a16:rowId xmlns:a16="http://schemas.microsoft.com/office/drawing/2014/main" val="1599467457"/>
                  </a:ext>
                </a:extLst>
              </a:tr>
              <a:tr h="744257">
                <a:tc>
                  <a:txBody>
                    <a:bodyPr/>
                    <a:lstStyle/>
                    <a:p>
                      <a:pPr algn="l" fontAlgn="t"/>
                      <a:r>
                        <a:rPr lang="sk-SK" sz="1400" u="none" strike="noStrike" dirty="0">
                          <a:effectLst/>
                        </a:rPr>
                        <a:t>P0277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400" u="none" strike="noStrike" dirty="0">
                          <a:effectLst/>
                        </a:rPr>
                        <a:t>Počet partnerstiev prepájajúcich VŠ a podnikovú sféru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</a:rPr>
                        <a:t>P0523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u="none" strike="noStrike" dirty="0">
                          <a:effectLst/>
                        </a:rPr>
                        <a:t> 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extLst>
                  <a:ext uri="{0D108BD9-81ED-4DB2-BD59-A6C34878D82A}">
                    <a16:rowId xmlns:a16="http://schemas.microsoft.com/office/drawing/2014/main" val="954257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5040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392446" cy="792088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Projektové merateľné ukazovatele - príloha č. 3 výzvy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444782" y="1052736"/>
            <a:ext cx="8186766" cy="5112568"/>
          </a:xfrm>
        </p:spPr>
        <p:txBody>
          <a:bodyPr/>
          <a:lstStyle/>
          <a:p>
            <a:pPr marL="457200" lvl="1" indent="0" algn="just">
              <a:buNone/>
            </a:pPr>
            <a:endParaRPr lang="sk-SK" sz="1500" dirty="0"/>
          </a:p>
          <a:p>
            <a:pPr algn="just"/>
            <a:endParaRPr lang="sk-SK" sz="1900" b="1" dirty="0"/>
          </a:p>
        </p:txBody>
      </p:sp>
      <p:graphicFrame>
        <p:nvGraphicFramePr>
          <p:cNvPr id="4" name="Tabuľka 3">
            <a:extLst>
              <a:ext uri="{FF2B5EF4-FFF2-40B4-BE49-F238E27FC236}">
                <a16:creationId xmlns:a16="http://schemas.microsoft.com/office/drawing/2014/main" id="{0652726F-79C2-432E-90BA-989BBDD712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035478"/>
              </p:ext>
            </p:extLst>
          </p:nvPr>
        </p:nvGraphicFramePr>
        <p:xfrm>
          <a:off x="611560" y="1166813"/>
          <a:ext cx="8136904" cy="47185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3528656886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395732689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55341785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3677294175"/>
                    </a:ext>
                  </a:extLst>
                </a:gridCol>
              </a:tblGrid>
              <a:tr h="208671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</a:rPr>
                        <a:t>Kód</a:t>
                      </a:r>
                      <a:endParaRPr lang="sk-S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</a:rPr>
                        <a:t>Názov MU</a:t>
                      </a:r>
                      <a:endParaRPr lang="sk-S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>
                          <a:effectLst/>
                        </a:rPr>
                        <a:t>Kód súvisiaceho MU</a:t>
                      </a:r>
                      <a:endParaRPr lang="sk-S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</a:rPr>
                        <a:t>cieľová skupina</a:t>
                      </a:r>
                      <a:endParaRPr lang="sk-S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extLst>
                  <a:ext uri="{0D108BD9-81ED-4DB2-BD59-A6C34878D82A}">
                    <a16:rowId xmlns:a16="http://schemas.microsoft.com/office/drawing/2014/main" val="226930689"/>
                  </a:ext>
                </a:extLst>
              </a:tr>
              <a:tr h="491952">
                <a:tc>
                  <a:txBody>
                    <a:bodyPr/>
                    <a:lstStyle/>
                    <a:p>
                      <a:pPr algn="l" fontAlgn="t"/>
                      <a:r>
                        <a:rPr lang="sk-SK" sz="1400" u="none" strike="noStrike" dirty="0">
                          <a:effectLst/>
                        </a:rPr>
                        <a:t>P0965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400" u="none" strike="noStrike" dirty="0">
                          <a:effectLst/>
                        </a:rPr>
                        <a:t>Počet transformovaných a vytvorených pracovných pozícií na riadenie kvality (existujúci a novoprijatí zamestnanci a transformované pracovné miesta)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>
                          <a:effectLst/>
                        </a:rPr>
                        <a:t>N/A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u="none" strike="noStrike" dirty="0">
                          <a:effectLst/>
                        </a:rPr>
                        <a:t>bez cieľovej skupiny, sledujú sa podporené FTE jednotky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extLst>
                  <a:ext uri="{0D108BD9-81ED-4DB2-BD59-A6C34878D82A}">
                    <a16:rowId xmlns:a16="http://schemas.microsoft.com/office/drawing/2014/main" val="2216695384"/>
                  </a:ext>
                </a:extLst>
              </a:tr>
              <a:tr h="1285226">
                <a:tc>
                  <a:txBody>
                    <a:bodyPr/>
                    <a:lstStyle/>
                    <a:p>
                      <a:pPr algn="l" fontAlgn="t"/>
                      <a:r>
                        <a:rPr lang="sk-SK" sz="1400" u="none" strike="noStrike">
                          <a:effectLst/>
                        </a:rPr>
                        <a:t>P0964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400" u="none" strike="noStrike" dirty="0">
                          <a:effectLst/>
                        </a:rPr>
                        <a:t>Počet zamestnancov VŠ , ktorí absolvovali vzdelávacie aktivity  súvisiace s tvorbou/implementáciou  vnútorného systému zabezpečovania kvality vysokoškolského vzdelávania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</a:rPr>
                        <a:t>P0963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Wingdings" panose="05000000000000000000" pitchFamily="2" charset="2"/>
                        <a:buChar char="ü"/>
                      </a:pPr>
                      <a:r>
                        <a:rPr lang="sk-SK" sz="1400" u="none" strike="noStrike" dirty="0">
                          <a:effectLst/>
                        </a:rPr>
                        <a:t>riadiaci zamestnanci na rôznych úrovniach (rektor, prorektor, dekan, prodekan)</a:t>
                      </a:r>
                    </a:p>
                    <a:p>
                      <a:pPr marL="285750" indent="-285750" algn="l" fontAlgn="ctr">
                        <a:buFont typeface="Wingdings" panose="05000000000000000000" pitchFamily="2" charset="2"/>
                        <a:buChar char="ü"/>
                      </a:pPr>
                      <a:r>
                        <a:rPr lang="sk-SK" sz="1400" u="none" strike="noStrike" dirty="0">
                          <a:effectLst/>
                        </a:rPr>
                        <a:t>vedúci zamestnanci v zmysle zákona o VŠ</a:t>
                      </a:r>
                    </a:p>
                    <a:p>
                      <a:pPr marL="285750" indent="-285750" algn="l" fontAlgn="ctr">
                        <a:buFont typeface="Wingdings" panose="05000000000000000000" pitchFamily="2" charset="2"/>
                        <a:buChar char="ü"/>
                      </a:pPr>
                      <a:r>
                        <a:rPr lang="sk-SK" sz="1400" u="none" strike="noStrike" dirty="0">
                          <a:effectLst/>
                        </a:rPr>
                        <a:t>vedúci zamestnanci v zmysle vnútorných predpisov VŠ </a:t>
                      </a:r>
                    </a:p>
                    <a:p>
                      <a:pPr marL="285750" indent="-285750" algn="l" fontAlgn="ctr">
                        <a:buFont typeface="Wingdings" panose="05000000000000000000" pitchFamily="2" charset="2"/>
                        <a:buChar char="ü"/>
                      </a:pPr>
                      <a:r>
                        <a:rPr lang="sk-SK" sz="1400" u="none" strike="noStrike" dirty="0">
                          <a:effectLst/>
                        </a:rPr>
                        <a:t>ostatní zamestnanci v zmysle zákona o VŠ</a:t>
                      </a:r>
                    </a:p>
                    <a:p>
                      <a:pPr marL="285750" indent="-285750" algn="l" fontAlgn="ctr">
                        <a:buFont typeface="Wingdings" panose="05000000000000000000" pitchFamily="2" charset="2"/>
                        <a:buChar char="ü"/>
                      </a:pPr>
                      <a:r>
                        <a:rPr lang="sk-SK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vysokoškolskí učitelia</a:t>
                      </a:r>
                    </a:p>
                    <a:p>
                      <a:pPr marL="285750" indent="-285750" algn="l" fontAlgn="ctr">
                        <a:buFont typeface="Wingdings" panose="05000000000000000000" pitchFamily="2" charset="2"/>
                        <a:buChar char="ü"/>
                      </a:pPr>
                      <a:r>
                        <a:rPr lang="sk-SK" sz="1400" u="none" strike="noStrike" dirty="0">
                          <a:effectLst/>
                        </a:rPr>
                        <a:t>zamestnanci vysokých škôl (výskumní a umeleckí pracovníci)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extLst>
                  <a:ext uri="{0D108BD9-81ED-4DB2-BD59-A6C34878D82A}">
                    <a16:rowId xmlns:a16="http://schemas.microsoft.com/office/drawing/2014/main" val="1426431775"/>
                  </a:ext>
                </a:extLst>
              </a:tr>
              <a:tr h="281102">
                <a:tc>
                  <a:txBody>
                    <a:bodyPr/>
                    <a:lstStyle/>
                    <a:p>
                      <a:pPr algn="l" fontAlgn="t"/>
                      <a:r>
                        <a:rPr lang="sk-SK" sz="1400" u="none" strike="noStrike">
                          <a:effectLst/>
                        </a:rPr>
                        <a:t>P0523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400" u="none" strike="noStrike">
                          <a:effectLst/>
                        </a:rPr>
                        <a:t>Počet vytvorených partnerstiev prepájajúcich VŠ a podnikovú sféru fungujúcich 18 mesiacov po ukončení projektu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>
                          <a:effectLst/>
                        </a:rPr>
                        <a:t>P0277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 dirty="0">
                          <a:effectLst/>
                        </a:rPr>
                        <a:t> 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49" marR="6149" marT="6149" marB="0" anchor="b"/>
                </a:tc>
                <a:extLst>
                  <a:ext uri="{0D108BD9-81ED-4DB2-BD59-A6C34878D82A}">
                    <a16:rowId xmlns:a16="http://schemas.microsoft.com/office/drawing/2014/main" val="1299894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0979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186766" cy="108012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Nastavenie hlavnej aktivity projektu v časti 7.2 žiadosti o NFP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196752"/>
            <a:ext cx="8186766" cy="4824536"/>
          </a:xfrm>
        </p:spPr>
        <p:txBody>
          <a:bodyPr/>
          <a:lstStyle/>
          <a:p>
            <a:r>
              <a:rPr lang="sk-SK" sz="1700" b="1" dirty="0"/>
              <a:t>v rámci hlavnej aktivity projektu žiadateľ zadefinuje a popíše </a:t>
            </a:r>
            <a:r>
              <a:rPr lang="sk-SK" sz="1700" b="1" dirty="0" err="1"/>
              <a:t>podaktivity</a:t>
            </a:r>
            <a:r>
              <a:rPr lang="sk-SK" sz="1700" b="1" dirty="0"/>
              <a:t>, ktoré plánuje realizovať</a:t>
            </a:r>
            <a:endParaRPr lang="sk-SK" sz="1700" dirty="0"/>
          </a:p>
          <a:p>
            <a:r>
              <a:rPr lang="sk-SK" sz="1700" b="1" dirty="0"/>
              <a:t>žiadateľ môže v rámci hlavnej aktivity zadefinovať viacero </a:t>
            </a:r>
            <a:r>
              <a:rPr lang="sk-SK" sz="1700" b="1" dirty="0" err="1"/>
              <a:t>podaktivít</a:t>
            </a:r>
            <a:r>
              <a:rPr lang="sk-SK" sz="1700" dirty="0"/>
              <a:t> </a:t>
            </a:r>
          </a:p>
          <a:p>
            <a:r>
              <a:rPr lang="sk-SK" sz="1700" dirty="0"/>
              <a:t>každú </a:t>
            </a:r>
            <a:r>
              <a:rPr lang="sk-SK" sz="1700" dirty="0" err="1"/>
              <a:t>podaktivitu</a:t>
            </a:r>
            <a:r>
              <a:rPr lang="sk-SK" sz="1700" dirty="0"/>
              <a:t> žiadateľ podrobne popíše v minimálnom rozsahu 3000 znakov bez medzier. Podrobný popis každej </a:t>
            </a:r>
            <a:r>
              <a:rPr lang="sk-SK" sz="1700" dirty="0" err="1"/>
              <a:t>podaktivity</a:t>
            </a:r>
            <a:r>
              <a:rPr lang="sk-SK" sz="1700" dirty="0"/>
              <a:t> obsahuje:</a:t>
            </a:r>
          </a:p>
          <a:p>
            <a:pPr lvl="1"/>
            <a:r>
              <a:rPr lang="sk-SK" sz="1500" dirty="0"/>
              <a:t>názov </a:t>
            </a:r>
            <a:r>
              <a:rPr lang="sk-SK" sz="1500" dirty="0" err="1"/>
              <a:t>podaktivity</a:t>
            </a:r>
            <a:endParaRPr lang="sk-SK" sz="1500" dirty="0"/>
          </a:p>
          <a:p>
            <a:pPr lvl="1"/>
            <a:r>
              <a:rPr lang="sk-SK" sz="1500" dirty="0"/>
              <a:t>zdôvodnenie potreby/ nevyhnutnosti </a:t>
            </a:r>
            <a:r>
              <a:rPr lang="sk-SK" sz="1500" dirty="0" err="1"/>
              <a:t>podaktivity</a:t>
            </a:r>
            <a:endParaRPr lang="sk-SK" sz="1500" dirty="0"/>
          </a:p>
          <a:p>
            <a:pPr lvl="1"/>
            <a:r>
              <a:rPr lang="sk-SK" sz="1500" dirty="0"/>
              <a:t>cieľ </a:t>
            </a:r>
            <a:r>
              <a:rPr lang="sk-SK" sz="1500" dirty="0" err="1"/>
              <a:t>podaktivity</a:t>
            </a:r>
            <a:r>
              <a:rPr lang="sk-SK" sz="1500" dirty="0"/>
              <a:t> a previazanie na cieľ projektu</a:t>
            </a:r>
          </a:p>
          <a:p>
            <a:pPr lvl="1"/>
            <a:r>
              <a:rPr lang="sk-SK" sz="1500" dirty="0"/>
              <a:t>relevanciu </a:t>
            </a:r>
            <a:r>
              <a:rPr lang="sk-SK" sz="1500" dirty="0" err="1"/>
              <a:t>podaktivity</a:t>
            </a:r>
            <a:r>
              <a:rPr lang="sk-SK" sz="1500" dirty="0"/>
              <a:t> k oblastiam (štandardom) v súlade s prílohou č. 11 výzvy</a:t>
            </a:r>
          </a:p>
          <a:p>
            <a:pPr lvl="1"/>
            <a:r>
              <a:rPr lang="sk-SK" sz="1500" dirty="0"/>
              <a:t>popis </a:t>
            </a:r>
            <a:r>
              <a:rPr lang="sk-SK" sz="1500" dirty="0" err="1"/>
              <a:t>podaktivity</a:t>
            </a:r>
            <a:r>
              <a:rPr lang="sk-SK" sz="1500" dirty="0"/>
              <a:t> (žiadateľ zadefinuje a popíše jednotlivé činnosti v rámci </a:t>
            </a:r>
            <a:r>
              <a:rPr lang="sk-SK" sz="1500" dirty="0" err="1"/>
              <a:t>podaktivity</a:t>
            </a:r>
            <a:r>
              <a:rPr lang="sk-SK" sz="1500" dirty="0"/>
              <a:t>, vrátane organizačného zabezpečenia (personálne pokrytie </a:t>
            </a:r>
            <a:r>
              <a:rPr lang="sk-SK" sz="1500" dirty="0" err="1"/>
              <a:t>podaktivity</a:t>
            </a:r>
            <a:r>
              <a:rPr lang="sk-SK" sz="1500" dirty="0"/>
              <a:t> podľa pozícií, počet osôb)</a:t>
            </a:r>
          </a:p>
          <a:p>
            <a:pPr lvl="1"/>
            <a:r>
              <a:rPr lang="sk-SK" sz="1500" dirty="0"/>
              <a:t>spôsob zabezpečenia realizácie </a:t>
            </a:r>
            <a:r>
              <a:rPr lang="sk-SK" sz="1500" dirty="0" err="1"/>
              <a:t>podaktivity</a:t>
            </a:r>
            <a:r>
              <a:rPr lang="sk-SK" sz="1500" dirty="0"/>
              <a:t> (t. j. či žiadateľ bude využívať vlastné personálne, materiálne, priestorové, technické možnosti žiadateľa)</a:t>
            </a:r>
          </a:p>
          <a:p>
            <a:pPr lvl="1"/>
            <a:r>
              <a:rPr lang="sk-SK" sz="1500" dirty="0"/>
              <a:t>v prípade, že v rámci </a:t>
            </a:r>
            <a:r>
              <a:rPr lang="sk-SK" sz="1500" dirty="0" err="1"/>
              <a:t>podaktivity</a:t>
            </a:r>
            <a:r>
              <a:rPr lang="sk-SK" sz="1500" dirty="0"/>
              <a:t> bude realizovaná činnosť vzdelávacieho charakteru (napr. školenie, tréning, workshop), žiadateľ uvedie cieľovú skupinu (v súlade s podmienkou poskytnutia príspevku č. 11) vrátane kvantifikácie a benefitov pre cieľovú skupinu</a:t>
            </a:r>
          </a:p>
          <a:p>
            <a:pPr lvl="1"/>
            <a:r>
              <a:rPr lang="sk-SK" sz="1500" dirty="0"/>
              <a:t>výstupy </a:t>
            </a:r>
            <a:r>
              <a:rPr lang="sk-SK" sz="1500" dirty="0" err="1"/>
              <a:t>podaktivity</a:t>
            </a:r>
            <a:endParaRPr lang="sk-SK" sz="1500" dirty="0"/>
          </a:p>
          <a:p>
            <a:endParaRPr lang="sk-SK" sz="1700" dirty="0"/>
          </a:p>
          <a:p>
            <a:r>
              <a:rPr lang="sk-SK" sz="17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564068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1496</TotalTime>
  <Words>1444</Words>
  <Application>Microsoft Office PowerPoint</Application>
  <PresentationFormat>Prezentácia na obrazovke (4:3)</PresentationFormat>
  <Paragraphs>172</Paragraphs>
  <Slides>21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21</vt:i4>
      </vt:variant>
    </vt:vector>
  </HeadingPairs>
  <TitlesOfParts>
    <vt:vector size="26" baseType="lpstr">
      <vt:lpstr>Arial</vt:lpstr>
      <vt:lpstr>Calibri</vt:lpstr>
      <vt:lpstr>Wingdings</vt:lpstr>
      <vt:lpstr>Motív Office</vt:lpstr>
      <vt:lpstr>1_Motív Office</vt:lpstr>
      <vt:lpstr>MONITOROVANIE PROJEKTU Nastavenie monitorovania v rámci projektu </vt:lpstr>
      <vt:lpstr>Projektové merateľné ukazovatele</vt:lpstr>
      <vt:lpstr>Projektové merateľné ukazovatele</vt:lpstr>
      <vt:lpstr>Projektové merateľné ukazovatele v žiadosti o NFP</vt:lpstr>
      <vt:lpstr>Projektové merateľné ukazovatele v žiadosti o NFP</vt:lpstr>
      <vt:lpstr>Projektové merateľné ukazovatele – postup pri tvorbe žiadosti o NFP</vt:lpstr>
      <vt:lpstr>Projektové merateľné ukazovatele - príloha č. 3 výzvy</vt:lpstr>
      <vt:lpstr>Projektové merateľné ukazovatele - príloha č. 3 výzvy</vt:lpstr>
      <vt:lpstr>Nastavenie hlavnej aktivity projektu v časti 7.2 žiadosti o NFP</vt:lpstr>
      <vt:lpstr>Nastavenie hlavnej aktivity projektu v časti 7.2 žiadosti o NFP</vt:lpstr>
      <vt:lpstr>Cieľová skupina - účastníci projektu  Podmienka poskytnutia príspevku č. 11</vt:lpstr>
      <vt:lpstr>Implementácia - sledovanie cieľovej skupiny - účastníkov na úrovni projektu = karta účastníka </vt:lpstr>
      <vt:lpstr>Implementácia - sledovanie cieľovej skupiny - účastníkov na úrovni projektu = karta účastníka </vt:lpstr>
      <vt:lpstr>Implementácia projektu - sankčný mechanizmus 1</vt:lpstr>
      <vt:lpstr>Implementácia projektu - sankčný mechanizmus 2</vt:lpstr>
      <vt:lpstr>Implementácia projektu - sankčný mechanizmus 3</vt:lpstr>
      <vt:lpstr>Implementácia - karta účastníka a ukazovatele</vt:lpstr>
      <vt:lpstr>Relevancia projektu k horizontálnym princípom</vt:lpstr>
      <vt:lpstr>Relevancia projektu k horizontálnym princípom Podmienka poskytnutia príspevku č. 19</vt:lpstr>
      <vt:lpstr>Iné údaje</vt:lpstr>
      <vt:lpstr>Ďakujeme za pozornosť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Rosinčinová Petra</dc:creator>
  <cp:lastModifiedBy>Rosinčinová Petra</cp:lastModifiedBy>
  <cp:revision>116</cp:revision>
  <cp:lastPrinted>2018-08-22T06:39:18Z</cp:lastPrinted>
  <dcterms:created xsi:type="dcterms:W3CDTF">2015-06-03T20:40:01Z</dcterms:created>
  <dcterms:modified xsi:type="dcterms:W3CDTF">2021-06-03T10:33:53Z</dcterms:modified>
</cp:coreProperties>
</file>