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5" r:id="rId2"/>
    <p:sldId id="256" r:id="rId3"/>
    <p:sldId id="274" r:id="rId4"/>
    <p:sldId id="279" r:id="rId5"/>
    <p:sldId id="280" r:id="rId6"/>
    <p:sldId id="282" r:id="rId7"/>
    <p:sldId id="284" r:id="rId8"/>
    <p:sldId id="273" r:id="rId9"/>
  </p:sldIdLst>
  <p:sldSz cx="9144000" cy="6858000" type="screen4x3"/>
  <p:notesSz cx="9874250" cy="6797675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1" autoAdjust="0"/>
    <p:restoredTop sz="94660"/>
  </p:normalViewPr>
  <p:slideViewPr>
    <p:cSldViewPr>
      <p:cViewPr varScale="1">
        <p:scale>
          <a:sx n="109" d="100"/>
          <a:sy n="109" d="100"/>
        </p:scale>
        <p:origin x="1692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quarter" idx="1"/>
          </p:nvPr>
        </p:nvSpPr>
        <p:spPr>
          <a:xfrm>
            <a:off x="5593123" y="0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AC2800-80A3-4BC8-846A-3CB6ECE99B32}" type="datetimeFigureOut">
              <a:rPr lang="sk-SK" smtClean="0"/>
              <a:t>8. 6. 2021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3"/>
          </p:nvPr>
        </p:nvSpPr>
        <p:spPr>
          <a:xfrm>
            <a:off x="5593123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AC71A8-66A4-4061-87DC-BFB71961E5E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89649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313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idx="1"/>
          </p:nvPr>
        </p:nvSpPr>
        <p:spPr>
          <a:xfrm>
            <a:off x="5592763" y="0"/>
            <a:ext cx="4279900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66878F-D88A-4183-A7F0-0CBEAF991B9E}" type="datetimeFigureOut">
              <a:rPr lang="sk-SK" smtClean="0"/>
              <a:t>8. 6. 2021</a:t>
            </a:fld>
            <a:endParaRPr lang="sk-SK"/>
          </a:p>
        </p:txBody>
      </p:sp>
      <p:sp>
        <p:nvSpPr>
          <p:cNvPr id="4" name="Zástupný objekt pre obrázok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3408363" y="849313"/>
            <a:ext cx="3057525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objekt pre poznámky 4"/>
          <p:cNvSpPr>
            <a:spLocks noGrp="1"/>
          </p:cNvSpPr>
          <p:nvPr>
            <p:ph type="body" sz="quarter" idx="3"/>
          </p:nvPr>
        </p:nvSpPr>
        <p:spPr>
          <a:xfrm>
            <a:off x="987425" y="3271838"/>
            <a:ext cx="7899400" cy="2676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4"/>
          </p:nvPr>
        </p:nvSpPr>
        <p:spPr>
          <a:xfrm>
            <a:off x="0" y="6456363"/>
            <a:ext cx="4278313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5"/>
          </p:nvPr>
        </p:nvSpPr>
        <p:spPr>
          <a:xfrm>
            <a:off x="5592763" y="6456363"/>
            <a:ext cx="4279900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21FCF4-9C21-44C2-8E8D-FFB4B19421AE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77948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21FCF4-9C21-44C2-8E8D-FFB4B19421AE}" type="slidenum">
              <a:rPr lang="sk-SK" smtClean="0"/>
              <a:t>3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346471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21FCF4-9C21-44C2-8E8D-FFB4B19421AE}" type="slidenum">
              <a:rPr lang="sk-SK" smtClean="0"/>
              <a:t>4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3388688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21FCF4-9C21-44C2-8E8D-FFB4B19421AE}" type="slidenum">
              <a:rPr lang="sk-SK" smtClean="0"/>
              <a:t>5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243697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21FCF4-9C21-44C2-8E8D-FFB4B19421AE}" type="slidenum">
              <a:rPr lang="sk-SK" smtClean="0"/>
              <a:t>6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160189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21FCF4-9C21-44C2-8E8D-FFB4B19421AE}" type="slidenum">
              <a:rPr lang="sk-SK" smtClean="0"/>
              <a:t>7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383393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/>
              <a:t>Upravte štýl predlohy podnadpisov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7977E-0CC6-41A2-A714-9F67FE66A831}" type="datetimeFigureOut">
              <a:rPr lang="sk-SK" smtClean="0"/>
              <a:t>8. 6. 2021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948C6-1B66-4631-BF3A-67DF9F1D9DE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518852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7977E-0CC6-41A2-A714-9F67FE66A831}" type="datetimeFigureOut">
              <a:rPr lang="sk-SK" smtClean="0"/>
              <a:t>8. 6. 2021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948C6-1B66-4631-BF3A-67DF9F1D9DE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71803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7977E-0CC6-41A2-A714-9F67FE66A831}" type="datetimeFigureOut">
              <a:rPr lang="sk-SK" smtClean="0"/>
              <a:t>8. 6. 2021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948C6-1B66-4631-BF3A-67DF9F1D9DE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59861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7977E-0CC6-41A2-A714-9F67FE66A831}" type="datetimeFigureOut">
              <a:rPr lang="sk-SK" smtClean="0"/>
              <a:t>8. 6. 2021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948C6-1B66-4631-BF3A-67DF9F1D9DE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339930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7977E-0CC6-41A2-A714-9F67FE66A831}" type="datetimeFigureOut">
              <a:rPr lang="sk-SK" smtClean="0"/>
              <a:t>8. 6. 2021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948C6-1B66-4631-BF3A-67DF9F1D9DE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711849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7977E-0CC6-41A2-A714-9F67FE66A831}" type="datetimeFigureOut">
              <a:rPr lang="sk-SK" smtClean="0"/>
              <a:t>8. 6. 2021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948C6-1B66-4631-BF3A-67DF9F1D9DE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97176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7977E-0CC6-41A2-A714-9F67FE66A831}" type="datetimeFigureOut">
              <a:rPr lang="sk-SK" smtClean="0"/>
              <a:t>8. 6. 2021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948C6-1B66-4631-BF3A-67DF9F1D9DE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34228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7977E-0CC6-41A2-A714-9F67FE66A831}" type="datetimeFigureOut">
              <a:rPr lang="sk-SK" smtClean="0"/>
              <a:t>8. 6. 2021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948C6-1B66-4631-BF3A-67DF9F1D9DE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236341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7977E-0CC6-41A2-A714-9F67FE66A831}" type="datetimeFigureOut">
              <a:rPr lang="sk-SK" smtClean="0"/>
              <a:t>8. 6. 2021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948C6-1B66-4631-BF3A-67DF9F1D9DE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93944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7977E-0CC6-41A2-A714-9F67FE66A831}" type="datetimeFigureOut">
              <a:rPr lang="sk-SK" smtClean="0"/>
              <a:t>8. 6. 2021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948C6-1B66-4631-BF3A-67DF9F1D9DE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36854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7977E-0CC6-41A2-A714-9F67FE66A831}" type="datetimeFigureOut">
              <a:rPr lang="sk-SK" smtClean="0"/>
              <a:t>8. 6. 2021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948C6-1B66-4631-BF3A-67DF9F1D9DE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34155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7977E-0CC6-41A2-A714-9F67FE66A831}" type="datetimeFigureOut">
              <a:rPr lang="sk-SK" smtClean="0"/>
              <a:t>8. 6. 2021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1948C6-1B66-4631-BF3A-67DF9F1D9DE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76385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o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3" y="0"/>
            <a:ext cx="9144000" cy="6858000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1600" y="4293096"/>
            <a:ext cx="7488832" cy="1008112"/>
          </a:xfrm>
        </p:spPr>
        <p:txBody>
          <a:bodyPr>
            <a:normAutofit fontScale="90000"/>
          </a:bodyPr>
          <a:lstStyle/>
          <a:p>
            <a:r>
              <a:rPr lang="sk-SK" sz="2400" b="1" dirty="0"/>
              <a:t/>
            </a:r>
            <a:br>
              <a:rPr lang="sk-SK" sz="2400" b="1" dirty="0"/>
            </a:br>
            <a:r>
              <a:rPr lang="sk-SK" sz="2400" b="1" dirty="0"/>
              <a:t/>
            </a:r>
            <a:br>
              <a:rPr lang="sk-SK" sz="2400" b="1" dirty="0"/>
            </a:br>
            <a:r>
              <a:rPr lang="sk-SK" sz="2400" b="1" dirty="0"/>
              <a:t>Identifikované nedostatky pri predkladaní žiadostí o NFP</a:t>
            </a:r>
            <a:br>
              <a:rPr lang="sk-SK" sz="2400" b="1" dirty="0"/>
            </a:br>
            <a:r>
              <a:rPr lang="sk-SK" sz="2400" b="1" dirty="0"/>
              <a:t/>
            </a:r>
            <a:br>
              <a:rPr lang="sk-SK" sz="2400" b="1" dirty="0"/>
            </a:br>
            <a:endParaRPr lang="sk-SK" sz="2400" b="1" dirty="0"/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A18D80F3-6049-4B26-B7D0-AB668FD68568}"/>
              </a:ext>
            </a:extLst>
          </p:cNvPr>
          <p:cNvSpPr txBox="1">
            <a:spLocks/>
          </p:cNvSpPr>
          <p:nvPr/>
        </p:nvSpPr>
        <p:spPr>
          <a:xfrm>
            <a:off x="1043608" y="5229200"/>
            <a:ext cx="7488832" cy="854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sk-SK" sz="2000" b="1" i="1" dirty="0"/>
              <a:t>Mgr. Slavomíra Valachová</a:t>
            </a:r>
          </a:p>
          <a:p>
            <a:pPr algn="r"/>
            <a:r>
              <a:rPr lang="sk-SK" sz="2000" b="1" i="1" dirty="0"/>
              <a:t>slavomira.valachova@minedu.sk</a:t>
            </a:r>
          </a:p>
        </p:txBody>
      </p:sp>
    </p:spTree>
    <p:extLst>
      <p:ext uri="{BB962C8B-B14F-4D97-AF65-F5344CB8AC3E}">
        <p14:creationId xmlns:p14="http://schemas.microsoft.com/office/powerpoint/2010/main" val="3391221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ok 5">
            <a:extLst>
              <a:ext uri="{FF2B5EF4-FFF2-40B4-BE49-F238E27FC236}">
                <a16:creationId xmlns:a16="http://schemas.microsoft.com/office/drawing/2014/main" id="{CEFEC2AA-9825-4BD2-B324-70373C3FEA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-99392"/>
            <a:ext cx="9144000" cy="6858000"/>
          </a:xfrm>
          <a:prstGeom prst="rect">
            <a:avLst/>
          </a:prstGeom>
        </p:spPr>
      </p:pic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Schvaľovací proces žiadostí o NFP</a:t>
            </a:r>
          </a:p>
        </p:txBody>
      </p:sp>
      <p:sp>
        <p:nvSpPr>
          <p:cNvPr id="3" name="BlokTextu 2"/>
          <p:cNvSpPr txBox="1"/>
          <p:nvPr/>
        </p:nvSpPr>
        <p:spPr>
          <a:xfrm>
            <a:off x="971600" y="1405826"/>
            <a:ext cx="7571184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k-SK" sz="3200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Administratívne overenie žiadostí o NFP</a:t>
            </a:r>
          </a:p>
          <a:p>
            <a:pPr algn="just"/>
            <a:endParaRPr lang="sk-SK" sz="2000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400" dirty="0"/>
              <a:t>overenie podmienok doručenia (riadne, včas, vo forme)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400" dirty="0"/>
              <a:t>overenie podmienok poskytnutia príspevku (oprávnenosť žiadateľa a iné podmienky poskytnutia príspevku, výzva na doplnenie, ak relevantné)</a:t>
            </a:r>
          </a:p>
          <a:p>
            <a:pPr indent="-285750" algn="just">
              <a:buFont typeface="Arial" panose="020B0604020202020204" pitchFamily="34" charset="0"/>
              <a:buChar char="•"/>
            </a:pPr>
            <a:endParaRPr lang="sk-SK" sz="3200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/>
            <a:r>
              <a:rPr lang="sk-SK" sz="3200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Odborné hodnotenie a výber žiadostí o NFP</a:t>
            </a:r>
          </a:p>
          <a:p>
            <a:pPr algn="just"/>
            <a:r>
              <a:rPr lang="sk-SK" sz="3200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Vydávanie rozhodnutí  (do 70 pracovných dní v zmysle SR EŠIF)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sk-SK" sz="2000" dirty="0"/>
          </a:p>
        </p:txBody>
      </p:sp>
    </p:spTree>
    <p:extLst>
      <p:ext uri="{BB962C8B-B14F-4D97-AF65-F5344CB8AC3E}">
        <p14:creationId xmlns:p14="http://schemas.microsoft.com/office/powerpoint/2010/main" val="488862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o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0568" y="-18123"/>
            <a:ext cx="9144000" cy="6858000"/>
          </a:xfrm>
          <a:prstGeom prst="rect">
            <a:avLst/>
          </a:prstGeom>
        </p:spPr>
      </p:pic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138138"/>
          </a:xfrm>
        </p:spPr>
        <p:txBody>
          <a:bodyPr>
            <a:normAutofit fontScale="90000"/>
          </a:bodyPr>
          <a:lstStyle/>
          <a:p>
            <a: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sk-SK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Obdĺžnik 1">
            <a:extLst>
              <a:ext uri="{FF2B5EF4-FFF2-40B4-BE49-F238E27FC236}">
                <a16:creationId xmlns:a16="http://schemas.microsoft.com/office/drawing/2014/main" id="{17E1AD39-089C-4519-A28D-467868FA37A2}"/>
              </a:ext>
            </a:extLst>
          </p:cNvPr>
          <p:cNvSpPr/>
          <p:nvPr/>
        </p:nvSpPr>
        <p:spPr>
          <a:xfrm>
            <a:off x="2286000" y="-1240610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57175"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257175"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1BC890C3-590A-428C-846E-792B370DFEAC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  <a:t>Identifikované nedostatky pri predkladaní žiadostí o NFP</a:t>
            </a:r>
            <a:endParaRPr lang="sk-SK" dirty="0"/>
          </a:p>
        </p:txBody>
      </p:sp>
      <p:sp>
        <p:nvSpPr>
          <p:cNvPr id="7" name="Obdĺžnik 6">
            <a:extLst>
              <a:ext uri="{FF2B5EF4-FFF2-40B4-BE49-F238E27FC236}">
                <a16:creationId xmlns:a16="http://schemas.microsoft.com/office/drawing/2014/main" id="{9C3907F1-2A59-46FF-8056-D39C272283D2}"/>
              </a:ext>
            </a:extLst>
          </p:cNvPr>
          <p:cNvSpPr/>
          <p:nvPr/>
        </p:nvSpPr>
        <p:spPr>
          <a:xfrm>
            <a:off x="491028" y="1556792"/>
            <a:ext cx="782538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800" b="1" i="1" dirty="0">
                <a:solidFill>
                  <a:srgbClr val="FF0000"/>
                </a:solidFill>
              </a:rPr>
              <a:t>Formulár žiadosti o NFP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400" b="1" dirty="0" smtClean="0"/>
              <a:t>nepodpísaný </a:t>
            </a:r>
            <a:r>
              <a:rPr lang="sk-SK" sz="2400" b="1" dirty="0"/>
              <a:t>formulár žiadosti o </a:t>
            </a:r>
            <a:r>
              <a:rPr lang="sk-SK" sz="2400" b="1" dirty="0" smtClean="0"/>
              <a:t>NFP</a:t>
            </a:r>
          </a:p>
          <a:p>
            <a:endParaRPr lang="sk-SK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400" dirty="0"/>
              <a:t>nevyplnené časti žiadosti o NFP:</a:t>
            </a:r>
          </a:p>
          <a:p>
            <a:pPr marL="1165225" lvl="4" indent="-357188">
              <a:buFont typeface="Wingdings" panose="05000000000000000000" pitchFamily="2" charset="2"/>
              <a:buChar char="§"/>
            </a:pPr>
            <a:r>
              <a:rPr lang="sk-SK" sz="2400" i="1" dirty="0"/>
              <a:t>Časť 5. Identifikácia regiónov </a:t>
            </a:r>
            <a:r>
              <a:rPr lang="sk-SK" sz="2400" dirty="0"/>
              <a:t>– nesprávne priradenie kategórie regiónov</a:t>
            </a:r>
          </a:p>
          <a:p>
            <a:pPr marL="1165225" lvl="4" indent="-357188">
              <a:buFont typeface="Wingdings" panose="05000000000000000000" pitchFamily="2" charset="2"/>
              <a:buChar char="§"/>
            </a:pPr>
            <a:r>
              <a:rPr lang="sk-SK" sz="2400" i="1" dirty="0" smtClean="0"/>
              <a:t>Časť </a:t>
            </a:r>
            <a:r>
              <a:rPr lang="sk-SK" sz="2400" i="1" dirty="0"/>
              <a:t>13. </a:t>
            </a:r>
            <a:r>
              <a:rPr lang="sk-SK" sz="2400" dirty="0"/>
              <a:t>nevyplnené </a:t>
            </a:r>
            <a:r>
              <a:rPr lang="sk-SK" sz="2400" dirty="0" smtClean="0"/>
              <a:t>riziká</a:t>
            </a:r>
          </a:p>
          <a:p>
            <a:pPr marL="808037" lvl="4"/>
            <a:endParaRPr lang="sk-SK" sz="2400" dirty="0"/>
          </a:p>
        </p:txBody>
      </p:sp>
    </p:spTree>
    <p:extLst>
      <p:ext uri="{BB962C8B-B14F-4D97-AF65-F5344CB8AC3E}">
        <p14:creationId xmlns:p14="http://schemas.microsoft.com/office/powerpoint/2010/main" val="3053813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o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0568" y="-18123"/>
            <a:ext cx="9144000" cy="6858000"/>
          </a:xfrm>
          <a:prstGeom prst="rect">
            <a:avLst/>
          </a:prstGeom>
        </p:spPr>
      </p:pic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138138"/>
          </a:xfrm>
        </p:spPr>
        <p:txBody>
          <a:bodyPr>
            <a:normAutofit fontScale="90000"/>
          </a:bodyPr>
          <a:lstStyle/>
          <a:p>
            <a: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sk-SK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Obdĺžnik 1">
            <a:extLst>
              <a:ext uri="{FF2B5EF4-FFF2-40B4-BE49-F238E27FC236}">
                <a16:creationId xmlns:a16="http://schemas.microsoft.com/office/drawing/2014/main" id="{17E1AD39-089C-4519-A28D-467868FA37A2}"/>
              </a:ext>
            </a:extLst>
          </p:cNvPr>
          <p:cNvSpPr/>
          <p:nvPr/>
        </p:nvSpPr>
        <p:spPr>
          <a:xfrm>
            <a:off x="2286000" y="-1240610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57175"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257175"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1BC890C3-590A-428C-846E-792B370DFEAC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  <a:t>Identifikované nedostatky pri predkladaní žiadostí o NFP</a:t>
            </a:r>
            <a:endParaRPr lang="sk-SK" dirty="0"/>
          </a:p>
        </p:txBody>
      </p:sp>
      <p:sp>
        <p:nvSpPr>
          <p:cNvPr id="8" name="Obdĺžnik 7">
            <a:extLst>
              <a:ext uri="{FF2B5EF4-FFF2-40B4-BE49-F238E27FC236}">
                <a16:creationId xmlns:a16="http://schemas.microsoft.com/office/drawing/2014/main" id="{B208FB39-7FD6-42DD-9EC5-192C10225C17}"/>
              </a:ext>
            </a:extLst>
          </p:cNvPr>
          <p:cNvSpPr/>
          <p:nvPr/>
        </p:nvSpPr>
        <p:spPr>
          <a:xfrm>
            <a:off x="323528" y="1412776"/>
            <a:ext cx="7825388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800" b="1" i="1" dirty="0">
                <a:solidFill>
                  <a:srgbClr val="FF0000"/>
                </a:solidFill>
              </a:rPr>
              <a:t>Formulár žiadosti o NFP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400" dirty="0"/>
              <a:t>nedostatočný resp. minimálny popis v časti 7: </a:t>
            </a:r>
          </a:p>
          <a:p>
            <a:pPr marL="1622425" lvl="5" indent="-357188">
              <a:buFont typeface="Wingdings" panose="05000000000000000000" pitchFamily="2" charset="2"/>
              <a:buChar char="§"/>
            </a:pPr>
            <a:r>
              <a:rPr lang="sk-SK" sz="2400" dirty="0"/>
              <a:t>7.2 Spôsob realizácie aktivít projektu,</a:t>
            </a:r>
          </a:p>
          <a:p>
            <a:pPr marL="1622425" lvl="5" indent="-357188">
              <a:buFont typeface="Wingdings" panose="05000000000000000000" pitchFamily="2" charset="2"/>
              <a:buChar char="§"/>
            </a:pPr>
            <a:r>
              <a:rPr lang="sk-SK" sz="2400" dirty="0"/>
              <a:t>7.3 Situácia po realizácii projektu a udržateľnosť projektu, </a:t>
            </a:r>
          </a:p>
          <a:p>
            <a:pPr marL="1622425" lvl="5" indent="-357188">
              <a:buFont typeface="Wingdings" panose="05000000000000000000" pitchFamily="2" charset="2"/>
              <a:buChar char="§"/>
            </a:pPr>
            <a:r>
              <a:rPr lang="sk-SK" sz="2400" dirty="0"/>
              <a:t>7.4 Administratívna a prevádzková kapacita žiadateľa, nesúlad </a:t>
            </a:r>
            <a:r>
              <a:rPr lang="sk-SK" sz="2400" i="1" dirty="0"/>
              <a:t>jednotlivých častí s rozpočtom projektu, resp. s ostatnými časťami </a:t>
            </a:r>
            <a:r>
              <a:rPr lang="sk-SK" sz="2400" i="1" dirty="0" err="1"/>
              <a:t>ŽoNFP</a:t>
            </a:r>
            <a:r>
              <a:rPr lang="sk-SK" sz="2400" i="1" dirty="0"/>
              <a:t> (počet hodín, účastníkov, dĺžka realizácie a pod.)</a:t>
            </a:r>
          </a:p>
          <a:p>
            <a:pPr marL="236537" lvl="2" indent="-342900">
              <a:buFont typeface="Arial" panose="020B0604020202020204" pitchFamily="34" charset="0"/>
              <a:buChar char="•"/>
            </a:pPr>
            <a:r>
              <a:rPr lang="sk-SK" sz="2400" dirty="0"/>
              <a:t>Časť 11. Rozpočet projektu  – nesprávne uvedená merná jednotka, množstvo, nesprávne priradenie </a:t>
            </a:r>
            <a:r>
              <a:rPr lang="sk-SK" sz="2400" b="1" dirty="0"/>
              <a:t>projektu k projektom generujúci príjem</a:t>
            </a:r>
          </a:p>
        </p:txBody>
      </p:sp>
    </p:spTree>
    <p:extLst>
      <p:ext uri="{BB962C8B-B14F-4D97-AF65-F5344CB8AC3E}">
        <p14:creationId xmlns:p14="http://schemas.microsoft.com/office/powerpoint/2010/main" val="3099606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o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7200" y="-21922"/>
            <a:ext cx="9144000" cy="6858000"/>
          </a:xfrm>
          <a:prstGeom prst="rect">
            <a:avLst/>
          </a:prstGeom>
        </p:spPr>
      </p:pic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138138"/>
          </a:xfrm>
        </p:spPr>
        <p:txBody>
          <a:bodyPr>
            <a:normAutofit fontScale="90000"/>
          </a:bodyPr>
          <a:lstStyle/>
          <a:p>
            <a: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sk-SK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Obdĺžnik 1">
            <a:extLst>
              <a:ext uri="{FF2B5EF4-FFF2-40B4-BE49-F238E27FC236}">
                <a16:creationId xmlns:a16="http://schemas.microsoft.com/office/drawing/2014/main" id="{17E1AD39-089C-4519-A28D-467868FA37A2}"/>
              </a:ext>
            </a:extLst>
          </p:cNvPr>
          <p:cNvSpPr/>
          <p:nvPr/>
        </p:nvSpPr>
        <p:spPr>
          <a:xfrm>
            <a:off x="2286000" y="-1240610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57175"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257175"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1BC890C3-590A-428C-846E-792B370DFEAC}"/>
              </a:ext>
            </a:extLst>
          </p:cNvPr>
          <p:cNvSpPr txBox="1">
            <a:spLocks/>
          </p:cNvSpPr>
          <p:nvPr/>
        </p:nvSpPr>
        <p:spPr>
          <a:xfrm>
            <a:off x="457200" y="13205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  <a:t>Identifikované nedostatky pri predkladaní žiadostí o NFP</a:t>
            </a:r>
            <a:endParaRPr lang="sk-SK" dirty="0"/>
          </a:p>
        </p:txBody>
      </p:sp>
      <p:sp>
        <p:nvSpPr>
          <p:cNvPr id="7" name="Obdĺžnik 6">
            <a:extLst>
              <a:ext uri="{FF2B5EF4-FFF2-40B4-BE49-F238E27FC236}">
                <a16:creationId xmlns:a16="http://schemas.microsoft.com/office/drawing/2014/main" id="{1700F011-A09C-47FC-82EA-FA5FCC4B46CB}"/>
              </a:ext>
            </a:extLst>
          </p:cNvPr>
          <p:cNvSpPr/>
          <p:nvPr/>
        </p:nvSpPr>
        <p:spPr>
          <a:xfrm>
            <a:off x="323528" y="1125060"/>
            <a:ext cx="8915852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800" b="1" i="1" dirty="0">
                <a:solidFill>
                  <a:srgbClr val="FF0000"/>
                </a:solidFill>
              </a:rPr>
              <a:t>Rozpočet: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sk-SK" sz="2400" dirty="0"/>
              <a:t>nepredloženie rozpočtu a tabuľky PZF resp. nesprávne </a:t>
            </a:r>
            <a:r>
              <a:rPr lang="sk-SK" sz="2400" b="1" dirty="0"/>
              <a:t>vyplnené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sk-SK" sz="2400" dirty="0"/>
              <a:t>nesprávne vypočítané limity v zmysle výzvy - </a:t>
            </a:r>
            <a:r>
              <a:rPr lang="sk-SK" sz="2400" b="1" dirty="0"/>
              <a:t>riziko NV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sk-SK" sz="2400" dirty="0"/>
              <a:t>nedostatočné komentáre pri jednotlivých rozpočtových položkách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sk-SK" sz="2400" dirty="0"/>
              <a:t>nesprávna ekonomická klasifikácia (skupina výdavkov)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sk-SK" sz="2400" dirty="0"/>
              <a:t>nesúlady v komentároch s výdavkami spolu 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400" dirty="0"/>
              <a:t>nesprávne zaradenie rozpočtových položiek v rozpočte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400" dirty="0"/>
              <a:t>nesprávne zaokrúhľovanie z dôvodu nesprávnych vzorcov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400" dirty="0"/>
              <a:t>nesprávne súčty/súčiny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400" dirty="0"/>
              <a:t>nesúlady výšky COV v rozpočte s formulárom žiadosti o NFP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400" dirty="0"/>
              <a:t>nesúlad prieskumu trhu s rozpočtom, ak relevantné</a:t>
            </a:r>
          </a:p>
        </p:txBody>
      </p:sp>
    </p:spTree>
    <p:extLst>
      <p:ext uri="{BB962C8B-B14F-4D97-AF65-F5344CB8AC3E}">
        <p14:creationId xmlns:p14="http://schemas.microsoft.com/office/powerpoint/2010/main" val="1169919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o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0568" y="-18123"/>
            <a:ext cx="9144000" cy="6858000"/>
          </a:xfrm>
          <a:prstGeom prst="rect">
            <a:avLst/>
          </a:prstGeom>
        </p:spPr>
      </p:pic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138138"/>
          </a:xfrm>
        </p:spPr>
        <p:txBody>
          <a:bodyPr>
            <a:normAutofit fontScale="90000"/>
          </a:bodyPr>
          <a:lstStyle/>
          <a:p>
            <a: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sk-SK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Obdĺžnik 1">
            <a:extLst>
              <a:ext uri="{FF2B5EF4-FFF2-40B4-BE49-F238E27FC236}">
                <a16:creationId xmlns:a16="http://schemas.microsoft.com/office/drawing/2014/main" id="{17E1AD39-089C-4519-A28D-467868FA37A2}"/>
              </a:ext>
            </a:extLst>
          </p:cNvPr>
          <p:cNvSpPr/>
          <p:nvPr/>
        </p:nvSpPr>
        <p:spPr>
          <a:xfrm>
            <a:off x="2286000" y="-1240610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57175"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257175"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1BC890C3-590A-428C-846E-792B370DFEAC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  <a:t>Identifikované nedostatky pri predkladaní žiadostí o NFP</a:t>
            </a:r>
            <a:endParaRPr lang="sk-SK" dirty="0"/>
          </a:p>
        </p:txBody>
      </p:sp>
      <p:sp>
        <p:nvSpPr>
          <p:cNvPr id="8" name="Obdĺžnik 7">
            <a:extLst>
              <a:ext uri="{FF2B5EF4-FFF2-40B4-BE49-F238E27FC236}">
                <a16:creationId xmlns:a16="http://schemas.microsoft.com/office/drawing/2014/main" id="{7002F30B-FEAE-4434-B607-36C991ED8CC4}"/>
              </a:ext>
            </a:extLst>
          </p:cNvPr>
          <p:cNvSpPr/>
          <p:nvPr/>
        </p:nvSpPr>
        <p:spPr>
          <a:xfrm>
            <a:off x="114074" y="1705537"/>
            <a:ext cx="8915852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800" b="1" i="1" dirty="0">
                <a:solidFill>
                  <a:srgbClr val="FF0000"/>
                </a:solidFill>
              </a:rPr>
              <a:t>Prílohy žiadosti o </a:t>
            </a:r>
            <a:r>
              <a:rPr lang="sk-SK" sz="2800" b="1" i="1" dirty="0" smtClean="0">
                <a:solidFill>
                  <a:srgbClr val="FF0000"/>
                </a:solidFill>
              </a:rPr>
              <a:t>NFP</a:t>
            </a:r>
            <a:endParaRPr lang="sk-SK" sz="2400" dirty="0" smtClean="0">
              <a:highlight>
                <a:srgbClr val="00FF00"/>
              </a:highligh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sz="2400" b="1" dirty="0"/>
              <a:t>prieskum trhu relevantný v rámci výzvy len pre novovytvorené pozície v rámci personálnych </a:t>
            </a:r>
            <a:r>
              <a:rPr lang="sk-SK" sz="2400" b="1" dirty="0" smtClean="0"/>
              <a:t>výdavkov</a:t>
            </a:r>
            <a:r>
              <a:rPr lang="sk-SK" sz="2400" b="1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sz="2400" dirty="0" smtClean="0"/>
              <a:t>chýbajúce </a:t>
            </a:r>
            <a:r>
              <a:rPr lang="sk-SK" sz="2400" dirty="0"/>
              <a:t>resp. nedostatočné prieskumy trhu, </a:t>
            </a:r>
            <a:r>
              <a:rPr lang="sk-SK" sz="2400" dirty="0" smtClean="0"/>
              <a:t>ak relevantné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sz="2400" dirty="0" smtClean="0"/>
              <a:t>nepredloženie </a:t>
            </a:r>
            <a:r>
              <a:rPr lang="sk-SK" sz="2400" dirty="0"/>
              <a:t>resp. nesprávne vyplnená príloha 7.4 k </a:t>
            </a:r>
            <a:r>
              <a:rPr lang="sk-SK" sz="2400" dirty="0" err="1"/>
              <a:t>ŽoNFP</a:t>
            </a:r>
            <a:r>
              <a:rPr lang="sk-SK" sz="2400" dirty="0"/>
              <a:t>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sk-SK" sz="2400" dirty="0"/>
              <a:t>chýbajúce resp. nepodpísané životopisy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sk-SK" sz="2400" dirty="0"/>
              <a:t>nepredloženie výpisu z účtu resp. iného relevantného dokladu v zmysle výzvy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sk-SK" sz="2400" dirty="0"/>
              <a:t>nepredloženie súhlasného stanoviska na overenie podmienky (výpis z registra trestov)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sk-SK" sz="2400" dirty="0"/>
              <a:t>nepredloženie iných relevantných príloh v zmysle výzvy</a:t>
            </a:r>
          </a:p>
          <a:p>
            <a:pPr lvl="0"/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1879038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138138"/>
          </a:xfrm>
        </p:spPr>
        <p:txBody>
          <a:bodyPr>
            <a:normAutofit fontScale="90000"/>
          </a:bodyPr>
          <a:lstStyle/>
          <a:p>
            <a: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sk-SK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Obdĺžnik 1">
            <a:extLst>
              <a:ext uri="{FF2B5EF4-FFF2-40B4-BE49-F238E27FC236}">
                <a16:creationId xmlns:a16="http://schemas.microsoft.com/office/drawing/2014/main" id="{17E1AD39-089C-4519-A28D-467868FA37A2}"/>
              </a:ext>
            </a:extLst>
          </p:cNvPr>
          <p:cNvSpPr/>
          <p:nvPr/>
        </p:nvSpPr>
        <p:spPr>
          <a:xfrm>
            <a:off x="2286000" y="-1240610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57175"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257175"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1BC890C3-590A-428C-846E-792B370DFEAC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Použité skratky</a:t>
            </a:r>
            <a:endParaRPr lang="sk-SK" dirty="0"/>
          </a:p>
        </p:txBody>
      </p:sp>
      <p:sp>
        <p:nvSpPr>
          <p:cNvPr id="8" name="Obdĺžnik 7">
            <a:extLst>
              <a:ext uri="{FF2B5EF4-FFF2-40B4-BE49-F238E27FC236}">
                <a16:creationId xmlns:a16="http://schemas.microsoft.com/office/drawing/2014/main" id="{7002F30B-FEAE-4434-B607-36C991ED8CC4}"/>
              </a:ext>
            </a:extLst>
          </p:cNvPr>
          <p:cNvSpPr/>
          <p:nvPr/>
        </p:nvSpPr>
        <p:spPr>
          <a:xfrm>
            <a:off x="114074" y="1705537"/>
            <a:ext cx="8915852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800" dirty="0">
                <a:solidFill>
                  <a:srgbClr val="FF0000"/>
                </a:solidFill>
              </a:rPr>
              <a:t>COV – </a:t>
            </a:r>
            <a:r>
              <a:rPr lang="sk-SK" sz="2800" dirty="0"/>
              <a:t>celkové oprávnené výdavky</a:t>
            </a:r>
          </a:p>
          <a:p>
            <a:r>
              <a:rPr lang="sk-SK" sz="2800" dirty="0">
                <a:solidFill>
                  <a:srgbClr val="FF0000"/>
                </a:solidFill>
              </a:rPr>
              <a:t>NFP – </a:t>
            </a:r>
            <a:r>
              <a:rPr lang="sk-SK" sz="2800" dirty="0"/>
              <a:t>nenávratný finančný príspevok</a:t>
            </a:r>
          </a:p>
          <a:p>
            <a:r>
              <a:rPr lang="sk-SK" sz="2800" dirty="0">
                <a:solidFill>
                  <a:srgbClr val="FF0000"/>
                </a:solidFill>
              </a:rPr>
              <a:t>NV – </a:t>
            </a:r>
            <a:r>
              <a:rPr lang="sk-SK" sz="2800" dirty="0"/>
              <a:t>neoprávnené výdavky</a:t>
            </a:r>
          </a:p>
          <a:p>
            <a:r>
              <a:rPr lang="sk-SK" sz="2800" dirty="0">
                <a:solidFill>
                  <a:srgbClr val="FF0000"/>
                </a:solidFill>
              </a:rPr>
              <a:t>PZF – </a:t>
            </a:r>
            <a:r>
              <a:rPr lang="sk-SK" sz="2800" dirty="0"/>
              <a:t>predpokladané zdroje financovania</a:t>
            </a:r>
          </a:p>
          <a:p>
            <a:r>
              <a:rPr lang="sk-SK" sz="2800" dirty="0">
                <a:solidFill>
                  <a:srgbClr val="FF0000"/>
                </a:solidFill>
              </a:rPr>
              <a:t>NV – </a:t>
            </a:r>
            <a:r>
              <a:rPr lang="sk-SK" sz="2800" dirty="0"/>
              <a:t>neoprávnené výdavky</a:t>
            </a:r>
          </a:p>
          <a:p>
            <a:pPr lvl="0"/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7397330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k-SK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Ďakujeme </a:t>
            </a:r>
            <a: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  <a:t>za pozornosť!</a:t>
            </a:r>
          </a:p>
        </p:txBody>
      </p:sp>
    </p:spTree>
    <p:extLst>
      <p:ext uri="{BB962C8B-B14F-4D97-AF65-F5344CB8AC3E}">
        <p14:creationId xmlns:p14="http://schemas.microsoft.com/office/powerpoint/2010/main" val="89558404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759</TotalTime>
  <Words>432</Words>
  <Application>Microsoft Office PowerPoint</Application>
  <PresentationFormat>Prezentácia na obrazovke (4:3)</PresentationFormat>
  <Paragraphs>88</Paragraphs>
  <Slides>8</Slides>
  <Notes>5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8</vt:i4>
      </vt:variant>
    </vt:vector>
  </HeadingPairs>
  <TitlesOfParts>
    <vt:vector size="13" baseType="lpstr">
      <vt:lpstr>Arial</vt:lpstr>
      <vt:lpstr>Calibri</vt:lpstr>
      <vt:lpstr>Times New Roman</vt:lpstr>
      <vt:lpstr>Wingdings</vt:lpstr>
      <vt:lpstr>Motív Office</vt:lpstr>
      <vt:lpstr>  Identifikované nedostatky pri predkladaní žiadostí o NFP  </vt:lpstr>
      <vt:lpstr>Schvaľovací proces žiadostí o NFP</vt:lpstr>
      <vt:lpstr> </vt:lpstr>
      <vt:lpstr> </vt:lpstr>
      <vt:lpstr> </vt:lpstr>
      <vt:lpstr> </vt:lpstr>
      <vt:lpstr> </vt:lpstr>
      <vt:lpstr>Ďakujeme za pozornosť!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Valachová Slavomíra</dc:creator>
  <cp:lastModifiedBy>Valachová Slavomíra</cp:lastModifiedBy>
  <cp:revision>70</cp:revision>
  <cp:lastPrinted>2017-12-07T07:01:55Z</cp:lastPrinted>
  <dcterms:created xsi:type="dcterms:W3CDTF">2017-07-03T04:26:38Z</dcterms:created>
  <dcterms:modified xsi:type="dcterms:W3CDTF">2021-06-08T08:30:44Z</dcterms:modified>
</cp:coreProperties>
</file>