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handoutMasterIdLst>
    <p:handoutMasterId r:id="rId44"/>
  </p:handoutMasterIdLst>
  <p:sldIdLst>
    <p:sldId id="256" r:id="rId2"/>
    <p:sldId id="299" r:id="rId3"/>
    <p:sldId id="300" r:id="rId4"/>
    <p:sldId id="306" r:id="rId5"/>
    <p:sldId id="331" r:id="rId6"/>
    <p:sldId id="332" r:id="rId7"/>
    <p:sldId id="333" r:id="rId8"/>
    <p:sldId id="334" r:id="rId9"/>
    <p:sldId id="335" r:id="rId10"/>
    <p:sldId id="336" r:id="rId11"/>
    <p:sldId id="341" r:id="rId12"/>
    <p:sldId id="342" r:id="rId13"/>
    <p:sldId id="344" r:id="rId14"/>
    <p:sldId id="345" r:id="rId15"/>
    <p:sldId id="346" r:id="rId16"/>
    <p:sldId id="347" r:id="rId17"/>
    <p:sldId id="304" r:id="rId18"/>
    <p:sldId id="305" r:id="rId19"/>
    <p:sldId id="322" r:id="rId20"/>
    <p:sldId id="303" r:id="rId21"/>
    <p:sldId id="307" r:id="rId22"/>
    <p:sldId id="308" r:id="rId23"/>
    <p:sldId id="301" r:id="rId24"/>
    <p:sldId id="309" r:id="rId25"/>
    <p:sldId id="310" r:id="rId26"/>
    <p:sldId id="311" r:id="rId27"/>
    <p:sldId id="312" r:id="rId28"/>
    <p:sldId id="302" r:id="rId29"/>
    <p:sldId id="313" r:id="rId30"/>
    <p:sldId id="343" r:id="rId31"/>
    <p:sldId id="314" r:id="rId32"/>
    <p:sldId id="349" r:id="rId33"/>
    <p:sldId id="348" r:id="rId34"/>
    <p:sldId id="323" r:id="rId35"/>
    <p:sldId id="324" r:id="rId36"/>
    <p:sldId id="325" r:id="rId37"/>
    <p:sldId id="326" r:id="rId38"/>
    <p:sldId id="327" r:id="rId39"/>
    <p:sldId id="328" r:id="rId40"/>
    <p:sldId id="329" r:id="rId41"/>
    <p:sldId id="320" r:id="rId42"/>
    <p:sldId id="321" r:id="rId43"/>
  </p:sldIdLst>
  <p:sldSz cx="9144000" cy="6858000" type="screen4x3"/>
  <p:notesSz cx="6797675" cy="99282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lupíková Anna" initials="CA" lastIdx="1" clrIdx="0">
    <p:extLst>
      <p:ext uri="{19B8F6BF-5375-455C-9EA6-DF929625EA0E}">
        <p15:presenceInfo xmlns:p15="http://schemas.microsoft.com/office/powerpoint/2012/main" userId="S-1-5-21-1537444562-954076699-2316396334-14135" providerId="AD"/>
      </p:ext>
    </p:extLst>
  </p:cmAuthor>
  <p:cmAuthor id="2" name="User" initials="U" lastIdx="1" clrIdx="1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0000"/>
    <a:srgbClr val="2C2C94"/>
    <a:srgbClr val="ABAB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2A64F4-027C-4A4F-AE8F-4FBCDDA53D8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A95F865B-EA60-4395-9B88-03D68D218546}">
      <dgm:prSet phldrT="[Text]"/>
      <dgm:spPr/>
      <dgm:t>
        <a:bodyPr/>
        <a:lstStyle/>
        <a:p>
          <a:r>
            <a:rPr lang="sk-SK" dirty="0">
              <a:solidFill>
                <a:srgbClr val="7030A0"/>
              </a:solidFill>
            </a:rPr>
            <a:t>Poskytnúť všeobecné informácie k zberu údajov za školy</a:t>
          </a:r>
        </a:p>
      </dgm:t>
    </dgm:pt>
    <dgm:pt modelId="{FF23D976-B8A8-4AB0-A42B-5E8E6CEC548F}" type="parTrans" cxnId="{64C5709E-F612-4A51-B65F-AEB0AD5B4C17}">
      <dgm:prSet/>
      <dgm:spPr/>
      <dgm:t>
        <a:bodyPr/>
        <a:lstStyle/>
        <a:p>
          <a:endParaRPr lang="sk-SK"/>
        </a:p>
      </dgm:t>
    </dgm:pt>
    <dgm:pt modelId="{952A78B0-4BEA-4762-8885-78D420435E5B}" type="sibTrans" cxnId="{64C5709E-F612-4A51-B65F-AEB0AD5B4C17}">
      <dgm:prSet/>
      <dgm:spPr/>
      <dgm:t>
        <a:bodyPr/>
        <a:lstStyle/>
        <a:p>
          <a:endParaRPr lang="sk-SK"/>
        </a:p>
      </dgm:t>
    </dgm:pt>
    <dgm:pt modelId="{1CA1B2C5-F155-4880-8272-E8E2581C1702}">
      <dgm:prSet phldrT="[Text]"/>
      <dgm:spPr/>
      <dgm:t>
        <a:bodyPr/>
        <a:lstStyle/>
        <a:p>
          <a:r>
            <a:rPr lang="sk-SK" dirty="0">
              <a:solidFill>
                <a:srgbClr val="7030A0"/>
              </a:solidFill>
            </a:rPr>
            <a:t>Poskytnúť organizačné pokyny a informácie technického charakteru k zberu údajov</a:t>
          </a:r>
          <a:endParaRPr lang="sk-SK" dirty="0"/>
        </a:p>
      </dgm:t>
    </dgm:pt>
    <dgm:pt modelId="{76E92C72-F015-45F7-8E05-FE9709FD4C66}" type="parTrans" cxnId="{5C125A58-2221-4110-96C2-70C8BF67DE50}">
      <dgm:prSet/>
      <dgm:spPr/>
      <dgm:t>
        <a:bodyPr/>
        <a:lstStyle/>
        <a:p>
          <a:endParaRPr lang="sk-SK"/>
        </a:p>
      </dgm:t>
    </dgm:pt>
    <dgm:pt modelId="{C94AA4C0-FBF0-49D8-A7C0-4C06281DC9E2}" type="sibTrans" cxnId="{5C125A58-2221-4110-96C2-70C8BF67DE50}">
      <dgm:prSet/>
      <dgm:spPr/>
      <dgm:t>
        <a:bodyPr/>
        <a:lstStyle/>
        <a:p>
          <a:endParaRPr lang="sk-SK"/>
        </a:p>
      </dgm:t>
    </dgm:pt>
    <dgm:pt modelId="{F5C8BF02-18CD-4B4A-B2A0-6B2D60ADC998}">
      <dgm:prSet phldrT="[Text]"/>
      <dgm:spPr/>
      <dgm:t>
        <a:bodyPr/>
        <a:lstStyle/>
        <a:p>
          <a:r>
            <a:rPr lang="sk-SK" dirty="0">
              <a:solidFill>
                <a:srgbClr val="7030A0"/>
              </a:solidFill>
            </a:rPr>
            <a:t>Poskytnúť vecné informácie za jednotlivé druhy škôl k zberu údajov</a:t>
          </a:r>
        </a:p>
      </dgm:t>
    </dgm:pt>
    <dgm:pt modelId="{28138D3A-CEE9-4728-88BD-B16206B19101}" type="parTrans" cxnId="{17E67E87-EAA8-400E-96C1-692D158F1F79}">
      <dgm:prSet/>
      <dgm:spPr/>
      <dgm:t>
        <a:bodyPr/>
        <a:lstStyle/>
        <a:p>
          <a:endParaRPr lang="sk-SK"/>
        </a:p>
      </dgm:t>
    </dgm:pt>
    <dgm:pt modelId="{2CBFE545-5D23-41CF-8896-FEF61E42CE53}" type="sibTrans" cxnId="{17E67E87-EAA8-400E-96C1-692D158F1F79}">
      <dgm:prSet/>
      <dgm:spPr/>
      <dgm:t>
        <a:bodyPr/>
        <a:lstStyle/>
        <a:p>
          <a:endParaRPr lang="sk-SK"/>
        </a:p>
      </dgm:t>
    </dgm:pt>
    <dgm:pt modelId="{ECA9F6DC-8AF8-429E-945A-D5CB5AFCEFC0}" type="pres">
      <dgm:prSet presAssocID="{F12A64F4-027C-4A4F-AE8F-4FBCDDA53D8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A13B1F01-8F0D-4E76-889D-416E0EC36CDF}" type="pres">
      <dgm:prSet presAssocID="{A95F865B-EA60-4395-9B88-03D68D218546}" presName="parentLin" presStyleCnt="0"/>
      <dgm:spPr/>
    </dgm:pt>
    <dgm:pt modelId="{9C930E64-5599-4CAB-A157-FBC4FAB1F9EC}" type="pres">
      <dgm:prSet presAssocID="{A95F865B-EA60-4395-9B88-03D68D218546}" presName="parentLeftMargin" presStyleLbl="node1" presStyleIdx="0" presStyleCnt="3"/>
      <dgm:spPr/>
      <dgm:t>
        <a:bodyPr/>
        <a:lstStyle/>
        <a:p>
          <a:endParaRPr lang="sk-SK"/>
        </a:p>
      </dgm:t>
    </dgm:pt>
    <dgm:pt modelId="{4C142E68-AEB5-44BF-BAA9-591AF290D797}" type="pres">
      <dgm:prSet presAssocID="{A95F865B-EA60-4395-9B88-03D68D218546}" presName="parentText" presStyleLbl="node1" presStyleIdx="0" presStyleCnt="3" custScaleX="100883" custScaleY="187490" custLinFactNeighborX="-21362" custLinFactNeighborY="2314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E6378A8-6664-4BE9-93B3-CADA5AC7A968}" type="pres">
      <dgm:prSet presAssocID="{A95F865B-EA60-4395-9B88-03D68D218546}" presName="negativeSpace" presStyleCnt="0"/>
      <dgm:spPr/>
    </dgm:pt>
    <dgm:pt modelId="{288FACFF-442E-4FA9-AF39-29F0BC3146BA}" type="pres">
      <dgm:prSet presAssocID="{A95F865B-EA60-4395-9B88-03D68D218546}" presName="childText" presStyleLbl="conFgAcc1" presStyleIdx="0" presStyleCnt="3">
        <dgm:presLayoutVars>
          <dgm:bulletEnabled val="1"/>
        </dgm:presLayoutVars>
      </dgm:prSet>
      <dgm:spPr/>
    </dgm:pt>
    <dgm:pt modelId="{5BDD89E7-CB47-4BE4-AFF9-BF76876191D6}" type="pres">
      <dgm:prSet presAssocID="{952A78B0-4BEA-4762-8885-78D420435E5B}" presName="spaceBetweenRectangles" presStyleCnt="0"/>
      <dgm:spPr/>
    </dgm:pt>
    <dgm:pt modelId="{3B23EE01-B2EF-492F-9060-6A8CC2470427}" type="pres">
      <dgm:prSet presAssocID="{1CA1B2C5-F155-4880-8272-E8E2581C1702}" presName="parentLin" presStyleCnt="0"/>
      <dgm:spPr/>
    </dgm:pt>
    <dgm:pt modelId="{93CF4983-5DA2-484E-8121-935BE11FF5F5}" type="pres">
      <dgm:prSet presAssocID="{1CA1B2C5-F155-4880-8272-E8E2581C1702}" presName="parentLeftMargin" presStyleLbl="node1" presStyleIdx="0" presStyleCnt="3"/>
      <dgm:spPr/>
      <dgm:t>
        <a:bodyPr/>
        <a:lstStyle/>
        <a:p>
          <a:endParaRPr lang="sk-SK"/>
        </a:p>
      </dgm:t>
    </dgm:pt>
    <dgm:pt modelId="{0F9FE646-8E96-42DD-9A13-348D3687304F}" type="pres">
      <dgm:prSet presAssocID="{1CA1B2C5-F155-4880-8272-E8E2581C1702}" presName="parentText" presStyleLbl="node1" presStyleIdx="1" presStyleCnt="3" custScaleY="181223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C5F24BB-6E42-485B-B4A7-7908A597A9C4}" type="pres">
      <dgm:prSet presAssocID="{1CA1B2C5-F155-4880-8272-E8E2581C1702}" presName="negativeSpace" presStyleCnt="0"/>
      <dgm:spPr/>
    </dgm:pt>
    <dgm:pt modelId="{2B51166B-F643-4BA8-83A1-3DC54FDA39F5}" type="pres">
      <dgm:prSet presAssocID="{1CA1B2C5-F155-4880-8272-E8E2581C1702}" presName="childText" presStyleLbl="conFgAcc1" presStyleIdx="1" presStyleCnt="3">
        <dgm:presLayoutVars>
          <dgm:bulletEnabled val="1"/>
        </dgm:presLayoutVars>
      </dgm:prSet>
      <dgm:spPr/>
    </dgm:pt>
    <dgm:pt modelId="{CC24DC1B-DD62-4F14-BCF4-22A7942A83BD}" type="pres">
      <dgm:prSet presAssocID="{C94AA4C0-FBF0-49D8-A7C0-4C06281DC9E2}" presName="spaceBetweenRectangles" presStyleCnt="0"/>
      <dgm:spPr/>
    </dgm:pt>
    <dgm:pt modelId="{02F6753E-9D33-4C45-A0CB-56848AAE9C8C}" type="pres">
      <dgm:prSet presAssocID="{F5C8BF02-18CD-4B4A-B2A0-6B2D60ADC998}" presName="parentLin" presStyleCnt="0"/>
      <dgm:spPr/>
    </dgm:pt>
    <dgm:pt modelId="{3C0FDE7F-8D8B-4ABC-9A45-A030363A27E4}" type="pres">
      <dgm:prSet presAssocID="{F5C8BF02-18CD-4B4A-B2A0-6B2D60ADC998}" presName="parentLeftMargin" presStyleLbl="node1" presStyleIdx="1" presStyleCnt="3"/>
      <dgm:spPr/>
      <dgm:t>
        <a:bodyPr/>
        <a:lstStyle/>
        <a:p>
          <a:endParaRPr lang="sk-SK"/>
        </a:p>
      </dgm:t>
    </dgm:pt>
    <dgm:pt modelId="{C1258096-4B7F-4676-B015-86D024386CF1}" type="pres">
      <dgm:prSet presAssocID="{F5C8BF02-18CD-4B4A-B2A0-6B2D60ADC998}" presName="parentText" presStyleLbl="node1" presStyleIdx="2" presStyleCnt="3" custScaleY="196734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CA62F33-86E6-4DD7-9994-10155E820E8E}" type="pres">
      <dgm:prSet presAssocID="{F5C8BF02-18CD-4B4A-B2A0-6B2D60ADC998}" presName="negativeSpace" presStyleCnt="0"/>
      <dgm:spPr/>
    </dgm:pt>
    <dgm:pt modelId="{4A2564A6-F82B-4C09-8548-67E8062584BE}" type="pres">
      <dgm:prSet presAssocID="{F5C8BF02-18CD-4B4A-B2A0-6B2D60ADC99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C552A07-82C0-4CEF-9209-62D724CA4BAD}" type="presOf" srcId="{1CA1B2C5-F155-4880-8272-E8E2581C1702}" destId="{0F9FE646-8E96-42DD-9A13-348D3687304F}" srcOrd="1" destOrd="0" presId="urn:microsoft.com/office/officeart/2005/8/layout/list1"/>
    <dgm:cxn modelId="{17435603-09D1-442B-AA37-5153A579219D}" type="presOf" srcId="{A95F865B-EA60-4395-9B88-03D68D218546}" destId="{4C142E68-AEB5-44BF-BAA9-591AF290D797}" srcOrd="1" destOrd="0" presId="urn:microsoft.com/office/officeart/2005/8/layout/list1"/>
    <dgm:cxn modelId="{64C5709E-F612-4A51-B65F-AEB0AD5B4C17}" srcId="{F12A64F4-027C-4A4F-AE8F-4FBCDDA53D80}" destId="{A95F865B-EA60-4395-9B88-03D68D218546}" srcOrd="0" destOrd="0" parTransId="{FF23D976-B8A8-4AB0-A42B-5E8E6CEC548F}" sibTransId="{952A78B0-4BEA-4762-8885-78D420435E5B}"/>
    <dgm:cxn modelId="{11FDD4CB-1662-4FD1-985A-6C402FA4591A}" type="presOf" srcId="{1CA1B2C5-F155-4880-8272-E8E2581C1702}" destId="{93CF4983-5DA2-484E-8121-935BE11FF5F5}" srcOrd="0" destOrd="0" presId="urn:microsoft.com/office/officeart/2005/8/layout/list1"/>
    <dgm:cxn modelId="{17E67E87-EAA8-400E-96C1-692D158F1F79}" srcId="{F12A64F4-027C-4A4F-AE8F-4FBCDDA53D80}" destId="{F5C8BF02-18CD-4B4A-B2A0-6B2D60ADC998}" srcOrd="2" destOrd="0" parTransId="{28138D3A-CEE9-4728-88BD-B16206B19101}" sibTransId="{2CBFE545-5D23-41CF-8896-FEF61E42CE53}"/>
    <dgm:cxn modelId="{5C125A58-2221-4110-96C2-70C8BF67DE50}" srcId="{F12A64F4-027C-4A4F-AE8F-4FBCDDA53D80}" destId="{1CA1B2C5-F155-4880-8272-E8E2581C1702}" srcOrd="1" destOrd="0" parTransId="{76E92C72-F015-45F7-8E05-FE9709FD4C66}" sibTransId="{C94AA4C0-FBF0-49D8-A7C0-4C06281DC9E2}"/>
    <dgm:cxn modelId="{7EBFE72B-8693-4171-B913-F85FF44FB2E4}" type="presOf" srcId="{F5C8BF02-18CD-4B4A-B2A0-6B2D60ADC998}" destId="{3C0FDE7F-8D8B-4ABC-9A45-A030363A27E4}" srcOrd="0" destOrd="0" presId="urn:microsoft.com/office/officeart/2005/8/layout/list1"/>
    <dgm:cxn modelId="{D9599950-8A2F-4F24-BE9D-9BF445E37D0D}" type="presOf" srcId="{A95F865B-EA60-4395-9B88-03D68D218546}" destId="{9C930E64-5599-4CAB-A157-FBC4FAB1F9EC}" srcOrd="0" destOrd="0" presId="urn:microsoft.com/office/officeart/2005/8/layout/list1"/>
    <dgm:cxn modelId="{000F7F8B-E626-4D08-B22C-E15EB8E4470E}" type="presOf" srcId="{F12A64F4-027C-4A4F-AE8F-4FBCDDA53D80}" destId="{ECA9F6DC-8AF8-429E-945A-D5CB5AFCEFC0}" srcOrd="0" destOrd="0" presId="urn:microsoft.com/office/officeart/2005/8/layout/list1"/>
    <dgm:cxn modelId="{0885C27C-0E06-4DA7-B3F5-84991CB67404}" type="presOf" srcId="{F5C8BF02-18CD-4B4A-B2A0-6B2D60ADC998}" destId="{C1258096-4B7F-4676-B015-86D024386CF1}" srcOrd="1" destOrd="0" presId="urn:microsoft.com/office/officeart/2005/8/layout/list1"/>
    <dgm:cxn modelId="{354948E2-80E5-4085-9FBF-5CAE1A41E0DB}" type="presParOf" srcId="{ECA9F6DC-8AF8-429E-945A-D5CB5AFCEFC0}" destId="{A13B1F01-8F0D-4E76-889D-416E0EC36CDF}" srcOrd="0" destOrd="0" presId="urn:microsoft.com/office/officeart/2005/8/layout/list1"/>
    <dgm:cxn modelId="{6827A64E-8101-4D51-A5A1-96BFD6A6FD4B}" type="presParOf" srcId="{A13B1F01-8F0D-4E76-889D-416E0EC36CDF}" destId="{9C930E64-5599-4CAB-A157-FBC4FAB1F9EC}" srcOrd="0" destOrd="0" presId="urn:microsoft.com/office/officeart/2005/8/layout/list1"/>
    <dgm:cxn modelId="{BFDD5DAF-953C-473B-9BFD-895889EB92ED}" type="presParOf" srcId="{A13B1F01-8F0D-4E76-889D-416E0EC36CDF}" destId="{4C142E68-AEB5-44BF-BAA9-591AF290D797}" srcOrd="1" destOrd="0" presId="urn:microsoft.com/office/officeart/2005/8/layout/list1"/>
    <dgm:cxn modelId="{2718128A-6FB3-48C4-8FBF-7559D53A801A}" type="presParOf" srcId="{ECA9F6DC-8AF8-429E-945A-D5CB5AFCEFC0}" destId="{EE6378A8-6664-4BE9-93B3-CADA5AC7A968}" srcOrd="1" destOrd="0" presId="urn:microsoft.com/office/officeart/2005/8/layout/list1"/>
    <dgm:cxn modelId="{34081DE4-DD15-4B85-A8D4-6FAC43708139}" type="presParOf" srcId="{ECA9F6DC-8AF8-429E-945A-D5CB5AFCEFC0}" destId="{288FACFF-442E-4FA9-AF39-29F0BC3146BA}" srcOrd="2" destOrd="0" presId="urn:microsoft.com/office/officeart/2005/8/layout/list1"/>
    <dgm:cxn modelId="{69D7D0D2-AD59-4074-BF56-BF7359605118}" type="presParOf" srcId="{ECA9F6DC-8AF8-429E-945A-D5CB5AFCEFC0}" destId="{5BDD89E7-CB47-4BE4-AFF9-BF76876191D6}" srcOrd="3" destOrd="0" presId="urn:microsoft.com/office/officeart/2005/8/layout/list1"/>
    <dgm:cxn modelId="{0F74783C-F807-4724-BF31-A2AA981EB896}" type="presParOf" srcId="{ECA9F6DC-8AF8-429E-945A-D5CB5AFCEFC0}" destId="{3B23EE01-B2EF-492F-9060-6A8CC2470427}" srcOrd="4" destOrd="0" presId="urn:microsoft.com/office/officeart/2005/8/layout/list1"/>
    <dgm:cxn modelId="{4DB594C9-FEA8-4B1E-B00D-5AFCB711FE58}" type="presParOf" srcId="{3B23EE01-B2EF-492F-9060-6A8CC2470427}" destId="{93CF4983-5DA2-484E-8121-935BE11FF5F5}" srcOrd="0" destOrd="0" presId="urn:microsoft.com/office/officeart/2005/8/layout/list1"/>
    <dgm:cxn modelId="{60C9400F-FF8B-4D58-8A51-80983E851468}" type="presParOf" srcId="{3B23EE01-B2EF-492F-9060-6A8CC2470427}" destId="{0F9FE646-8E96-42DD-9A13-348D3687304F}" srcOrd="1" destOrd="0" presId="urn:microsoft.com/office/officeart/2005/8/layout/list1"/>
    <dgm:cxn modelId="{632E7035-3C56-46AC-9537-BE582DD6E2FF}" type="presParOf" srcId="{ECA9F6DC-8AF8-429E-945A-D5CB5AFCEFC0}" destId="{8C5F24BB-6E42-485B-B4A7-7908A597A9C4}" srcOrd="5" destOrd="0" presId="urn:microsoft.com/office/officeart/2005/8/layout/list1"/>
    <dgm:cxn modelId="{565A67CD-FB05-4731-9EC7-3848C2DEE8BB}" type="presParOf" srcId="{ECA9F6DC-8AF8-429E-945A-D5CB5AFCEFC0}" destId="{2B51166B-F643-4BA8-83A1-3DC54FDA39F5}" srcOrd="6" destOrd="0" presId="urn:microsoft.com/office/officeart/2005/8/layout/list1"/>
    <dgm:cxn modelId="{B09EBD8D-4412-4F19-B9A7-487D393F9787}" type="presParOf" srcId="{ECA9F6DC-8AF8-429E-945A-D5CB5AFCEFC0}" destId="{CC24DC1B-DD62-4F14-BCF4-22A7942A83BD}" srcOrd="7" destOrd="0" presId="urn:microsoft.com/office/officeart/2005/8/layout/list1"/>
    <dgm:cxn modelId="{DD31BFDA-F456-414C-96E5-D7C38C698206}" type="presParOf" srcId="{ECA9F6DC-8AF8-429E-945A-D5CB5AFCEFC0}" destId="{02F6753E-9D33-4C45-A0CB-56848AAE9C8C}" srcOrd="8" destOrd="0" presId="urn:microsoft.com/office/officeart/2005/8/layout/list1"/>
    <dgm:cxn modelId="{CC04389F-532C-46B4-8CC1-59060C767E33}" type="presParOf" srcId="{02F6753E-9D33-4C45-A0CB-56848AAE9C8C}" destId="{3C0FDE7F-8D8B-4ABC-9A45-A030363A27E4}" srcOrd="0" destOrd="0" presId="urn:microsoft.com/office/officeart/2005/8/layout/list1"/>
    <dgm:cxn modelId="{C1B33512-E0E1-454B-83AC-71CDD48ED999}" type="presParOf" srcId="{02F6753E-9D33-4C45-A0CB-56848AAE9C8C}" destId="{C1258096-4B7F-4676-B015-86D024386CF1}" srcOrd="1" destOrd="0" presId="urn:microsoft.com/office/officeart/2005/8/layout/list1"/>
    <dgm:cxn modelId="{12077F27-4917-461E-BA70-02142B604A35}" type="presParOf" srcId="{ECA9F6DC-8AF8-429E-945A-D5CB5AFCEFC0}" destId="{0CA62F33-86E6-4DD7-9994-10155E820E8E}" srcOrd="9" destOrd="0" presId="urn:microsoft.com/office/officeart/2005/8/layout/list1"/>
    <dgm:cxn modelId="{B21A04EF-901A-42A0-9312-516FA9F85060}" type="presParOf" srcId="{ECA9F6DC-8AF8-429E-945A-D5CB5AFCEFC0}" destId="{4A2564A6-F82B-4C09-8548-67E8062584B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6A2577-103D-44F9-954F-6F020FB9855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703F81E1-D71E-4A90-9BE3-CD24465AC030}">
      <dgm:prSet phldrT="[Text]"/>
      <dgm:spPr/>
      <dgm:t>
        <a:bodyPr/>
        <a:lstStyle/>
        <a:p>
          <a:r>
            <a:rPr lang="sk-SK" dirty="0"/>
            <a:t>CRINFO</a:t>
          </a:r>
        </a:p>
      </dgm:t>
    </dgm:pt>
    <dgm:pt modelId="{8EEC1F01-FEC9-433D-9DE7-0ADE870E9798}" type="parTrans" cxnId="{02A10DF8-BCE3-441A-B6D7-E5A928E643D3}">
      <dgm:prSet/>
      <dgm:spPr/>
      <dgm:t>
        <a:bodyPr/>
        <a:lstStyle/>
        <a:p>
          <a:endParaRPr lang="sk-SK"/>
        </a:p>
      </dgm:t>
    </dgm:pt>
    <dgm:pt modelId="{89963BAF-D317-4A9C-B90A-57F17808D32C}" type="sibTrans" cxnId="{02A10DF8-BCE3-441A-B6D7-E5A928E643D3}">
      <dgm:prSet/>
      <dgm:spPr/>
      <dgm:t>
        <a:bodyPr/>
        <a:lstStyle/>
        <a:p>
          <a:endParaRPr lang="sk-SK"/>
        </a:p>
      </dgm:t>
    </dgm:pt>
    <dgm:pt modelId="{20185127-3F51-4EBA-B381-1E9ADDBEBDB9}">
      <dgm:prSet phldrT="[Text]"/>
      <dgm:spPr/>
      <dgm:t>
        <a:bodyPr/>
        <a:lstStyle/>
        <a:p>
          <a:r>
            <a:rPr lang="sk-SK" dirty="0"/>
            <a:t>Webové sídlo MŠVVaŠ SR</a:t>
          </a:r>
        </a:p>
      </dgm:t>
    </dgm:pt>
    <dgm:pt modelId="{6BF670D2-A779-4070-94FE-9DA18397DECE}" type="parTrans" cxnId="{701540C2-0EB5-4823-BCA5-A0EF7B0E3F06}">
      <dgm:prSet/>
      <dgm:spPr/>
      <dgm:t>
        <a:bodyPr/>
        <a:lstStyle/>
        <a:p>
          <a:endParaRPr lang="sk-SK"/>
        </a:p>
      </dgm:t>
    </dgm:pt>
    <dgm:pt modelId="{AD99749B-571E-4DAC-B9DE-CABFA1055003}" type="sibTrans" cxnId="{701540C2-0EB5-4823-BCA5-A0EF7B0E3F06}">
      <dgm:prSet/>
      <dgm:spPr/>
      <dgm:t>
        <a:bodyPr/>
        <a:lstStyle/>
        <a:p>
          <a:endParaRPr lang="sk-SK"/>
        </a:p>
      </dgm:t>
    </dgm:pt>
    <dgm:pt modelId="{990E3D43-03FA-4B40-8686-FE4B422E3A58}">
      <dgm:prSet phldrT="[Text]"/>
      <dgm:spPr/>
      <dgm:t>
        <a:bodyPr/>
        <a:lstStyle/>
        <a:p>
          <a:r>
            <a:rPr lang="sk-SK" dirty="0"/>
            <a:t>Jednotné kontaktné miesto</a:t>
          </a:r>
        </a:p>
      </dgm:t>
    </dgm:pt>
    <dgm:pt modelId="{1F950D6F-92C4-4045-AACB-090E3E2C0749}" type="parTrans" cxnId="{0184C77C-B75E-46DA-9F28-6DEB62800884}">
      <dgm:prSet/>
      <dgm:spPr/>
      <dgm:t>
        <a:bodyPr/>
        <a:lstStyle/>
        <a:p>
          <a:endParaRPr lang="sk-SK"/>
        </a:p>
      </dgm:t>
    </dgm:pt>
    <dgm:pt modelId="{EEF77DC6-41C8-43E7-AE0B-90DB786C31E5}" type="sibTrans" cxnId="{0184C77C-B75E-46DA-9F28-6DEB62800884}">
      <dgm:prSet/>
      <dgm:spPr/>
      <dgm:t>
        <a:bodyPr/>
        <a:lstStyle/>
        <a:p>
          <a:endParaRPr lang="sk-SK"/>
        </a:p>
      </dgm:t>
    </dgm:pt>
    <dgm:pt modelId="{AB409D89-9DB7-41F8-877A-5E20AF9A89FE}">
      <dgm:prSet phldrT="[Text]"/>
      <dgm:spPr/>
      <dgm:t>
        <a:bodyPr/>
        <a:lstStyle/>
        <a:p>
          <a:r>
            <a:rPr lang="sk-SK" dirty="0" err="1"/>
            <a:t>Fb</a:t>
          </a:r>
          <a:r>
            <a:rPr lang="sk-SK" dirty="0"/>
            <a:t> skupina „Zber údajov v RIS v školskom roku 2021/2022</a:t>
          </a:r>
        </a:p>
      </dgm:t>
    </dgm:pt>
    <dgm:pt modelId="{8D2786E2-4FE2-4E5E-8136-7BAEE294740E}" type="parTrans" cxnId="{C7F56546-6464-4117-91C3-1FEBF9F2B659}">
      <dgm:prSet/>
      <dgm:spPr/>
      <dgm:t>
        <a:bodyPr/>
        <a:lstStyle/>
        <a:p>
          <a:endParaRPr lang="sk-SK"/>
        </a:p>
      </dgm:t>
    </dgm:pt>
    <dgm:pt modelId="{454EC9E2-2963-4797-8B37-84A808E6CA45}" type="sibTrans" cxnId="{C7F56546-6464-4117-91C3-1FEBF9F2B659}">
      <dgm:prSet/>
      <dgm:spPr/>
      <dgm:t>
        <a:bodyPr/>
        <a:lstStyle/>
        <a:p>
          <a:endParaRPr lang="sk-SK"/>
        </a:p>
      </dgm:t>
    </dgm:pt>
    <dgm:pt modelId="{7AAF107F-F14F-45C2-9CE4-E40EBE8F110A}" type="pres">
      <dgm:prSet presAssocID="{796A2577-103D-44F9-954F-6F020FB9855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5327DAFC-6FC8-42F5-8B8C-71AD39A6360C}" type="pres">
      <dgm:prSet presAssocID="{703F81E1-D71E-4A90-9BE3-CD24465AC03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C17EBBF-4674-4AE6-B272-48E9C6DF0AA5}" type="pres">
      <dgm:prSet presAssocID="{89963BAF-D317-4A9C-B90A-57F17808D32C}" presName="sibTrans" presStyleCnt="0"/>
      <dgm:spPr/>
    </dgm:pt>
    <dgm:pt modelId="{F11CFA1B-EB1B-4EFB-A697-E99B26844324}" type="pres">
      <dgm:prSet presAssocID="{20185127-3F51-4EBA-B381-1E9ADDBEBDB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56D851D-D02D-4232-AE4D-D15F93E579B6}" type="pres">
      <dgm:prSet presAssocID="{AD99749B-571E-4DAC-B9DE-CABFA1055003}" presName="sibTrans" presStyleCnt="0"/>
      <dgm:spPr/>
    </dgm:pt>
    <dgm:pt modelId="{93126F5D-2755-4C9B-932A-5E24E459A54F}" type="pres">
      <dgm:prSet presAssocID="{990E3D43-03FA-4B40-8686-FE4B422E3A5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EA30718-A8F3-4DA2-9774-828642D47950}" type="pres">
      <dgm:prSet presAssocID="{EEF77DC6-41C8-43E7-AE0B-90DB786C31E5}" presName="sibTrans" presStyleCnt="0"/>
      <dgm:spPr/>
    </dgm:pt>
    <dgm:pt modelId="{0A870FF1-EEFD-4A41-9F2A-83F17B375036}" type="pres">
      <dgm:prSet presAssocID="{AB409D89-9DB7-41F8-877A-5E20AF9A89F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701540C2-0EB5-4823-BCA5-A0EF7B0E3F06}" srcId="{796A2577-103D-44F9-954F-6F020FB98552}" destId="{20185127-3F51-4EBA-B381-1E9ADDBEBDB9}" srcOrd="1" destOrd="0" parTransId="{6BF670D2-A779-4070-94FE-9DA18397DECE}" sibTransId="{AD99749B-571E-4DAC-B9DE-CABFA1055003}"/>
    <dgm:cxn modelId="{06BEF234-2E67-475A-91FD-56E6DA710635}" type="presOf" srcId="{990E3D43-03FA-4B40-8686-FE4B422E3A58}" destId="{93126F5D-2755-4C9B-932A-5E24E459A54F}" srcOrd="0" destOrd="0" presId="urn:microsoft.com/office/officeart/2005/8/layout/default"/>
    <dgm:cxn modelId="{D3537BEF-CED6-46DF-AEB9-59D5A116D69D}" type="presOf" srcId="{703F81E1-D71E-4A90-9BE3-CD24465AC030}" destId="{5327DAFC-6FC8-42F5-8B8C-71AD39A6360C}" srcOrd="0" destOrd="0" presId="urn:microsoft.com/office/officeart/2005/8/layout/default"/>
    <dgm:cxn modelId="{5B7ED2AF-1B3F-4866-8879-92B2CD5AE2E0}" type="presOf" srcId="{20185127-3F51-4EBA-B381-1E9ADDBEBDB9}" destId="{F11CFA1B-EB1B-4EFB-A697-E99B26844324}" srcOrd="0" destOrd="0" presId="urn:microsoft.com/office/officeart/2005/8/layout/default"/>
    <dgm:cxn modelId="{0BE07ADC-0105-44D7-BBCE-62BBCFFBE51F}" type="presOf" srcId="{AB409D89-9DB7-41F8-877A-5E20AF9A89FE}" destId="{0A870FF1-EEFD-4A41-9F2A-83F17B375036}" srcOrd="0" destOrd="0" presId="urn:microsoft.com/office/officeart/2005/8/layout/default"/>
    <dgm:cxn modelId="{E3A9A37B-DE5E-4404-97F9-1C2EFC22892E}" type="presOf" srcId="{796A2577-103D-44F9-954F-6F020FB98552}" destId="{7AAF107F-F14F-45C2-9CE4-E40EBE8F110A}" srcOrd="0" destOrd="0" presId="urn:microsoft.com/office/officeart/2005/8/layout/default"/>
    <dgm:cxn modelId="{C7F56546-6464-4117-91C3-1FEBF9F2B659}" srcId="{796A2577-103D-44F9-954F-6F020FB98552}" destId="{AB409D89-9DB7-41F8-877A-5E20AF9A89FE}" srcOrd="3" destOrd="0" parTransId="{8D2786E2-4FE2-4E5E-8136-7BAEE294740E}" sibTransId="{454EC9E2-2963-4797-8B37-84A808E6CA45}"/>
    <dgm:cxn modelId="{0184C77C-B75E-46DA-9F28-6DEB62800884}" srcId="{796A2577-103D-44F9-954F-6F020FB98552}" destId="{990E3D43-03FA-4B40-8686-FE4B422E3A58}" srcOrd="2" destOrd="0" parTransId="{1F950D6F-92C4-4045-AACB-090E3E2C0749}" sibTransId="{EEF77DC6-41C8-43E7-AE0B-90DB786C31E5}"/>
    <dgm:cxn modelId="{02A10DF8-BCE3-441A-B6D7-E5A928E643D3}" srcId="{796A2577-103D-44F9-954F-6F020FB98552}" destId="{703F81E1-D71E-4A90-9BE3-CD24465AC030}" srcOrd="0" destOrd="0" parTransId="{8EEC1F01-FEC9-433D-9DE7-0ADE870E9798}" sibTransId="{89963BAF-D317-4A9C-B90A-57F17808D32C}"/>
    <dgm:cxn modelId="{701A4EAD-FF2A-429D-A962-8D05D7780EFF}" type="presParOf" srcId="{7AAF107F-F14F-45C2-9CE4-E40EBE8F110A}" destId="{5327DAFC-6FC8-42F5-8B8C-71AD39A6360C}" srcOrd="0" destOrd="0" presId="urn:microsoft.com/office/officeart/2005/8/layout/default"/>
    <dgm:cxn modelId="{1A460810-656E-45DA-B453-9060B796555E}" type="presParOf" srcId="{7AAF107F-F14F-45C2-9CE4-E40EBE8F110A}" destId="{9C17EBBF-4674-4AE6-B272-48E9C6DF0AA5}" srcOrd="1" destOrd="0" presId="urn:microsoft.com/office/officeart/2005/8/layout/default"/>
    <dgm:cxn modelId="{354A948B-54CE-4B79-9F75-4540FD227F56}" type="presParOf" srcId="{7AAF107F-F14F-45C2-9CE4-E40EBE8F110A}" destId="{F11CFA1B-EB1B-4EFB-A697-E99B26844324}" srcOrd="2" destOrd="0" presId="urn:microsoft.com/office/officeart/2005/8/layout/default"/>
    <dgm:cxn modelId="{8420C043-1B7D-4B9A-B061-1474FFC5C217}" type="presParOf" srcId="{7AAF107F-F14F-45C2-9CE4-E40EBE8F110A}" destId="{956D851D-D02D-4232-AE4D-D15F93E579B6}" srcOrd="3" destOrd="0" presId="urn:microsoft.com/office/officeart/2005/8/layout/default"/>
    <dgm:cxn modelId="{6ABAF966-561E-46BD-9657-9BB457E4D938}" type="presParOf" srcId="{7AAF107F-F14F-45C2-9CE4-E40EBE8F110A}" destId="{93126F5D-2755-4C9B-932A-5E24E459A54F}" srcOrd="4" destOrd="0" presId="urn:microsoft.com/office/officeart/2005/8/layout/default"/>
    <dgm:cxn modelId="{464B6500-2386-484A-A374-859CF53461AF}" type="presParOf" srcId="{7AAF107F-F14F-45C2-9CE4-E40EBE8F110A}" destId="{8EA30718-A8F3-4DA2-9774-828642D47950}" srcOrd="5" destOrd="0" presId="urn:microsoft.com/office/officeart/2005/8/layout/default"/>
    <dgm:cxn modelId="{2CB88EA9-EF97-4AAE-B0D5-42AAAE740288}" type="presParOf" srcId="{7AAF107F-F14F-45C2-9CE4-E40EBE8F110A}" destId="{0A870FF1-EEFD-4A41-9F2A-83F17B37503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FACFF-442E-4FA9-AF39-29F0BC3146BA}">
      <dsp:nvSpPr>
        <dsp:cNvPr id="0" name=""/>
        <dsp:cNvSpPr/>
      </dsp:nvSpPr>
      <dsp:spPr>
        <a:xfrm>
          <a:off x="0" y="1009447"/>
          <a:ext cx="708044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142E68-AEB5-44BF-BAA9-591AF290D797}">
      <dsp:nvSpPr>
        <dsp:cNvPr id="0" name=""/>
        <dsp:cNvSpPr/>
      </dsp:nvSpPr>
      <dsp:spPr>
        <a:xfrm>
          <a:off x="278396" y="291176"/>
          <a:ext cx="5000077" cy="9962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7337" tIns="0" rIns="18733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>
              <a:solidFill>
                <a:srgbClr val="7030A0"/>
              </a:solidFill>
            </a:rPr>
            <a:t>Poskytnúť všeobecné informácie k zberu údajov za školy</a:t>
          </a:r>
        </a:p>
      </dsp:txBody>
      <dsp:txXfrm>
        <a:off x="327029" y="339809"/>
        <a:ext cx="4902811" cy="898980"/>
      </dsp:txXfrm>
    </dsp:sp>
    <dsp:sp modelId="{2B51166B-F643-4BA8-83A1-3DC54FDA39F5}">
      <dsp:nvSpPr>
        <dsp:cNvPr id="0" name=""/>
        <dsp:cNvSpPr/>
      </dsp:nvSpPr>
      <dsp:spPr>
        <a:xfrm>
          <a:off x="0" y="2257513"/>
          <a:ext cx="708044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9FE646-8E96-42DD-9A13-348D3687304F}">
      <dsp:nvSpPr>
        <dsp:cNvPr id="0" name=""/>
        <dsp:cNvSpPr/>
      </dsp:nvSpPr>
      <dsp:spPr>
        <a:xfrm>
          <a:off x="354022" y="1560247"/>
          <a:ext cx="4956313" cy="9629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7337" tIns="0" rIns="18733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>
              <a:solidFill>
                <a:srgbClr val="7030A0"/>
              </a:solidFill>
            </a:rPr>
            <a:t>Poskytnúť organizačné pokyny a informácie technického charakteru k zberu údajov</a:t>
          </a:r>
          <a:endParaRPr lang="sk-SK" sz="1800" kern="1200" dirty="0"/>
        </a:p>
      </dsp:txBody>
      <dsp:txXfrm>
        <a:off x="401029" y="1607254"/>
        <a:ext cx="4862299" cy="868932"/>
      </dsp:txXfrm>
    </dsp:sp>
    <dsp:sp modelId="{4A2564A6-F82B-4C09-8548-67E8062584BE}">
      <dsp:nvSpPr>
        <dsp:cNvPr id="0" name=""/>
        <dsp:cNvSpPr/>
      </dsp:nvSpPr>
      <dsp:spPr>
        <a:xfrm>
          <a:off x="0" y="3587999"/>
          <a:ext cx="708044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258096-4B7F-4676-B015-86D024386CF1}">
      <dsp:nvSpPr>
        <dsp:cNvPr id="0" name=""/>
        <dsp:cNvSpPr/>
      </dsp:nvSpPr>
      <dsp:spPr>
        <a:xfrm>
          <a:off x="354022" y="2808313"/>
          <a:ext cx="4956313" cy="1045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7337" tIns="0" rIns="18733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>
              <a:solidFill>
                <a:srgbClr val="7030A0"/>
              </a:solidFill>
            </a:rPr>
            <a:t>Poskytnúť vecné informácie za jednotlivé druhy škôl k zberu údajov</a:t>
          </a:r>
        </a:p>
      </dsp:txBody>
      <dsp:txXfrm>
        <a:off x="405053" y="2859344"/>
        <a:ext cx="4854251" cy="9433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27DAFC-6FC8-42F5-8B8C-71AD39A6360C}">
      <dsp:nvSpPr>
        <dsp:cNvPr id="0" name=""/>
        <dsp:cNvSpPr/>
      </dsp:nvSpPr>
      <dsp:spPr>
        <a:xfrm>
          <a:off x="39965" y="1985"/>
          <a:ext cx="3265000" cy="1959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kern="1200" dirty="0"/>
            <a:t>CRINFO</a:t>
          </a:r>
        </a:p>
      </dsp:txBody>
      <dsp:txXfrm>
        <a:off x="39965" y="1985"/>
        <a:ext cx="3265000" cy="1959000"/>
      </dsp:txXfrm>
    </dsp:sp>
    <dsp:sp modelId="{F11CFA1B-EB1B-4EFB-A697-E99B26844324}">
      <dsp:nvSpPr>
        <dsp:cNvPr id="0" name=""/>
        <dsp:cNvSpPr/>
      </dsp:nvSpPr>
      <dsp:spPr>
        <a:xfrm>
          <a:off x="3631466" y="1985"/>
          <a:ext cx="3265000" cy="1959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kern="1200" dirty="0"/>
            <a:t>Webové sídlo MŠVVaŠ SR</a:t>
          </a:r>
        </a:p>
      </dsp:txBody>
      <dsp:txXfrm>
        <a:off x="3631466" y="1985"/>
        <a:ext cx="3265000" cy="1959000"/>
      </dsp:txXfrm>
    </dsp:sp>
    <dsp:sp modelId="{93126F5D-2755-4C9B-932A-5E24E459A54F}">
      <dsp:nvSpPr>
        <dsp:cNvPr id="0" name=""/>
        <dsp:cNvSpPr/>
      </dsp:nvSpPr>
      <dsp:spPr>
        <a:xfrm>
          <a:off x="39965" y="2287486"/>
          <a:ext cx="3265000" cy="1959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kern="1200" dirty="0"/>
            <a:t>Jednotné kontaktné miesto</a:t>
          </a:r>
        </a:p>
      </dsp:txBody>
      <dsp:txXfrm>
        <a:off x="39965" y="2287486"/>
        <a:ext cx="3265000" cy="1959000"/>
      </dsp:txXfrm>
    </dsp:sp>
    <dsp:sp modelId="{0A870FF1-EEFD-4A41-9F2A-83F17B375036}">
      <dsp:nvSpPr>
        <dsp:cNvPr id="0" name=""/>
        <dsp:cNvSpPr/>
      </dsp:nvSpPr>
      <dsp:spPr>
        <a:xfrm>
          <a:off x="3631466" y="2287486"/>
          <a:ext cx="3265000" cy="1959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kern="1200" dirty="0" err="1"/>
            <a:t>Fb</a:t>
          </a:r>
          <a:r>
            <a:rPr lang="sk-SK" sz="3200" kern="1200" dirty="0"/>
            <a:t> skupina „Zber údajov v RIS v školskom roku 2021/2022</a:t>
          </a:r>
        </a:p>
      </dsp:txBody>
      <dsp:txXfrm>
        <a:off x="3631466" y="2287486"/>
        <a:ext cx="3265000" cy="1959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F9F7F-F99C-4348-9BA0-FBA32134376A}" type="datetimeFigureOut">
              <a:rPr lang="sk-SK" smtClean="0"/>
              <a:t>10. 9. 2021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2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850445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4DF92-17A9-45CC-893B-BE4E8F4C38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8261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Kliknite sem a upravte štýl predlohy podnadpisov.</a:t>
            </a:r>
          </a:p>
        </p:txBody>
      </p:sp>
    </p:spTree>
    <p:extLst>
      <p:ext uri="{BB962C8B-B14F-4D97-AF65-F5344CB8AC3E}">
        <p14:creationId xmlns:p14="http://schemas.microsoft.com/office/powerpoint/2010/main" val="19044457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</p:spTree>
    <p:extLst>
      <p:ext uri="{BB962C8B-B14F-4D97-AF65-F5344CB8AC3E}">
        <p14:creationId xmlns:p14="http://schemas.microsoft.com/office/powerpoint/2010/main" val="423068357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956331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9" name="Rectangle 3">
              <a:extLst/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sk-SK" altLang="sk-SK" sz="2400">
                <a:latin typeface="Times New Roman" pitchFamily="18" charset="0"/>
              </a:endParaRPr>
            </a:p>
          </p:txBody>
        </p:sp>
        <p:sp>
          <p:nvSpPr>
            <p:cNvPr id="1040" name="Rectangle 4">
              <a:extLst/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endParaRPr lang="sk-SK" altLang="sk-SK" sz="2400">
                <a:latin typeface="Times New Roman" pitchFamily="18" charset="0"/>
              </a:endParaRPr>
            </a:p>
          </p:txBody>
        </p:sp>
        <p:sp>
          <p:nvSpPr>
            <p:cNvPr id="1041" name="Rectangle 5">
              <a:extLst/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endParaRPr lang="sk-SK" altLang="sk-SK">
                <a:solidFill>
                  <a:schemeClr val="hlink"/>
                </a:solidFill>
              </a:endParaRPr>
            </a:p>
          </p:txBody>
        </p:sp>
        <p:sp>
          <p:nvSpPr>
            <p:cNvPr id="1042" name="Rectangle 6">
              <a:extLst/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endParaRPr lang="sk-SK" altLang="sk-SK">
                <a:solidFill>
                  <a:schemeClr val="hlink"/>
                </a:solidFill>
              </a:endParaRPr>
            </a:p>
          </p:txBody>
        </p:sp>
        <p:sp>
          <p:nvSpPr>
            <p:cNvPr id="1043" name="Rectangle 7">
              <a:extLst/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endParaRPr lang="sk-SK" altLang="sk-SK">
                <a:solidFill>
                  <a:schemeClr val="accent2"/>
                </a:solidFill>
              </a:endParaRPr>
            </a:p>
          </p:txBody>
        </p:sp>
        <p:sp>
          <p:nvSpPr>
            <p:cNvPr id="1044" name="Rectangle 8">
              <a:extLst/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endParaRPr lang="sk-SK" altLang="sk-SK">
                <a:solidFill>
                  <a:schemeClr val="hlink"/>
                </a:solidFill>
              </a:endParaRPr>
            </a:p>
          </p:txBody>
        </p:sp>
        <p:sp>
          <p:nvSpPr>
            <p:cNvPr id="1045" name="Rectangle 9">
              <a:extLst/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endParaRPr lang="sk-SK" altLang="sk-SK" sz="2400">
                <a:latin typeface="Times New Roman" pitchFamily="18" charset="0"/>
              </a:endParaRPr>
            </a:p>
          </p:txBody>
        </p:sp>
        <p:sp>
          <p:nvSpPr>
            <p:cNvPr id="1046" name="Rectangle 10">
              <a:extLst/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endParaRPr lang="sk-SK" altLang="sk-SK">
                <a:solidFill>
                  <a:schemeClr val="accent2"/>
                </a:solidFill>
              </a:endParaRPr>
            </a:p>
          </p:txBody>
        </p:sp>
        <p:sp>
          <p:nvSpPr>
            <p:cNvPr id="1047" name="Rectangle 11">
              <a:extLst/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endParaRPr lang="sk-SK" altLang="sk-SK">
                <a:solidFill>
                  <a:schemeClr val="accent2"/>
                </a:solidFill>
              </a:endParaRPr>
            </a:p>
          </p:txBody>
        </p:sp>
      </p:grpSp>
      <p:sp>
        <p:nvSpPr>
          <p:cNvPr id="598029" name="Rectangle 13">
            <a:extLst/>
          </p:cNvPr>
          <p:cNvSpPr>
            <a:spLocks noChangeArrowheads="1"/>
          </p:cNvSpPr>
          <p:nvPr/>
        </p:nvSpPr>
        <p:spPr bwMode="auto">
          <a:xfrm>
            <a:off x="7019925" y="6453188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sk-SK" sz="105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grpSp>
        <p:nvGrpSpPr>
          <p:cNvPr id="1028" name="Group 16"/>
          <p:cNvGrpSpPr>
            <a:grpSpLocks/>
          </p:cNvGrpSpPr>
          <p:nvPr/>
        </p:nvGrpSpPr>
        <p:grpSpPr bwMode="auto">
          <a:xfrm>
            <a:off x="0" y="4721225"/>
            <a:ext cx="2398713" cy="2136775"/>
            <a:chOff x="0" y="2458"/>
            <a:chExt cx="2142" cy="1858"/>
          </a:xfrm>
        </p:grpSpPr>
        <p:sp>
          <p:nvSpPr>
            <p:cNvPr id="598033" name="Freeform 17">
              <a:extLst/>
            </p:cNvPr>
            <p:cNvSpPr>
              <a:spLocks/>
            </p:cNvSpPr>
            <p:nvPr userDrawn="1"/>
          </p:nvSpPr>
          <p:spPr bwMode="ltGray">
            <a:xfrm>
              <a:off x="0" y="2508"/>
              <a:ext cx="2142" cy="1807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598034" name="Freeform 18">
              <a:extLst/>
            </p:cNvPr>
            <p:cNvSpPr>
              <a:spLocks/>
            </p:cNvSpPr>
            <p:nvPr userDrawn="1"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598035" name="Freeform 19">
              <a:extLst/>
            </p:cNvPr>
            <p:cNvSpPr>
              <a:spLocks/>
            </p:cNvSpPr>
            <p:nvPr userDrawn="1"/>
          </p:nvSpPr>
          <p:spPr bwMode="ltGray">
            <a:xfrm>
              <a:off x="0" y="2735"/>
              <a:ext cx="1745" cy="1578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598036" name="Freeform 20">
              <a:extLst/>
            </p:cNvPr>
            <p:cNvSpPr>
              <a:spLocks/>
            </p:cNvSpPr>
            <p:nvPr userDrawn="1"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036" name="Oval 21">
              <a:extLst/>
            </p:cNvPr>
            <p:cNvSpPr>
              <a:spLocks noChangeArrowheads="1"/>
            </p:cNvSpPr>
            <p:nvPr userDrawn="1"/>
          </p:nvSpPr>
          <p:spPr bwMode="ltGray">
            <a:xfrm>
              <a:off x="208" y="2782"/>
              <a:ext cx="85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endParaRPr lang="sk-SK" altLang="sk-SK"/>
            </a:p>
          </p:txBody>
        </p:sp>
        <p:sp>
          <p:nvSpPr>
            <p:cNvPr id="1037" name="Oval 22">
              <a:extLst/>
            </p:cNvPr>
            <p:cNvSpPr>
              <a:spLocks noChangeArrowheads="1"/>
            </p:cNvSpPr>
            <p:nvPr userDrawn="1"/>
          </p:nvSpPr>
          <p:spPr bwMode="ltGray">
            <a:xfrm>
              <a:off x="1537" y="3884"/>
              <a:ext cx="91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endParaRPr lang="sk-SK" altLang="sk-SK"/>
            </a:p>
          </p:txBody>
        </p:sp>
        <p:sp>
          <p:nvSpPr>
            <p:cNvPr id="1038" name="Oval 23">
              <a:extLst/>
            </p:cNvPr>
            <p:cNvSpPr>
              <a:spLocks noChangeArrowheads="1"/>
            </p:cNvSpPr>
            <p:nvPr userDrawn="1"/>
          </p:nvSpPr>
          <p:spPr bwMode="ltGray">
            <a:xfrm>
              <a:off x="791" y="2723"/>
              <a:ext cx="120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defRPr/>
              </a:pPr>
              <a:endParaRPr lang="sk-SK" altLang="sk-SK"/>
            </a:p>
          </p:txBody>
        </p:sp>
      </p:grpSp>
      <p:pic>
        <p:nvPicPr>
          <p:cNvPr id="1029" name="Obrázok 20" descr="znak_sr_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49275"/>
            <a:ext cx="455612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BlokTextu 23">
            <a:extLst/>
          </p:cNvPr>
          <p:cNvSpPr txBox="1">
            <a:spLocks noChangeArrowheads="1"/>
          </p:cNvSpPr>
          <p:nvPr/>
        </p:nvSpPr>
        <p:spPr bwMode="auto">
          <a:xfrm>
            <a:off x="1116013" y="549275"/>
            <a:ext cx="2232025" cy="600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sk-SK" sz="1100" b="1">
                <a:solidFill>
                  <a:srgbClr val="0070C0"/>
                </a:solidFill>
              </a:rPr>
              <a:t>MINISTERSTVO ŠKOLSTVA,</a:t>
            </a:r>
          </a:p>
          <a:p>
            <a:pPr eaLnBrk="1" hangingPunct="1">
              <a:defRPr/>
            </a:pPr>
            <a:r>
              <a:rPr lang="sk-SK" sz="1100" b="1">
                <a:solidFill>
                  <a:srgbClr val="0070C0"/>
                </a:solidFill>
              </a:rPr>
              <a:t>VEDY, VÝSKUMU A ŠPORTU</a:t>
            </a:r>
          </a:p>
          <a:p>
            <a:pPr eaLnBrk="1" hangingPunct="1">
              <a:defRPr/>
            </a:pPr>
            <a:r>
              <a:rPr lang="sk-SK" sz="1100" b="1">
                <a:solidFill>
                  <a:srgbClr val="0070C0"/>
                </a:solidFill>
              </a:rPr>
              <a:t>SLOVENSKEJ REPUBLIKY</a:t>
            </a:r>
          </a:p>
        </p:txBody>
      </p:sp>
      <p:sp>
        <p:nvSpPr>
          <p:cNvPr id="2" name="BlokTextu 1">
            <a:extLst/>
          </p:cNvPr>
          <p:cNvSpPr txBox="1">
            <a:spLocks noChangeArrowheads="1"/>
          </p:cNvSpPr>
          <p:nvPr/>
        </p:nvSpPr>
        <p:spPr bwMode="auto">
          <a:xfrm>
            <a:off x="6804025" y="6361113"/>
            <a:ext cx="21605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hangingPunct="1">
              <a:defRPr/>
            </a:pPr>
            <a:r>
              <a:rPr lang="sk-SK" sz="1100" b="1" dirty="0">
                <a:solidFill>
                  <a:srgbClr val="0000E5"/>
                </a:solidFill>
                <a:latin typeface="Trebuchet MS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7173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etkopreskolu.sk/eskola" TargetMode="External"/><Relationship Id="rId2" Type="http://schemas.openxmlformats.org/officeDocument/2006/relationships/hyperlink" Target="http://www.ascagenda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7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8352928" cy="4896544"/>
          </a:xfrm>
        </p:spPr>
        <p:txBody>
          <a:bodyPr>
            <a:normAutofit fontScale="90000"/>
          </a:bodyPr>
          <a:lstStyle/>
          <a:p>
            <a:r>
              <a:rPr lang="sk-SK" sz="2700" dirty="0">
                <a:solidFill>
                  <a:srgbClr val="7030A0"/>
                </a:solidFill>
                <a:latin typeface="Georgia" panose="02040502050405020303" pitchFamily="18" charset="0"/>
              </a:rPr>
              <a:t/>
            </a:r>
            <a:br>
              <a:rPr lang="sk-SK" sz="2700" dirty="0">
                <a:solidFill>
                  <a:srgbClr val="7030A0"/>
                </a:solidFill>
                <a:latin typeface="Georgia" panose="02040502050405020303" pitchFamily="18" charset="0"/>
              </a:rPr>
            </a:br>
            <a:r>
              <a:rPr lang="sk-SK" dirty="0">
                <a:solidFill>
                  <a:srgbClr val="7030A0"/>
                </a:solidFill>
                <a:latin typeface="Georgia" panose="02040502050405020303" pitchFamily="18" charset="0"/>
              </a:rPr>
              <a:t/>
            </a:r>
            <a:br>
              <a:rPr lang="sk-SK" dirty="0">
                <a:solidFill>
                  <a:srgbClr val="7030A0"/>
                </a:solidFill>
                <a:latin typeface="Georgia" panose="02040502050405020303" pitchFamily="18" charset="0"/>
              </a:rPr>
            </a:br>
            <a:r>
              <a:rPr lang="sk-SK" sz="3600" b="1" dirty="0">
                <a:solidFill>
                  <a:srgbClr val="7030A0"/>
                </a:solidFill>
                <a:latin typeface="Georgia" panose="02040502050405020303" pitchFamily="18" charset="0"/>
              </a:rPr>
              <a:t>Evidencia údajov v RIS</a:t>
            </a:r>
            <a:br>
              <a:rPr lang="sk-SK" sz="3600" b="1" dirty="0">
                <a:solidFill>
                  <a:srgbClr val="7030A0"/>
                </a:solidFill>
                <a:latin typeface="Georgia" panose="02040502050405020303" pitchFamily="18" charset="0"/>
              </a:rPr>
            </a:br>
            <a:r>
              <a:rPr lang="sk-SK" sz="3600" b="1" dirty="0">
                <a:solidFill>
                  <a:srgbClr val="7030A0"/>
                </a:solidFill>
                <a:latin typeface="Georgia" panose="02040502050405020303" pitchFamily="18" charset="0"/>
              </a:rPr>
              <a:t/>
            </a:r>
            <a:br>
              <a:rPr lang="sk-SK" sz="3600" b="1" dirty="0">
                <a:solidFill>
                  <a:srgbClr val="7030A0"/>
                </a:solidFill>
                <a:latin typeface="Georgia" panose="02040502050405020303" pitchFamily="18" charset="0"/>
              </a:rPr>
            </a:br>
            <a:r>
              <a:rPr lang="sk-SK" sz="3600" b="1" dirty="0">
                <a:solidFill>
                  <a:srgbClr val="7030A0"/>
                </a:solidFill>
                <a:latin typeface="Georgia" panose="02040502050405020303" pitchFamily="18" charset="0"/>
              </a:rPr>
              <a:t/>
            </a:r>
            <a:br>
              <a:rPr lang="sk-SK" sz="3600" b="1" dirty="0">
                <a:solidFill>
                  <a:srgbClr val="7030A0"/>
                </a:solidFill>
                <a:latin typeface="Georgia" panose="02040502050405020303" pitchFamily="18" charset="0"/>
              </a:rPr>
            </a:br>
            <a:r>
              <a:rPr lang="sk-SK" sz="3600" b="1" dirty="0">
                <a:solidFill>
                  <a:srgbClr val="7030A0"/>
                </a:solidFill>
                <a:latin typeface="Georgia" panose="02040502050405020303" pitchFamily="18" charset="0"/>
              </a:rPr>
              <a:t/>
            </a:r>
            <a:br>
              <a:rPr lang="sk-SK" sz="3600" b="1" dirty="0">
                <a:solidFill>
                  <a:srgbClr val="7030A0"/>
                </a:solidFill>
                <a:latin typeface="Georgia" panose="02040502050405020303" pitchFamily="18" charset="0"/>
              </a:rPr>
            </a:br>
            <a:r>
              <a:rPr lang="sk-SK" sz="3600" b="1" dirty="0">
                <a:solidFill>
                  <a:srgbClr val="7030A0"/>
                </a:solidFill>
                <a:latin typeface="Georgia" panose="02040502050405020303" pitchFamily="18" charset="0"/>
              </a:rPr>
              <a:t/>
            </a:r>
            <a:br>
              <a:rPr lang="sk-SK" sz="3600" b="1" dirty="0">
                <a:solidFill>
                  <a:srgbClr val="7030A0"/>
                </a:solidFill>
                <a:latin typeface="Georgia" panose="02040502050405020303" pitchFamily="18" charset="0"/>
              </a:rPr>
            </a:br>
            <a:r>
              <a:rPr lang="sk-SK" sz="3600" b="1" dirty="0">
                <a:solidFill>
                  <a:srgbClr val="7030A0"/>
                </a:solidFill>
                <a:latin typeface="Georgia" panose="02040502050405020303" pitchFamily="18" charset="0"/>
              </a:rPr>
              <a:t/>
            </a:r>
            <a:br>
              <a:rPr lang="sk-SK" sz="3600" b="1" dirty="0">
                <a:solidFill>
                  <a:srgbClr val="7030A0"/>
                </a:solidFill>
                <a:latin typeface="Georgia" panose="02040502050405020303" pitchFamily="18" charset="0"/>
              </a:rPr>
            </a:br>
            <a:r>
              <a:rPr lang="sk-SK" sz="3600" b="1" dirty="0">
                <a:solidFill>
                  <a:srgbClr val="7030A0"/>
                </a:solidFill>
                <a:latin typeface="Georgia" panose="02040502050405020303" pitchFamily="18" charset="0"/>
              </a:rPr>
              <a:t/>
            </a:r>
            <a:br>
              <a:rPr lang="sk-SK" sz="3600" b="1" dirty="0">
                <a:solidFill>
                  <a:srgbClr val="7030A0"/>
                </a:solidFill>
                <a:latin typeface="Georgia" panose="02040502050405020303" pitchFamily="18" charset="0"/>
              </a:rPr>
            </a:br>
            <a:r>
              <a:rPr lang="sk-SK" sz="3600" b="1" dirty="0">
                <a:solidFill>
                  <a:srgbClr val="7030A0"/>
                </a:solidFill>
                <a:latin typeface="Georgia" panose="02040502050405020303" pitchFamily="18" charset="0"/>
              </a:rPr>
              <a:t>					</a:t>
            </a:r>
            <a:r>
              <a:rPr lang="sk-SK" sz="2400" b="1" dirty="0">
                <a:solidFill>
                  <a:srgbClr val="7030A0"/>
                </a:solidFill>
                <a:latin typeface="Georgia" panose="02040502050405020303" pitchFamily="18" charset="0"/>
              </a:rPr>
              <a:t>6. – 10. september 2021</a:t>
            </a:r>
            <a:br>
              <a:rPr lang="sk-SK" sz="2400" b="1" dirty="0">
                <a:solidFill>
                  <a:srgbClr val="7030A0"/>
                </a:solidFill>
                <a:latin typeface="Georgia" panose="02040502050405020303" pitchFamily="18" charset="0"/>
              </a:rPr>
            </a:br>
            <a:r>
              <a:rPr lang="sk-SK" sz="2400" b="1" dirty="0">
                <a:solidFill>
                  <a:srgbClr val="7030A0"/>
                </a:solidFill>
                <a:latin typeface="Georgia" panose="02040502050405020303" pitchFamily="18" charset="0"/>
              </a:rPr>
              <a:t/>
            </a:r>
            <a:br>
              <a:rPr lang="sk-SK" sz="2400" b="1" dirty="0">
                <a:solidFill>
                  <a:srgbClr val="7030A0"/>
                </a:solidFill>
                <a:latin typeface="Georgia" panose="02040502050405020303" pitchFamily="18" charset="0"/>
              </a:rPr>
            </a:br>
            <a:endParaRPr lang="sk-SK" sz="2400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487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32650-F428-4B84-9417-5DD1A98E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96752"/>
            <a:ext cx="8856984" cy="936104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Zjednodušenie zadávania údajov - protokoly</a:t>
            </a: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6065FE5A-9C70-4388-B2E5-3EFFCC0C946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7200" y="1988840"/>
          <a:ext cx="8064896" cy="2612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4017094378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1751885903"/>
                    </a:ext>
                  </a:extLst>
                </a:gridCol>
              </a:tblGrid>
              <a:tr h="444050">
                <a:tc>
                  <a:txBody>
                    <a:bodyPr/>
                    <a:lstStyle/>
                    <a:p>
                      <a:r>
                        <a:rPr lang="sk-SK" dirty="0"/>
                        <a:t>NÁZOV VÝKAZU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PROTOKOL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6628"/>
                  </a:ext>
                </a:extLst>
              </a:tr>
              <a:tr h="444050"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rgbClr val="7030A0"/>
                          </a:solidFill>
                        </a:rPr>
                        <a:t>Eduzber</a:t>
                      </a:r>
                      <a:endParaRPr lang="sk-SK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Protokoly sa zasielajú rovnako ako v minulosti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325686"/>
                  </a:ext>
                </a:extLst>
              </a:tr>
              <a:tr h="44405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Protokoly sa zasielajú rovnako ako v minulosti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943463"/>
                  </a:ext>
                </a:extLst>
              </a:tr>
              <a:tr h="44405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V1</a:t>
                      </a:r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-01, V2-01, V3-01, V4-01</a:t>
                      </a:r>
                      <a:endParaRPr lang="sk-SK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7030A0"/>
                          </a:solidFill>
                        </a:rPr>
                        <a:t>Nezasiela</a:t>
                      </a:r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 sa</a:t>
                      </a:r>
                      <a:endParaRPr lang="sk-SK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805962"/>
                  </a:ext>
                </a:extLst>
              </a:tr>
              <a:tr h="44405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V2-01P, V3-01P, V4-01P</a:t>
                      </a:r>
                      <a:endParaRPr lang="sk-SK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7030A0"/>
                          </a:solidFill>
                        </a:rPr>
                        <a:t>Nezasiela</a:t>
                      </a:r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 sa </a:t>
                      </a:r>
                      <a:endParaRPr lang="sk-SK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492000"/>
                  </a:ext>
                </a:extLst>
              </a:tr>
            </a:tbl>
          </a:graphicData>
        </a:graphic>
      </p:graphicFrame>
      <p:sp>
        <p:nvSpPr>
          <p:cNvPr id="19" name="BlokTextu 18">
            <a:extLst>
              <a:ext uri="{FF2B5EF4-FFF2-40B4-BE49-F238E27FC236}">
                <a16:creationId xmlns:a16="http://schemas.microsoft.com/office/drawing/2014/main" id="{67DBCEC4-6DB4-448B-80B4-F6D01C5F7031}"/>
              </a:ext>
            </a:extLst>
          </p:cNvPr>
          <p:cNvSpPr txBox="1"/>
          <p:nvPr/>
        </p:nvSpPr>
        <p:spPr>
          <a:xfrm>
            <a:off x="1229816" y="5070072"/>
            <a:ext cx="7292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C00000"/>
                </a:solidFill>
              </a:rPr>
              <a:t>ZMENA:</a:t>
            </a:r>
            <a:r>
              <a:rPr lang="sk-SK" dirty="0">
                <a:solidFill>
                  <a:srgbClr val="C00000"/>
                </a:solidFill>
              </a:rPr>
              <a:t> </a:t>
            </a:r>
            <a:r>
              <a:rPr lang="sk-SK" dirty="0">
                <a:solidFill>
                  <a:srgbClr val="7030A0"/>
                </a:solidFill>
              </a:rPr>
              <a:t>zrušené zasielanie protokolov za štatistické výkazy, nakoľko sa údaje vypočítajú z rovnakých dát ako pre financovanie</a:t>
            </a:r>
          </a:p>
        </p:txBody>
      </p:sp>
    </p:spTree>
    <p:extLst>
      <p:ext uri="{BB962C8B-B14F-4D97-AF65-F5344CB8AC3E}">
        <p14:creationId xmlns:p14="http://schemas.microsoft.com/office/powerpoint/2010/main" val="2849413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32650-F428-4B84-9417-5DD1A98E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91176"/>
          </a:xfrm>
        </p:spPr>
        <p:txBody>
          <a:bodyPr/>
          <a:lstStyle/>
          <a:p>
            <a:r>
              <a:rPr lang="sk-SK" dirty="0">
                <a:solidFill>
                  <a:srgbClr val="7030A0"/>
                </a:solidFill>
              </a:rPr>
              <a:t>Zber údajov 2021 – dôležité upozornenia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22E8CF23-D001-47FE-A850-DAE80555FC31}"/>
              </a:ext>
            </a:extLst>
          </p:cNvPr>
          <p:cNvSpPr txBox="1"/>
          <p:nvPr/>
        </p:nvSpPr>
        <p:spPr>
          <a:xfrm>
            <a:off x="535596" y="3855824"/>
            <a:ext cx="79928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400" b="1" dirty="0" smtClean="0">
              <a:solidFill>
                <a:srgbClr val="C00000"/>
              </a:solidFill>
            </a:endParaRPr>
          </a:p>
          <a:p>
            <a:r>
              <a:rPr lang="sk-SK" sz="2400" b="1" dirty="0" smtClean="0">
                <a:solidFill>
                  <a:srgbClr val="C00000"/>
                </a:solidFill>
              </a:rPr>
              <a:t>Heslá </a:t>
            </a:r>
            <a:r>
              <a:rPr lang="sk-SK" sz="2400" b="1" dirty="0">
                <a:solidFill>
                  <a:srgbClr val="C00000"/>
                </a:solidFill>
              </a:rPr>
              <a:t>sú rovnaké ako minulý </a:t>
            </a:r>
            <a:r>
              <a:rPr lang="sk-SK" sz="2400" b="1" dirty="0" smtClean="0">
                <a:solidFill>
                  <a:srgbClr val="C00000"/>
                </a:solidFill>
              </a:rPr>
              <a:t>rok</a:t>
            </a:r>
          </a:p>
          <a:p>
            <a:endParaRPr lang="sk-SK" sz="2400" b="1" dirty="0">
              <a:solidFill>
                <a:srgbClr val="C00000"/>
              </a:solidFill>
            </a:endParaRPr>
          </a:p>
          <a:p>
            <a:r>
              <a:rPr lang="sk-SK" b="1" dirty="0">
                <a:solidFill>
                  <a:srgbClr val="C00000"/>
                </a:solidFill>
              </a:rPr>
              <a:t>Novým školám </a:t>
            </a:r>
            <a:r>
              <a:rPr lang="sk-SK" dirty="0">
                <a:solidFill>
                  <a:srgbClr val="7030A0"/>
                </a:solidFill>
              </a:rPr>
              <a:t>bude EDUID vygenerovaný hneď po zapísaní do registra zo strany Okresných úradov v sídle kraja, heslo zaslané mailom</a:t>
            </a:r>
            <a:r>
              <a:rPr lang="sk-SK" sz="2400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14908E85-4871-455D-99E0-511C26B8F6B4}"/>
              </a:ext>
            </a:extLst>
          </p:cNvPr>
          <p:cNvSpPr txBox="1"/>
          <p:nvPr/>
        </p:nvSpPr>
        <p:spPr>
          <a:xfrm>
            <a:off x="575556" y="1916832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C00000"/>
                </a:solidFill>
              </a:rPr>
              <a:t>Používajte aktuálnu verziu Školského informačného systému</a:t>
            </a:r>
          </a:p>
          <a:p>
            <a:endParaRPr lang="sk-SK" dirty="0"/>
          </a:p>
          <a:p>
            <a:r>
              <a:rPr lang="sk-SK" b="1" dirty="0">
                <a:solidFill>
                  <a:srgbClr val="7030A0"/>
                </a:solidFill>
              </a:rPr>
              <a:t>Aktuálne verzie:</a:t>
            </a:r>
          </a:p>
          <a:p>
            <a:r>
              <a:rPr lang="sk-SK" dirty="0" err="1">
                <a:solidFill>
                  <a:srgbClr val="7030A0"/>
                </a:solidFill>
              </a:rPr>
              <a:t>ascAgenda</a:t>
            </a:r>
            <a:r>
              <a:rPr lang="sk-SK" dirty="0">
                <a:solidFill>
                  <a:srgbClr val="7030A0"/>
                </a:solidFill>
              </a:rPr>
              <a:t> – </a:t>
            </a:r>
            <a:r>
              <a:rPr lang="sk-SK" dirty="0" smtClean="0">
                <a:solidFill>
                  <a:srgbClr val="7030A0"/>
                </a:solidFill>
              </a:rPr>
              <a:t>2022.0.1287</a:t>
            </a:r>
            <a:endParaRPr lang="sk-SK" dirty="0">
              <a:solidFill>
                <a:srgbClr val="7030A0"/>
              </a:solidFill>
            </a:endParaRPr>
          </a:p>
          <a:p>
            <a:r>
              <a:rPr lang="sk-SK" dirty="0" err="1">
                <a:solidFill>
                  <a:srgbClr val="7030A0"/>
                </a:solidFill>
              </a:rPr>
              <a:t>eŠkola</a:t>
            </a:r>
            <a:r>
              <a:rPr lang="sk-SK" dirty="0">
                <a:solidFill>
                  <a:srgbClr val="7030A0"/>
                </a:solidFill>
              </a:rPr>
              <a:t> – 2.1.237</a:t>
            </a:r>
          </a:p>
        </p:txBody>
      </p:sp>
    </p:spTree>
    <p:extLst>
      <p:ext uri="{BB962C8B-B14F-4D97-AF65-F5344CB8AC3E}">
        <p14:creationId xmlns:p14="http://schemas.microsoft.com/office/powerpoint/2010/main" val="30083982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32650-F428-4B84-9417-5DD1A98E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91176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Zber údajov 2021 – dôležité upozornenia</a:t>
            </a: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01E95221-CDBE-4051-889F-825B9B9DCD00}"/>
              </a:ext>
            </a:extLst>
          </p:cNvPr>
          <p:cNvSpPr txBox="1"/>
          <p:nvPr/>
        </p:nvSpPr>
        <p:spPr>
          <a:xfrm>
            <a:off x="457200" y="2132856"/>
            <a:ext cx="8363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7030A0"/>
                </a:solidFill>
              </a:rPr>
              <a:t>Údaje o </a:t>
            </a:r>
            <a:r>
              <a:rPr lang="sk-SK" sz="2400" b="1" dirty="0">
                <a:solidFill>
                  <a:srgbClr val="C00000"/>
                </a:solidFill>
              </a:rPr>
              <a:t>podradených </a:t>
            </a:r>
            <a:r>
              <a:rPr lang="sk-SK" sz="2400" b="1" dirty="0">
                <a:solidFill>
                  <a:srgbClr val="7030A0"/>
                </a:solidFill>
              </a:rPr>
              <a:t>školách a školských zariadeniach </a:t>
            </a:r>
            <a:r>
              <a:rPr lang="sk-SK" dirty="0">
                <a:solidFill>
                  <a:srgbClr val="7030A0"/>
                </a:solidFill>
              </a:rPr>
              <a:t>pre EDUZBER a V40 sa zadávajú na crinfo.iedu.sk pomocou EDUID a hesla danej organizačnej zložky (napr. ŠJ, CVČ, ŠKD atď.). Bez zmeny oproti vlaňajšku</a:t>
            </a:r>
            <a:r>
              <a:rPr lang="sk-SK" sz="2400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DC776D8E-7F00-4044-8020-0352B8274B59}"/>
              </a:ext>
            </a:extLst>
          </p:cNvPr>
          <p:cNvSpPr txBox="1"/>
          <p:nvPr/>
        </p:nvSpPr>
        <p:spPr>
          <a:xfrm>
            <a:off x="457200" y="3645024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7030A0"/>
                </a:solidFill>
              </a:rPr>
              <a:t>Po odoslaní údajov môže nejakú dobu trvať prijatie potvrdenia / chýb v údajoch</a:t>
            </a:r>
          </a:p>
          <a:p>
            <a:r>
              <a:rPr lang="sk-SK" sz="2000" dirty="0">
                <a:solidFill>
                  <a:srgbClr val="7030A0"/>
                </a:solidFill>
              </a:rPr>
              <a:t>Prebiehajú kontroly automaticky po prijatí zmenovej dávky. Pri veľkom počte dávok sa spracúvajú v poradí v akom prišli. Odpoveď môže trvať aj niekoľko desiatok minút.</a:t>
            </a:r>
            <a:br>
              <a:rPr lang="sk-SK" sz="2000" dirty="0">
                <a:solidFill>
                  <a:srgbClr val="7030A0"/>
                </a:solidFill>
              </a:rPr>
            </a:br>
            <a:endParaRPr lang="sk-SK" sz="2000" dirty="0" smtClean="0">
              <a:solidFill>
                <a:srgbClr val="7030A0"/>
              </a:solidFill>
            </a:endParaRPr>
          </a:p>
          <a:p>
            <a:r>
              <a:rPr lang="sk-SK" sz="2000" dirty="0" smtClean="0">
                <a:solidFill>
                  <a:srgbClr val="7030A0"/>
                </a:solidFill>
              </a:rPr>
              <a:t>O </a:t>
            </a:r>
            <a:r>
              <a:rPr lang="sk-SK" sz="2000" dirty="0">
                <a:solidFill>
                  <a:srgbClr val="7030A0"/>
                </a:solidFill>
              </a:rPr>
              <a:t>prípadných nedostupnostiach budeme informovať </a:t>
            </a:r>
            <a:r>
              <a:rPr lang="sk-SK" sz="2000" dirty="0" smtClean="0">
                <a:solidFill>
                  <a:srgbClr val="7030A0"/>
                </a:solidFill>
              </a:rPr>
              <a:t>na webovom sídle MŠVVaŠ SR vo </a:t>
            </a:r>
            <a:r>
              <a:rPr lang="sk-SK" sz="2000" dirty="0">
                <a:solidFill>
                  <a:srgbClr val="7030A0"/>
                </a:solidFill>
              </a:rPr>
              <a:t>FB skupine. </a:t>
            </a:r>
            <a:endParaRPr lang="sk-SK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794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32650-F428-4B84-9417-5DD1A98E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6752"/>
            <a:ext cx="9036496" cy="936104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Zasielanie údajov – MŠ s </a:t>
            </a:r>
            <a:r>
              <a:rPr lang="sk-SK" b="1" dirty="0" err="1" smtClean="0">
                <a:solidFill>
                  <a:srgbClr val="7030A0"/>
                </a:solidFill>
              </a:rPr>
              <a:t>elok</a:t>
            </a:r>
            <a:r>
              <a:rPr lang="sk-SK" b="1" dirty="0">
                <a:solidFill>
                  <a:srgbClr val="7030A0"/>
                </a:solidFill>
              </a:rPr>
              <a:t>. pracoviskami</a:t>
            </a:r>
          </a:p>
        </p:txBody>
      </p:sp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FB58F651-DE2A-4063-AAF6-3BCE4D06E23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3548" y="2108719"/>
          <a:ext cx="8336904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484">
                  <a:extLst>
                    <a:ext uri="{9D8B030D-6E8A-4147-A177-3AD203B41FA5}">
                      <a16:colId xmlns:a16="http://schemas.microsoft.com/office/drawing/2014/main" val="528252749"/>
                    </a:ext>
                  </a:extLst>
                </a:gridCol>
                <a:gridCol w="1050776">
                  <a:extLst>
                    <a:ext uri="{9D8B030D-6E8A-4147-A177-3AD203B41FA5}">
                      <a16:colId xmlns:a16="http://schemas.microsoft.com/office/drawing/2014/main" val="71071772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56937369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970409851"/>
                    </a:ext>
                  </a:extLst>
                </a:gridCol>
                <a:gridCol w="1698848">
                  <a:extLst>
                    <a:ext uri="{9D8B030D-6E8A-4147-A177-3AD203B41FA5}">
                      <a16:colId xmlns:a16="http://schemas.microsoft.com/office/drawing/2014/main" val="1901263280"/>
                    </a:ext>
                  </a:extLst>
                </a:gridCol>
                <a:gridCol w="1389484">
                  <a:extLst>
                    <a:ext uri="{9D8B030D-6E8A-4147-A177-3AD203B41FA5}">
                      <a16:colId xmlns:a16="http://schemas.microsoft.com/office/drawing/2014/main" val="4440399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ORG. ZLOŽKA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DŽP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MODUL ŠKOLA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VÝKAZY</a:t>
                      </a:r>
                    </a:p>
                    <a:p>
                      <a:r>
                        <a:rPr lang="sk-SK" dirty="0"/>
                        <a:t>CRINFO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/>
                        <a:t>VÝKAZY APLIKÁCIE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930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MŠ (Kmeňová)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 (ktorí navštevujú kmeňovú MŠ)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 smtClean="0">
                          <a:solidFill>
                            <a:srgbClr val="7030A0"/>
                          </a:solidFill>
                        </a:rPr>
                        <a:t>Eduzber</a:t>
                      </a:r>
                      <a:r>
                        <a:rPr lang="sk-SK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sk-SK" b="1" i="0" dirty="0" smtClean="0">
                          <a:solidFill>
                            <a:srgbClr val="C00000"/>
                          </a:solidFill>
                        </a:rPr>
                        <a:t>(len ŠMŠ – OÚ) </a:t>
                      </a:r>
                      <a:endParaRPr lang="sk-SK" b="1" i="0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V40</a:t>
                      </a:r>
                    </a:p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V01-01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162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rgbClr val="7030A0"/>
                          </a:solidFill>
                        </a:rPr>
                        <a:t>Elok</a:t>
                      </a:r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. prac.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V01-01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994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err="1">
                          <a:solidFill>
                            <a:srgbClr val="7030A0"/>
                          </a:solidFill>
                        </a:rPr>
                        <a:t>Elok</a:t>
                      </a:r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. prac.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V01-01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710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3593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32650-F428-4B84-9417-5DD1A98E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936104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Zasielanie údajov – ZŠ</a:t>
            </a:r>
          </a:p>
        </p:txBody>
      </p:sp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FB58F651-DE2A-4063-AAF6-3BCE4D06E23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3548" y="2108719"/>
          <a:ext cx="8336904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484">
                  <a:extLst>
                    <a:ext uri="{9D8B030D-6E8A-4147-A177-3AD203B41FA5}">
                      <a16:colId xmlns:a16="http://schemas.microsoft.com/office/drawing/2014/main" val="528252749"/>
                    </a:ext>
                  </a:extLst>
                </a:gridCol>
                <a:gridCol w="1389484">
                  <a:extLst>
                    <a:ext uri="{9D8B030D-6E8A-4147-A177-3AD203B41FA5}">
                      <a16:colId xmlns:a16="http://schemas.microsoft.com/office/drawing/2014/main" val="710717728"/>
                    </a:ext>
                  </a:extLst>
                </a:gridCol>
                <a:gridCol w="1389484">
                  <a:extLst>
                    <a:ext uri="{9D8B030D-6E8A-4147-A177-3AD203B41FA5}">
                      <a16:colId xmlns:a16="http://schemas.microsoft.com/office/drawing/2014/main" val="2569373699"/>
                    </a:ext>
                  </a:extLst>
                </a:gridCol>
                <a:gridCol w="1389484">
                  <a:extLst>
                    <a:ext uri="{9D8B030D-6E8A-4147-A177-3AD203B41FA5}">
                      <a16:colId xmlns:a16="http://schemas.microsoft.com/office/drawing/2014/main" val="1970409851"/>
                    </a:ext>
                  </a:extLst>
                </a:gridCol>
                <a:gridCol w="1389484">
                  <a:extLst>
                    <a:ext uri="{9D8B030D-6E8A-4147-A177-3AD203B41FA5}">
                      <a16:colId xmlns:a16="http://schemas.microsoft.com/office/drawing/2014/main" val="1901263280"/>
                    </a:ext>
                  </a:extLst>
                </a:gridCol>
                <a:gridCol w="1389484">
                  <a:extLst>
                    <a:ext uri="{9D8B030D-6E8A-4147-A177-3AD203B41FA5}">
                      <a16:colId xmlns:a16="http://schemas.microsoft.com/office/drawing/2014/main" val="4440399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ORG. ZLOŽKA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DŽP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MODUL ŠKOLA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VÝKAZY</a:t>
                      </a:r>
                    </a:p>
                    <a:p>
                      <a:r>
                        <a:rPr lang="sk-SK" dirty="0"/>
                        <a:t>CRINFO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/>
                        <a:t>VÝKAZY APLIKÁCIE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930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ZŠ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>
                          <a:solidFill>
                            <a:srgbClr val="7030A0"/>
                          </a:solidFill>
                        </a:rPr>
                        <a:t>Eduzber</a:t>
                      </a:r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, </a:t>
                      </a:r>
                    </a:p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V40</a:t>
                      </a:r>
                    </a:p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V3-01, </a:t>
                      </a:r>
                    </a:p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V3-01P, V4-01, </a:t>
                      </a:r>
                    </a:p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V4-01P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16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333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32650-F428-4B84-9417-5DD1A98E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224136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Zasielanie údajov – ZŠ s MŠ (</a:t>
            </a:r>
            <a:r>
              <a:rPr lang="sk-SK" b="1" dirty="0" smtClean="0">
                <a:solidFill>
                  <a:srgbClr val="7030A0"/>
                </a:solidFill>
              </a:rPr>
              <a:t>ZŠ kmeňová) </a:t>
            </a:r>
            <a:endParaRPr lang="sk-SK" b="1" dirty="0">
              <a:solidFill>
                <a:srgbClr val="7030A0"/>
              </a:solidFill>
            </a:endParaRPr>
          </a:p>
        </p:txBody>
      </p:sp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FB58F651-DE2A-4063-AAF6-3BCE4D06E23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7200" y="2429976"/>
          <a:ext cx="8336904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484">
                  <a:extLst>
                    <a:ext uri="{9D8B030D-6E8A-4147-A177-3AD203B41FA5}">
                      <a16:colId xmlns:a16="http://schemas.microsoft.com/office/drawing/2014/main" val="528252749"/>
                    </a:ext>
                  </a:extLst>
                </a:gridCol>
                <a:gridCol w="1389484">
                  <a:extLst>
                    <a:ext uri="{9D8B030D-6E8A-4147-A177-3AD203B41FA5}">
                      <a16:colId xmlns:a16="http://schemas.microsoft.com/office/drawing/2014/main" val="710717728"/>
                    </a:ext>
                  </a:extLst>
                </a:gridCol>
                <a:gridCol w="1389484">
                  <a:extLst>
                    <a:ext uri="{9D8B030D-6E8A-4147-A177-3AD203B41FA5}">
                      <a16:colId xmlns:a16="http://schemas.microsoft.com/office/drawing/2014/main" val="2569373699"/>
                    </a:ext>
                  </a:extLst>
                </a:gridCol>
                <a:gridCol w="1389484">
                  <a:extLst>
                    <a:ext uri="{9D8B030D-6E8A-4147-A177-3AD203B41FA5}">
                      <a16:colId xmlns:a16="http://schemas.microsoft.com/office/drawing/2014/main" val="1970409851"/>
                    </a:ext>
                  </a:extLst>
                </a:gridCol>
                <a:gridCol w="1389484">
                  <a:extLst>
                    <a:ext uri="{9D8B030D-6E8A-4147-A177-3AD203B41FA5}">
                      <a16:colId xmlns:a16="http://schemas.microsoft.com/office/drawing/2014/main" val="1901263280"/>
                    </a:ext>
                  </a:extLst>
                </a:gridCol>
                <a:gridCol w="1389484">
                  <a:extLst>
                    <a:ext uri="{9D8B030D-6E8A-4147-A177-3AD203B41FA5}">
                      <a16:colId xmlns:a16="http://schemas.microsoft.com/office/drawing/2014/main" val="444039953"/>
                    </a:ext>
                  </a:extLst>
                </a:gridCol>
              </a:tblGrid>
              <a:tr h="630070">
                <a:tc>
                  <a:txBody>
                    <a:bodyPr/>
                    <a:lstStyle/>
                    <a:p>
                      <a:r>
                        <a:rPr lang="sk-SK" dirty="0"/>
                        <a:t>ORG. ZLOŽKA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DŽP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MODUL ŠKOLA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VÝKAZY</a:t>
                      </a:r>
                    </a:p>
                    <a:p>
                      <a:r>
                        <a:rPr lang="sk-SK" dirty="0"/>
                        <a:t>CRINFO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/>
                        <a:t>VÝKAZY APLIKÁCIE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930062"/>
                  </a:ext>
                </a:extLst>
              </a:tr>
              <a:tr h="171019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ZŠ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>
                          <a:solidFill>
                            <a:srgbClr val="7030A0"/>
                          </a:solidFill>
                        </a:rPr>
                        <a:t>Eduzber</a:t>
                      </a:r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, </a:t>
                      </a:r>
                    </a:p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V40</a:t>
                      </a:r>
                    </a:p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V3-01, </a:t>
                      </a:r>
                    </a:p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V3-01P, V4-01, </a:t>
                      </a:r>
                    </a:p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V4-01P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16273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MŠ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V1-01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330789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ŠJ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>
                          <a:solidFill>
                            <a:srgbClr val="7030A0"/>
                          </a:solidFill>
                        </a:rPr>
                        <a:t>Eduzber</a:t>
                      </a:r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, V40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V17-01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965681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ŠKD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>
                          <a:solidFill>
                            <a:srgbClr val="7030A0"/>
                          </a:solidFill>
                        </a:rPr>
                        <a:t>Eduzber</a:t>
                      </a:r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, V40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178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117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32650-F428-4B84-9417-5DD1A98E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936104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Zasielanie údajov – Spojená škola</a:t>
            </a:r>
          </a:p>
        </p:txBody>
      </p:sp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FB58F651-DE2A-4063-AAF6-3BCE4D06E23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3568" y="1916832"/>
          <a:ext cx="8336904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484">
                  <a:extLst>
                    <a:ext uri="{9D8B030D-6E8A-4147-A177-3AD203B41FA5}">
                      <a16:colId xmlns:a16="http://schemas.microsoft.com/office/drawing/2014/main" val="528252749"/>
                    </a:ext>
                  </a:extLst>
                </a:gridCol>
                <a:gridCol w="1389484">
                  <a:extLst>
                    <a:ext uri="{9D8B030D-6E8A-4147-A177-3AD203B41FA5}">
                      <a16:colId xmlns:a16="http://schemas.microsoft.com/office/drawing/2014/main" val="710717728"/>
                    </a:ext>
                  </a:extLst>
                </a:gridCol>
                <a:gridCol w="1389484">
                  <a:extLst>
                    <a:ext uri="{9D8B030D-6E8A-4147-A177-3AD203B41FA5}">
                      <a16:colId xmlns:a16="http://schemas.microsoft.com/office/drawing/2014/main" val="2569373699"/>
                    </a:ext>
                  </a:extLst>
                </a:gridCol>
                <a:gridCol w="1389484">
                  <a:extLst>
                    <a:ext uri="{9D8B030D-6E8A-4147-A177-3AD203B41FA5}">
                      <a16:colId xmlns:a16="http://schemas.microsoft.com/office/drawing/2014/main" val="1970409851"/>
                    </a:ext>
                  </a:extLst>
                </a:gridCol>
                <a:gridCol w="1389484">
                  <a:extLst>
                    <a:ext uri="{9D8B030D-6E8A-4147-A177-3AD203B41FA5}">
                      <a16:colId xmlns:a16="http://schemas.microsoft.com/office/drawing/2014/main" val="1901263280"/>
                    </a:ext>
                  </a:extLst>
                </a:gridCol>
                <a:gridCol w="1389484">
                  <a:extLst>
                    <a:ext uri="{9D8B030D-6E8A-4147-A177-3AD203B41FA5}">
                      <a16:colId xmlns:a16="http://schemas.microsoft.com/office/drawing/2014/main" val="4440399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ORG. ZLOŽKA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DŽP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MODUL ŠKOLA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VÝKAZY</a:t>
                      </a:r>
                    </a:p>
                    <a:p>
                      <a:r>
                        <a:rPr lang="sk-SK" dirty="0"/>
                        <a:t>CRINFO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/>
                        <a:t>VÝKAZY APLIKÁCIE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930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Spojená škola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>
                          <a:solidFill>
                            <a:srgbClr val="7030A0"/>
                          </a:solidFill>
                        </a:rPr>
                        <a:t>Eduzber</a:t>
                      </a:r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906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SOŠ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V2-01, </a:t>
                      </a:r>
                    </a:p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V2-01P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902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ZŠ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V3-01, </a:t>
                      </a:r>
                    </a:p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V3-01P, V4-01, </a:t>
                      </a:r>
                    </a:p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V4-01P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162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MŠ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ÁNO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V1-01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330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ŠJ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>
                          <a:solidFill>
                            <a:srgbClr val="7030A0"/>
                          </a:solidFill>
                        </a:rPr>
                        <a:t>Eduzber</a:t>
                      </a:r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, V40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V17-01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965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CŠPP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>
                          <a:solidFill>
                            <a:srgbClr val="7030A0"/>
                          </a:solidFill>
                        </a:rPr>
                        <a:t>Eduzber</a:t>
                      </a:r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, V40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7030A0"/>
                          </a:solidFill>
                        </a:rPr>
                        <a:t>V05-01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178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82336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640960" cy="504056"/>
          </a:xfrm>
        </p:spPr>
        <p:txBody>
          <a:bodyPr/>
          <a:lstStyle/>
          <a:p>
            <a:pPr algn="r"/>
            <a:r>
              <a:rPr lang="sk-SK" b="1" dirty="0">
                <a:solidFill>
                  <a:srgbClr val="7030A0"/>
                </a:solidFill>
              </a:rPr>
              <a:t>Nástroje na zadávanie údajov = ŠIS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79512" y="1916832"/>
            <a:ext cx="8856984" cy="4752528"/>
          </a:xfrm>
        </p:spPr>
        <p:txBody>
          <a:bodyPr/>
          <a:lstStyle/>
          <a:p>
            <a:pPr lvl="0"/>
            <a:r>
              <a:rPr lang="sk-SK" dirty="0" err="1">
                <a:solidFill>
                  <a:srgbClr val="7030A0"/>
                </a:solidFill>
              </a:rPr>
              <a:t>aScAgenda</a:t>
            </a:r>
            <a:r>
              <a:rPr lang="sk-SK" dirty="0">
                <a:solidFill>
                  <a:srgbClr val="7030A0"/>
                </a:solidFill>
              </a:rPr>
              <a:t>: </a:t>
            </a:r>
            <a:r>
              <a:rPr lang="sk-SK" u="sng" dirty="0">
                <a:solidFill>
                  <a:srgbClr val="7030A0"/>
                </a:solidFill>
                <a:hlinkClick r:id="rId2"/>
              </a:rPr>
              <a:t>www.ascagenda.com</a:t>
            </a:r>
            <a:r>
              <a:rPr lang="sk-SK" dirty="0">
                <a:solidFill>
                  <a:srgbClr val="7030A0"/>
                </a:solidFill>
              </a:rPr>
              <a:t> alebo</a:t>
            </a:r>
          </a:p>
          <a:p>
            <a:r>
              <a:rPr lang="sk-SK" dirty="0" err="1">
                <a:solidFill>
                  <a:srgbClr val="7030A0"/>
                </a:solidFill>
              </a:rPr>
              <a:t>eŠkola</a:t>
            </a:r>
            <a:r>
              <a:rPr lang="sk-SK" dirty="0">
                <a:solidFill>
                  <a:srgbClr val="7030A0"/>
                </a:solidFill>
              </a:rPr>
              <a:t>: </a:t>
            </a:r>
            <a:r>
              <a:rPr lang="sk-SK" u="sng" dirty="0">
                <a:solidFill>
                  <a:srgbClr val="7030A0"/>
                </a:solidFill>
                <a:hlinkClick r:id="rId3"/>
              </a:rPr>
              <a:t>www.vsetkopreskolu.sk/eskola</a:t>
            </a:r>
            <a:endParaRPr lang="sk-SK" u="sng" dirty="0">
              <a:solidFill>
                <a:srgbClr val="7030A0"/>
              </a:solidFill>
            </a:endParaRPr>
          </a:p>
          <a:p>
            <a:r>
              <a:rPr lang="sk-SK" b="1" dirty="0">
                <a:solidFill>
                  <a:srgbClr val="7030A0"/>
                </a:solidFill>
              </a:rPr>
              <a:t>základná</a:t>
            </a:r>
            <a:r>
              <a:rPr lang="sk-SK" dirty="0">
                <a:solidFill>
                  <a:srgbClr val="7030A0"/>
                </a:solidFill>
              </a:rPr>
              <a:t>, bezplatná verzia</a:t>
            </a:r>
          </a:p>
          <a:p>
            <a:r>
              <a:rPr lang="sk-SK" b="1" dirty="0">
                <a:solidFill>
                  <a:srgbClr val="7030A0"/>
                </a:solidFill>
              </a:rPr>
              <a:t>plná</a:t>
            </a:r>
            <a:r>
              <a:rPr lang="sk-SK" dirty="0">
                <a:solidFill>
                  <a:srgbClr val="7030A0"/>
                </a:solidFill>
              </a:rPr>
              <a:t>, platená verzia</a:t>
            </a:r>
          </a:p>
          <a:p>
            <a:r>
              <a:rPr lang="sk-SK" b="1" dirty="0">
                <a:solidFill>
                  <a:srgbClr val="7030A0"/>
                </a:solidFill>
              </a:rPr>
              <a:t>nainštalovanie ŠIS </a:t>
            </a:r>
            <a:r>
              <a:rPr lang="sk-SK" dirty="0">
                <a:solidFill>
                  <a:srgbClr val="7030A0"/>
                </a:solidFill>
              </a:rPr>
              <a:t>– v dostatočnom časovom predstihu</a:t>
            </a:r>
          </a:p>
          <a:p>
            <a:r>
              <a:rPr lang="sk-SK" dirty="0">
                <a:solidFill>
                  <a:srgbClr val="7030A0"/>
                </a:solidFill>
              </a:rPr>
              <a:t>ŠIS </a:t>
            </a:r>
            <a:r>
              <a:rPr lang="sk-SK" b="1" dirty="0">
                <a:solidFill>
                  <a:srgbClr val="7030A0"/>
                </a:solidFill>
              </a:rPr>
              <a:t>pred zberom </a:t>
            </a:r>
            <a:r>
              <a:rPr lang="sk-SK" dirty="0">
                <a:solidFill>
                  <a:srgbClr val="7030A0"/>
                </a:solidFill>
              </a:rPr>
              <a:t>dát </a:t>
            </a:r>
            <a:r>
              <a:rPr lang="sk-SK" b="1" dirty="0">
                <a:solidFill>
                  <a:srgbClr val="7030A0"/>
                </a:solidFill>
              </a:rPr>
              <a:t>aktualizovať</a:t>
            </a:r>
          </a:p>
          <a:p>
            <a:r>
              <a:rPr lang="sk-SK" b="1" dirty="0">
                <a:solidFill>
                  <a:srgbClr val="7030A0"/>
                </a:solidFill>
              </a:rPr>
              <a:t>používateľské príručky</a:t>
            </a:r>
          </a:p>
          <a:p>
            <a:endParaRPr lang="sk-SK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423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640960" cy="504056"/>
          </a:xfrm>
        </p:spPr>
        <p:txBody>
          <a:bodyPr/>
          <a:lstStyle/>
          <a:p>
            <a:pPr algn="r"/>
            <a:r>
              <a:rPr lang="sk-SK" b="1" dirty="0">
                <a:solidFill>
                  <a:srgbClr val="7030A0"/>
                </a:solidFill>
              </a:rPr>
              <a:t>Export údajov do CR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8856984" cy="5013176"/>
          </a:xfrm>
        </p:spPr>
        <p:txBody>
          <a:bodyPr/>
          <a:lstStyle/>
          <a:p>
            <a:r>
              <a:rPr lang="sk-SK" sz="2000" b="1" dirty="0">
                <a:solidFill>
                  <a:srgbClr val="7030A0"/>
                </a:solidFill>
              </a:rPr>
              <a:t>Program </a:t>
            </a:r>
            <a:r>
              <a:rPr lang="sk-SK" sz="2000" b="1" dirty="0" err="1">
                <a:solidFill>
                  <a:srgbClr val="7030A0"/>
                </a:solidFill>
              </a:rPr>
              <a:t>aScAgenda</a:t>
            </a:r>
            <a:r>
              <a:rPr lang="sk-SK" sz="2000" b="1" dirty="0">
                <a:solidFill>
                  <a:srgbClr val="7030A0"/>
                </a:solidFill>
              </a:rPr>
              <a:t> spoločnosti </a:t>
            </a:r>
            <a:r>
              <a:rPr lang="sk-SK" sz="2000" b="1" dirty="0" err="1">
                <a:solidFill>
                  <a:srgbClr val="7030A0"/>
                </a:solidFill>
              </a:rPr>
              <a:t>aSc</a:t>
            </a:r>
            <a:r>
              <a:rPr lang="sk-SK" sz="2000" b="1" dirty="0">
                <a:solidFill>
                  <a:srgbClr val="7030A0"/>
                </a:solidFill>
              </a:rPr>
              <a:t> </a:t>
            </a:r>
            <a:r>
              <a:rPr lang="sk-SK" sz="2000" b="1" dirty="0" err="1">
                <a:solidFill>
                  <a:srgbClr val="7030A0"/>
                </a:solidFill>
              </a:rPr>
              <a:t>s.r.o</a:t>
            </a:r>
            <a:r>
              <a:rPr lang="sk-SK" sz="2000" b="1" dirty="0">
                <a:solidFill>
                  <a:srgbClr val="7030A0"/>
                </a:solidFill>
              </a:rPr>
              <a:t>.</a:t>
            </a:r>
            <a:endParaRPr lang="sk-SK" sz="2000" dirty="0">
              <a:solidFill>
                <a:srgbClr val="7030A0"/>
              </a:solidFill>
            </a:endParaRPr>
          </a:p>
          <a:p>
            <a:pPr marL="711200" lvl="3" indent="-347663"/>
            <a:r>
              <a:rPr lang="sk-SK" dirty="0">
                <a:solidFill>
                  <a:srgbClr val="7030A0"/>
                </a:solidFill>
              </a:rPr>
              <a:t>V menu Hlavný/Odoslať štatistiky/</a:t>
            </a:r>
            <a:r>
              <a:rPr lang="sk-SK" dirty="0" err="1">
                <a:solidFill>
                  <a:srgbClr val="7030A0"/>
                </a:solidFill>
              </a:rPr>
              <a:t>Vypublikovanie</a:t>
            </a:r>
            <a:r>
              <a:rPr lang="sk-SK" dirty="0">
                <a:solidFill>
                  <a:srgbClr val="7030A0"/>
                </a:solidFill>
              </a:rPr>
              <a:t> údajov do CR zvoliť </a:t>
            </a:r>
            <a:r>
              <a:rPr lang="sk-SK" b="1" dirty="0">
                <a:solidFill>
                  <a:srgbClr val="7030A0"/>
                </a:solidFill>
              </a:rPr>
              <a:t>Pripraviť údaje na odoslanie</a:t>
            </a:r>
            <a:r>
              <a:rPr lang="sk-SK" dirty="0">
                <a:solidFill>
                  <a:srgbClr val="7030A0"/>
                </a:solidFill>
              </a:rPr>
              <a:t> </a:t>
            </a:r>
          </a:p>
          <a:p>
            <a:pPr marL="711200" lvl="3" indent="-347663"/>
            <a:r>
              <a:rPr lang="sk-SK" sz="2000" dirty="0">
                <a:solidFill>
                  <a:srgbClr val="7030A0"/>
                </a:solidFill>
              </a:rPr>
              <a:t>V záložke Odosielanie údajov vyplniť </a:t>
            </a:r>
            <a:r>
              <a:rPr lang="sk-SK" sz="2000" b="1" dirty="0">
                <a:solidFill>
                  <a:srgbClr val="7030A0"/>
                </a:solidFill>
              </a:rPr>
              <a:t>prihlasovacie meno a heslo    </a:t>
            </a:r>
            <a:r>
              <a:rPr lang="sk-SK" sz="2000" dirty="0">
                <a:solidFill>
                  <a:srgbClr val="7030A0"/>
                </a:solidFill>
              </a:rPr>
              <a:t>do CR a zvoliť </a:t>
            </a:r>
            <a:r>
              <a:rPr lang="sk-SK" sz="2000" b="1" dirty="0">
                <a:solidFill>
                  <a:srgbClr val="7030A0"/>
                </a:solidFill>
              </a:rPr>
              <a:t>Komunikovať so serverom CR</a:t>
            </a:r>
            <a:endParaRPr lang="sk-SK" sz="2000" dirty="0">
              <a:solidFill>
                <a:srgbClr val="7030A0"/>
              </a:solidFill>
            </a:endParaRPr>
          </a:p>
          <a:p>
            <a:pPr marL="711200" lvl="3" indent="-347663"/>
            <a:r>
              <a:rPr lang="sk-SK" sz="2000" dirty="0">
                <a:solidFill>
                  <a:srgbClr val="7030A0"/>
                </a:solidFill>
              </a:rPr>
              <a:t>Ďalšia </a:t>
            </a:r>
            <a:r>
              <a:rPr lang="sk-SK" sz="2000" b="1" dirty="0">
                <a:solidFill>
                  <a:srgbClr val="7030A0"/>
                </a:solidFill>
              </a:rPr>
              <a:t>výmena dát oboch systémov </a:t>
            </a:r>
            <a:r>
              <a:rPr lang="sk-SK" sz="2000" dirty="0">
                <a:solidFill>
                  <a:srgbClr val="7030A0"/>
                </a:solidFill>
              </a:rPr>
              <a:t>(ŠIS a CR) je </a:t>
            </a:r>
            <a:r>
              <a:rPr lang="sk-SK" sz="2000" b="1" dirty="0">
                <a:solidFill>
                  <a:srgbClr val="7030A0"/>
                </a:solidFill>
              </a:rPr>
              <a:t>plne automatizovaná</a:t>
            </a:r>
            <a:r>
              <a:rPr lang="sk-SK" sz="2000" dirty="0">
                <a:solidFill>
                  <a:srgbClr val="7030A0"/>
                </a:solidFill>
              </a:rPr>
              <a:t>, používateľ sleduje </a:t>
            </a:r>
            <a:r>
              <a:rPr lang="sk-SK" sz="2000" b="1" dirty="0">
                <a:solidFill>
                  <a:srgbClr val="7030A0"/>
                </a:solidFill>
              </a:rPr>
              <a:t>hlásenia systému</a:t>
            </a:r>
            <a:endParaRPr lang="sk-SK" sz="2000" dirty="0">
              <a:solidFill>
                <a:srgbClr val="7030A0"/>
              </a:solidFill>
            </a:endParaRPr>
          </a:p>
          <a:p>
            <a:r>
              <a:rPr lang="sk-SK" sz="2000" b="1" dirty="0">
                <a:solidFill>
                  <a:srgbClr val="7030A0"/>
                </a:solidFill>
              </a:rPr>
              <a:t>Program </a:t>
            </a:r>
            <a:r>
              <a:rPr lang="sk-SK" sz="2000" b="1" dirty="0" err="1">
                <a:solidFill>
                  <a:srgbClr val="7030A0"/>
                </a:solidFill>
              </a:rPr>
              <a:t>eŠkola</a:t>
            </a:r>
            <a:r>
              <a:rPr lang="sk-SK" sz="2000" b="1" dirty="0">
                <a:solidFill>
                  <a:srgbClr val="7030A0"/>
                </a:solidFill>
              </a:rPr>
              <a:t> spoločnosti ŠEVT a. s.</a:t>
            </a:r>
            <a:endParaRPr lang="sk-SK" sz="2000" dirty="0">
              <a:solidFill>
                <a:srgbClr val="7030A0"/>
              </a:solidFill>
            </a:endParaRPr>
          </a:p>
          <a:p>
            <a:pPr marL="711200" lvl="3" indent="-347663"/>
            <a:r>
              <a:rPr lang="sk-SK" dirty="0">
                <a:solidFill>
                  <a:srgbClr val="7030A0"/>
                </a:solidFill>
              </a:rPr>
              <a:t>V hlavnom menu </a:t>
            </a:r>
            <a:r>
              <a:rPr lang="sk-SK" b="1" dirty="0">
                <a:solidFill>
                  <a:srgbClr val="7030A0"/>
                </a:solidFill>
              </a:rPr>
              <a:t>zvoliť CR</a:t>
            </a:r>
          </a:p>
          <a:p>
            <a:pPr marL="711200" lvl="3" indent="-347663"/>
            <a:r>
              <a:rPr lang="sk-SK" dirty="0">
                <a:solidFill>
                  <a:srgbClr val="7030A0"/>
                </a:solidFill>
              </a:rPr>
              <a:t>V rámci tejto položky sú k dispozícii </a:t>
            </a:r>
            <a:r>
              <a:rPr lang="sk-SK" b="1" dirty="0">
                <a:solidFill>
                  <a:srgbClr val="7030A0"/>
                </a:solidFill>
              </a:rPr>
              <a:t>základné služby pre komunikáciu s CR</a:t>
            </a:r>
            <a:endParaRPr lang="sk-SK" dirty="0">
              <a:solidFill>
                <a:srgbClr val="7030A0"/>
              </a:solidFill>
            </a:endParaRPr>
          </a:p>
          <a:p>
            <a:pPr marL="711200" lvl="3" indent="-347663"/>
            <a:r>
              <a:rPr lang="sk-SK" dirty="0">
                <a:solidFill>
                  <a:srgbClr val="7030A0"/>
                </a:solidFill>
              </a:rPr>
              <a:t>Po výbere požadovanej služby </a:t>
            </a:r>
            <a:r>
              <a:rPr lang="sk-SK" b="1" dirty="0">
                <a:solidFill>
                  <a:srgbClr val="7030A0"/>
                </a:solidFill>
              </a:rPr>
              <a:t>zadať svoje prihlasovacie meno       a heslo </a:t>
            </a:r>
            <a:r>
              <a:rPr lang="sk-SK" dirty="0">
                <a:solidFill>
                  <a:srgbClr val="7030A0"/>
                </a:solidFill>
              </a:rPr>
              <a:t>a </a:t>
            </a:r>
            <a:r>
              <a:rPr lang="sk-SK" b="1" dirty="0">
                <a:solidFill>
                  <a:srgbClr val="7030A0"/>
                </a:solidFill>
              </a:rPr>
              <a:t>kliknúť na Pokračovať</a:t>
            </a:r>
            <a:r>
              <a:rPr lang="sk-SK" dirty="0">
                <a:solidFill>
                  <a:srgbClr val="7030A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94259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507288" cy="868958"/>
          </a:xfrm>
        </p:spPr>
        <p:txBody>
          <a:bodyPr/>
          <a:lstStyle/>
          <a:p>
            <a:pPr algn="r"/>
            <a:r>
              <a:rPr lang="sk-SK" b="1" dirty="0">
                <a:solidFill>
                  <a:srgbClr val="7030A0"/>
                </a:solidFill>
              </a:rPr>
              <a:t>Systém zasielania údajov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endParaRPr lang="sk-SK" sz="2400" dirty="0"/>
          </a:p>
          <a:p>
            <a:r>
              <a:rPr lang="sk-SK" sz="2400" dirty="0">
                <a:solidFill>
                  <a:srgbClr val="7030A0"/>
                </a:solidFill>
              </a:rPr>
              <a:t>školy nevypĺňajú samostatne výkazy cez aplikácie na CVTI</a:t>
            </a:r>
          </a:p>
          <a:p>
            <a:r>
              <a:rPr lang="sk-SK" sz="2400" dirty="0" smtClean="0">
                <a:solidFill>
                  <a:srgbClr val="7030A0"/>
                </a:solidFill>
              </a:rPr>
              <a:t>všetky </a:t>
            </a:r>
            <a:r>
              <a:rPr lang="sk-SK" sz="2400" dirty="0">
                <a:solidFill>
                  <a:srgbClr val="7030A0"/>
                </a:solidFill>
              </a:rPr>
              <a:t>údaje sa zasielajú </a:t>
            </a:r>
            <a:r>
              <a:rPr lang="sk-SK" sz="2400" b="1" dirty="0">
                <a:solidFill>
                  <a:srgbClr val="7030A0"/>
                </a:solidFill>
              </a:rPr>
              <a:t>LEN cez RIS</a:t>
            </a:r>
          </a:p>
          <a:p>
            <a:r>
              <a:rPr lang="sk-SK" sz="2400" dirty="0">
                <a:solidFill>
                  <a:srgbClr val="7030A0"/>
                </a:solidFill>
              </a:rPr>
              <a:t>údaje do výkazov sa načítajú zo zberu RIS a doplnia sa na crinfo.sk</a:t>
            </a:r>
          </a:p>
          <a:p>
            <a:r>
              <a:rPr lang="sk-SK" sz="2400" dirty="0">
                <a:solidFill>
                  <a:srgbClr val="7030A0"/>
                </a:solidFill>
              </a:rPr>
              <a:t>údaje do výkazu V40-01 sa dopĺňajú po prihlásení sa cez EDUID školy, školského zariadenia</a:t>
            </a:r>
          </a:p>
          <a:p>
            <a:r>
              <a:rPr lang="sk-SK" sz="2400" dirty="0">
                <a:solidFill>
                  <a:srgbClr val="7030A0"/>
                </a:solidFill>
              </a:rPr>
              <a:t>škola a zriaďovateľ </a:t>
            </a:r>
            <a:r>
              <a:rPr lang="sk-SK" sz="2400" b="1" dirty="0">
                <a:solidFill>
                  <a:srgbClr val="7030A0"/>
                </a:solidFill>
              </a:rPr>
              <a:t>vytlačí a zasiela protokol </a:t>
            </a:r>
            <a:r>
              <a:rPr lang="sk-SK" sz="2400" dirty="0">
                <a:solidFill>
                  <a:srgbClr val="7030A0"/>
                </a:solidFill>
              </a:rPr>
              <a:t>EDUZBERU a výkazu V40-01 </a:t>
            </a:r>
            <a:r>
              <a:rPr lang="sk-SK" sz="2400" b="1" dirty="0" smtClean="0">
                <a:solidFill>
                  <a:srgbClr val="7030A0"/>
                </a:solidFill>
              </a:rPr>
              <a:t>obci </a:t>
            </a:r>
            <a:r>
              <a:rPr lang="sk-SK" sz="2400" dirty="0">
                <a:solidFill>
                  <a:srgbClr val="7030A0"/>
                </a:solidFill>
              </a:rPr>
              <a:t>a </a:t>
            </a:r>
            <a:r>
              <a:rPr lang="sk-SK" sz="2400" b="1" dirty="0" smtClean="0">
                <a:solidFill>
                  <a:srgbClr val="7030A0"/>
                </a:solidFill>
              </a:rPr>
              <a:t>obec</a:t>
            </a:r>
            <a:r>
              <a:rPr lang="sk-SK" sz="2400" dirty="0" smtClean="0">
                <a:solidFill>
                  <a:srgbClr val="7030A0"/>
                </a:solidFill>
              </a:rPr>
              <a:t> </a:t>
            </a:r>
            <a:r>
              <a:rPr lang="sk-SK" sz="2400" dirty="0">
                <a:solidFill>
                  <a:srgbClr val="7030A0"/>
                </a:solidFill>
              </a:rPr>
              <a:t>ho </a:t>
            </a:r>
            <a:r>
              <a:rPr lang="sk-SK" sz="2400" b="1" dirty="0">
                <a:solidFill>
                  <a:srgbClr val="7030A0"/>
                </a:solidFill>
              </a:rPr>
              <a:t>po kontrole zašle na OÚ v sídle kraja </a:t>
            </a:r>
          </a:p>
          <a:p>
            <a:r>
              <a:rPr lang="sk-SK" sz="2400" b="1" dirty="0" smtClean="0">
                <a:solidFill>
                  <a:srgbClr val="7030A0"/>
                </a:solidFill>
              </a:rPr>
              <a:t>výkazy</a:t>
            </a:r>
            <a:r>
              <a:rPr lang="sk-SK" sz="2400" dirty="0" smtClean="0">
                <a:solidFill>
                  <a:srgbClr val="7030A0"/>
                </a:solidFill>
              </a:rPr>
              <a:t> </a:t>
            </a:r>
            <a:r>
              <a:rPr lang="sk-SK" sz="2400" dirty="0">
                <a:solidFill>
                  <a:srgbClr val="7030A0"/>
                </a:solidFill>
              </a:rPr>
              <a:t>„zasiela“ škola len tlačidlom – odoslať – </a:t>
            </a:r>
            <a:r>
              <a:rPr lang="sk-SK" sz="2400" b="1" dirty="0">
                <a:solidFill>
                  <a:srgbClr val="7030A0"/>
                </a:solidFill>
              </a:rPr>
              <a:t>bez </a:t>
            </a:r>
            <a:r>
              <a:rPr lang="sk-SK" sz="2400" b="1" dirty="0" smtClean="0">
                <a:solidFill>
                  <a:srgbClr val="7030A0"/>
                </a:solidFill>
              </a:rPr>
              <a:t>potreby </a:t>
            </a:r>
            <a:r>
              <a:rPr lang="sk-SK" sz="2400" b="1" dirty="0">
                <a:solidFill>
                  <a:srgbClr val="7030A0"/>
                </a:solidFill>
              </a:rPr>
              <a:t>vytlačenia a zaslania v papierovej podobe</a:t>
            </a:r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454001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648" y="1196752"/>
            <a:ext cx="8229600" cy="1143000"/>
          </a:xfrm>
        </p:spPr>
        <p:txBody>
          <a:bodyPr/>
          <a:lstStyle/>
          <a:p>
            <a:r>
              <a:rPr lang="sk-SK" dirty="0">
                <a:solidFill>
                  <a:srgbClr val="7030A0"/>
                </a:solidFill>
              </a:rPr>
              <a:t>Ciele </a:t>
            </a:r>
            <a:r>
              <a:rPr lang="sk-SK" dirty="0" err="1">
                <a:solidFill>
                  <a:srgbClr val="7030A0"/>
                </a:solidFill>
              </a:rPr>
              <a:t>webinára</a:t>
            </a:r>
            <a:endParaRPr lang="sk-SK" dirty="0">
              <a:solidFill>
                <a:srgbClr val="7030A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97609001"/>
              </p:ext>
            </p:extLst>
          </p:nvPr>
        </p:nvGraphicFramePr>
        <p:xfrm>
          <a:off x="539552" y="1628800"/>
          <a:ext cx="7080448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4812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99992" y="620688"/>
            <a:ext cx="4197152" cy="648072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Aktualizácia údajov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07504" y="1412776"/>
            <a:ext cx="8784976" cy="5445224"/>
          </a:xfrm>
        </p:spPr>
        <p:txBody>
          <a:bodyPr/>
          <a:lstStyle/>
          <a:p>
            <a:r>
              <a:rPr lang="sk-SK" sz="2400" dirty="0">
                <a:solidFill>
                  <a:srgbClr val="7030A0"/>
                </a:solidFill>
              </a:rPr>
              <a:t>podľa stavu k 15. 09. príslušného školského roka </a:t>
            </a:r>
            <a:endParaRPr lang="sk-SK" sz="2400" dirty="0" smtClean="0">
              <a:solidFill>
                <a:srgbClr val="7030A0"/>
              </a:solidFill>
            </a:endParaRPr>
          </a:p>
          <a:p>
            <a:r>
              <a:rPr lang="sk-SK" sz="2400" b="1" dirty="0" smtClean="0">
                <a:solidFill>
                  <a:srgbClr val="7030A0"/>
                </a:solidFill>
              </a:rPr>
              <a:t>pravidelne </a:t>
            </a:r>
            <a:r>
              <a:rPr lang="sk-SK" sz="2400" b="1" dirty="0">
                <a:solidFill>
                  <a:srgbClr val="7030A0"/>
                </a:solidFill>
              </a:rPr>
              <a:t>v kalendárnych mesiacoch október až jún</a:t>
            </a:r>
            <a:r>
              <a:rPr lang="sk-SK" sz="2400" dirty="0">
                <a:solidFill>
                  <a:srgbClr val="7030A0"/>
                </a:solidFill>
              </a:rPr>
              <a:t>, t</a:t>
            </a:r>
            <a:r>
              <a:rPr lang="sk-SK" sz="2400" dirty="0" smtClean="0">
                <a:solidFill>
                  <a:srgbClr val="7030A0"/>
                </a:solidFill>
              </a:rPr>
              <a:t>. j. </a:t>
            </a:r>
            <a:r>
              <a:rPr lang="sk-SK" sz="2400" b="1" dirty="0">
                <a:solidFill>
                  <a:srgbClr val="7030A0"/>
                </a:solidFill>
              </a:rPr>
              <a:t>s mesačnou periodicitou</a:t>
            </a:r>
            <a:endParaRPr lang="sk-SK" sz="2400" dirty="0">
              <a:solidFill>
                <a:srgbClr val="7030A0"/>
              </a:solidFill>
            </a:endParaRPr>
          </a:p>
          <a:p>
            <a:r>
              <a:rPr lang="sk-SK" sz="2400" dirty="0">
                <a:solidFill>
                  <a:srgbClr val="7030A0"/>
                </a:solidFill>
              </a:rPr>
              <a:t>za príslušný mesiac </a:t>
            </a:r>
            <a:r>
              <a:rPr lang="sk-SK" sz="2400" b="1" dirty="0">
                <a:solidFill>
                  <a:srgbClr val="7030A0"/>
                </a:solidFill>
              </a:rPr>
              <a:t>od októbra</a:t>
            </a:r>
            <a:r>
              <a:rPr lang="sk-SK" sz="2400" dirty="0">
                <a:solidFill>
                  <a:srgbClr val="7030A0"/>
                </a:solidFill>
              </a:rPr>
              <a:t> v dňoch </a:t>
            </a:r>
            <a:r>
              <a:rPr lang="sk-SK" sz="2400" b="1" dirty="0">
                <a:solidFill>
                  <a:srgbClr val="7030A0"/>
                </a:solidFill>
              </a:rPr>
              <a:t>od 6. dňa v danom mesiaci</a:t>
            </a:r>
            <a:r>
              <a:rPr lang="sk-SK" sz="2400" dirty="0">
                <a:solidFill>
                  <a:srgbClr val="7030A0"/>
                </a:solidFill>
              </a:rPr>
              <a:t> </a:t>
            </a:r>
            <a:r>
              <a:rPr lang="sk-SK" sz="2400" b="1" dirty="0">
                <a:solidFill>
                  <a:srgbClr val="7030A0"/>
                </a:solidFill>
              </a:rPr>
              <a:t>do 5. dňa v nasledujúcom mesiaci</a:t>
            </a:r>
          </a:p>
          <a:p>
            <a:r>
              <a:rPr lang="sk-SK" sz="2400" b="1" dirty="0">
                <a:solidFill>
                  <a:srgbClr val="7030A0"/>
                </a:solidFill>
              </a:rPr>
              <a:t>výnimka – údaje za december od 06. 12. 2021 do 11. 01. 2022</a:t>
            </a:r>
            <a:r>
              <a:rPr lang="sk-SK" sz="2400" dirty="0">
                <a:solidFill>
                  <a:srgbClr val="7030A0"/>
                </a:solidFill>
              </a:rPr>
              <a:t> (vrátane); </a:t>
            </a:r>
            <a:r>
              <a:rPr lang="sk-SK" sz="2400" b="1" dirty="0">
                <a:solidFill>
                  <a:srgbClr val="7030A0"/>
                </a:solidFill>
              </a:rPr>
              <a:t>v januári 2022 od 12. 01. 2022</a:t>
            </a:r>
          </a:p>
          <a:p>
            <a:r>
              <a:rPr lang="sk-SK" sz="2400" dirty="0">
                <a:solidFill>
                  <a:srgbClr val="7030A0"/>
                </a:solidFill>
              </a:rPr>
              <a:t>údaje zasielajú školy </a:t>
            </a:r>
            <a:r>
              <a:rPr lang="sk-SK" sz="2400" b="1" dirty="0">
                <a:solidFill>
                  <a:srgbClr val="7030A0"/>
                </a:solidFill>
              </a:rPr>
              <a:t>bez ohľadu na ich právnu formu </a:t>
            </a:r>
            <a:r>
              <a:rPr lang="sk-SK" sz="2400" dirty="0">
                <a:solidFill>
                  <a:srgbClr val="7030A0"/>
                </a:solidFill>
              </a:rPr>
              <a:t>(škola s právnou subjektivitou, bez právnej subjektivity) </a:t>
            </a:r>
            <a:r>
              <a:rPr lang="sk-SK" sz="2400" b="1" dirty="0">
                <a:solidFill>
                  <a:srgbClr val="7030A0"/>
                </a:solidFill>
              </a:rPr>
              <a:t>a zriaďovateľa </a:t>
            </a:r>
            <a:r>
              <a:rPr lang="sk-SK" sz="2400" dirty="0">
                <a:solidFill>
                  <a:srgbClr val="7030A0"/>
                </a:solidFill>
              </a:rPr>
              <a:t>(štátne, súkromné, </a:t>
            </a:r>
            <a:r>
              <a:rPr lang="sk-SK" sz="2800" dirty="0">
                <a:solidFill>
                  <a:srgbClr val="7030A0"/>
                </a:solidFill>
              </a:rPr>
              <a:t>cirkevné)</a:t>
            </a:r>
          </a:p>
          <a:p>
            <a:endParaRPr lang="sk-SK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617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63888" y="620688"/>
            <a:ext cx="5133256" cy="504056"/>
          </a:xfrm>
        </p:spPr>
        <p:txBody>
          <a:bodyPr/>
          <a:lstStyle/>
          <a:p>
            <a:r>
              <a:rPr lang="sk-SK" sz="2800" b="1" dirty="0">
                <a:solidFill>
                  <a:srgbClr val="7030A0"/>
                </a:solidFill>
              </a:rPr>
              <a:t>Zadávanie údajov za DŽP (1)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0" y="1124744"/>
            <a:ext cx="9036496" cy="5544616"/>
          </a:xfrm>
        </p:spPr>
        <p:txBody>
          <a:bodyPr/>
          <a:lstStyle/>
          <a:p>
            <a:endParaRPr lang="sk-SK" sz="2200" b="1" dirty="0" smtClean="0">
              <a:solidFill>
                <a:srgbClr val="7030A0"/>
              </a:solidFill>
            </a:endParaRPr>
          </a:p>
          <a:p>
            <a:r>
              <a:rPr lang="sk-SK" sz="2200" b="1" dirty="0" smtClean="0">
                <a:solidFill>
                  <a:srgbClr val="7030A0"/>
                </a:solidFill>
              </a:rPr>
              <a:t>v</a:t>
            </a:r>
            <a:r>
              <a:rPr lang="sk-SK" sz="2200" b="1" dirty="0">
                <a:solidFill>
                  <a:srgbClr val="7030A0"/>
                </a:solidFill>
              </a:rPr>
              <a:t> spojenej škole </a:t>
            </a:r>
            <a:r>
              <a:rPr lang="sk-SK" sz="2200" dirty="0">
                <a:solidFill>
                  <a:srgbClr val="7030A0"/>
                </a:solidFill>
              </a:rPr>
              <a:t>– každá organizačná zložka </a:t>
            </a:r>
            <a:r>
              <a:rPr lang="sk-SK" sz="2200" b="1" dirty="0">
                <a:solidFill>
                  <a:srgbClr val="7030A0"/>
                </a:solidFill>
              </a:rPr>
              <a:t>pod svojím vlastným EDUID</a:t>
            </a:r>
          </a:p>
          <a:p>
            <a:r>
              <a:rPr lang="sk-SK" sz="2200" b="1" dirty="0">
                <a:solidFill>
                  <a:srgbClr val="7030A0"/>
                </a:solidFill>
              </a:rPr>
              <a:t>v ZŠ s MŠ</a:t>
            </a:r>
            <a:r>
              <a:rPr lang="sk-SK" sz="2200" dirty="0">
                <a:solidFill>
                  <a:srgbClr val="7030A0"/>
                </a:solidFill>
              </a:rPr>
              <a:t> – aj ZŠ aj MŠ osobitne </a:t>
            </a:r>
            <a:r>
              <a:rPr lang="sk-SK" sz="2200" b="1" dirty="0">
                <a:solidFill>
                  <a:srgbClr val="7030A0"/>
                </a:solidFill>
              </a:rPr>
              <a:t>pod svojím EDUID </a:t>
            </a:r>
          </a:p>
          <a:p>
            <a:r>
              <a:rPr lang="sk-SK" sz="2200" dirty="0">
                <a:solidFill>
                  <a:srgbClr val="7030A0"/>
                </a:solidFill>
              </a:rPr>
              <a:t>pre započítanie DŽP – </a:t>
            </a:r>
            <a:r>
              <a:rPr lang="sk-SK" sz="2200" b="1" dirty="0">
                <a:solidFill>
                  <a:srgbClr val="7030A0"/>
                </a:solidFill>
              </a:rPr>
              <a:t>rozhodujúci dátum prijatia na rozhodnutí</a:t>
            </a:r>
            <a:r>
              <a:rPr lang="sk-SK" sz="2200" dirty="0">
                <a:solidFill>
                  <a:srgbClr val="7030A0"/>
                </a:solidFill>
              </a:rPr>
              <a:t> o prijatí a </a:t>
            </a:r>
            <a:r>
              <a:rPr lang="sk-SK" sz="2200" b="1" dirty="0">
                <a:solidFill>
                  <a:srgbClr val="7030A0"/>
                </a:solidFill>
              </a:rPr>
              <a:t>nie fyzická prítomnosť DŽP</a:t>
            </a:r>
            <a:r>
              <a:rPr lang="sk-SK" sz="2200" dirty="0">
                <a:solidFill>
                  <a:srgbClr val="7030A0"/>
                </a:solidFill>
              </a:rPr>
              <a:t>; </a:t>
            </a:r>
            <a:r>
              <a:rPr lang="sk-SK" sz="2200" b="1" dirty="0">
                <a:solidFill>
                  <a:srgbClr val="7030A0"/>
                </a:solidFill>
              </a:rPr>
              <a:t>ak DŽP nenastúpia do 15. 09. 2021 z dôvodu </a:t>
            </a:r>
            <a:r>
              <a:rPr lang="sk-SK" sz="2200" dirty="0" err="1">
                <a:solidFill>
                  <a:srgbClr val="7030A0"/>
                </a:solidFill>
              </a:rPr>
              <a:t>pandemickej</a:t>
            </a:r>
            <a:r>
              <a:rPr lang="sk-SK" sz="2200" dirty="0">
                <a:solidFill>
                  <a:srgbClr val="7030A0"/>
                </a:solidFill>
              </a:rPr>
              <a:t> situácie alebo zdravotných dôvodov, alebo ak má Š/ŠZ dočasne prerušenú prevádzku z dôvodu </a:t>
            </a:r>
            <a:r>
              <a:rPr lang="sk-SK" sz="2200" dirty="0" err="1">
                <a:solidFill>
                  <a:srgbClr val="7030A0"/>
                </a:solidFill>
              </a:rPr>
              <a:t>pandemickej</a:t>
            </a:r>
            <a:r>
              <a:rPr lang="sk-SK" sz="2200" dirty="0">
                <a:solidFill>
                  <a:srgbClr val="7030A0"/>
                </a:solidFill>
              </a:rPr>
              <a:t> situácie, </a:t>
            </a:r>
            <a:r>
              <a:rPr lang="sk-SK" sz="2200" b="1" dirty="0">
                <a:solidFill>
                  <a:srgbClr val="7030A0"/>
                </a:solidFill>
              </a:rPr>
              <a:t>DŽP je započítaný, ak je dátum jeho prijatia na rozhodnutí skorší alebo rovný 15. 09. 2021</a:t>
            </a:r>
          </a:p>
          <a:p>
            <a:r>
              <a:rPr lang="sk-SK" sz="2200" b="1" dirty="0">
                <a:solidFill>
                  <a:srgbClr val="7030A0"/>
                </a:solidFill>
              </a:rPr>
              <a:t>pri začiatku aj ukončení </a:t>
            </a:r>
            <a:r>
              <a:rPr lang="sk-SK" sz="2200" dirty="0">
                <a:solidFill>
                  <a:srgbClr val="7030A0"/>
                </a:solidFill>
              </a:rPr>
              <a:t>štúdia – potrebné </a:t>
            </a:r>
            <a:r>
              <a:rPr lang="sk-SK" sz="2200" b="1" dirty="0">
                <a:solidFill>
                  <a:srgbClr val="7030A0"/>
                </a:solidFill>
              </a:rPr>
              <a:t>uvádzať správne dátumy a pri ukončení štúdia aj typ ukončenia</a:t>
            </a:r>
            <a:r>
              <a:rPr lang="sk-SK" sz="2200" dirty="0">
                <a:solidFill>
                  <a:srgbClr val="7030A0"/>
                </a:solidFill>
              </a:rPr>
              <a:t>; tieto dátumy a typ ukončenia sú </a:t>
            </a:r>
            <a:r>
              <a:rPr lang="sk-SK" sz="2200" b="1" dirty="0">
                <a:solidFill>
                  <a:srgbClr val="7030A0"/>
                </a:solidFill>
              </a:rPr>
              <a:t>dôležité pre ďalšie inštitúcie </a:t>
            </a:r>
            <a:r>
              <a:rPr lang="sk-SK" sz="2200" dirty="0">
                <a:solidFill>
                  <a:srgbClr val="7030A0"/>
                </a:solidFill>
              </a:rPr>
              <a:t>(ÚPSVaR, </a:t>
            </a:r>
            <a:r>
              <a:rPr lang="sk-SK" sz="2200" dirty="0" smtClean="0">
                <a:solidFill>
                  <a:srgbClr val="7030A0"/>
                </a:solidFill>
              </a:rPr>
              <a:t>Sociálna poisťovňa, Finančná správa) </a:t>
            </a:r>
            <a:r>
              <a:rPr lang="sk-SK" sz="2200" dirty="0">
                <a:solidFill>
                  <a:srgbClr val="7030A0"/>
                </a:solidFill>
              </a:rPr>
              <a:t>kvôli vyplácaniu sociálnych dávok; údaje ukončených žiakov – poslať do CR – </a:t>
            </a:r>
            <a:r>
              <a:rPr lang="sk-SK" sz="2200" b="1" dirty="0">
                <a:solidFill>
                  <a:srgbClr val="7030A0"/>
                </a:solidFill>
              </a:rPr>
              <a:t>nesmú sa zmazať</a:t>
            </a:r>
            <a:endParaRPr lang="sk-SK" sz="2200" dirty="0">
              <a:solidFill>
                <a:srgbClr val="7030A0"/>
              </a:solidFill>
            </a:endParaRPr>
          </a:p>
          <a:p>
            <a:endParaRPr lang="sk-SK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144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67944" y="620688"/>
            <a:ext cx="4629200" cy="504056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Zber údajov za DŽP (2)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0" y="1916832"/>
            <a:ext cx="9036496" cy="4941168"/>
          </a:xfrm>
        </p:spPr>
        <p:txBody>
          <a:bodyPr/>
          <a:lstStyle/>
          <a:p>
            <a:r>
              <a:rPr lang="sk-SK" sz="2100" b="1" dirty="0">
                <a:solidFill>
                  <a:srgbClr val="7030A0"/>
                </a:solidFill>
              </a:rPr>
              <a:t>kmeňové školy </a:t>
            </a:r>
            <a:r>
              <a:rPr lang="sk-SK" sz="2100" dirty="0">
                <a:solidFill>
                  <a:srgbClr val="7030A0"/>
                </a:solidFill>
              </a:rPr>
              <a:t>nastavujú vo svojich ŠIS pri žiakoch, ktorí odišli do školy pri </a:t>
            </a:r>
            <a:r>
              <a:rPr lang="sk-SK" sz="2100" dirty="0" smtClean="0">
                <a:solidFill>
                  <a:srgbClr val="7030A0"/>
                </a:solidFill>
              </a:rPr>
              <a:t>LVS,RC a DC „prerušenie </a:t>
            </a:r>
            <a:r>
              <a:rPr lang="sk-SK" sz="2100" dirty="0">
                <a:solidFill>
                  <a:srgbClr val="7030A0"/>
                </a:solidFill>
              </a:rPr>
              <a:t>štúdia, dlhodobú neprítomnosť“ nie ukončenie štúdia</a:t>
            </a:r>
          </a:p>
          <a:p>
            <a:r>
              <a:rPr lang="sk-SK" sz="2100" b="1" dirty="0" smtClean="0">
                <a:solidFill>
                  <a:srgbClr val="7030A0"/>
                </a:solidFill>
              </a:rPr>
              <a:t>školy</a:t>
            </a:r>
            <a:r>
              <a:rPr lang="sk-SK" sz="2100" b="1" dirty="0">
                <a:solidFill>
                  <a:srgbClr val="7030A0"/>
                </a:solidFill>
              </a:rPr>
              <a:t>, v ktorých nie sú prijaté žiadne deti alebo žiaci, ani zamestnanci </a:t>
            </a:r>
            <a:r>
              <a:rPr lang="sk-SK" sz="2100" dirty="0">
                <a:solidFill>
                  <a:srgbClr val="7030A0"/>
                </a:solidFill>
              </a:rPr>
              <a:t>– zo zoznamu spravodajských jednotiek </a:t>
            </a:r>
            <a:r>
              <a:rPr lang="sk-SK" sz="2100" b="1" dirty="0">
                <a:solidFill>
                  <a:srgbClr val="7030A0"/>
                </a:solidFill>
              </a:rPr>
              <a:t>vyradené po relevantnom preukázaní tejto skutočnosti na odbore školstva príslušného okresného úradu v sídle kraja (r</a:t>
            </a:r>
            <a:r>
              <a:rPr lang="sk-SK" sz="2100" dirty="0">
                <a:solidFill>
                  <a:srgbClr val="7030A0"/>
                </a:solidFill>
              </a:rPr>
              <a:t>elevantným preukázaním je, že buď je táto skutočnosť obsiahnutá v zriaďovacej listine školy (v tom prípade stačí na okresný úrad doručiť kópiu zriaďovacej listiny) alebo riaditeľ školy doručí čestné prehlásenie o tom, že daná škola nemá priradených žiadnych DŽP ani zamestnancov </a:t>
            </a:r>
          </a:p>
          <a:p>
            <a:endParaRPr lang="sk-SK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393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507288" cy="4824536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rozšírenie </a:t>
            </a:r>
            <a:r>
              <a:rPr lang="sk-SK" dirty="0">
                <a:solidFill>
                  <a:srgbClr val="7030A0"/>
                </a:solidFill>
              </a:rPr>
              <a:t>zbieraných údajov o </a:t>
            </a:r>
            <a:r>
              <a:rPr lang="sk-SK" b="1" dirty="0">
                <a:solidFill>
                  <a:srgbClr val="7030A0"/>
                </a:solidFill>
              </a:rPr>
              <a:t>nové položky </a:t>
            </a:r>
            <a:r>
              <a:rPr lang="sk-SK" dirty="0">
                <a:solidFill>
                  <a:srgbClr val="7030A0"/>
                </a:solidFill>
              </a:rPr>
              <a:t>(podrobne v časti 4.1)</a:t>
            </a:r>
          </a:p>
          <a:p>
            <a:endParaRPr lang="sk-SK" dirty="0">
              <a:solidFill>
                <a:srgbClr val="7030A0"/>
              </a:solidFill>
            </a:endParaRPr>
          </a:p>
          <a:p>
            <a:r>
              <a:rPr lang="sk-SK" b="1" dirty="0">
                <a:solidFill>
                  <a:srgbClr val="7030A0"/>
                </a:solidFill>
              </a:rPr>
              <a:t>rozšírenie kontrol </a:t>
            </a:r>
            <a:r>
              <a:rPr lang="sk-SK" dirty="0">
                <a:solidFill>
                  <a:srgbClr val="7030A0"/>
                </a:solidFill>
              </a:rPr>
              <a:t>s cieľom zabezpečiť správnosť exportovaných údajov (podrobne v časti 4.2)</a:t>
            </a:r>
          </a:p>
          <a:p>
            <a:pPr marL="0" indent="0">
              <a:buNone/>
            </a:pPr>
            <a:endParaRPr lang="sk-SK" dirty="0">
              <a:solidFill>
                <a:srgbClr val="7030A0"/>
              </a:solidFill>
            </a:endParaRPr>
          </a:p>
          <a:p>
            <a:r>
              <a:rPr lang="sk-SK" b="1" dirty="0">
                <a:solidFill>
                  <a:srgbClr val="7030A0"/>
                </a:solidFill>
              </a:rPr>
              <a:t>zmena </a:t>
            </a:r>
            <a:r>
              <a:rPr lang="sk-SK" dirty="0">
                <a:solidFill>
                  <a:srgbClr val="7030A0"/>
                </a:solidFill>
              </a:rPr>
              <a:t>niektorých číselníkov (časť 4.3)</a:t>
            </a:r>
          </a:p>
          <a:p>
            <a:endParaRPr lang="sk-SK" b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229600" cy="648072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Zmeny oproti školskému roku 2020/2021</a:t>
            </a:r>
          </a:p>
        </p:txBody>
      </p:sp>
    </p:spTree>
    <p:extLst>
      <p:ext uri="{BB962C8B-B14F-4D97-AF65-F5344CB8AC3E}">
        <p14:creationId xmlns:p14="http://schemas.microsoft.com/office/powerpoint/2010/main" val="2629316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820472" cy="4824536"/>
          </a:xfrm>
        </p:spPr>
        <p:txBody>
          <a:bodyPr/>
          <a:lstStyle/>
          <a:p>
            <a:r>
              <a:rPr lang="sk-SK" dirty="0">
                <a:solidFill>
                  <a:srgbClr val="7030A0"/>
                </a:solidFill>
              </a:rPr>
              <a:t>Absolvoval </a:t>
            </a:r>
            <a:r>
              <a:rPr lang="sk-SK" dirty="0" err="1">
                <a:solidFill>
                  <a:srgbClr val="7030A0"/>
                </a:solidFill>
              </a:rPr>
              <a:t>predprimárne</a:t>
            </a:r>
            <a:r>
              <a:rPr lang="sk-SK" dirty="0">
                <a:solidFill>
                  <a:srgbClr val="7030A0"/>
                </a:solidFill>
              </a:rPr>
              <a:t> vzdelávanie</a:t>
            </a:r>
          </a:p>
          <a:p>
            <a:r>
              <a:rPr lang="sk-SK" dirty="0">
                <a:solidFill>
                  <a:srgbClr val="7030A0"/>
                </a:solidFill>
              </a:rPr>
              <a:t>Primárny materinský jazyk</a:t>
            </a:r>
          </a:p>
          <a:p>
            <a:r>
              <a:rPr lang="sk-SK" dirty="0">
                <a:solidFill>
                  <a:srgbClr val="7030A0"/>
                </a:solidFill>
              </a:rPr>
              <a:t>Iný materinský jazyk</a:t>
            </a:r>
          </a:p>
          <a:p>
            <a:r>
              <a:rPr lang="sk-SK" dirty="0">
                <a:solidFill>
                  <a:srgbClr val="7030A0"/>
                </a:solidFill>
              </a:rPr>
              <a:t>Cudzí jazyk – priorita</a:t>
            </a:r>
          </a:p>
          <a:p>
            <a:r>
              <a:rPr lang="sk-SK" dirty="0">
                <a:solidFill>
                  <a:srgbClr val="7030A0"/>
                </a:solidFill>
              </a:rPr>
              <a:t>Druh výchovy</a:t>
            </a:r>
          </a:p>
          <a:p>
            <a:r>
              <a:rPr lang="sk-SK" dirty="0">
                <a:solidFill>
                  <a:srgbClr val="7030A0"/>
                </a:solidFill>
              </a:rPr>
              <a:t>Žiadosti do MŠ (aj podľa veku detí)</a:t>
            </a:r>
            <a:endParaRPr lang="sk-SK" b="1" dirty="0">
              <a:solidFill>
                <a:srgbClr val="7030A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229600" cy="648072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Nové položky – príklady </a:t>
            </a:r>
          </a:p>
        </p:txBody>
      </p:sp>
    </p:spTree>
    <p:extLst>
      <p:ext uri="{BB962C8B-B14F-4D97-AF65-F5344CB8AC3E}">
        <p14:creationId xmlns:p14="http://schemas.microsoft.com/office/powerpoint/2010/main" val="369765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lvl="0"/>
            <a:r>
              <a:rPr lang="sk-SK" b="1" dirty="0">
                <a:solidFill>
                  <a:srgbClr val="7030A0"/>
                </a:solidFill>
              </a:rPr>
              <a:t>tvrdá</a:t>
            </a:r>
            <a:r>
              <a:rPr lang="sk-SK" dirty="0">
                <a:solidFill>
                  <a:srgbClr val="7030A0"/>
                </a:solidFill>
              </a:rPr>
              <a:t> – ak je zaslaný údaj nesprávny, </a:t>
            </a:r>
            <a:r>
              <a:rPr lang="sk-SK" b="1" dirty="0">
                <a:solidFill>
                  <a:srgbClr val="7030A0"/>
                </a:solidFill>
              </a:rPr>
              <a:t>údaj</a:t>
            </a:r>
            <a:r>
              <a:rPr lang="sk-SK" dirty="0">
                <a:solidFill>
                  <a:srgbClr val="7030A0"/>
                </a:solidFill>
              </a:rPr>
              <a:t> daného DŽP alebo zamestnanca </a:t>
            </a:r>
            <a:r>
              <a:rPr lang="sk-SK" b="1" dirty="0">
                <a:solidFill>
                  <a:srgbClr val="7030A0"/>
                </a:solidFill>
              </a:rPr>
              <a:t>sa nezapíše vôbec</a:t>
            </a:r>
          </a:p>
          <a:p>
            <a:r>
              <a:rPr lang="sk-SK" b="1" dirty="0">
                <a:solidFill>
                  <a:srgbClr val="7030A0"/>
                </a:solidFill>
              </a:rPr>
              <a:t>mäkká</a:t>
            </a:r>
            <a:r>
              <a:rPr lang="sk-SK" dirty="0">
                <a:solidFill>
                  <a:srgbClr val="7030A0"/>
                </a:solidFill>
              </a:rPr>
              <a:t> – ak je zaslaný </a:t>
            </a:r>
            <a:r>
              <a:rPr lang="sk-SK" b="1" dirty="0">
                <a:solidFill>
                  <a:srgbClr val="7030A0"/>
                </a:solidFill>
              </a:rPr>
              <a:t>údaj nesprávny alebo možno nesprávny</a:t>
            </a:r>
            <a:r>
              <a:rPr lang="sk-SK" dirty="0">
                <a:solidFill>
                  <a:srgbClr val="7030A0"/>
                </a:solidFill>
              </a:rPr>
              <a:t>, škole sa zobrazí </a:t>
            </a:r>
            <a:r>
              <a:rPr lang="sk-SK" b="1" dirty="0">
                <a:solidFill>
                  <a:srgbClr val="7030A0"/>
                </a:solidFill>
              </a:rPr>
              <a:t>upozornenie</a:t>
            </a:r>
            <a:r>
              <a:rPr lang="sk-SK" dirty="0">
                <a:solidFill>
                  <a:srgbClr val="7030A0"/>
                </a:solidFill>
              </a:rPr>
              <a:t>, </a:t>
            </a:r>
            <a:r>
              <a:rPr lang="sk-SK" b="1" dirty="0">
                <a:solidFill>
                  <a:srgbClr val="7030A0"/>
                </a:solidFill>
              </a:rPr>
              <a:t>údaj</a:t>
            </a:r>
            <a:r>
              <a:rPr lang="sk-SK" dirty="0">
                <a:solidFill>
                  <a:srgbClr val="7030A0"/>
                </a:solidFill>
              </a:rPr>
              <a:t> daného DŽP alebo zamestnanca </a:t>
            </a:r>
            <a:r>
              <a:rPr lang="sk-SK" b="1" dirty="0">
                <a:solidFill>
                  <a:srgbClr val="7030A0"/>
                </a:solidFill>
              </a:rPr>
              <a:t>sa zapíše</a:t>
            </a:r>
          </a:p>
          <a:p>
            <a:r>
              <a:rPr lang="sk-SK" b="1" dirty="0">
                <a:solidFill>
                  <a:srgbClr val="7030A0"/>
                </a:solidFill>
              </a:rPr>
              <a:t>ak sa uplatní čo i len jedna tvrdá kontrola, nezapíšu sa </a:t>
            </a:r>
            <a:r>
              <a:rPr lang="sk-SK" b="1">
                <a:solidFill>
                  <a:srgbClr val="7030A0"/>
                </a:solidFill>
              </a:rPr>
              <a:t>žiadni </a:t>
            </a:r>
            <a:r>
              <a:rPr lang="sk-SK" b="1" smtClean="0">
                <a:solidFill>
                  <a:srgbClr val="7030A0"/>
                </a:solidFill>
              </a:rPr>
              <a:t>DŽP </a:t>
            </a:r>
            <a:r>
              <a:rPr lang="sk-SK" b="1" dirty="0">
                <a:solidFill>
                  <a:srgbClr val="7030A0"/>
                </a:solidFill>
              </a:rPr>
              <a:t>ani zamestnanci do RIS zo zaslanej dávky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229600" cy="648072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Kontroly</a:t>
            </a:r>
          </a:p>
        </p:txBody>
      </p:sp>
    </p:spTree>
    <p:extLst>
      <p:ext uri="{BB962C8B-B14F-4D97-AF65-F5344CB8AC3E}">
        <p14:creationId xmlns:p14="http://schemas.microsoft.com/office/powerpoint/2010/main" val="8134819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/>
          <a:lstStyle/>
          <a:p>
            <a:r>
              <a:rPr lang="sk-SK" dirty="0">
                <a:solidFill>
                  <a:srgbClr val="7030A0"/>
                </a:solidFill>
              </a:rPr>
              <a:t>IKT</a:t>
            </a:r>
          </a:p>
          <a:p>
            <a:r>
              <a:rPr lang="sk-SK" dirty="0">
                <a:solidFill>
                  <a:srgbClr val="7030A0"/>
                </a:solidFill>
              </a:rPr>
              <a:t>Typ ukončenia štúdia</a:t>
            </a:r>
          </a:p>
          <a:p>
            <a:r>
              <a:rPr lang="sk-SK" dirty="0">
                <a:solidFill>
                  <a:srgbClr val="7030A0"/>
                </a:solidFill>
              </a:rPr>
              <a:t>Dôvod dlhodobej neprítomnosti</a:t>
            </a:r>
          </a:p>
          <a:p>
            <a:r>
              <a:rPr lang="sk-SK" dirty="0">
                <a:solidFill>
                  <a:srgbClr val="7030A0"/>
                </a:solidFill>
              </a:rPr>
              <a:t>Dôvod prerušenia štúdia</a:t>
            </a:r>
          </a:p>
          <a:p>
            <a:r>
              <a:rPr lang="sk-SK" dirty="0">
                <a:solidFill>
                  <a:srgbClr val="7030A0"/>
                </a:solidFill>
              </a:rPr>
              <a:t>Forma osobitná – nadväzujúca OVP</a:t>
            </a:r>
          </a:p>
          <a:p>
            <a:r>
              <a:rPr lang="sk-SK" dirty="0">
                <a:solidFill>
                  <a:srgbClr val="7030A0"/>
                </a:solidFill>
              </a:rPr>
              <a:t>Typ </a:t>
            </a:r>
            <a:r>
              <a:rPr lang="sk-SK" dirty="0" err="1">
                <a:solidFill>
                  <a:srgbClr val="7030A0"/>
                </a:solidFill>
              </a:rPr>
              <a:t>ŠaŠZ</a:t>
            </a:r>
            <a:endParaRPr lang="sk-SK" dirty="0">
              <a:solidFill>
                <a:srgbClr val="7030A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229600" cy="648072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Zmeny v </a:t>
            </a:r>
            <a:r>
              <a:rPr lang="sk-SK" b="1" dirty="0" smtClean="0">
                <a:solidFill>
                  <a:srgbClr val="7030A0"/>
                </a:solidFill>
              </a:rPr>
              <a:t>číselníkoch napr.</a:t>
            </a:r>
            <a:endParaRPr lang="sk-SK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4877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792088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Všetky druhy škôl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07504" y="1916832"/>
            <a:ext cx="8856984" cy="4680520"/>
          </a:xfrm>
        </p:spPr>
        <p:txBody>
          <a:bodyPr/>
          <a:lstStyle/>
          <a:p>
            <a:r>
              <a:rPr lang="sk-SK" dirty="0">
                <a:solidFill>
                  <a:srgbClr val="7030A0"/>
                </a:solidFill>
              </a:rPr>
              <a:t>vyplnenie vyučovacieho jazyka</a:t>
            </a:r>
          </a:p>
          <a:p>
            <a:r>
              <a:rPr lang="sk-SK" dirty="0">
                <a:solidFill>
                  <a:srgbClr val="7030A0"/>
                </a:solidFill>
              </a:rPr>
              <a:t>školy:</a:t>
            </a:r>
          </a:p>
          <a:p>
            <a:pPr lvl="1"/>
            <a:r>
              <a:rPr lang="sk-SK" dirty="0">
                <a:solidFill>
                  <a:srgbClr val="7030A0"/>
                </a:solidFill>
              </a:rPr>
              <a:t> </a:t>
            </a:r>
            <a:r>
              <a:rPr lang="sk-SK" b="1" dirty="0">
                <a:solidFill>
                  <a:srgbClr val="7030A0"/>
                </a:solidFill>
              </a:rPr>
              <a:t>s vyučovacím jazykom </a:t>
            </a:r>
            <a:r>
              <a:rPr lang="sk-SK" dirty="0">
                <a:solidFill>
                  <a:srgbClr val="7030A0"/>
                </a:solidFill>
              </a:rPr>
              <a:t>príslušnej národnostnej menšiny (pozor aj na možné kombinácie vyučovacích jazykov)</a:t>
            </a:r>
          </a:p>
          <a:p>
            <a:pPr lvl="1"/>
            <a:r>
              <a:rPr lang="sk-SK" b="1" dirty="0">
                <a:solidFill>
                  <a:srgbClr val="7030A0"/>
                </a:solidFill>
              </a:rPr>
              <a:t>s vyučovaním jazyka</a:t>
            </a:r>
            <a:r>
              <a:rPr lang="sk-SK" dirty="0">
                <a:solidFill>
                  <a:srgbClr val="7030A0"/>
                </a:solidFill>
              </a:rPr>
              <a:t> príslušnej národnostnej menšiny</a:t>
            </a:r>
          </a:p>
        </p:txBody>
      </p:sp>
    </p:spTree>
    <p:extLst>
      <p:ext uri="{BB962C8B-B14F-4D97-AF65-F5344CB8AC3E}">
        <p14:creationId xmlns:p14="http://schemas.microsoft.com/office/powerpoint/2010/main" val="966164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6064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Materské školy (1)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07504" y="1988840"/>
            <a:ext cx="8856984" cy="4869160"/>
          </a:xfrm>
        </p:spPr>
        <p:txBody>
          <a:bodyPr/>
          <a:lstStyle/>
          <a:p>
            <a:r>
              <a:rPr lang="sk-SK" sz="3000" dirty="0">
                <a:solidFill>
                  <a:srgbClr val="7030A0"/>
                </a:solidFill>
              </a:rPr>
              <a:t>časť 6 (DŽP, trieda a </a:t>
            </a:r>
            <a:r>
              <a:rPr lang="sk-SK" sz="3000" dirty="0" err="1">
                <a:solidFill>
                  <a:srgbClr val="7030A0"/>
                </a:solidFill>
              </a:rPr>
              <a:t>ŠaŠZ</a:t>
            </a:r>
            <a:r>
              <a:rPr lang="sk-SK" sz="3000" dirty="0">
                <a:solidFill>
                  <a:srgbClr val="7030A0"/>
                </a:solidFill>
              </a:rPr>
              <a:t>) a časť 9 (zamestnanci) </a:t>
            </a:r>
          </a:p>
          <a:p>
            <a:r>
              <a:rPr lang="sk-SK" sz="3000" dirty="0" smtClean="0">
                <a:solidFill>
                  <a:srgbClr val="7030A0"/>
                </a:solidFill>
              </a:rPr>
              <a:t>zvýšenú </a:t>
            </a:r>
            <a:r>
              <a:rPr lang="sk-SK" sz="3000" dirty="0">
                <a:solidFill>
                  <a:srgbClr val="7030A0"/>
                </a:solidFill>
              </a:rPr>
              <a:t>pozornosť venovať údajom vzťahujúcim sa na </a:t>
            </a:r>
            <a:r>
              <a:rPr lang="sk-SK" sz="3000" dirty="0" smtClean="0">
                <a:solidFill>
                  <a:srgbClr val="7030A0"/>
                </a:solidFill>
              </a:rPr>
              <a:t>deti </a:t>
            </a:r>
            <a:r>
              <a:rPr lang="sk-SK" sz="3000" b="1" dirty="0" smtClean="0">
                <a:solidFill>
                  <a:srgbClr val="7030A0"/>
                </a:solidFill>
              </a:rPr>
              <a:t>plniace </a:t>
            </a:r>
            <a:r>
              <a:rPr lang="sk-SK" sz="3000" b="1" dirty="0">
                <a:solidFill>
                  <a:srgbClr val="7030A0"/>
                </a:solidFill>
              </a:rPr>
              <a:t>PPV</a:t>
            </a:r>
          </a:p>
          <a:p>
            <a:r>
              <a:rPr lang="sk-SK" sz="3000" b="1" dirty="0" smtClean="0">
                <a:solidFill>
                  <a:srgbClr val="7030A0"/>
                </a:solidFill>
              </a:rPr>
              <a:t>deti </a:t>
            </a:r>
            <a:r>
              <a:rPr lang="sk-SK" sz="3000" b="1" dirty="0">
                <a:solidFill>
                  <a:srgbClr val="7030A0"/>
                </a:solidFill>
              </a:rPr>
              <a:t>plniace PPV </a:t>
            </a:r>
            <a:r>
              <a:rPr lang="sk-SK" sz="3000" dirty="0">
                <a:solidFill>
                  <a:srgbClr val="7030A0"/>
                </a:solidFill>
              </a:rPr>
              <a:t>(časť 2, 2.1 – 2. 5 Manuál - </a:t>
            </a:r>
            <a:r>
              <a:rPr lang="sk-SK" sz="3000" dirty="0" err="1">
                <a:solidFill>
                  <a:srgbClr val="7030A0"/>
                </a:solidFill>
              </a:rPr>
              <a:t>Predprimárne</a:t>
            </a:r>
            <a:r>
              <a:rPr lang="sk-SK" sz="3000" dirty="0">
                <a:solidFill>
                  <a:srgbClr val="7030A0"/>
                </a:solidFill>
              </a:rPr>
              <a:t> vzdelávanie detí (spracované podľa právneho stavu účinného od 10. júla 2021)</a:t>
            </a:r>
          </a:p>
          <a:p>
            <a:r>
              <a:rPr lang="sk-SK" sz="3000" b="1" dirty="0" smtClean="0">
                <a:solidFill>
                  <a:srgbClr val="7030A0"/>
                </a:solidFill>
              </a:rPr>
              <a:t>osobitný </a:t>
            </a:r>
            <a:r>
              <a:rPr lang="sk-SK" sz="3000" b="1" dirty="0">
                <a:solidFill>
                  <a:srgbClr val="7030A0"/>
                </a:solidFill>
              </a:rPr>
              <a:t>spôsob plnenia PPV </a:t>
            </a:r>
            <a:r>
              <a:rPr lang="sk-SK" sz="3000" dirty="0">
                <a:solidFill>
                  <a:srgbClr val="7030A0"/>
                </a:solidFill>
              </a:rPr>
              <a:t>(§ 23 a 25 ods. 10 školského zákona + Komentár k novele...)</a:t>
            </a:r>
          </a:p>
          <a:p>
            <a:endParaRPr lang="sk-SK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064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1196" y="980728"/>
            <a:ext cx="8229600" cy="576064"/>
          </a:xfrm>
        </p:spPr>
        <p:txBody>
          <a:bodyPr/>
          <a:lstStyle/>
          <a:p>
            <a:pPr algn="r"/>
            <a:r>
              <a:rPr lang="sk-SK" b="1" dirty="0">
                <a:solidFill>
                  <a:srgbClr val="7030A0"/>
                </a:solidFill>
              </a:rPr>
              <a:t>Materské školy (2) – evidovanie detí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07504" y="1700808"/>
            <a:ext cx="8856984" cy="5157192"/>
          </a:xfrm>
        </p:spPr>
        <p:txBody>
          <a:bodyPr/>
          <a:lstStyle/>
          <a:p>
            <a:r>
              <a:rPr lang="sk-SK" sz="2800" dirty="0">
                <a:solidFill>
                  <a:srgbClr val="7030A0"/>
                </a:solidFill>
              </a:rPr>
              <a:t>deti </a:t>
            </a:r>
            <a:r>
              <a:rPr lang="sk-SK" sz="2800" dirty="0" smtClean="0">
                <a:solidFill>
                  <a:srgbClr val="7030A0"/>
                </a:solidFill>
              </a:rPr>
              <a:t>všeobecne (od 3 do 5 rokov; výnimočne deti od 2 rokov)</a:t>
            </a:r>
            <a:endParaRPr lang="sk-SK" sz="2800" dirty="0">
              <a:solidFill>
                <a:srgbClr val="7030A0"/>
              </a:solidFill>
            </a:endParaRPr>
          </a:p>
          <a:p>
            <a:r>
              <a:rPr lang="sk-SK" sz="2800" dirty="0">
                <a:solidFill>
                  <a:srgbClr val="7030A0"/>
                </a:solidFill>
              </a:rPr>
              <a:t>deti plniace PPV vrátane detí v individuálnom vzdelávaní</a:t>
            </a:r>
          </a:p>
          <a:p>
            <a:r>
              <a:rPr lang="sk-SK" sz="2800" dirty="0">
                <a:solidFill>
                  <a:srgbClr val="7030A0"/>
                </a:solidFill>
              </a:rPr>
              <a:t>deti plniace PPV osobitným spôsobom</a:t>
            </a:r>
          </a:p>
          <a:p>
            <a:r>
              <a:rPr lang="sk-SK" sz="2800" dirty="0">
                <a:solidFill>
                  <a:srgbClr val="7030A0"/>
                </a:solidFill>
              </a:rPr>
              <a:t>deti oslobodené od povinnosti dochádzať do MŠ do pominutia dôvodov</a:t>
            </a:r>
          </a:p>
          <a:p>
            <a:r>
              <a:rPr lang="sk-SK" sz="2800" dirty="0">
                <a:solidFill>
                  <a:srgbClr val="7030A0"/>
                </a:solidFill>
              </a:rPr>
              <a:t>deti so </a:t>
            </a:r>
            <a:r>
              <a:rPr lang="sk-SK" sz="2800" dirty="0" smtClean="0">
                <a:solidFill>
                  <a:srgbClr val="7030A0"/>
                </a:solidFill>
              </a:rPr>
              <a:t>ŠVVP = druh aj vzdelávací program</a:t>
            </a:r>
            <a:endParaRPr lang="sk-SK" sz="2800" dirty="0">
              <a:solidFill>
                <a:srgbClr val="7030A0"/>
              </a:solidFill>
            </a:endParaRPr>
          </a:p>
          <a:p>
            <a:r>
              <a:rPr lang="sk-SK" sz="2800" dirty="0">
                <a:solidFill>
                  <a:srgbClr val="7030A0"/>
                </a:solidFill>
              </a:rPr>
              <a:t>deti, ktoré sa nesmú prijať, ani </a:t>
            </a:r>
            <a:r>
              <a:rPr lang="sk-SK" sz="2800" dirty="0" smtClean="0">
                <a:solidFill>
                  <a:srgbClr val="7030A0"/>
                </a:solidFill>
              </a:rPr>
              <a:t>evidovať (mladšie ako 2 roky; 7-ročné; ktoré nastúpia do MŠ neskôr)</a:t>
            </a:r>
            <a:endParaRPr lang="sk-SK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6714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6064"/>
          </a:xfrm>
        </p:spPr>
        <p:txBody>
          <a:bodyPr/>
          <a:lstStyle/>
          <a:p>
            <a:r>
              <a:rPr lang="sk-SK" dirty="0">
                <a:solidFill>
                  <a:srgbClr val="7030A0"/>
                </a:solidFill>
              </a:rPr>
              <a:t>Hlavné zdroje informácií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2552741"/>
              </p:ext>
            </p:extLst>
          </p:nvPr>
        </p:nvGraphicFramePr>
        <p:xfrm>
          <a:off x="683568" y="1988840"/>
          <a:ext cx="693643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63471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6064"/>
          </a:xfrm>
        </p:spPr>
        <p:txBody>
          <a:bodyPr/>
          <a:lstStyle/>
          <a:p>
            <a:r>
              <a:rPr lang="sk-SK" sz="2800" b="1" dirty="0">
                <a:solidFill>
                  <a:srgbClr val="7030A0"/>
                </a:solidFill>
              </a:rPr>
              <a:t>Materské školy (3) – iné</a:t>
            </a: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881046"/>
              </p:ext>
            </p:extLst>
          </p:nvPr>
        </p:nvGraphicFramePr>
        <p:xfrm>
          <a:off x="539552" y="2631345"/>
          <a:ext cx="8147248" cy="25441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73624">
                  <a:extLst>
                    <a:ext uri="{9D8B030D-6E8A-4147-A177-3AD203B41FA5}">
                      <a16:colId xmlns:a16="http://schemas.microsoft.com/office/drawing/2014/main" val="1202697192"/>
                    </a:ext>
                  </a:extLst>
                </a:gridCol>
                <a:gridCol w="4073624">
                  <a:extLst>
                    <a:ext uri="{9D8B030D-6E8A-4147-A177-3AD203B41FA5}">
                      <a16:colId xmlns:a16="http://schemas.microsoft.com/office/drawing/2014/main" val="1460992784"/>
                    </a:ext>
                  </a:extLst>
                </a:gridCol>
              </a:tblGrid>
              <a:tr h="38100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Bydlisko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Vyplniť všetky položky okrem: Spádová škola; Školský obvod; Internát; číslo izby; Priezvisko alt.; Meno alt.; Všeobecný lekár.</a:t>
                      </a:r>
                      <a:endParaRPr lang="sk-SK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Položku </a:t>
                      </a:r>
                      <a:r>
                        <a:rPr lang="sk-SK" sz="1200" b="1" dirty="0">
                          <a:solidFill>
                            <a:srgbClr val="C00000"/>
                          </a:solidFill>
                          <a:effectLst/>
                        </a:rPr>
                        <a:t>Nárok na dopravné </a:t>
                      </a:r>
                      <a:r>
                        <a:rPr lang="sk-SK" sz="1200" dirty="0">
                          <a:effectLst/>
                        </a:rPr>
                        <a:t>vyplniť len ak ide o dieťa plniace povinné </a:t>
                      </a:r>
                      <a:r>
                        <a:rPr lang="sk-SK" sz="1200" dirty="0" err="1">
                          <a:effectLst/>
                        </a:rPr>
                        <a:t>predprimárne</a:t>
                      </a:r>
                      <a:r>
                        <a:rPr lang="sk-SK" sz="1200" dirty="0">
                          <a:effectLst/>
                        </a:rPr>
                        <a:t> vzdelávanie, ktoré má nárok na príspevok na dopravné podľa § 4aa zákona č. 597/2003 Z. z. o financovaní...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05769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Po zakliknutí integrovaného dieťaťa vyplniť údaje, ktoré má MŠ k dispozícii.</a:t>
                      </a:r>
                      <a:endParaRPr lang="sk-SK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Nadanie, potvrdené vyjadrením z </a:t>
                      </a:r>
                      <a:r>
                        <a:rPr lang="sk-SK" sz="1200" dirty="0" err="1">
                          <a:effectLst/>
                        </a:rPr>
                        <a:t>CPPPaP</a:t>
                      </a:r>
                      <a:r>
                        <a:rPr lang="sk-SK" sz="1200" dirty="0">
                          <a:effectLst/>
                        </a:rPr>
                        <a:t> alebo CŠPP sa vypĺňa výberom z číselníka v rámci záložky „Druh postihnutia“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86060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597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6064"/>
          </a:xfrm>
        </p:spPr>
        <p:txBody>
          <a:bodyPr/>
          <a:lstStyle/>
          <a:p>
            <a:r>
              <a:rPr lang="sk-SK" sz="2800" b="1" dirty="0">
                <a:solidFill>
                  <a:srgbClr val="7030A0"/>
                </a:solidFill>
              </a:rPr>
              <a:t>Materské školy </a:t>
            </a:r>
            <a:r>
              <a:rPr lang="sk-SK" sz="2800" b="1" dirty="0" smtClean="0">
                <a:solidFill>
                  <a:srgbClr val="7030A0"/>
                </a:solidFill>
              </a:rPr>
              <a:t>(4) </a:t>
            </a:r>
            <a:r>
              <a:rPr lang="sk-SK" sz="2800" b="1" dirty="0">
                <a:solidFill>
                  <a:srgbClr val="7030A0"/>
                </a:solidFill>
              </a:rPr>
              <a:t>– iné</a:t>
            </a:r>
          </a:p>
        </p:txBody>
      </p:sp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262002"/>
              </p:ext>
            </p:extLst>
          </p:nvPr>
        </p:nvGraphicFramePr>
        <p:xfrm>
          <a:off x="179511" y="1988840"/>
          <a:ext cx="8712970" cy="4351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6485">
                  <a:extLst>
                    <a:ext uri="{9D8B030D-6E8A-4147-A177-3AD203B41FA5}">
                      <a16:colId xmlns:a16="http://schemas.microsoft.com/office/drawing/2014/main" val="1753729968"/>
                    </a:ext>
                  </a:extLst>
                </a:gridCol>
                <a:gridCol w="4356485">
                  <a:extLst>
                    <a:ext uri="{9D8B030D-6E8A-4147-A177-3AD203B41FA5}">
                      <a16:colId xmlns:a16="http://schemas.microsoft.com/office/drawing/2014/main" val="3239728949"/>
                    </a:ext>
                  </a:extLst>
                </a:gridCol>
              </a:tblGrid>
              <a:tr h="292796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Štúdium</a:t>
                      </a:r>
                      <a:endParaRPr lang="sk-S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60" marR="341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Typ začiatku: Zaškrtnúť len riadny </a:t>
                      </a:r>
                      <a:r>
                        <a:rPr lang="sk-SK" sz="900" dirty="0" smtClean="0">
                          <a:effectLst/>
                        </a:rPr>
                        <a:t>začiatok. </a:t>
                      </a:r>
                      <a:endParaRPr lang="sk-S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60" marR="34160" marT="0" marB="0" anchor="ctr"/>
                </a:tc>
                <a:extLst>
                  <a:ext uri="{0D108BD9-81ED-4DB2-BD59-A6C34878D82A}">
                    <a16:rowId xmlns:a16="http://schemas.microsoft.com/office/drawing/2014/main" val="3156746921"/>
                  </a:ext>
                </a:extLst>
              </a:tr>
              <a:tr h="30079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Typ ukončenia: Zaškrtnúť len riadne ukončenie alebo úmrtie.</a:t>
                      </a:r>
                      <a:endParaRPr lang="sk-SK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60" marR="34160" marT="0" marB="0" anchor="ctr"/>
                </a:tc>
                <a:extLst>
                  <a:ext uri="{0D108BD9-81ED-4DB2-BD59-A6C34878D82A}">
                    <a16:rowId xmlns:a16="http://schemas.microsoft.com/office/drawing/2014/main" val="2623769496"/>
                  </a:ext>
                </a:extLst>
              </a:tr>
              <a:tr h="29279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Typ dochádzky: Zaškrtnúť len </a:t>
                      </a:r>
                      <a:r>
                        <a:rPr lang="sk-SK" sz="900" dirty="0" smtClean="0">
                          <a:effectLst/>
                        </a:rPr>
                        <a:t>riadna.</a:t>
                      </a:r>
                      <a:endParaRPr lang="sk-S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60" marR="34160" marT="0" marB="0" anchor="ctr"/>
                </a:tc>
                <a:extLst>
                  <a:ext uri="{0D108BD9-81ED-4DB2-BD59-A6C34878D82A}">
                    <a16:rowId xmlns:a16="http://schemas.microsoft.com/office/drawing/2014/main" val="845991349"/>
                  </a:ext>
                </a:extLst>
              </a:tr>
              <a:tr h="60159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Prerušenie štúdia: Zaškrtnúť len pri dieťati, ktoré má vydané rozhodnutie o prerušení dochádzky (nesmie ísť o dieťa plniace povinné </a:t>
                      </a:r>
                      <a:r>
                        <a:rPr lang="sk-SK" sz="900" dirty="0" err="1">
                          <a:effectLst/>
                        </a:rPr>
                        <a:t>predprimárne</a:t>
                      </a:r>
                      <a:r>
                        <a:rPr lang="sk-SK" sz="900" dirty="0">
                          <a:effectLst/>
                        </a:rPr>
                        <a:t> vzdelávanie)</a:t>
                      </a:r>
                      <a:endParaRPr lang="sk-S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60" marR="34160" marT="0" marB="0" anchor="ctr"/>
                </a:tc>
                <a:extLst>
                  <a:ext uri="{0D108BD9-81ED-4DB2-BD59-A6C34878D82A}">
                    <a16:rowId xmlns:a16="http://schemas.microsoft.com/office/drawing/2014/main" val="302539265"/>
                  </a:ext>
                </a:extLst>
              </a:tr>
              <a:tr h="286334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Forma štúdia: Nevypĺňa.</a:t>
                      </a:r>
                      <a:endParaRPr lang="sk-SK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Forma organizácie výchovy a vzdelávania: Zaškrtnúť len celodenná alebo </a:t>
                      </a:r>
                      <a:r>
                        <a:rPr lang="sk-SK" sz="900" dirty="0" smtClean="0">
                          <a:effectLst/>
                        </a:rPr>
                        <a:t>poldenná, alebo osobitná forma plnenia dochádzky (ak ide o dieťa v individuálnom vzdelávaní alebo dieťa plniace PPV v zahraničí.</a:t>
                      </a:r>
                      <a:endParaRPr lang="sk-SK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900" dirty="0">
                          <a:effectLst/>
                        </a:rPr>
                        <a:t>Forma osobitná nadväzujúca OVP: Zaškrtnúť riadne štúdium (ak sa v ponuke ukáže aj iná možnosť zodpovedajúca realite materskej školy, tak sa vyberie aj iná možnosť, napr.: štúdium počas adaptačného alebo diagnostického pobytu dieťaťa v MŠ; formy plnenia PPV (individuálna alebo osobitná forma plnenia PPV; oslobodenie od povinnosti dochádzať do školy).</a:t>
                      </a:r>
                      <a:endParaRPr lang="sk-SK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900" dirty="0">
                          <a:effectLst/>
                        </a:rPr>
                        <a:t>Vyplniť všetky položky okrem: S vyučovaním jazyka národnostnej menšiny; Dĺžka vzdelávania na území SR; Absolvoval </a:t>
                      </a:r>
                      <a:r>
                        <a:rPr lang="sk-SK" sz="900" dirty="0" err="1">
                          <a:effectLst/>
                        </a:rPr>
                        <a:t>predprimárne</a:t>
                      </a:r>
                      <a:r>
                        <a:rPr lang="sk-SK" sz="900" dirty="0">
                          <a:effectLst/>
                        </a:rPr>
                        <a:t> vzdelávanie; Sústavná príprava na povolanie; Ukončená povinná školská dochádza v šk. roku; Predchádzajúce vzdelanie.</a:t>
                      </a:r>
                      <a:endParaRPr lang="sk-SK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Nevypĺňať položky: Majster; ZUŠ</a:t>
                      </a:r>
                      <a:endParaRPr lang="sk-S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60" marR="34160" marT="0" marB="0" anchor="ctr"/>
                </a:tc>
                <a:extLst>
                  <a:ext uri="{0D108BD9-81ED-4DB2-BD59-A6C34878D82A}">
                    <a16:rowId xmlns:a16="http://schemas.microsoft.com/office/drawing/2014/main" val="3659461019"/>
                  </a:ext>
                </a:extLst>
              </a:tr>
            </a:tbl>
          </a:graphicData>
        </a:graphic>
      </p:graphicFrame>
      <p:pic>
        <p:nvPicPr>
          <p:cNvPr id="9" name="Obrázo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654" y="1988840"/>
            <a:ext cx="8938671" cy="441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552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6064"/>
          </a:xfrm>
        </p:spPr>
        <p:txBody>
          <a:bodyPr/>
          <a:lstStyle/>
          <a:p>
            <a:r>
              <a:rPr lang="sk-SK" sz="2800" b="1" dirty="0">
                <a:solidFill>
                  <a:srgbClr val="7030A0"/>
                </a:solidFill>
              </a:rPr>
              <a:t>Materské školy </a:t>
            </a:r>
            <a:r>
              <a:rPr lang="sk-SK" sz="2800" b="1" dirty="0" smtClean="0">
                <a:solidFill>
                  <a:srgbClr val="7030A0"/>
                </a:solidFill>
              </a:rPr>
              <a:t>(4) </a:t>
            </a:r>
            <a:r>
              <a:rPr lang="sk-SK" sz="2800" b="1" dirty="0">
                <a:solidFill>
                  <a:srgbClr val="7030A0"/>
                </a:solidFill>
              </a:rPr>
              <a:t>– iné</a:t>
            </a:r>
          </a:p>
        </p:txBody>
      </p:sp>
      <p:graphicFrame>
        <p:nvGraphicFramePr>
          <p:cNvPr id="3" name="Tabuľka 2"/>
          <p:cNvGraphicFramePr>
            <a:graphicFrameLocks noGrp="1"/>
          </p:cNvGraphicFramePr>
          <p:nvPr>
            <p:extLst/>
          </p:nvPr>
        </p:nvGraphicFramePr>
        <p:xfrm>
          <a:off x="179511" y="1988840"/>
          <a:ext cx="8712970" cy="4351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6485">
                  <a:extLst>
                    <a:ext uri="{9D8B030D-6E8A-4147-A177-3AD203B41FA5}">
                      <a16:colId xmlns:a16="http://schemas.microsoft.com/office/drawing/2014/main" val="1753729968"/>
                    </a:ext>
                  </a:extLst>
                </a:gridCol>
                <a:gridCol w="4356485">
                  <a:extLst>
                    <a:ext uri="{9D8B030D-6E8A-4147-A177-3AD203B41FA5}">
                      <a16:colId xmlns:a16="http://schemas.microsoft.com/office/drawing/2014/main" val="3239728949"/>
                    </a:ext>
                  </a:extLst>
                </a:gridCol>
              </a:tblGrid>
              <a:tr h="292796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Štúdium</a:t>
                      </a:r>
                      <a:endParaRPr lang="sk-S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60" marR="341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Typ začiatku: Zaškrtnúť len riadny </a:t>
                      </a:r>
                      <a:r>
                        <a:rPr lang="sk-SK" sz="900" dirty="0" smtClean="0">
                          <a:effectLst/>
                        </a:rPr>
                        <a:t>začiatok. </a:t>
                      </a:r>
                      <a:endParaRPr lang="sk-S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60" marR="34160" marT="0" marB="0" anchor="ctr"/>
                </a:tc>
                <a:extLst>
                  <a:ext uri="{0D108BD9-81ED-4DB2-BD59-A6C34878D82A}">
                    <a16:rowId xmlns:a16="http://schemas.microsoft.com/office/drawing/2014/main" val="3156746921"/>
                  </a:ext>
                </a:extLst>
              </a:tr>
              <a:tr h="30079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effectLst/>
                        </a:rPr>
                        <a:t>Typ ukončenia: Zaškrtnúť len riadne ukončenie alebo úmrtie.</a:t>
                      </a:r>
                      <a:endParaRPr lang="sk-SK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60" marR="34160" marT="0" marB="0" anchor="ctr"/>
                </a:tc>
                <a:extLst>
                  <a:ext uri="{0D108BD9-81ED-4DB2-BD59-A6C34878D82A}">
                    <a16:rowId xmlns:a16="http://schemas.microsoft.com/office/drawing/2014/main" val="2623769496"/>
                  </a:ext>
                </a:extLst>
              </a:tr>
              <a:tr h="29279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Typ dochádzky: Zaškrtnúť len </a:t>
                      </a:r>
                      <a:r>
                        <a:rPr lang="sk-SK" sz="900" dirty="0" smtClean="0">
                          <a:effectLst/>
                        </a:rPr>
                        <a:t>riadna.</a:t>
                      </a:r>
                      <a:endParaRPr lang="sk-S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60" marR="34160" marT="0" marB="0" anchor="ctr"/>
                </a:tc>
                <a:extLst>
                  <a:ext uri="{0D108BD9-81ED-4DB2-BD59-A6C34878D82A}">
                    <a16:rowId xmlns:a16="http://schemas.microsoft.com/office/drawing/2014/main" val="845991349"/>
                  </a:ext>
                </a:extLst>
              </a:tr>
              <a:tr h="60159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Prerušenie štúdia: Zaškrtnúť len pri dieťati, ktoré má vydané rozhodnutie o prerušení dochádzky (nesmie ísť o dieťa plniace povinné </a:t>
                      </a:r>
                      <a:r>
                        <a:rPr lang="sk-SK" sz="900" dirty="0" err="1">
                          <a:effectLst/>
                        </a:rPr>
                        <a:t>predprimárne</a:t>
                      </a:r>
                      <a:r>
                        <a:rPr lang="sk-SK" sz="900" dirty="0">
                          <a:effectLst/>
                        </a:rPr>
                        <a:t> vzdelávanie)</a:t>
                      </a:r>
                      <a:endParaRPr lang="sk-S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60" marR="34160" marT="0" marB="0" anchor="ctr"/>
                </a:tc>
                <a:extLst>
                  <a:ext uri="{0D108BD9-81ED-4DB2-BD59-A6C34878D82A}">
                    <a16:rowId xmlns:a16="http://schemas.microsoft.com/office/drawing/2014/main" val="302539265"/>
                  </a:ext>
                </a:extLst>
              </a:tr>
              <a:tr h="286334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Forma štúdia: Nevypĺňa.</a:t>
                      </a:r>
                      <a:endParaRPr lang="sk-SK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Forma organizácie výchovy a vzdelávania: Zaškrtnúť len celodenná alebo </a:t>
                      </a:r>
                      <a:r>
                        <a:rPr lang="sk-SK" sz="900" dirty="0" smtClean="0">
                          <a:effectLst/>
                        </a:rPr>
                        <a:t>poldenná, alebo osobitná forma plnenia dochádzky (ak ide o dieťa v individuálnom vzdelávaní alebo dieťa plniace PPV v zahraničí.</a:t>
                      </a:r>
                      <a:endParaRPr lang="sk-SK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900" dirty="0">
                          <a:effectLst/>
                        </a:rPr>
                        <a:t>Forma osobitná nadväzujúca OVP: Zaškrtnúť riadne štúdium (ak sa v ponuke ukáže aj iná možnosť zodpovedajúca realite materskej školy, tak sa vyberie aj iná možnosť, napr.: štúdium počas adaptačného alebo diagnostického pobytu dieťaťa v MŠ; formy plnenia PPV (individuálna alebo osobitná forma plnenia PPV; oslobodenie od povinnosti dochádzať do školy).</a:t>
                      </a:r>
                      <a:endParaRPr lang="sk-SK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900" dirty="0">
                          <a:effectLst/>
                        </a:rPr>
                        <a:t>Vyplniť všetky položky okrem: S vyučovaním jazyka národnostnej menšiny; Dĺžka vzdelávania na území SR; Absolvoval </a:t>
                      </a:r>
                      <a:r>
                        <a:rPr lang="sk-SK" sz="900" dirty="0" err="1">
                          <a:effectLst/>
                        </a:rPr>
                        <a:t>predprimárne</a:t>
                      </a:r>
                      <a:r>
                        <a:rPr lang="sk-SK" sz="900" dirty="0">
                          <a:effectLst/>
                        </a:rPr>
                        <a:t> vzdelávanie; Sústavná príprava na povolanie; Ukončená povinná školská dochádza v šk. roku; Predchádzajúce vzdelanie.</a:t>
                      </a:r>
                      <a:endParaRPr lang="sk-SK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900" dirty="0">
                          <a:effectLst/>
                        </a:rPr>
                        <a:t>Nevypĺňať položky: Majster; ZUŠ</a:t>
                      </a:r>
                      <a:endParaRPr lang="sk-S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60" marR="34160" marT="0" marB="0" anchor="ctr"/>
                </a:tc>
                <a:extLst>
                  <a:ext uri="{0D108BD9-81ED-4DB2-BD59-A6C34878D82A}">
                    <a16:rowId xmlns:a16="http://schemas.microsoft.com/office/drawing/2014/main" val="3659461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215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6064"/>
          </a:xfrm>
        </p:spPr>
        <p:txBody>
          <a:bodyPr/>
          <a:lstStyle/>
          <a:p>
            <a:r>
              <a:rPr lang="sk-SK" sz="2800" b="1" dirty="0">
                <a:solidFill>
                  <a:srgbClr val="7030A0"/>
                </a:solidFill>
              </a:rPr>
              <a:t>Materské školy </a:t>
            </a:r>
            <a:r>
              <a:rPr lang="sk-SK" sz="2800" b="1" dirty="0" smtClean="0">
                <a:solidFill>
                  <a:srgbClr val="7030A0"/>
                </a:solidFill>
              </a:rPr>
              <a:t>(5) </a:t>
            </a:r>
            <a:r>
              <a:rPr lang="sk-SK" sz="2800" b="1" dirty="0">
                <a:solidFill>
                  <a:srgbClr val="7030A0"/>
                </a:solidFill>
              </a:rPr>
              <a:t>– iné</a:t>
            </a:r>
          </a:p>
        </p:txBody>
      </p:sp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390386"/>
              </p:ext>
            </p:extLst>
          </p:nvPr>
        </p:nvGraphicFramePr>
        <p:xfrm>
          <a:off x="323528" y="5589240"/>
          <a:ext cx="8363272" cy="648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6737">
                  <a:extLst>
                    <a:ext uri="{9D8B030D-6E8A-4147-A177-3AD203B41FA5}">
                      <a16:colId xmlns:a16="http://schemas.microsoft.com/office/drawing/2014/main" val="204803515"/>
                    </a:ext>
                  </a:extLst>
                </a:gridCol>
                <a:gridCol w="6386535">
                  <a:extLst>
                    <a:ext uri="{9D8B030D-6E8A-4147-A177-3AD203B41FA5}">
                      <a16:colId xmlns:a16="http://schemas.microsoft.com/office/drawing/2014/main" val="5658715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200">
                          <a:effectLst/>
                        </a:rPr>
                        <a:t>Počet žiadostí detí do MŠ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200" dirty="0">
                          <a:effectLst/>
                        </a:rPr>
                        <a:t>Vyplniť reálny počet žiadostí o prijatie do materskej školy od 1. septembra 2021 (doručených až do 31. 08. 2021)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98381505"/>
                  </a:ext>
                </a:extLst>
              </a:tr>
            </a:tbl>
          </a:graphicData>
        </a:graphic>
      </p:graphicFrame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288184"/>
              </p:ext>
            </p:extLst>
          </p:nvPr>
        </p:nvGraphicFramePr>
        <p:xfrm>
          <a:off x="323528" y="2132856"/>
          <a:ext cx="8363272" cy="3456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8192">
                  <a:extLst>
                    <a:ext uri="{9D8B030D-6E8A-4147-A177-3AD203B41FA5}">
                      <a16:colId xmlns:a16="http://schemas.microsoft.com/office/drawing/2014/main" val="171831484"/>
                    </a:ext>
                  </a:extLst>
                </a:gridCol>
                <a:gridCol w="6485080">
                  <a:extLst>
                    <a:ext uri="{9D8B030D-6E8A-4147-A177-3AD203B41FA5}">
                      <a16:colId xmlns:a16="http://schemas.microsoft.com/office/drawing/2014/main" val="3052290172"/>
                    </a:ext>
                  </a:extLst>
                </a:gridCol>
              </a:tblGrid>
              <a:tr h="808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Otec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Vyplniť len údaje v rozsahu podľa § 11 ods. 6 písm. b) školského zákona: meno a priezvisko a adresa trvalého pobytu; adresa miesta, kde sa zákonný zástupca obvykle zdržiava, ak sa nezdržiava na adrese trvalého pobytu a kontakt na účely komunikácie. 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33742484"/>
                  </a:ext>
                </a:extLst>
              </a:tr>
              <a:tr h="808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Matka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Vyplniť len údaje v rozsahu podľa § 11 ods. 6 písm. b) školského zákona: meno a priezvisko a adresa trvalého pobytu; adresa miesta, kde sa zákonný zástupca obvykle zdržiava, ak sa nezdržiava na adrese trvalého pobytu a kontakt na účely komunikácie. 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43195171"/>
                  </a:ext>
                </a:extLst>
              </a:tr>
              <a:tr h="1839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Dochádzka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Vypĺňa sa len za deti, pre ktoré je </a:t>
                      </a:r>
                      <a:r>
                        <a:rPr lang="sk-SK" sz="1200" dirty="0" err="1">
                          <a:effectLst/>
                        </a:rPr>
                        <a:t>predprimárne</a:t>
                      </a:r>
                      <a:r>
                        <a:rPr lang="sk-SK" sz="1200" dirty="0">
                          <a:effectLst/>
                        </a:rPr>
                        <a:t> vzdelávanie povinné, ak dieťa vynechá neospravedlnene päť dní v mesiaci. Uvádza sa počet dní, t. j. 5 a viac. (§ 5 ods. 16 zákona č. 596/2003 Z. z.: „Zákonný zástupca dieťaťa nedbá o riadne plnenie povinného </a:t>
                      </a:r>
                      <a:r>
                        <a:rPr lang="sk-SK" sz="1200" dirty="0" err="1">
                          <a:effectLst/>
                        </a:rPr>
                        <a:t>predprimárneho</a:t>
                      </a:r>
                      <a:r>
                        <a:rPr lang="sk-SK" sz="1200" dirty="0">
                          <a:effectLst/>
                        </a:rPr>
                        <a:t> vzdelávania, najmä ak neprihlási dieťa na plnenie povinného </a:t>
                      </a:r>
                      <a:r>
                        <a:rPr lang="sk-SK" sz="1200" dirty="0" err="1">
                          <a:effectLst/>
                        </a:rPr>
                        <a:t>predprimárneho</a:t>
                      </a:r>
                      <a:r>
                        <a:rPr lang="sk-SK" sz="1200" dirty="0">
                          <a:effectLst/>
                        </a:rPr>
                        <a:t> vzdelávania alebo ak dieťa, pre ktoré je </a:t>
                      </a:r>
                      <a:r>
                        <a:rPr lang="sk-SK" sz="1200" dirty="0" err="1">
                          <a:effectLst/>
                        </a:rPr>
                        <a:t>predprimárne</a:t>
                      </a:r>
                      <a:r>
                        <a:rPr lang="sk-SK" sz="1200" dirty="0">
                          <a:effectLst/>
                        </a:rPr>
                        <a:t> vzdelávanie povinné, neospravedlnene vynechá viac ako päť dní v mesiaci.“)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76321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229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6064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Základné školy </a:t>
            </a:r>
            <a:r>
              <a:rPr lang="sk-SK" b="1" dirty="0" smtClean="0">
                <a:solidFill>
                  <a:srgbClr val="7030A0"/>
                </a:solidFill>
              </a:rPr>
              <a:t>(1) </a:t>
            </a:r>
            <a:r>
              <a:rPr lang="sk-SK" b="1" dirty="0">
                <a:solidFill>
                  <a:srgbClr val="7030A0"/>
                </a:solidFill>
              </a:rPr>
              <a:t>– evidovanie žiakov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07504" y="1772816"/>
            <a:ext cx="8856984" cy="5085184"/>
          </a:xfrm>
        </p:spPr>
        <p:txBody>
          <a:bodyPr/>
          <a:lstStyle/>
          <a:p>
            <a:r>
              <a:rPr lang="sk-SK" sz="3000" dirty="0">
                <a:solidFill>
                  <a:srgbClr val="7030A0"/>
                </a:solidFill>
              </a:rPr>
              <a:t>časť 7 (DŽP, trieda a </a:t>
            </a:r>
            <a:r>
              <a:rPr lang="sk-SK" sz="3000" dirty="0" err="1">
                <a:solidFill>
                  <a:srgbClr val="7030A0"/>
                </a:solidFill>
              </a:rPr>
              <a:t>ŠaŠZ</a:t>
            </a:r>
            <a:r>
              <a:rPr lang="sk-SK" sz="3000" dirty="0">
                <a:solidFill>
                  <a:srgbClr val="7030A0"/>
                </a:solidFill>
              </a:rPr>
              <a:t>) a časť 9 (zamestnanci) v Príručke...</a:t>
            </a:r>
          </a:p>
          <a:p>
            <a:r>
              <a:rPr lang="sk-SK" sz="3000" dirty="0" smtClean="0">
                <a:solidFill>
                  <a:srgbClr val="7030A0"/>
                </a:solidFill>
              </a:rPr>
              <a:t>žiaci </a:t>
            </a:r>
            <a:r>
              <a:rPr lang="sk-SK" sz="3000" dirty="0">
                <a:solidFill>
                  <a:srgbClr val="7030A0"/>
                </a:solidFill>
              </a:rPr>
              <a:t>plniaci PŠD vrátane žiakov v individuálnom vzdelávaní </a:t>
            </a:r>
          </a:p>
          <a:p>
            <a:pPr lvl="1"/>
            <a:r>
              <a:rPr lang="sk-SK" sz="2600" dirty="0">
                <a:solidFill>
                  <a:srgbClr val="7030A0"/>
                </a:solidFill>
              </a:rPr>
              <a:t>Domáce vzdelávanie od 01</a:t>
            </a:r>
            <a:r>
              <a:rPr lang="sk-SK" sz="2600" dirty="0" smtClean="0">
                <a:solidFill>
                  <a:srgbClr val="7030A0"/>
                </a:solidFill>
              </a:rPr>
              <a:t>. 09. 2021 </a:t>
            </a:r>
            <a:r>
              <a:rPr lang="sk-SK" sz="2600" dirty="0">
                <a:solidFill>
                  <a:srgbClr val="7030A0"/>
                </a:solidFill>
              </a:rPr>
              <a:t>umožnené aj žiakom 2. </a:t>
            </a:r>
            <a:r>
              <a:rPr lang="sk-SK" sz="2600">
                <a:solidFill>
                  <a:srgbClr val="7030A0"/>
                </a:solidFill>
              </a:rPr>
              <a:t>stupňa </a:t>
            </a:r>
            <a:endParaRPr lang="sk-SK" sz="2600" dirty="0" smtClean="0">
              <a:solidFill>
                <a:srgbClr val="7030A0"/>
              </a:solidFill>
            </a:endParaRPr>
          </a:p>
          <a:p>
            <a:r>
              <a:rPr lang="sk-SK" sz="3000" dirty="0" smtClean="0">
                <a:solidFill>
                  <a:srgbClr val="7030A0"/>
                </a:solidFill>
              </a:rPr>
              <a:t>žiaci plniaci PŠD osobitným spôsobom</a:t>
            </a:r>
          </a:p>
          <a:p>
            <a:r>
              <a:rPr lang="sk-SK" sz="3000" dirty="0" smtClean="0">
                <a:solidFill>
                  <a:srgbClr val="7030A0"/>
                </a:solidFill>
              </a:rPr>
              <a:t>žiaci </a:t>
            </a:r>
            <a:r>
              <a:rPr lang="sk-SK" sz="3000" dirty="0">
                <a:solidFill>
                  <a:srgbClr val="7030A0"/>
                </a:solidFill>
              </a:rPr>
              <a:t>oslobodení od povinnosti dochádzať do ZŠ do pominutia dôvodov</a:t>
            </a:r>
          </a:p>
          <a:p>
            <a:r>
              <a:rPr lang="sk-SK" sz="3000" dirty="0">
                <a:solidFill>
                  <a:srgbClr val="7030A0"/>
                </a:solidFill>
              </a:rPr>
              <a:t>žiaci so ŠVVP </a:t>
            </a:r>
          </a:p>
          <a:p>
            <a:pPr marL="0" indent="0">
              <a:buNone/>
            </a:pPr>
            <a:endParaRPr lang="sk-SK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3512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6064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Základné školy </a:t>
            </a:r>
            <a:r>
              <a:rPr lang="sk-SK" b="1" dirty="0" smtClean="0">
                <a:solidFill>
                  <a:srgbClr val="7030A0"/>
                </a:solidFill>
              </a:rPr>
              <a:t>(2) </a:t>
            </a:r>
            <a:r>
              <a:rPr lang="sk-SK" b="1" dirty="0">
                <a:solidFill>
                  <a:srgbClr val="7030A0"/>
                </a:solidFill>
              </a:rPr>
              <a:t>– žiaci so ŠVVP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07504" y="1988840"/>
            <a:ext cx="8856984" cy="4869160"/>
          </a:xfrm>
        </p:spPr>
        <p:txBody>
          <a:bodyPr/>
          <a:lstStyle/>
          <a:p>
            <a:r>
              <a:rPr lang="sk-SK" sz="3000" dirty="0">
                <a:solidFill>
                  <a:srgbClr val="7030A0"/>
                </a:solidFill>
              </a:rPr>
              <a:t>Povinné označenie: Integrovaný žiak/ žiačka, druh </a:t>
            </a:r>
            <a:r>
              <a:rPr lang="sk-SK" sz="3000" dirty="0" smtClean="0">
                <a:solidFill>
                  <a:srgbClr val="7030A0"/>
                </a:solidFill>
              </a:rPr>
              <a:t>postihnutia/nadania </a:t>
            </a:r>
            <a:endParaRPr lang="sk-SK" sz="3000" dirty="0">
              <a:solidFill>
                <a:srgbClr val="7030A0"/>
              </a:solidFill>
            </a:endParaRPr>
          </a:p>
          <a:p>
            <a:r>
              <a:rPr lang="sk-SK" sz="3000" dirty="0">
                <a:solidFill>
                  <a:srgbClr val="7030A0"/>
                </a:solidFill>
              </a:rPr>
              <a:t>ak je žiak integrovaný, musí mať okrem druhu postihnutia zároveň v záložke RIS vyplnenú položku </a:t>
            </a:r>
            <a:r>
              <a:rPr lang="sk-SK" sz="3000" dirty="0" smtClean="0">
                <a:solidFill>
                  <a:srgbClr val="7030A0"/>
                </a:solidFill>
              </a:rPr>
              <a:t>vzdelávací </a:t>
            </a:r>
            <a:r>
              <a:rPr lang="sk-SK" sz="3000" dirty="0">
                <a:solidFill>
                  <a:srgbClr val="7030A0"/>
                </a:solidFill>
              </a:rPr>
              <a:t>program </a:t>
            </a:r>
            <a:r>
              <a:rPr lang="sk-SK" sz="3000" dirty="0" smtClean="0">
                <a:solidFill>
                  <a:srgbClr val="7030A0"/>
                </a:solidFill>
              </a:rPr>
              <a:t>pre žiakov </a:t>
            </a:r>
            <a:r>
              <a:rPr lang="sk-SK" sz="3000" smtClean="0">
                <a:solidFill>
                  <a:srgbClr val="7030A0"/>
                </a:solidFill>
              </a:rPr>
              <a:t>so ŠVVP na </a:t>
            </a:r>
            <a:r>
              <a:rPr lang="sk-SK" sz="3000" dirty="0">
                <a:solidFill>
                  <a:srgbClr val="7030A0"/>
                </a:solidFill>
              </a:rPr>
              <a:t>základe výberu z číselníka</a:t>
            </a:r>
          </a:p>
        </p:txBody>
      </p:sp>
    </p:spTree>
    <p:extLst>
      <p:ext uri="{BB962C8B-B14F-4D97-AF65-F5344CB8AC3E}">
        <p14:creationId xmlns:p14="http://schemas.microsoft.com/office/powerpoint/2010/main" val="3070225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6064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Základné školy </a:t>
            </a:r>
            <a:r>
              <a:rPr lang="sk-SK" b="1" dirty="0" smtClean="0">
                <a:solidFill>
                  <a:srgbClr val="7030A0"/>
                </a:solidFill>
              </a:rPr>
              <a:t>(3) </a:t>
            </a:r>
            <a:r>
              <a:rPr lang="sk-SK" b="1" dirty="0">
                <a:solidFill>
                  <a:srgbClr val="7030A0"/>
                </a:solidFill>
              </a:rPr>
              <a:t>– Ukončenie štúdia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3508" y="1844824"/>
            <a:ext cx="8856984" cy="4869160"/>
          </a:xfrm>
        </p:spPr>
        <p:txBody>
          <a:bodyPr/>
          <a:lstStyle/>
          <a:p>
            <a:r>
              <a:rPr lang="sk-SK" sz="2400" dirty="0">
                <a:solidFill>
                  <a:srgbClr val="7030A0"/>
                </a:solidFill>
              </a:rPr>
              <a:t>Každé dieťa/žiak, ktorý ukončí štúdium v organizačnej zložke školy, musí mať zadaný dátum konca štúdia a typ ukončenia štúdia. </a:t>
            </a:r>
          </a:p>
          <a:p>
            <a:endParaRPr lang="sk-SK" sz="2400" dirty="0">
              <a:solidFill>
                <a:srgbClr val="7030A0"/>
              </a:solidFill>
            </a:endParaRPr>
          </a:p>
          <a:p>
            <a:r>
              <a:rPr lang="sk-SK" sz="2400" dirty="0">
                <a:solidFill>
                  <a:srgbClr val="7030A0"/>
                </a:solidFill>
              </a:rPr>
              <a:t>V prípade, že škola žiaka z mesiaca na mesiac alebo z júna na september nezašle v aktualizačnej dávke do Centrálneho registra (RIS), bude škola automaticky vyzvaná na opätovné zaslanie žiaka s vyplneným typom ukončenia štúdia a dátumom konca štúdia.</a:t>
            </a:r>
          </a:p>
          <a:p>
            <a:endParaRPr lang="sk-SK" sz="2400" dirty="0">
              <a:solidFill>
                <a:srgbClr val="7030A0"/>
              </a:solidFill>
            </a:endParaRPr>
          </a:p>
          <a:p>
            <a:r>
              <a:rPr lang="sk-SK" sz="2400" dirty="0">
                <a:solidFill>
                  <a:srgbClr val="7030A0"/>
                </a:solidFill>
              </a:rPr>
              <a:t>Ak žiak úspešne absolvoval posledný ročník vzdelávacieho programu, štúdium riadne ukončil. </a:t>
            </a:r>
          </a:p>
          <a:p>
            <a:endParaRPr lang="sk-SK" sz="1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1563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6064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Základné školy (4) – Ukončenie štúdia</a:t>
            </a: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/>
          </p:nvPr>
        </p:nvGraphicFramePr>
        <p:xfrm>
          <a:off x="395534" y="1825625"/>
          <a:ext cx="8352929" cy="4915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1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1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5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4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9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700" dirty="0">
                          <a:effectLst/>
                        </a:rPr>
                        <a:t>Číselníková položka</a:t>
                      </a:r>
                      <a:endParaRPr lang="sk-SK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700">
                          <a:effectLst/>
                        </a:rPr>
                        <a:t>Vysvetlenie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700">
                          <a:effectLst/>
                        </a:rPr>
                        <a:t>Dátum konca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700">
                          <a:effectLst/>
                        </a:rPr>
                        <a:t>Odkaz na zákon(y)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7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700">
                          <a:effectLst/>
                        </a:rPr>
                        <a:t>Riadne ukončenie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Žiak absolvoval 9./10. ročník vzdelávacieho programu odboru vzdelávania základnej školy.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31. august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§ 16 ods. 3 zákona č. 245/2008 Z. z.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03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700" dirty="0">
                          <a:effectLst/>
                        </a:rPr>
                        <a:t>Prestup/pokračovanie v plnení PŠD v inej škole</a:t>
                      </a:r>
                      <a:endParaRPr lang="sk-SK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Žiak pokračuje v plnení PŠD v inej základnej škole, v inej organizačnej zložke alebo inej základnej škole pre žiakov so ŠVVP.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Žiak absolvoval posledný ročník neplnoorganizovanej ZŠ a pokračuje v plnení PŠD v inej škole.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Žiak dokončil štúdium v základnej škole v 8. ročníku a pokračuje v päťročnom vzdelávacom programe bilingválneho vzdelávania.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Žiak dokončil štúdium v základnej škole v 5. ročníku a pokračuje v osemročnom vzdelávacom programe.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Žiak nedokončil štúdium v základnej škole v poslednom ročníku a pokračuje vo vzdelávacom programe nižšieho stredného odborného vzdelávania.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Deň predchádzajúci dňu, v ktorom má žiak pokračovať v plnení PŠD v inej škole.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31. august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31. august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31. august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31. august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§ 31 ods. 1 zákona č. 245/2008 Z. z.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§ 62 ods. 3 zákona č. 245/2008 Z. z.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§ 62 ods. 2 zákona č. 245/2008 Z. z.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§ 62 ods. 4 zákona č. 245/2008 Z. z.</a:t>
                      </a:r>
                      <a:endParaRPr lang="sk-SK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7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700" dirty="0">
                          <a:effectLst/>
                        </a:rPr>
                        <a:t>Predčasné skončenie/splnenie PŠD bez absolvovania VP ZŠ</a:t>
                      </a:r>
                      <a:endParaRPr lang="sk-SK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Žiak ukončil povinnú školskú dochádzku bez absolvovania 9./10. ročníka.</a:t>
                      </a:r>
                      <a:endParaRPr lang="sk-SK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31. august</a:t>
                      </a:r>
                      <a:endParaRPr lang="sk-SK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effectLst/>
                        </a:rPr>
                        <a:t>§ 22 zákona č. 245/2008 Z. z.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7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700" dirty="0">
                          <a:effectLst/>
                        </a:rPr>
                        <a:t>Úmrtie</a:t>
                      </a:r>
                      <a:endParaRPr lang="sk-SK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  <a:endParaRPr lang="sk-SK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Deň pred dátumom úmrtia.</a:t>
                      </a:r>
                      <a:endParaRPr lang="sk-SK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§ 157 ods. 3 písm. a) zákona č. 245/2008 Z. z.</a:t>
                      </a:r>
                      <a:endParaRPr lang="sk-SK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8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700">
                          <a:effectLst/>
                        </a:rPr>
                        <a:t>Odhlásenie/zrušenie pobytu v SR</a:t>
                      </a:r>
                      <a:endParaRPr lang="sk-SK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Žiak, ktorý plní povinnú školskú dochádzku</a:t>
                      </a:r>
                      <a:r>
                        <a:rPr lang="sk-SK" sz="700" u="sng" dirty="0">
                          <a:effectLst/>
                        </a:rPr>
                        <a:t>,</a:t>
                      </a:r>
                      <a:r>
                        <a:rPr lang="sk-SK" sz="700" dirty="0">
                          <a:effectLst/>
                        </a:rPr>
                        <a:t> sa odhlásil z trvalého pobytu v SR.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Žiak (cudzinec) sa odhlásil z pobytu v SR a nenavštevuje školu.</a:t>
                      </a:r>
                      <a:endParaRPr lang="sk-SK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Deň ukončenia dochádzky.</a:t>
                      </a:r>
                      <a:endParaRPr lang="sk-SK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effectLst/>
                        </a:rPr>
                        <a:t> </a:t>
                      </a:r>
                      <a:endParaRPr lang="sk-SK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23" marR="2932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326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457200" y="1196752"/>
            <a:ext cx="8229600" cy="57606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k-SK" b="1" kern="0" dirty="0">
                <a:solidFill>
                  <a:srgbClr val="7030A0"/>
                </a:solidFill>
              </a:rPr>
              <a:t>Základné školy </a:t>
            </a:r>
            <a:r>
              <a:rPr lang="sk-SK" b="1" kern="0" dirty="0" smtClean="0">
                <a:solidFill>
                  <a:srgbClr val="7030A0"/>
                </a:solidFill>
              </a:rPr>
              <a:t>(5) </a:t>
            </a:r>
            <a:r>
              <a:rPr lang="sk-SK" b="1" kern="0" dirty="0">
                <a:solidFill>
                  <a:srgbClr val="7030A0"/>
                </a:solidFill>
              </a:rPr>
              <a:t>– Ukončenie štúdia</a:t>
            </a:r>
          </a:p>
        </p:txBody>
      </p:sp>
      <p:graphicFrame>
        <p:nvGraphicFramePr>
          <p:cNvPr id="6" name="Tabuľka 5"/>
          <p:cNvGraphicFramePr>
            <a:graphicFrameLocks noGrp="1"/>
          </p:cNvGraphicFramePr>
          <p:nvPr>
            <p:extLst/>
          </p:nvPr>
        </p:nvGraphicFramePr>
        <p:xfrm>
          <a:off x="363290" y="1988840"/>
          <a:ext cx="8385173" cy="4680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85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601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u="sng" dirty="0">
                          <a:solidFill>
                            <a:srgbClr val="FFFF00"/>
                          </a:solidFill>
                          <a:effectLst/>
                        </a:rPr>
                        <a:t>1. Zaradenie do špeciálnej triedy</a:t>
                      </a:r>
                      <a:endParaRPr lang="sk-SK" sz="2000" u="sng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Nejde o ukončenie štúdia, ak je v rámci tej istej školy. Typ ukončenia štúdia aj dátum konca štúdia ostávajú prázdne. Žiakovi sa zmení typ triedy a odbor. V prípade pokračovania v plnení povinnej školskej dochádzky v špeciálnej triede inej základnej školy</a:t>
                      </a:r>
                      <a:r>
                        <a:rPr lang="sk-SK" sz="1400" baseline="0" dirty="0">
                          <a:effectLst/>
                        </a:rPr>
                        <a:t> ide </a:t>
                      </a:r>
                      <a:r>
                        <a:rPr lang="sk-SK" sz="1400" dirty="0">
                          <a:effectLst/>
                        </a:rPr>
                        <a:t>o „prestup/pokračovanie v plnení PŠD v inej škole“.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54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u="sng" dirty="0">
                          <a:solidFill>
                            <a:srgbClr val="FFFF00"/>
                          </a:solidFill>
                          <a:effectLst/>
                        </a:rPr>
                        <a:t>2. Vzdelávacie programy (VP) pre žiakov s mentálnym postihnutím, VP pre žiakov s autizmom alebo ďalšími </a:t>
                      </a:r>
                      <a:r>
                        <a:rPr lang="sk-SK" sz="1600" u="sng" dirty="0" err="1">
                          <a:solidFill>
                            <a:srgbClr val="FFFF00"/>
                          </a:solidFill>
                          <a:effectLst/>
                        </a:rPr>
                        <a:t>pervazívnymi</a:t>
                      </a:r>
                      <a:r>
                        <a:rPr lang="sk-SK" sz="1600" u="sng" dirty="0">
                          <a:solidFill>
                            <a:srgbClr val="FFFF00"/>
                          </a:solidFill>
                          <a:effectLst/>
                        </a:rPr>
                        <a:t> vývinovými poruchami s mentálnym postihnutím a VP pre žiakov </a:t>
                      </a:r>
                      <a:r>
                        <a:rPr lang="sk-SK" sz="1600" u="sng" dirty="0" err="1">
                          <a:solidFill>
                            <a:srgbClr val="FFFF00"/>
                          </a:solidFill>
                          <a:effectLst/>
                        </a:rPr>
                        <a:t>hluchoslepých</a:t>
                      </a:r>
                      <a:endParaRPr lang="sk-SK" sz="2000" u="sng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V prípade, že žiak týchto VP absolvuje 10. ročník príslušného VP, štúdium riadne ukončil. V prípade, že žiak neabsolvuje posledný ročník, ide</a:t>
                      </a:r>
                      <a:r>
                        <a:rPr lang="sk-SK" sz="1400" baseline="0" dirty="0">
                          <a:effectLst/>
                        </a:rPr>
                        <a:t> o</a:t>
                      </a:r>
                      <a:r>
                        <a:rPr lang="sk-SK" sz="1400" dirty="0">
                          <a:effectLst/>
                        </a:rPr>
                        <a:t> „predčasné skončenie/splnenie PŠD bez absolvovania VP ZŠ“. Dátum konca štúdia je 31. august. 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49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u="sng" dirty="0">
                          <a:solidFill>
                            <a:srgbClr val="FFFF00"/>
                          </a:solidFill>
                          <a:effectLst/>
                        </a:rPr>
                        <a:t>3. Štúdium v škole v zahraničí</a:t>
                      </a:r>
                      <a:endParaRPr lang="sk-SK" sz="2000" u="sng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Nejde o ukončenie štúdia. Typ ukončenia štúdia aj dátum konca štúdia ostávajú prázdne. Štúdium v škole v zahraničí sa udáva prostredníctvom položky „Forma osobitná-nadväzujúca OVP“ – položka „vzdelávanie v školách mimo územia SR“. 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706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6064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Základné školy </a:t>
            </a:r>
            <a:r>
              <a:rPr lang="sk-SK" b="1" dirty="0" smtClean="0">
                <a:solidFill>
                  <a:srgbClr val="7030A0"/>
                </a:solidFill>
              </a:rPr>
              <a:t>(6) </a:t>
            </a:r>
            <a:r>
              <a:rPr lang="sk-SK" b="1" dirty="0">
                <a:solidFill>
                  <a:srgbClr val="7030A0"/>
                </a:solidFill>
              </a:rPr>
              <a:t>– Opakovanie ročníka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07504" y="1988840"/>
            <a:ext cx="8856984" cy="4869160"/>
          </a:xfrm>
        </p:spPr>
        <p:txBody>
          <a:bodyPr/>
          <a:lstStyle/>
          <a:p>
            <a:r>
              <a:rPr lang="sk-SK" sz="2400" dirty="0">
                <a:solidFill>
                  <a:srgbClr val="7030A0"/>
                </a:solidFill>
              </a:rPr>
              <a:t>Žiak opakujúci ročník v aktuálnom šk. roku</a:t>
            </a:r>
          </a:p>
          <a:p>
            <a:pPr lvl="1"/>
            <a:r>
              <a:rPr lang="sk-SK" sz="1800" dirty="0"/>
              <a:t>Vypĺňa sa – </a:t>
            </a:r>
            <a:r>
              <a:rPr lang="sk-SK" sz="1800" i="1" dirty="0"/>
              <a:t>rok dochádzky</a:t>
            </a:r>
            <a:r>
              <a:rPr lang="sk-SK" sz="1800" dirty="0"/>
              <a:t>, </a:t>
            </a:r>
            <a:r>
              <a:rPr lang="sk-SK" sz="1800" i="1" dirty="0"/>
              <a:t>ročník</a:t>
            </a:r>
            <a:r>
              <a:rPr lang="sk-SK" sz="1800" dirty="0"/>
              <a:t> (napr. rok dochádzky – siedmy, ročník – šiesty) a </a:t>
            </a:r>
            <a:r>
              <a:rPr lang="sk-SK" sz="1800" i="1" u="sng" dirty="0"/>
              <a:t>typ dochádzky</a:t>
            </a:r>
            <a:r>
              <a:rPr lang="sk-SK" sz="1800" u="sng" dirty="0"/>
              <a:t> sa vyberie z číselníka „opakuje ročník“</a:t>
            </a:r>
          </a:p>
          <a:p>
            <a:pPr lvl="1"/>
            <a:endParaRPr lang="sk-SK" sz="1600" dirty="0">
              <a:solidFill>
                <a:srgbClr val="7030A0"/>
              </a:solidFill>
            </a:endParaRPr>
          </a:p>
          <a:p>
            <a:r>
              <a:rPr lang="sk-SK" sz="2400" dirty="0">
                <a:solidFill>
                  <a:srgbClr val="7030A0"/>
                </a:solidFill>
              </a:rPr>
              <a:t>Žiak opakoval ročník v minulosti</a:t>
            </a:r>
          </a:p>
          <a:p>
            <a:pPr lvl="1"/>
            <a:r>
              <a:rPr lang="sk-SK" sz="1800" dirty="0"/>
              <a:t>Žiak opakoval ročník v minulosti, pričom do aktuálneho ročníka postúpil riadne</a:t>
            </a:r>
          </a:p>
          <a:p>
            <a:pPr lvl="1"/>
            <a:r>
              <a:rPr lang="sk-SK" sz="1800" dirty="0"/>
              <a:t>Vypĺňa sa - </a:t>
            </a:r>
            <a:r>
              <a:rPr lang="sk-SK" sz="1800" i="1" dirty="0"/>
              <a:t>rok dochádzky</a:t>
            </a:r>
            <a:r>
              <a:rPr lang="sk-SK" sz="1800" dirty="0"/>
              <a:t>, </a:t>
            </a:r>
            <a:r>
              <a:rPr lang="sk-SK" sz="1800" i="1" dirty="0"/>
              <a:t>ročník</a:t>
            </a:r>
            <a:r>
              <a:rPr lang="sk-SK" sz="1800" dirty="0"/>
              <a:t> (napr. rok dochádzky – siedmy, ročník – šiesty) a </a:t>
            </a:r>
            <a:r>
              <a:rPr lang="sk-SK" sz="1800" i="1" u="sng" dirty="0"/>
              <a:t>typ dochádzky</a:t>
            </a:r>
            <a:r>
              <a:rPr lang="sk-SK" sz="1800" u="sng" dirty="0"/>
              <a:t> sa vyberie z číselníka „riadna “</a:t>
            </a:r>
          </a:p>
          <a:p>
            <a:pPr lvl="1"/>
            <a:endParaRPr lang="sk-SK" sz="1600" u="sng" dirty="0">
              <a:solidFill>
                <a:srgbClr val="7030A0"/>
              </a:solidFill>
            </a:endParaRPr>
          </a:p>
          <a:p>
            <a:r>
              <a:rPr lang="sk-SK" sz="2400" dirty="0">
                <a:solidFill>
                  <a:srgbClr val="7030A0"/>
                </a:solidFill>
              </a:rPr>
              <a:t>Žiak plniaci PŠD v zahraničí (bez absolvovania KS)</a:t>
            </a:r>
          </a:p>
          <a:p>
            <a:pPr lvl="1"/>
            <a:r>
              <a:rPr lang="sk-SK" sz="1800" dirty="0"/>
              <a:t>Žiak, ktorý plní PŠD v zahraničí a nevykonal KS v minulom šk. roku sa neeviduje ako žiak opakujúci ročník, ale postupuje riadne do ďalšieho ročníka.</a:t>
            </a:r>
          </a:p>
          <a:p>
            <a:pPr lvl="1"/>
            <a:endParaRPr lang="sk-SK" sz="1600" dirty="0">
              <a:solidFill>
                <a:srgbClr val="7030A0"/>
              </a:solidFill>
            </a:endParaRPr>
          </a:p>
          <a:p>
            <a:endParaRPr lang="sk-SK" sz="1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52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504056"/>
          </a:xfrm>
        </p:spPr>
        <p:txBody>
          <a:bodyPr/>
          <a:lstStyle/>
          <a:p>
            <a:pPr algn="r"/>
            <a:r>
              <a:rPr lang="sk-SK" b="1" dirty="0">
                <a:solidFill>
                  <a:srgbClr val="7030A0"/>
                </a:solidFill>
              </a:rPr>
              <a:t>Dotknuté školy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8856984" cy="5013176"/>
          </a:xfrm>
        </p:spPr>
        <p:txBody>
          <a:bodyPr/>
          <a:lstStyle/>
          <a:p>
            <a:pPr lvl="0"/>
            <a:r>
              <a:rPr lang="sk-SK" dirty="0">
                <a:solidFill>
                  <a:srgbClr val="7030A0"/>
                </a:solidFill>
              </a:rPr>
              <a:t>materské školy</a:t>
            </a:r>
          </a:p>
          <a:p>
            <a:pPr lvl="0"/>
            <a:r>
              <a:rPr lang="sk-SK" dirty="0">
                <a:solidFill>
                  <a:srgbClr val="7030A0"/>
                </a:solidFill>
              </a:rPr>
              <a:t>základné školy</a:t>
            </a:r>
          </a:p>
          <a:p>
            <a:pPr lvl="0"/>
            <a:r>
              <a:rPr lang="sk-SK" dirty="0">
                <a:solidFill>
                  <a:srgbClr val="7030A0"/>
                </a:solidFill>
              </a:rPr>
              <a:t>gymnáziá</a:t>
            </a:r>
          </a:p>
          <a:p>
            <a:pPr lvl="0"/>
            <a:r>
              <a:rPr lang="sk-SK" dirty="0">
                <a:solidFill>
                  <a:srgbClr val="7030A0"/>
                </a:solidFill>
              </a:rPr>
              <a:t>konzervatóriá</a:t>
            </a:r>
          </a:p>
          <a:p>
            <a:pPr lvl="0"/>
            <a:r>
              <a:rPr lang="sk-SK" dirty="0">
                <a:solidFill>
                  <a:srgbClr val="7030A0"/>
                </a:solidFill>
              </a:rPr>
              <a:t>stredné športové školy</a:t>
            </a:r>
          </a:p>
          <a:p>
            <a:pPr lvl="0"/>
            <a:r>
              <a:rPr lang="sk-SK" dirty="0">
                <a:solidFill>
                  <a:srgbClr val="7030A0"/>
                </a:solidFill>
              </a:rPr>
              <a:t>stredné odborné školy</a:t>
            </a:r>
          </a:p>
          <a:p>
            <a:pPr lvl="0"/>
            <a:r>
              <a:rPr lang="sk-SK" dirty="0">
                <a:solidFill>
                  <a:srgbClr val="7030A0"/>
                </a:solidFill>
              </a:rPr>
              <a:t>školy umeleckého priemyslu</a:t>
            </a:r>
          </a:p>
          <a:p>
            <a:pPr lvl="0"/>
            <a:r>
              <a:rPr lang="sk-SK" dirty="0">
                <a:solidFill>
                  <a:srgbClr val="7030A0"/>
                </a:solidFill>
              </a:rPr>
              <a:t>školy pre deti a žiakov so ŠVVP</a:t>
            </a:r>
          </a:p>
        </p:txBody>
      </p:sp>
    </p:spTree>
    <p:extLst>
      <p:ext uri="{BB962C8B-B14F-4D97-AF65-F5344CB8AC3E}">
        <p14:creationId xmlns:p14="http://schemas.microsoft.com/office/powerpoint/2010/main" val="374836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6064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Základné </a:t>
            </a:r>
            <a:r>
              <a:rPr lang="sk-SK" b="1" dirty="0" smtClean="0">
                <a:solidFill>
                  <a:srgbClr val="7030A0"/>
                </a:solidFill>
              </a:rPr>
              <a:t>(7) </a:t>
            </a:r>
            <a:r>
              <a:rPr lang="sk-SK" b="1" dirty="0">
                <a:solidFill>
                  <a:srgbClr val="7030A0"/>
                </a:solidFill>
              </a:rPr>
              <a:t>– Cudzí jazyk, druh výchovy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/>
          <a:lstStyle/>
          <a:p>
            <a:r>
              <a:rPr lang="sk-SK" sz="2000" dirty="0">
                <a:solidFill>
                  <a:srgbClr val="7030A0"/>
                </a:solidFill>
              </a:rPr>
              <a:t>V karte žiaka treba zvoliť záložku Známky. Cudzie jazyky a výchovy, ktoré má zvolené trieda v zozname predmetov triedy, sa zobrazia so </a:t>
            </a:r>
            <a:r>
              <a:rPr lang="sk-SK" sz="2000" dirty="0" err="1">
                <a:solidFill>
                  <a:srgbClr val="7030A0"/>
                </a:solidFill>
              </a:rPr>
              <a:t>zaškrtávačmi</a:t>
            </a:r>
            <a:r>
              <a:rPr lang="sk-SK" sz="2000" dirty="0">
                <a:solidFill>
                  <a:srgbClr val="7030A0"/>
                </a:solidFill>
              </a:rPr>
              <a:t>. Následne je možné zvoliť, či aj vybraný žiak má tieto predmety.</a:t>
            </a: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49" y="1808820"/>
            <a:ext cx="8316416" cy="4956689"/>
          </a:xfrm>
          <a:prstGeom prst="rect">
            <a:avLst/>
          </a:prstGeom>
        </p:spPr>
      </p:pic>
      <p:sp>
        <p:nvSpPr>
          <p:cNvPr id="10" name="Ovál 9"/>
          <p:cNvSpPr/>
          <p:nvPr/>
        </p:nvSpPr>
        <p:spPr bwMode="auto">
          <a:xfrm>
            <a:off x="1403648" y="2420888"/>
            <a:ext cx="2664296" cy="122413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Rovná spojovacia šípka 10"/>
          <p:cNvCxnSpPr/>
          <p:nvPr/>
        </p:nvCxnSpPr>
        <p:spPr bwMode="auto">
          <a:xfrm>
            <a:off x="3890020" y="3356992"/>
            <a:ext cx="93610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2" name="Obrázo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124" y="3284984"/>
            <a:ext cx="1102314" cy="1080120"/>
          </a:xfrm>
          <a:prstGeom prst="rect">
            <a:avLst/>
          </a:prstGeom>
        </p:spPr>
      </p:pic>
      <p:cxnSp>
        <p:nvCxnSpPr>
          <p:cNvPr id="13" name="Rovná spojovacia šípka 12"/>
          <p:cNvCxnSpPr/>
          <p:nvPr/>
        </p:nvCxnSpPr>
        <p:spPr bwMode="auto">
          <a:xfrm flipV="1">
            <a:off x="1691680" y="3068960"/>
            <a:ext cx="0" cy="1512168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ĺžnik 13"/>
          <p:cNvSpPr/>
          <p:nvPr/>
        </p:nvSpPr>
        <p:spPr bwMode="auto">
          <a:xfrm>
            <a:off x="1672630" y="4576482"/>
            <a:ext cx="2126332" cy="369332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dirty="0" smtClean="0">
                <a:latin typeface="Arial" charset="0"/>
              </a:rPr>
              <a:t>Nastavenie priority</a:t>
            </a: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9915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6064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Údaje o zamestnancoch (1)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07504" y="1988840"/>
            <a:ext cx="8856984" cy="4869160"/>
          </a:xfrm>
        </p:spPr>
        <p:txBody>
          <a:bodyPr/>
          <a:lstStyle/>
          <a:p>
            <a:r>
              <a:rPr lang="sk-SK" sz="3000" dirty="0">
                <a:solidFill>
                  <a:srgbClr val="7030A0"/>
                </a:solidFill>
              </a:rPr>
              <a:t>časť 9 </a:t>
            </a:r>
          </a:p>
          <a:p>
            <a:r>
              <a:rPr lang="sk-SK" sz="3000" b="1" dirty="0">
                <a:solidFill>
                  <a:srgbClr val="7030A0"/>
                </a:solidFill>
              </a:rPr>
              <a:t>druhy škôl </a:t>
            </a:r>
            <a:r>
              <a:rPr lang="sk-SK" sz="3000" dirty="0">
                <a:solidFill>
                  <a:srgbClr val="7030A0"/>
                </a:solidFill>
              </a:rPr>
              <a:t>zasielajúce údaje o zamestnancoch</a:t>
            </a:r>
          </a:p>
          <a:p>
            <a:r>
              <a:rPr lang="sk-SK" sz="3000" b="1" dirty="0">
                <a:solidFill>
                  <a:srgbClr val="7030A0"/>
                </a:solidFill>
              </a:rPr>
              <a:t>„kmeňová škola“ </a:t>
            </a:r>
            <a:r>
              <a:rPr lang="sk-SK" sz="3000" dirty="0">
                <a:solidFill>
                  <a:srgbClr val="7030A0"/>
                </a:solidFill>
              </a:rPr>
              <a:t>a </a:t>
            </a:r>
            <a:r>
              <a:rPr lang="sk-SK" sz="3000" b="1" dirty="0">
                <a:solidFill>
                  <a:srgbClr val="7030A0"/>
                </a:solidFill>
              </a:rPr>
              <a:t>„podriadené“ </a:t>
            </a:r>
            <a:r>
              <a:rPr lang="sk-SK" sz="3000" dirty="0">
                <a:solidFill>
                  <a:srgbClr val="7030A0"/>
                </a:solidFill>
              </a:rPr>
              <a:t>školy a školské zariadenia (časť 9.1)</a:t>
            </a:r>
          </a:p>
          <a:p>
            <a:r>
              <a:rPr lang="sk-SK" sz="3000" dirty="0">
                <a:solidFill>
                  <a:srgbClr val="7030A0"/>
                </a:solidFill>
              </a:rPr>
              <a:t>zamestnanci, </a:t>
            </a:r>
            <a:r>
              <a:rPr lang="sk-SK" sz="3000" b="1" dirty="0">
                <a:solidFill>
                  <a:srgbClr val="7030A0"/>
                </a:solidFill>
              </a:rPr>
              <a:t>o ktorých sa zasielajú údaje </a:t>
            </a:r>
            <a:r>
              <a:rPr lang="sk-SK" sz="3000" dirty="0">
                <a:solidFill>
                  <a:srgbClr val="7030A0"/>
                </a:solidFill>
              </a:rPr>
              <a:t>(časť 9.2)</a:t>
            </a:r>
          </a:p>
          <a:p>
            <a:r>
              <a:rPr lang="sk-SK" sz="3000" b="1" dirty="0">
                <a:solidFill>
                  <a:srgbClr val="7030A0"/>
                </a:solidFill>
              </a:rPr>
              <a:t>rozsah</a:t>
            </a:r>
            <a:r>
              <a:rPr lang="sk-SK" sz="3000" dirty="0">
                <a:solidFill>
                  <a:srgbClr val="7030A0"/>
                </a:solidFill>
              </a:rPr>
              <a:t> zasielaných údajov (časť 9.3) </a:t>
            </a:r>
          </a:p>
          <a:p>
            <a:r>
              <a:rPr lang="sk-SK" sz="3000" b="1" dirty="0">
                <a:solidFill>
                  <a:srgbClr val="7030A0"/>
                </a:solidFill>
              </a:rPr>
              <a:t>vyučovací proces </a:t>
            </a:r>
            <a:r>
              <a:rPr lang="sk-SK" sz="3000" dirty="0">
                <a:solidFill>
                  <a:srgbClr val="7030A0"/>
                </a:solidFill>
              </a:rPr>
              <a:t>(časť 9.4)</a:t>
            </a:r>
          </a:p>
          <a:p>
            <a:r>
              <a:rPr lang="sk-SK" sz="3000" b="1" dirty="0">
                <a:solidFill>
                  <a:srgbClr val="7030A0"/>
                </a:solidFill>
              </a:rPr>
              <a:t>druh školy </a:t>
            </a:r>
            <a:r>
              <a:rPr lang="sk-SK" sz="3000" dirty="0">
                <a:solidFill>
                  <a:srgbClr val="7030A0"/>
                </a:solidFill>
              </a:rPr>
              <a:t>(časť 9.5)</a:t>
            </a:r>
          </a:p>
          <a:p>
            <a:endParaRPr lang="sk-SK" sz="3000" dirty="0">
              <a:solidFill>
                <a:srgbClr val="7030A0"/>
              </a:solidFill>
            </a:endParaRPr>
          </a:p>
          <a:p>
            <a:endParaRPr lang="sk-SK" sz="3000" dirty="0">
              <a:solidFill>
                <a:srgbClr val="7030A0"/>
              </a:solidFill>
            </a:endParaRPr>
          </a:p>
          <a:p>
            <a:endParaRPr lang="sk-SK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223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6064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Údaje o zamestnancoch (2)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07504" y="1988840"/>
            <a:ext cx="8856984" cy="4869160"/>
          </a:xfrm>
        </p:spPr>
        <p:txBody>
          <a:bodyPr/>
          <a:lstStyle/>
          <a:p>
            <a:r>
              <a:rPr lang="sk-SK" sz="3000" b="1" dirty="0">
                <a:solidFill>
                  <a:srgbClr val="7030A0"/>
                </a:solidFill>
              </a:rPr>
              <a:t>kategórie predmetu </a:t>
            </a:r>
            <a:r>
              <a:rPr lang="sk-SK" sz="3000" dirty="0">
                <a:solidFill>
                  <a:srgbClr val="7030A0"/>
                </a:solidFill>
              </a:rPr>
              <a:t>(časť 9.6, jednotlivé druhy škôl 9.6.1 – 9. 6.8)</a:t>
            </a:r>
          </a:p>
          <a:p>
            <a:r>
              <a:rPr lang="sk-SK" sz="3000" b="1" dirty="0">
                <a:solidFill>
                  <a:srgbClr val="7030A0"/>
                </a:solidFill>
              </a:rPr>
              <a:t>počet hodín </a:t>
            </a:r>
            <a:r>
              <a:rPr lang="sk-SK" sz="3000" dirty="0">
                <a:solidFill>
                  <a:srgbClr val="7030A0"/>
                </a:solidFill>
              </a:rPr>
              <a:t>(časť 9.7)</a:t>
            </a:r>
          </a:p>
          <a:p>
            <a:r>
              <a:rPr lang="sk-SK" sz="3000" dirty="0">
                <a:solidFill>
                  <a:srgbClr val="7030A0"/>
                </a:solidFill>
              </a:rPr>
              <a:t>jazyk (časť 9.8)</a:t>
            </a:r>
          </a:p>
          <a:p>
            <a:r>
              <a:rPr lang="sk-SK" sz="3000" dirty="0">
                <a:solidFill>
                  <a:srgbClr val="7030A0"/>
                </a:solidFill>
              </a:rPr>
              <a:t>odbornosť (časť 9.9)</a:t>
            </a:r>
          </a:p>
          <a:p>
            <a:r>
              <a:rPr lang="sk-SK" sz="3000" dirty="0">
                <a:solidFill>
                  <a:srgbClr val="7030A0"/>
                </a:solidFill>
              </a:rPr>
              <a:t>záložka RIS (časť 9.10; 9.10.1 – 9.10.17)</a:t>
            </a:r>
          </a:p>
          <a:p>
            <a:endParaRPr lang="sk-SK" sz="3000" dirty="0">
              <a:solidFill>
                <a:srgbClr val="7030A0"/>
              </a:solidFill>
            </a:endParaRPr>
          </a:p>
          <a:p>
            <a:endParaRPr lang="sk-SK" sz="3000" dirty="0">
              <a:solidFill>
                <a:srgbClr val="7030A0"/>
              </a:solidFill>
            </a:endParaRPr>
          </a:p>
          <a:p>
            <a:endParaRPr lang="sk-SK" sz="3000" dirty="0">
              <a:solidFill>
                <a:srgbClr val="7030A0"/>
              </a:solidFill>
            </a:endParaRPr>
          </a:p>
          <a:p>
            <a:endParaRPr lang="sk-SK" sz="3000" dirty="0">
              <a:solidFill>
                <a:srgbClr val="7030A0"/>
              </a:solidFill>
            </a:endParaRPr>
          </a:p>
          <a:p>
            <a:endParaRPr lang="sk-SK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371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32650-F428-4B84-9417-5DD1A98E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91176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Zber údajov 2021 – dôležité dátumy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22E8CF23-D001-47FE-A850-DAE80555FC31}"/>
              </a:ext>
            </a:extLst>
          </p:cNvPr>
          <p:cNvSpPr txBox="1"/>
          <p:nvPr/>
        </p:nvSpPr>
        <p:spPr>
          <a:xfrm>
            <a:off x="539552" y="2204864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C00000"/>
                </a:solidFill>
              </a:rPr>
              <a:t>15</a:t>
            </a:r>
            <a:r>
              <a:rPr lang="sk-SK" sz="2400" b="1" dirty="0" smtClean="0">
                <a:solidFill>
                  <a:srgbClr val="C00000"/>
                </a:solidFill>
              </a:rPr>
              <a:t>. 09. 2021 </a:t>
            </a:r>
            <a:r>
              <a:rPr lang="sk-SK" sz="2400" b="1" dirty="0">
                <a:solidFill>
                  <a:srgbClr val="C00000"/>
                </a:solidFill>
              </a:rPr>
              <a:t>o 0:00 </a:t>
            </a:r>
            <a:r>
              <a:rPr lang="sk-SK" sz="2400" dirty="0">
                <a:solidFill>
                  <a:srgbClr val="7030A0"/>
                </a:solidFill>
              </a:rPr>
              <a:t>– systém RIS začne prijímať dávky  			   </a:t>
            </a:r>
            <a:r>
              <a:rPr lang="sk-SK" sz="2400" dirty="0" smtClean="0">
                <a:solidFill>
                  <a:srgbClr val="7030A0"/>
                </a:solidFill>
              </a:rPr>
              <a:t>zaslané </a:t>
            </a:r>
            <a:r>
              <a:rPr lang="sk-SK" sz="2400" dirty="0">
                <a:solidFill>
                  <a:srgbClr val="7030A0"/>
                </a:solidFill>
              </a:rPr>
              <a:t>zo škôl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F78E4DFE-F638-4C8F-9493-D3A3E329F226}"/>
              </a:ext>
            </a:extLst>
          </p:cNvPr>
          <p:cNvSpPr txBox="1"/>
          <p:nvPr/>
        </p:nvSpPr>
        <p:spPr>
          <a:xfrm>
            <a:off x="539552" y="3140968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C00000"/>
                </a:solidFill>
              </a:rPr>
              <a:t>15</a:t>
            </a:r>
            <a:r>
              <a:rPr lang="sk-SK" sz="2400" b="1" dirty="0" smtClean="0">
                <a:solidFill>
                  <a:srgbClr val="C00000"/>
                </a:solidFill>
              </a:rPr>
              <a:t>. 09. 2021 </a:t>
            </a:r>
            <a:r>
              <a:rPr lang="sk-SK" sz="2400" dirty="0">
                <a:solidFill>
                  <a:srgbClr val="7030A0"/>
                </a:solidFill>
              </a:rPr>
              <a:t>– dátum, ku ktorému sú zaslané údaje platné</a:t>
            </a: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6FA93B60-41F8-4A4D-80D4-C7F5EECB5981}"/>
              </a:ext>
            </a:extLst>
          </p:cNvPr>
          <p:cNvSpPr txBox="1"/>
          <p:nvPr/>
        </p:nvSpPr>
        <p:spPr>
          <a:xfrm>
            <a:off x="539552" y="3846408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15. </a:t>
            </a:r>
            <a:r>
              <a:rPr lang="sk-SK" sz="2400" b="1" dirty="0">
                <a:solidFill>
                  <a:srgbClr val="C00000"/>
                </a:solidFill>
              </a:rPr>
              <a:t>- 30</a:t>
            </a:r>
            <a:r>
              <a:rPr lang="sk-SK" sz="2400" b="1" dirty="0" smtClean="0">
                <a:solidFill>
                  <a:srgbClr val="C00000"/>
                </a:solidFill>
              </a:rPr>
              <a:t>. 09. 2021 </a:t>
            </a:r>
            <a:r>
              <a:rPr lang="sk-SK" sz="2400" dirty="0"/>
              <a:t>– </a:t>
            </a:r>
            <a:r>
              <a:rPr lang="sk-SK" sz="2400" dirty="0">
                <a:solidFill>
                  <a:srgbClr val="C00000"/>
                </a:solidFill>
              </a:rPr>
              <a:t>ZMENA: </a:t>
            </a:r>
            <a:r>
              <a:rPr lang="sk-SK" sz="2400" dirty="0">
                <a:solidFill>
                  <a:srgbClr val="7030A0"/>
                </a:solidFill>
              </a:rPr>
              <a:t>zjednotený termín </a:t>
            </a:r>
            <a:r>
              <a:rPr lang="sk-SK" sz="2400" dirty="0" smtClean="0">
                <a:solidFill>
                  <a:srgbClr val="7030A0"/>
                </a:solidFill>
              </a:rPr>
              <a:t>zadávania údajov</a:t>
            </a:r>
            <a:endParaRPr lang="sk-SK" sz="2400" dirty="0">
              <a:solidFill>
                <a:srgbClr val="7030A0"/>
              </a:solidFill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974766B9-CE01-40E4-A9E5-721AC904FAD8}"/>
              </a:ext>
            </a:extLst>
          </p:cNvPr>
          <p:cNvSpPr txBox="1"/>
          <p:nvPr/>
        </p:nvSpPr>
        <p:spPr>
          <a:xfrm>
            <a:off x="539552" y="4677405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C00000"/>
                </a:solidFill>
              </a:rPr>
              <a:t>30</a:t>
            </a:r>
            <a:r>
              <a:rPr lang="sk-SK" sz="2400" b="1" dirty="0" smtClean="0">
                <a:solidFill>
                  <a:srgbClr val="C00000"/>
                </a:solidFill>
              </a:rPr>
              <a:t>. 09. 2021</a:t>
            </a:r>
            <a:r>
              <a:rPr lang="sk-SK" sz="2400" dirty="0" smtClean="0">
                <a:solidFill>
                  <a:srgbClr val="C00000"/>
                </a:solidFill>
              </a:rPr>
              <a:t> </a:t>
            </a:r>
            <a:r>
              <a:rPr lang="sk-SK" sz="2400" dirty="0">
                <a:solidFill>
                  <a:srgbClr val="7030A0"/>
                </a:solidFill>
              </a:rPr>
              <a:t>– ukončenie zberu dát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4ECD347B-AD3D-4257-B6DC-8F57503FC41E}"/>
              </a:ext>
            </a:extLst>
          </p:cNvPr>
          <p:cNvSpPr txBox="1"/>
          <p:nvPr/>
        </p:nvSpPr>
        <p:spPr>
          <a:xfrm>
            <a:off x="1619672" y="5517232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C00000"/>
                </a:solidFill>
              </a:rPr>
              <a:t>UPOZORNENIE: </a:t>
            </a:r>
            <a:r>
              <a:rPr lang="sk-SK" dirty="0"/>
              <a:t>Nenechávajte si odosielanie údajov na posledný týždeň. Je nastavených viacero nových kontrol na pozadí. Môže sa stať, že sa budete údaje pokúšať posielať viackrát.</a:t>
            </a:r>
            <a:r>
              <a:rPr lang="sk-SK" dirty="0">
                <a:solidFill>
                  <a:srgbClr val="E80000"/>
                </a:solidFill>
              </a:rPr>
              <a:t> </a:t>
            </a:r>
            <a:endParaRPr lang="sk-SK" b="1" dirty="0">
              <a:solidFill>
                <a:srgbClr val="E8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6558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32650-F428-4B84-9417-5DD1A98E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936104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Jednotný kontaktný bod</a:t>
            </a:r>
          </a:p>
        </p:txBody>
      </p:sp>
      <p:pic>
        <p:nvPicPr>
          <p:cNvPr id="5" name="Grafický objekt 4" descr="Telefonické centrum">
            <a:extLst>
              <a:ext uri="{FF2B5EF4-FFF2-40B4-BE49-F238E27FC236}">
                <a16:creationId xmlns:a16="http://schemas.microsoft.com/office/drawing/2014/main" id="{A1C7FF82-932C-410E-BB1C-CE5F9921BE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95536" y="2060848"/>
            <a:ext cx="914400" cy="914400"/>
          </a:xfrm>
          <a:prstGeom prst="rect">
            <a:avLst/>
          </a:prstGeom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ACDF6007-99BB-46FD-ADA2-4BBBE72AE9B0}"/>
              </a:ext>
            </a:extLst>
          </p:cNvPr>
          <p:cNvSpPr txBox="1"/>
          <p:nvPr/>
        </p:nvSpPr>
        <p:spPr>
          <a:xfrm>
            <a:off x="395536" y="2060848"/>
            <a:ext cx="417646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	    </a:t>
            </a:r>
            <a:r>
              <a:rPr lang="sk-SK" sz="2000" dirty="0">
                <a:solidFill>
                  <a:srgbClr val="7030A0"/>
                </a:solidFill>
              </a:rPr>
              <a:t>PO – PIA: 8:00 – 16:00</a:t>
            </a:r>
            <a:br>
              <a:rPr lang="sk-SK" sz="2000" dirty="0">
                <a:solidFill>
                  <a:srgbClr val="7030A0"/>
                </a:solidFill>
              </a:rPr>
            </a:br>
            <a:r>
              <a:rPr lang="sk-SK" sz="2000" dirty="0">
                <a:solidFill>
                  <a:srgbClr val="7030A0"/>
                </a:solidFill>
              </a:rPr>
              <a:t/>
            </a:r>
            <a:br>
              <a:rPr lang="sk-SK" sz="2000" dirty="0">
                <a:solidFill>
                  <a:srgbClr val="7030A0"/>
                </a:solidFill>
              </a:rPr>
            </a:br>
            <a:r>
              <a:rPr lang="sk-SK" sz="2000" dirty="0">
                <a:solidFill>
                  <a:srgbClr val="7030A0"/>
                </a:solidFill>
              </a:rPr>
              <a:t>	   Od 13</a:t>
            </a:r>
            <a:r>
              <a:rPr lang="sk-SK" sz="2000" dirty="0" smtClean="0">
                <a:solidFill>
                  <a:srgbClr val="7030A0"/>
                </a:solidFill>
              </a:rPr>
              <a:t>. 09.  </a:t>
            </a:r>
            <a:r>
              <a:rPr lang="sk-SK" sz="2000" dirty="0">
                <a:solidFill>
                  <a:srgbClr val="7030A0"/>
                </a:solidFill>
              </a:rPr>
              <a:t>zbieranie 		   podnetov</a:t>
            </a:r>
            <a:br>
              <a:rPr lang="sk-SK" sz="2000" dirty="0">
                <a:solidFill>
                  <a:srgbClr val="7030A0"/>
                </a:solidFill>
              </a:rPr>
            </a:br>
            <a:r>
              <a:rPr lang="sk-SK" sz="2000" dirty="0">
                <a:solidFill>
                  <a:srgbClr val="7030A0"/>
                </a:solidFill>
              </a:rPr>
              <a:t/>
            </a:r>
            <a:br>
              <a:rPr lang="sk-SK" sz="2000" dirty="0">
                <a:solidFill>
                  <a:srgbClr val="7030A0"/>
                </a:solidFill>
              </a:rPr>
            </a:br>
            <a:r>
              <a:rPr lang="sk-SK" sz="2000" dirty="0">
                <a:solidFill>
                  <a:srgbClr val="7030A0"/>
                </a:solidFill>
              </a:rPr>
              <a:t>	   Od 16</a:t>
            </a:r>
            <a:r>
              <a:rPr lang="sk-SK" sz="2000" dirty="0" smtClean="0">
                <a:solidFill>
                  <a:srgbClr val="7030A0"/>
                </a:solidFill>
              </a:rPr>
              <a:t>. 09</a:t>
            </a:r>
            <a:r>
              <a:rPr lang="sk-SK" sz="2000" dirty="0">
                <a:solidFill>
                  <a:srgbClr val="7030A0"/>
                </a:solidFill>
              </a:rPr>
              <a:t>. plne funkčný 	   jednotný kontaktný bod</a:t>
            </a:r>
            <a:endParaRPr lang="sk-SK" dirty="0">
              <a:solidFill>
                <a:srgbClr val="7030A0"/>
              </a:solidFill>
            </a:endParaRP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D6E61E22-97C8-46CD-A9EE-C1E276E35E16}"/>
              </a:ext>
            </a:extLst>
          </p:cNvPr>
          <p:cNvSpPr txBox="1"/>
          <p:nvPr/>
        </p:nvSpPr>
        <p:spPr>
          <a:xfrm>
            <a:off x="1535088" y="2261664"/>
            <a:ext cx="2830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dirty="0">
                <a:solidFill>
                  <a:srgbClr val="2C2C94"/>
                </a:solidFill>
              </a:rPr>
              <a:t>0800 138 033</a:t>
            </a:r>
          </a:p>
        </p:txBody>
      </p:sp>
      <p:pic>
        <p:nvPicPr>
          <p:cNvPr id="10" name="Grafický objekt 9" descr="Obálka">
            <a:extLst>
              <a:ext uri="{FF2B5EF4-FFF2-40B4-BE49-F238E27FC236}">
                <a16:creationId xmlns:a16="http://schemas.microsoft.com/office/drawing/2014/main" id="{EA744EAD-BCFC-43C3-93F4-B40D8A8160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515509" y="2082552"/>
            <a:ext cx="914400" cy="914400"/>
          </a:xfrm>
          <a:prstGeom prst="rect">
            <a:avLst/>
          </a:prstGeom>
        </p:spPr>
      </p:pic>
      <p:sp>
        <p:nvSpPr>
          <p:cNvPr id="12" name="BlokTextu 11">
            <a:extLst>
              <a:ext uri="{FF2B5EF4-FFF2-40B4-BE49-F238E27FC236}">
                <a16:creationId xmlns:a16="http://schemas.microsoft.com/office/drawing/2014/main" id="{6245CB2A-8B89-4897-B72A-CA8D0AF1A71F}"/>
              </a:ext>
            </a:extLst>
          </p:cNvPr>
          <p:cNvSpPr txBox="1"/>
          <p:nvPr/>
        </p:nvSpPr>
        <p:spPr>
          <a:xfrm>
            <a:off x="5429909" y="2279521"/>
            <a:ext cx="35283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500" b="1" dirty="0">
                <a:solidFill>
                  <a:srgbClr val="2C2C94"/>
                </a:solidFill>
              </a:rPr>
              <a:t>zber2021</a:t>
            </a:r>
            <a:r>
              <a:rPr lang="en-US" sz="2500" b="1" dirty="0">
                <a:solidFill>
                  <a:srgbClr val="2C2C94"/>
                </a:solidFill>
              </a:rPr>
              <a:t>@minedu.sk</a:t>
            </a:r>
            <a:endParaRPr lang="sk-SK" sz="2500" b="1" dirty="0">
              <a:solidFill>
                <a:srgbClr val="2C2C94"/>
              </a:solidFill>
            </a:endParaRP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88B1CC69-948F-4835-98DB-276026A80531}"/>
              </a:ext>
            </a:extLst>
          </p:cNvPr>
          <p:cNvSpPr txBox="1"/>
          <p:nvPr/>
        </p:nvSpPr>
        <p:spPr>
          <a:xfrm>
            <a:off x="4426768" y="2060847"/>
            <a:ext cx="4485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	</a:t>
            </a:r>
            <a:r>
              <a:rPr lang="sk-SK" dirty="0">
                <a:solidFill>
                  <a:srgbClr val="7030A0"/>
                </a:solidFill>
              </a:rPr>
              <a:t> K dispozícii od </a:t>
            </a:r>
            <a:r>
              <a:rPr lang="en-US" dirty="0">
                <a:solidFill>
                  <a:srgbClr val="7030A0"/>
                </a:solidFill>
              </a:rPr>
              <a:t>13</a:t>
            </a:r>
            <a:r>
              <a:rPr lang="en-US" dirty="0" smtClean="0">
                <a:solidFill>
                  <a:srgbClr val="7030A0"/>
                </a:solidFill>
              </a:rPr>
              <a:t>.</a:t>
            </a:r>
            <a:r>
              <a:rPr lang="sk-SK" dirty="0" smtClean="0">
                <a:solidFill>
                  <a:srgbClr val="7030A0"/>
                </a:solidFill>
              </a:rPr>
              <a:t> 09. 2021 </a:t>
            </a:r>
            <a:endParaRPr lang="sk-SK" dirty="0">
              <a:solidFill>
                <a:srgbClr val="7030A0"/>
              </a:solidFill>
            </a:endParaRPr>
          </a:p>
        </p:txBody>
      </p:sp>
      <p:pic>
        <p:nvPicPr>
          <p:cNvPr id="1026" name="Picture 2" descr="18 Black And White Facebook Icon Images - Facebook Icon Black White, Facebook  Logo Black and White and Facebook Icon Black and White / Newdesignfile.com">
            <a:extLst>
              <a:ext uri="{FF2B5EF4-FFF2-40B4-BE49-F238E27FC236}">
                <a16:creationId xmlns:a16="http://schemas.microsoft.com/office/drawing/2014/main" id="{346EF330-32E1-4FD8-B58B-BA986B08C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172706"/>
            <a:ext cx="1200510" cy="120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BlokTextu 13">
            <a:extLst>
              <a:ext uri="{FF2B5EF4-FFF2-40B4-BE49-F238E27FC236}">
                <a16:creationId xmlns:a16="http://schemas.microsoft.com/office/drawing/2014/main" id="{7F49114F-F7F8-43EE-ADB9-330072D5E1C3}"/>
              </a:ext>
            </a:extLst>
          </p:cNvPr>
          <p:cNvSpPr txBox="1"/>
          <p:nvPr/>
        </p:nvSpPr>
        <p:spPr>
          <a:xfrm>
            <a:off x="5436096" y="4323072"/>
            <a:ext cx="3312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b="1" dirty="0">
                <a:solidFill>
                  <a:srgbClr val="2C2C94"/>
                </a:solidFill>
              </a:rPr>
              <a:t>Zber údajov RIS 2021</a:t>
            </a:r>
            <a:endParaRPr lang="sk-SK" dirty="0">
              <a:solidFill>
                <a:srgbClr val="2C2C94"/>
              </a:solidFill>
            </a:endParaRPr>
          </a:p>
        </p:txBody>
      </p:sp>
      <p:sp>
        <p:nvSpPr>
          <p:cNvPr id="15" name="BlokTextu 14">
            <a:extLst>
              <a:ext uri="{FF2B5EF4-FFF2-40B4-BE49-F238E27FC236}">
                <a16:creationId xmlns:a16="http://schemas.microsoft.com/office/drawing/2014/main" id="{3087AD74-0CB3-4331-9FA6-5734F7AC38DE}"/>
              </a:ext>
            </a:extLst>
          </p:cNvPr>
          <p:cNvSpPr txBox="1"/>
          <p:nvPr/>
        </p:nvSpPr>
        <p:spPr>
          <a:xfrm>
            <a:off x="1619672" y="5746030"/>
            <a:ext cx="7292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C00000"/>
                </a:solidFill>
              </a:rPr>
              <a:t>ZMENA:</a:t>
            </a:r>
            <a:r>
              <a:rPr lang="sk-SK" dirty="0">
                <a:solidFill>
                  <a:srgbClr val="C00000"/>
                </a:solidFill>
              </a:rPr>
              <a:t> </a:t>
            </a:r>
            <a:r>
              <a:rPr lang="sk-SK" dirty="0">
                <a:solidFill>
                  <a:srgbClr val="7030A0"/>
                </a:solidFill>
              </a:rPr>
              <a:t>všetci zamestnanci MŠVVaŠ SR, ktorých ste v minulosti kontaktovali, budú poskytovať podporu na týchto kontaktoch, nie na individuálnych číslach ako v minulosti. </a:t>
            </a:r>
          </a:p>
        </p:txBody>
      </p:sp>
    </p:spTree>
    <p:extLst>
      <p:ext uri="{BB962C8B-B14F-4D97-AF65-F5344CB8AC3E}">
        <p14:creationId xmlns:p14="http://schemas.microsoft.com/office/powerpoint/2010/main" val="106263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32650-F428-4B84-9417-5DD1A98E3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936104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Zjednodušenie zadávania údajov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E6EEF903-D68B-42B7-A0EF-8BD0DB7839B7}"/>
              </a:ext>
            </a:extLst>
          </p:cNvPr>
          <p:cNvSpPr txBox="1"/>
          <p:nvPr/>
        </p:nvSpPr>
        <p:spPr>
          <a:xfrm>
            <a:off x="323528" y="1988840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7030A0"/>
                </a:solidFill>
              </a:rPr>
              <a:t>1. Školské informačné systémy</a:t>
            </a:r>
          </a:p>
        </p:txBody>
      </p:sp>
      <p:pic>
        <p:nvPicPr>
          <p:cNvPr id="2050" name="Picture 2" descr="ascAgenda - Profesionálny školský software">
            <a:extLst>
              <a:ext uri="{FF2B5EF4-FFF2-40B4-BE49-F238E27FC236}">
                <a16:creationId xmlns:a16="http://schemas.microsoft.com/office/drawing/2014/main" id="{C8AB0C62-A593-494F-908E-18189FDA4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17" y="2780928"/>
            <a:ext cx="1722115" cy="10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8D88607B-6DD5-449C-8B48-A7100D8D35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2601846"/>
            <a:ext cx="1368152" cy="1238845"/>
          </a:xfrm>
          <a:prstGeom prst="rect">
            <a:avLst/>
          </a:prstGeom>
        </p:spPr>
      </p:pic>
      <p:sp>
        <p:nvSpPr>
          <p:cNvPr id="9" name="BlokTextu 8">
            <a:extLst>
              <a:ext uri="{FF2B5EF4-FFF2-40B4-BE49-F238E27FC236}">
                <a16:creationId xmlns:a16="http://schemas.microsoft.com/office/drawing/2014/main" id="{96AE4C70-148B-412B-BA7F-41EB3A712491}"/>
              </a:ext>
            </a:extLst>
          </p:cNvPr>
          <p:cNvSpPr txBox="1"/>
          <p:nvPr/>
        </p:nvSpPr>
        <p:spPr>
          <a:xfrm>
            <a:off x="137717" y="3933056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7030A0"/>
                </a:solidFill>
              </a:rPr>
              <a:t>ÚDAJE O</a:t>
            </a:r>
          </a:p>
          <a:p>
            <a:pPr marL="285750" indent="-285750">
              <a:buFontTx/>
              <a:buChar char="-"/>
            </a:pPr>
            <a:r>
              <a:rPr lang="sk-SK" dirty="0">
                <a:solidFill>
                  <a:srgbClr val="7030A0"/>
                </a:solidFill>
              </a:rPr>
              <a:t>deťoch a žiakoch</a:t>
            </a:r>
          </a:p>
          <a:p>
            <a:pPr marL="285750" indent="-285750">
              <a:buFontTx/>
              <a:buChar char="-"/>
            </a:pPr>
            <a:r>
              <a:rPr lang="sk-SK" dirty="0">
                <a:solidFill>
                  <a:srgbClr val="7030A0"/>
                </a:solidFill>
              </a:rPr>
              <a:t>Zamestnancoch</a:t>
            </a:r>
          </a:p>
          <a:p>
            <a:pPr marL="285750" indent="-285750">
              <a:buFontTx/>
              <a:buChar char="-"/>
            </a:pPr>
            <a:r>
              <a:rPr lang="sk-SK" b="1" dirty="0">
                <a:solidFill>
                  <a:srgbClr val="C00000"/>
                </a:solidFill>
              </a:rPr>
              <a:t>NOVÉ:</a:t>
            </a:r>
            <a:r>
              <a:rPr lang="sk-SK" dirty="0">
                <a:solidFill>
                  <a:srgbClr val="E80000"/>
                </a:solidFill>
              </a:rPr>
              <a:t> </a:t>
            </a:r>
            <a:r>
              <a:rPr lang="sk-SK" dirty="0">
                <a:solidFill>
                  <a:srgbClr val="7030A0"/>
                </a:solidFill>
              </a:rPr>
              <a:t>modul škola</a:t>
            </a:r>
          </a:p>
        </p:txBody>
      </p:sp>
      <p:sp>
        <p:nvSpPr>
          <p:cNvPr id="17" name="BlokTextu 16">
            <a:extLst>
              <a:ext uri="{FF2B5EF4-FFF2-40B4-BE49-F238E27FC236}">
                <a16:creationId xmlns:a16="http://schemas.microsoft.com/office/drawing/2014/main" id="{E2E01F99-009E-4AEB-B4DF-4B5A746E1C6F}"/>
              </a:ext>
            </a:extLst>
          </p:cNvPr>
          <p:cNvSpPr txBox="1"/>
          <p:nvPr/>
        </p:nvSpPr>
        <p:spPr>
          <a:xfrm>
            <a:off x="3514260" y="197954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7030A0"/>
                </a:solidFill>
              </a:rPr>
              <a:t>2. RIS – crinfo.iedu.sk</a:t>
            </a: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5D4D2273-65D0-40F0-B5E0-1FD8922BF0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8275" y="2714227"/>
            <a:ext cx="2939498" cy="982411"/>
          </a:xfrm>
          <a:prstGeom prst="rect">
            <a:avLst/>
          </a:prstGeom>
        </p:spPr>
      </p:pic>
      <p:sp>
        <p:nvSpPr>
          <p:cNvPr id="16" name="BlokTextu 15">
            <a:extLst>
              <a:ext uri="{FF2B5EF4-FFF2-40B4-BE49-F238E27FC236}">
                <a16:creationId xmlns:a16="http://schemas.microsoft.com/office/drawing/2014/main" id="{26D5FE28-0CAF-4AFB-ABDC-496053665BEF}"/>
              </a:ext>
            </a:extLst>
          </p:cNvPr>
          <p:cNvSpPr txBox="1"/>
          <p:nvPr/>
        </p:nvSpPr>
        <p:spPr>
          <a:xfrm>
            <a:off x="3318274" y="3933056"/>
            <a:ext cx="32203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7030A0"/>
                </a:solidFill>
              </a:rPr>
              <a:t>VÝKAZY</a:t>
            </a:r>
            <a:endParaRPr lang="sk-SK" b="1" dirty="0">
              <a:solidFill>
                <a:srgbClr val="7030A0"/>
              </a:solidFill>
            </a:endParaRPr>
          </a:p>
          <a:p>
            <a:pPr marL="285750" indent="-285750">
              <a:buFontTx/>
              <a:buChar char="-"/>
            </a:pPr>
            <a:r>
              <a:rPr lang="sk-SK" dirty="0" err="1" smtClean="0">
                <a:solidFill>
                  <a:srgbClr val="7030A0"/>
                </a:solidFill>
              </a:rPr>
              <a:t>Eduzber</a:t>
            </a:r>
            <a:r>
              <a:rPr lang="sk-SK" dirty="0" smtClean="0">
                <a:solidFill>
                  <a:srgbClr val="7030A0"/>
                </a:solidFill>
              </a:rPr>
              <a:t>          - V-03/</a:t>
            </a:r>
            <a:r>
              <a:rPr lang="en-US" dirty="0" smtClean="0">
                <a:solidFill>
                  <a:srgbClr val="7030A0"/>
                </a:solidFill>
              </a:rPr>
              <a:t>01+</a:t>
            </a:r>
            <a:r>
              <a:rPr lang="sk-SK" dirty="0" smtClean="0">
                <a:solidFill>
                  <a:srgbClr val="7030A0"/>
                </a:solidFill>
              </a:rPr>
              <a:t>P</a:t>
            </a:r>
          </a:p>
          <a:p>
            <a:pPr marL="285750" indent="-285750">
              <a:buFontTx/>
              <a:buChar char="-"/>
            </a:pPr>
            <a:r>
              <a:rPr lang="sk-SK" dirty="0" smtClean="0">
                <a:solidFill>
                  <a:srgbClr val="7030A0"/>
                </a:solidFill>
              </a:rPr>
              <a:t>V-40                - V-04/01</a:t>
            </a:r>
            <a:r>
              <a:rPr lang="en-US" dirty="0" smtClean="0">
                <a:solidFill>
                  <a:srgbClr val="7030A0"/>
                </a:solidFill>
              </a:rPr>
              <a:t>+</a:t>
            </a:r>
            <a:r>
              <a:rPr lang="sk-SK" dirty="0" smtClean="0">
                <a:solidFill>
                  <a:srgbClr val="C00000"/>
                </a:solidFill>
              </a:rPr>
              <a:t>P</a:t>
            </a:r>
          </a:p>
          <a:p>
            <a:pPr marL="285750" indent="-285750">
              <a:buFontTx/>
              <a:buChar char="-"/>
            </a:pPr>
            <a:r>
              <a:rPr lang="sk-SK" b="1" dirty="0" smtClean="0">
                <a:solidFill>
                  <a:srgbClr val="C00000"/>
                </a:solidFill>
              </a:rPr>
              <a:t>NOVÉ</a:t>
            </a:r>
            <a:r>
              <a:rPr lang="sk-SK" dirty="0" smtClean="0"/>
              <a:t> </a:t>
            </a:r>
            <a:r>
              <a:rPr lang="sk-SK" dirty="0">
                <a:solidFill>
                  <a:srgbClr val="7030A0"/>
                </a:solidFill>
              </a:rPr>
              <a:t>V-01</a:t>
            </a:r>
            <a:r>
              <a:rPr lang="sk-SK" dirty="0"/>
              <a:t>     </a:t>
            </a:r>
            <a:r>
              <a:rPr lang="sk-SK" dirty="0">
                <a:solidFill>
                  <a:srgbClr val="7030A0"/>
                </a:solidFill>
              </a:rPr>
              <a:t>- V-26/01</a:t>
            </a:r>
          </a:p>
          <a:p>
            <a:pPr marL="285750" indent="-285750">
              <a:buFontTx/>
              <a:buChar char="-"/>
            </a:pPr>
            <a:r>
              <a:rPr lang="sk-SK" b="1" dirty="0">
                <a:solidFill>
                  <a:srgbClr val="C00000"/>
                </a:solidFill>
              </a:rPr>
              <a:t>NOVÉ</a:t>
            </a:r>
            <a:r>
              <a:rPr lang="sk-SK" dirty="0"/>
              <a:t> </a:t>
            </a:r>
            <a:r>
              <a:rPr lang="sk-SK" dirty="0">
                <a:solidFill>
                  <a:srgbClr val="7030A0"/>
                </a:solidFill>
              </a:rPr>
              <a:t>V-02</a:t>
            </a:r>
            <a:r>
              <a:rPr lang="en-US" dirty="0">
                <a:solidFill>
                  <a:srgbClr val="7030A0"/>
                </a:solidFill>
              </a:rPr>
              <a:t>+</a:t>
            </a:r>
            <a:r>
              <a:rPr lang="sk-SK" dirty="0">
                <a:solidFill>
                  <a:srgbClr val="C00000"/>
                </a:solidFill>
              </a:rPr>
              <a:t>P</a:t>
            </a:r>
          </a:p>
          <a:p>
            <a:pPr marL="285750" indent="-285750">
              <a:buFontTx/>
              <a:buChar char="-"/>
            </a:pPr>
            <a:r>
              <a:rPr lang="sk-SK" b="1" dirty="0">
                <a:solidFill>
                  <a:srgbClr val="C00000"/>
                </a:solidFill>
              </a:rPr>
              <a:t>NOVÉ</a:t>
            </a:r>
            <a:r>
              <a:rPr lang="sk-SK" dirty="0">
                <a:solidFill>
                  <a:srgbClr val="E80000"/>
                </a:solidFill>
              </a:rPr>
              <a:t> </a:t>
            </a:r>
            <a:r>
              <a:rPr lang="sk-SK" dirty="0">
                <a:solidFill>
                  <a:srgbClr val="7030A0"/>
                </a:solidFill>
              </a:rPr>
              <a:t>V-ZAM</a:t>
            </a:r>
          </a:p>
        </p:txBody>
      </p:sp>
      <p:pic>
        <p:nvPicPr>
          <p:cNvPr id="18" name="Obrázok 17">
            <a:extLst>
              <a:ext uri="{FF2B5EF4-FFF2-40B4-BE49-F238E27FC236}">
                <a16:creationId xmlns:a16="http://schemas.microsoft.com/office/drawing/2014/main" id="{5FA470A8-ACE6-400C-BE49-76B5CDD2AA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8875" y="3091181"/>
            <a:ext cx="2349822" cy="260174"/>
          </a:xfrm>
          <a:prstGeom prst="rect">
            <a:avLst/>
          </a:prstGeom>
        </p:spPr>
      </p:pic>
      <p:sp>
        <p:nvSpPr>
          <p:cNvPr id="21" name="BlokTextu 20">
            <a:extLst>
              <a:ext uri="{FF2B5EF4-FFF2-40B4-BE49-F238E27FC236}">
                <a16:creationId xmlns:a16="http://schemas.microsoft.com/office/drawing/2014/main" id="{7AB29B56-5E65-48E5-A30D-CD9FE12AE801}"/>
              </a:ext>
            </a:extLst>
          </p:cNvPr>
          <p:cNvSpPr txBox="1"/>
          <p:nvPr/>
        </p:nvSpPr>
        <p:spPr>
          <a:xfrm>
            <a:off x="6538596" y="1984765"/>
            <a:ext cx="24401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E80000"/>
                </a:solidFill>
              </a:rPr>
              <a:t>ZMENA: </a:t>
            </a:r>
            <a:r>
              <a:rPr lang="sk-SK" b="1" dirty="0">
                <a:solidFill>
                  <a:srgbClr val="2C2C94"/>
                </a:solidFill>
              </a:rPr>
              <a:t>3.</a:t>
            </a:r>
            <a:r>
              <a:rPr lang="sk-SK" b="1" dirty="0">
                <a:solidFill>
                  <a:srgbClr val="E80000"/>
                </a:solidFill>
              </a:rPr>
              <a:t> </a:t>
            </a:r>
            <a:r>
              <a:rPr lang="sk-SK" b="1" dirty="0">
                <a:solidFill>
                  <a:srgbClr val="2C2C94"/>
                </a:solidFill>
              </a:rPr>
              <a:t>Aplikácie pre štatistické výkazy </a:t>
            </a:r>
            <a:endParaRPr lang="sk-SK" b="1" dirty="0">
              <a:solidFill>
                <a:srgbClr val="E80000"/>
              </a:solidFill>
            </a:endParaRPr>
          </a:p>
        </p:txBody>
      </p:sp>
      <p:cxnSp>
        <p:nvCxnSpPr>
          <p:cNvPr id="20" name="Rovná spojnica 19">
            <a:extLst>
              <a:ext uri="{FF2B5EF4-FFF2-40B4-BE49-F238E27FC236}">
                <a16:creationId xmlns:a16="http://schemas.microsoft.com/office/drawing/2014/main" id="{F1C6144B-DD42-4D5A-9457-E16744E3D0DA}"/>
              </a:ext>
            </a:extLst>
          </p:cNvPr>
          <p:cNvCxnSpPr>
            <a:cxnSpLocks/>
          </p:cNvCxnSpPr>
          <p:nvPr/>
        </p:nvCxnSpPr>
        <p:spPr bwMode="auto">
          <a:xfrm flipV="1">
            <a:off x="6538596" y="1844824"/>
            <a:ext cx="2467687" cy="185181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E8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Rovná spojnica 22">
            <a:extLst>
              <a:ext uri="{FF2B5EF4-FFF2-40B4-BE49-F238E27FC236}">
                <a16:creationId xmlns:a16="http://schemas.microsoft.com/office/drawing/2014/main" id="{2995D5EE-2A59-47BC-BDB3-05BEA36650D5}"/>
              </a:ext>
            </a:extLst>
          </p:cNvPr>
          <p:cNvCxnSpPr>
            <a:cxnSpLocks/>
          </p:cNvCxnSpPr>
          <p:nvPr/>
        </p:nvCxnSpPr>
        <p:spPr bwMode="auto">
          <a:xfrm>
            <a:off x="6538596" y="1844824"/>
            <a:ext cx="2281876" cy="199586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E8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BlokTextu 25">
            <a:extLst>
              <a:ext uri="{FF2B5EF4-FFF2-40B4-BE49-F238E27FC236}">
                <a16:creationId xmlns:a16="http://schemas.microsoft.com/office/drawing/2014/main" id="{54914BEC-099C-42F4-9DD1-54A3F08F4A7A}"/>
              </a:ext>
            </a:extLst>
          </p:cNvPr>
          <p:cNvSpPr txBox="1"/>
          <p:nvPr/>
        </p:nvSpPr>
        <p:spPr>
          <a:xfrm>
            <a:off x="6694818" y="3933056"/>
            <a:ext cx="2283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ŠTATISTICKÉ VÝKAZY</a:t>
            </a:r>
          </a:p>
          <a:p>
            <a:pPr marL="285750" indent="-285750">
              <a:buFontTx/>
              <a:buChar char="-"/>
            </a:pPr>
            <a:r>
              <a:rPr lang="sk-SK" sz="1600" dirty="0">
                <a:solidFill>
                  <a:srgbClr val="7030A0"/>
                </a:solidFill>
              </a:rPr>
              <a:t>vypočítajú sa z údajov zaslaných do RIS</a:t>
            </a:r>
            <a:br>
              <a:rPr lang="sk-SK" sz="1600" dirty="0">
                <a:solidFill>
                  <a:srgbClr val="7030A0"/>
                </a:solidFill>
              </a:rPr>
            </a:br>
            <a:endParaRPr lang="sk-SK" sz="1600" dirty="0">
              <a:solidFill>
                <a:srgbClr val="7030A0"/>
              </a:solidFill>
            </a:endParaRPr>
          </a:p>
          <a:p>
            <a:pPr marL="285750" indent="-285750">
              <a:buFontTx/>
              <a:buChar char="-"/>
            </a:pPr>
            <a:r>
              <a:rPr lang="sk-SK" sz="1600" b="1" dirty="0">
                <a:solidFill>
                  <a:srgbClr val="C00000"/>
                </a:solidFill>
              </a:rPr>
              <a:t>POZOR:</a:t>
            </a:r>
            <a:r>
              <a:rPr lang="sk-SK" sz="1600" dirty="0"/>
              <a:t> </a:t>
            </a:r>
            <a:r>
              <a:rPr lang="sk-SK" sz="1600" dirty="0">
                <a:solidFill>
                  <a:srgbClr val="7030A0"/>
                </a:solidFill>
              </a:rPr>
              <a:t>naďalej sa v aplikáciách vypĺňajú údaje o </a:t>
            </a:r>
            <a:r>
              <a:rPr lang="sk-SK" sz="1600" b="1" dirty="0">
                <a:solidFill>
                  <a:srgbClr val="7030A0"/>
                </a:solidFill>
              </a:rPr>
              <a:t>školských zariadeniach</a:t>
            </a:r>
          </a:p>
        </p:txBody>
      </p:sp>
    </p:spTree>
    <p:extLst>
      <p:ext uri="{BB962C8B-B14F-4D97-AF65-F5344CB8AC3E}">
        <p14:creationId xmlns:p14="http://schemas.microsoft.com/office/powerpoint/2010/main" val="715376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498500-661F-48E2-B1B9-A59F552F6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748" y="1028700"/>
            <a:ext cx="8568748" cy="742125"/>
          </a:xfrm>
        </p:spPr>
        <p:txBody>
          <a:bodyPr/>
          <a:lstStyle/>
          <a:p>
            <a:r>
              <a:rPr lang="sk-SK" b="1" dirty="0">
                <a:solidFill>
                  <a:srgbClr val="7030A0"/>
                </a:solidFill>
              </a:rPr>
              <a:t>Zjednodušenie zadávania údajov - CRINFO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AA13DA2-D604-40EE-8A8A-74A252660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48" y="1844824"/>
            <a:ext cx="8568748" cy="4137323"/>
          </a:xfrm>
        </p:spPr>
        <p:txBody>
          <a:bodyPr/>
          <a:lstStyle/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</a:rPr>
              <a:t>Výkazy</a:t>
            </a:r>
            <a:r>
              <a:rPr lang="sk-SK" sz="2400" dirty="0">
                <a:solidFill>
                  <a:srgbClr val="7030A0"/>
                </a:solidFill>
              </a:rPr>
              <a:t> – väčšina údajov bude </a:t>
            </a:r>
            <a:r>
              <a:rPr lang="sk-SK" sz="2400" dirty="0" err="1">
                <a:solidFill>
                  <a:srgbClr val="7030A0"/>
                </a:solidFill>
              </a:rPr>
              <a:t>predvyplnených</a:t>
            </a:r>
            <a:r>
              <a:rPr lang="sk-SK" sz="2400" dirty="0">
                <a:solidFill>
                  <a:srgbClr val="7030A0"/>
                </a:solidFill>
              </a:rPr>
              <a:t> z údajov 		     zaslaných v zmenovej dávke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</a:rPr>
              <a:t>Opravy</a:t>
            </a:r>
            <a:r>
              <a:rPr lang="sk-SK" sz="2400" dirty="0">
                <a:solidFill>
                  <a:srgbClr val="7030A0"/>
                </a:solidFill>
              </a:rPr>
              <a:t> je potrebné urobiť v ŠIS a odoslať aktualizačnú dávku</a:t>
            </a:r>
          </a:p>
          <a:p>
            <a:pPr marL="0" indent="0">
              <a:buNone/>
            </a:pPr>
            <a:endParaRPr lang="sk-SK" sz="2400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15E9A8-AF80-41FA-A820-67DDD5A0F8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3429000"/>
            <a:ext cx="9144000" cy="262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472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498500-661F-48E2-B1B9-A59F552F6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748" y="1028700"/>
            <a:ext cx="8229600" cy="744116"/>
          </a:xfrm>
        </p:spPr>
        <p:txBody>
          <a:bodyPr/>
          <a:lstStyle/>
          <a:p>
            <a:r>
              <a:rPr lang="sk-SK" dirty="0">
                <a:solidFill>
                  <a:srgbClr val="7030A0"/>
                </a:solidFill>
              </a:rPr>
              <a:t>Zjednodušenie zadávania údajov - CRINFO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AA13DA2-D604-40EE-8A8A-74A252660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48" y="1844824"/>
            <a:ext cx="8568748" cy="4137323"/>
          </a:xfrm>
        </p:spPr>
        <p:txBody>
          <a:bodyPr/>
          <a:lstStyle/>
          <a:p>
            <a:pPr marL="0" indent="0">
              <a:buNone/>
            </a:pPr>
            <a:r>
              <a:rPr lang="sk-SK" sz="2400" dirty="0">
                <a:solidFill>
                  <a:srgbClr val="7030A0"/>
                </a:solidFill>
              </a:rPr>
              <a:t>Malé množstvo údajov je potrebné zadať manuálne priamo do formuláru na crinfo.iedu.sk a odoslať </a:t>
            </a:r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endParaRPr lang="sk-SK" sz="2400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8CFB9D98-6B32-4525-A860-BC66B131E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861" y="2636912"/>
            <a:ext cx="3635084" cy="2280479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17A66794-29A7-48FB-BE31-CDFC51293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48" y="4798008"/>
            <a:ext cx="6204049" cy="200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501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Pixel 12">
    <a:dk1>
      <a:srgbClr val="000000"/>
    </a:dk1>
    <a:lt1>
      <a:srgbClr val="FFFFFF"/>
    </a:lt1>
    <a:dk2>
      <a:srgbClr val="000000"/>
    </a:dk2>
    <a:lt2>
      <a:srgbClr val="00007D"/>
    </a:lt2>
    <a:accent1>
      <a:srgbClr val="9999FF"/>
    </a:accent1>
    <a:accent2>
      <a:srgbClr val="9999CC"/>
    </a:accent2>
    <a:accent3>
      <a:srgbClr val="FFFFFF"/>
    </a:accent3>
    <a:accent4>
      <a:srgbClr val="000000"/>
    </a:accent4>
    <a:accent5>
      <a:srgbClr val="CACAFF"/>
    </a:accent5>
    <a:accent6>
      <a:srgbClr val="8A8AB9"/>
    </a:accent6>
    <a:hlink>
      <a:srgbClr val="666699"/>
    </a:hlink>
    <a:folHlink>
      <a:srgbClr val="CCCCE6"/>
    </a:folHlink>
  </a:clrScheme>
</a:themeOverride>
</file>

<file path=ppt/theme/themeOverride2.xml><?xml version="1.0" encoding="utf-8"?>
<a:themeOverride xmlns:a="http://schemas.openxmlformats.org/drawingml/2006/main">
  <a:clrScheme name="1_Pixel 12">
    <a:dk1>
      <a:srgbClr val="000000"/>
    </a:dk1>
    <a:lt1>
      <a:srgbClr val="FFFFFF"/>
    </a:lt1>
    <a:dk2>
      <a:srgbClr val="000000"/>
    </a:dk2>
    <a:lt2>
      <a:srgbClr val="00007D"/>
    </a:lt2>
    <a:accent1>
      <a:srgbClr val="9999FF"/>
    </a:accent1>
    <a:accent2>
      <a:srgbClr val="9999CC"/>
    </a:accent2>
    <a:accent3>
      <a:srgbClr val="FFFFFF"/>
    </a:accent3>
    <a:accent4>
      <a:srgbClr val="000000"/>
    </a:accent4>
    <a:accent5>
      <a:srgbClr val="CACAFF"/>
    </a:accent5>
    <a:accent6>
      <a:srgbClr val="8A8AB9"/>
    </a:accent6>
    <a:hlink>
      <a:srgbClr val="666699"/>
    </a:hlink>
    <a:folHlink>
      <a:srgbClr val="CCCCE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2685</TotalTime>
  <Words>3553</Words>
  <Application>Microsoft Office PowerPoint</Application>
  <PresentationFormat>Prezentácia na obrazovke (4:3)</PresentationFormat>
  <Paragraphs>469</Paragraphs>
  <Slides>42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42</vt:i4>
      </vt:variant>
    </vt:vector>
  </HeadingPairs>
  <TitlesOfParts>
    <vt:vector size="49" baseType="lpstr">
      <vt:lpstr>Arial</vt:lpstr>
      <vt:lpstr>Calibri</vt:lpstr>
      <vt:lpstr>Georgia</vt:lpstr>
      <vt:lpstr>Times New Roman</vt:lpstr>
      <vt:lpstr>Trebuchet MS</vt:lpstr>
      <vt:lpstr>Wingdings</vt:lpstr>
      <vt:lpstr>1_Pixel</vt:lpstr>
      <vt:lpstr>  Evidencia údajov v RIS            6. – 10. september 2021  </vt:lpstr>
      <vt:lpstr>Ciele webinára</vt:lpstr>
      <vt:lpstr>Hlavné zdroje informácií</vt:lpstr>
      <vt:lpstr>Dotknuté školy</vt:lpstr>
      <vt:lpstr>Zber údajov 2021 – dôležité dátumy</vt:lpstr>
      <vt:lpstr>Jednotný kontaktný bod</vt:lpstr>
      <vt:lpstr>Zjednodušenie zadávania údajov</vt:lpstr>
      <vt:lpstr>Zjednodušenie zadávania údajov - CRINFO</vt:lpstr>
      <vt:lpstr>Zjednodušenie zadávania údajov - CRINFO</vt:lpstr>
      <vt:lpstr>Zjednodušenie zadávania údajov - protokoly</vt:lpstr>
      <vt:lpstr>Zber údajov 2021 – dôležité upozornenia</vt:lpstr>
      <vt:lpstr>Zber údajov 2021 – dôležité upozornenia</vt:lpstr>
      <vt:lpstr>Zasielanie údajov – MŠ s elok. pracoviskami</vt:lpstr>
      <vt:lpstr>Zasielanie údajov – ZŠ</vt:lpstr>
      <vt:lpstr>Zasielanie údajov – ZŠ s MŠ (ZŠ kmeňová) </vt:lpstr>
      <vt:lpstr>Zasielanie údajov – Spojená škola</vt:lpstr>
      <vt:lpstr>Nástroje na zadávanie údajov = ŠIS</vt:lpstr>
      <vt:lpstr>Export údajov do CR</vt:lpstr>
      <vt:lpstr>Systém zasielania údajov</vt:lpstr>
      <vt:lpstr>Aktualizácia údajov</vt:lpstr>
      <vt:lpstr>Zadávanie údajov za DŽP (1)</vt:lpstr>
      <vt:lpstr>Zber údajov za DŽP (2)</vt:lpstr>
      <vt:lpstr>Zmeny oproti školskému roku 2020/2021</vt:lpstr>
      <vt:lpstr>Nové položky – príklady </vt:lpstr>
      <vt:lpstr>Kontroly</vt:lpstr>
      <vt:lpstr>Zmeny v číselníkoch napr.</vt:lpstr>
      <vt:lpstr>Všetky druhy škôl</vt:lpstr>
      <vt:lpstr>Materské školy (1)</vt:lpstr>
      <vt:lpstr>Materské školy (2) – evidovanie detí</vt:lpstr>
      <vt:lpstr>Materské školy (3) – iné</vt:lpstr>
      <vt:lpstr>Materské školy (4) – iné</vt:lpstr>
      <vt:lpstr>Materské školy (4) – iné</vt:lpstr>
      <vt:lpstr>Materské školy (5) – iné</vt:lpstr>
      <vt:lpstr>Základné školy (1) – evidovanie žiakov</vt:lpstr>
      <vt:lpstr>Základné školy (2) – žiaci so ŠVVP </vt:lpstr>
      <vt:lpstr>Základné školy (3) – Ukončenie štúdia</vt:lpstr>
      <vt:lpstr>Základné školy (4) – Ukončenie štúdia</vt:lpstr>
      <vt:lpstr>Prezentácia programu PowerPoint</vt:lpstr>
      <vt:lpstr>Základné školy (6) – Opakovanie ročníka</vt:lpstr>
      <vt:lpstr>Základné (7) – Cudzí jazyk, druh výchovy</vt:lpstr>
      <vt:lpstr>Údaje o zamestnancoch (1)</vt:lpstr>
      <vt:lpstr>Údaje o zamestnancoch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videoseminár  (názov)</dc:title>
  <dc:creator>ICV</dc:creator>
  <cp:lastModifiedBy>Hajdúková Viera</cp:lastModifiedBy>
  <cp:revision>174</cp:revision>
  <cp:lastPrinted>2021-09-06T05:09:05Z</cp:lastPrinted>
  <dcterms:created xsi:type="dcterms:W3CDTF">2020-05-28T07:05:17Z</dcterms:created>
  <dcterms:modified xsi:type="dcterms:W3CDTF">2021-09-10T13:33:46Z</dcterms:modified>
</cp:coreProperties>
</file>