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0"/>
  </p:notesMasterIdLst>
  <p:sldIdLst>
    <p:sldId id="256" r:id="rId2"/>
    <p:sldId id="305" r:id="rId3"/>
    <p:sldId id="300" r:id="rId4"/>
    <p:sldId id="308" r:id="rId5"/>
    <p:sldId id="292" r:id="rId6"/>
    <p:sldId id="306" r:id="rId7"/>
    <p:sldId id="309" r:id="rId8"/>
    <p:sldId id="260" r:id="rId9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riam.petrasova" initials="m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6699"/>
    <a:srgbClr val="3333CC"/>
    <a:srgbClr val="3366FF"/>
    <a:srgbClr val="000099"/>
    <a:srgbClr val="00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Svetlý štýl 3 - zvýrazneni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redný štýl 2 - zvýrazneni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Stredný štýl 4 - zvýrazneni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Štýl s motívom 1 - zvýrazneni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1E4AEA4-8DFA-4A89-87EB-49C32662AFE0}" styleName="Stredný štýl 2 - zvýrazneni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303" autoAdjust="0"/>
  </p:normalViewPr>
  <p:slideViewPr>
    <p:cSldViewPr>
      <p:cViewPr>
        <p:scale>
          <a:sx n="84" d="100"/>
          <a:sy n="84" d="100"/>
        </p:scale>
        <p:origin x="-1554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547AA1F-3F1A-463A-8E84-959F98AA7641}" type="datetimeFigureOut">
              <a:rPr lang="sk-SK"/>
              <a:pPr>
                <a:defRPr/>
              </a:pPr>
              <a:t>5. 4. 2013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k-SK" noProof="0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noProof="0" smtClean="0"/>
              <a:t>Upravte štýl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  <a:endParaRPr lang="sk-SK" noProof="0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691DA7-B6A7-4E44-9ED5-A7C457BCA32F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="" xmlns:p14="http://schemas.microsoft.com/office/powerpoint/2010/main" val="2670625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Obdĺžnik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bdĺž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Obdĺžni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Obdĺžnik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ovná spojnica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bdĺžnik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á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á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sk-SK" smtClean="0"/>
              <a:t>Upravte štýl predlohy podnadpisov</a:t>
            </a:r>
            <a:endParaRPr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15" name="Zástupný symbol dátumu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C0192-BC29-48D0-9CEC-27563288E800}" type="datetime1">
              <a:rPr lang="sk-SK"/>
              <a:pPr>
                <a:defRPr/>
              </a:pPr>
              <a:t>5. 4. 2013</a:t>
            </a:fld>
            <a:endParaRPr lang="sk-SK"/>
          </a:p>
        </p:txBody>
      </p:sp>
      <p:sp>
        <p:nvSpPr>
          <p:cNvPr id="16" name="Zástupný symbol päty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7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CA1058E-AA34-48E6-936A-3235491743B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10776-08FC-4005-964A-237F0D6F3EAA}" type="datetime1">
              <a:rPr lang="sk-SK"/>
              <a:pPr>
                <a:defRPr/>
              </a:pPr>
              <a:t>5. 4. 2013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38F16-9D44-45E6-8F5D-56AF404FDD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Obdĺžni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bdĺžnik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Obdĺžni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Obdĺžnik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ĺžnik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ovná spojnica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ál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ál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13" name="Zástupný symbol čísla snímky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10661-95D7-4F65-9B34-F9C37133C91D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sp>
        <p:nvSpPr>
          <p:cNvPr id="14" name="Zástupný symbol dátumu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091F7-B6A6-47E7-B836-6B1992B1C4B4}" type="datetime1">
              <a:rPr lang="sk-SK"/>
              <a:pPr>
                <a:defRPr/>
              </a:pPr>
              <a:t>5. 4. 2013</a:t>
            </a:fld>
            <a:endParaRPr lang="sk-SK"/>
          </a:p>
        </p:txBody>
      </p:sp>
      <p:sp>
        <p:nvSpPr>
          <p:cNvPr id="15" name="Zástupný symbol päty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F1076-E8C4-43B3-B8FC-0093B35A7675}" type="datetime1">
              <a:rPr lang="sk-SK"/>
              <a:pPr>
                <a:defRPr/>
              </a:pPr>
              <a:t>5. 4. 2013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97D10-C09F-4D94-AE84-BD19AC3F725E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Obdĺž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bdĺžni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Obdĺžni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Obdĺžnik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ĺžnik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Obdĺžnik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bdĺžnik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Rovná spojnica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ál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ál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15" name="Zástupný symbol päty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6" name="Zástupný symbol dátumu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36734-19F0-407B-992B-55B874A445B5}" type="datetime1">
              <a:rPr lang="sk-SK"/>
              <a:pPr>
                <a:defRPr/>
              </a:pPr>
              <a:t>5. 4. 2013</a:t>
            </a:fld>
            <a:endParaRPr lang="sk-SK"/>
          </a:p>
        </p:txBody>
      </p:sp>
      <p:sp>
        <p:nvSpPr>
          <p:cNvPr id="17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7A9F640-7A8D-40E7-8003-506B2676FE00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vná spojnica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10" name="Zástupný symbol obsah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12" name="Zástupný symbol obsah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6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64800-71A2-4365-8766-57F4FDDBB4E6}" type="datetime1">
              <a:rPr lang="sk-SK"/>
              <a:pPr>
                <a:defRPr/>
              </a:pPr>
              <a:t>5. 4. 2013</a:t>
            </a:fld>
            <a:endParaRPr lang="sk-SK"/>
          </a:p>
        </p:txBody>
      </p:sp>
      <p:sp>
        <p:nvSpPr>
          <p:cNvPr id="7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E139B-F621-487D-9CCF-143820D8E732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vná spojnica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Obdĺžni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ĺžni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Obdĺžni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bdĺžni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bdĺžnik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Obdĺžnik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ovná spojnica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Obdĺžnik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Ovál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ál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24" name="Zástupný symbol obsah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26" name="Zástupný symbol obsah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18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72998-5C2D-4CDC-BA5E-84D2176FD793}" type="datetime1">
              <a:rPr lang="sk-SK"/>
              <a:pPr>
                <a:defRPr/>
              </a:pPr>
              <a:t>5. 4. 2013</a:t>
            </a:fld>
            <a:endParaRPr lang="sk-SK"/>
          </a:p>
        </p:txBody>
      </p:sp>
      <p:sp>
        <p:nvSpPr>
          <p:cNvPr id="19" name="Zástupný symbol päty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20" name="Zástupný symbol čísla snímky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A5E1243-FC4F-40F3-9927-E11BBEEDAA9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E6C96-3B2C-4E11-8FBC-9149AF668D0F}" type="datetime1">
              <a:rPr lang="sk-SK"/>
              <a:pPr>
                <a:defRPr/>
              </a:pPr>
              <a:t>5. 4. 2013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33B7E-AC58-46D2-8631-6788CF24A3E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Obdĺžnik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Obdĺžni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Obdĺžni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bdĺžnik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Obdĺžnik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CD52-AC56-42BE-9166-315248B59794}" type="datetime1">
              <a:rPr lang="sk-SK"/>
              <a:pPr>
                <a:defRPr/>
              </a:pPr>
              <a:t>5. 4. 2013</a:t>
            </a:fld>
            <a:endParaRPr lang="sk-SK"/>
          </a:p>
        </p:txBody>
      </p:sp>
      <p:sp>
        <p:nvSpPr>
          <p:cNvPr id="9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0" name="Zástupný symbol čísla snímky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54EA06-BE98-4A01-AA62-5568F9A1803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bdĺž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Obdĺžni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Obdĺžnik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ĺžni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Obdĺžni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bdĺžnik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Rovná spojnica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á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ál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bdĺžnik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20" name="Zástupný symbol obsah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16" name="Zástupný symbol čísla snímky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A028AC0-D699-4ADF-9DA2-302DE4BDE97D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sp>
        <p:nvSpPr>
          <p:cNvPr id="17" name="Zástupný symbol dátumu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0A1E4-485A-4CFA-98CC-FE6F3BBD6671}" type="datetime1">
              <a:rPr lang="sk-SK"/>
              <a:pPr>
                <a:defRPr/>
              </a:pPr>
              <a:t>5. 4. 2013</a:t>
            </a:fld>
            <a:endParaRPr lang="sk-SK"/>
          </a:p>
        </p:txBody>
      </p:sp>
      <p:sp>
        <p:nvSpPr>
          <p:cNvPr id="18" name="Zástupný symbol päty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vná spojnica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bdĺžni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Obdĺžni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Obdĺžni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ĺž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Obdĺžnik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bdĺžni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bdĺžnik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á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ál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bdĺžnik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sk-SK" noProof="0" smtClean="0"/>
              <a:t>Ak chcete pridať obrázok, kliknite na ikonu</a:t>
            </a:r>
            <a:endParaRPr lang="en-US" noProof="0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16" name="Zástupný symbol čísla snímky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28802-1840-4865-B7B8-B67535D8D0BD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sp>
        <p:nvSpPr>
          <p:cNvPr id="17" name="Zástupný symbol dátumu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315F6-0D1C-4FF3-872C-899C855FA84C}" type="datetime1">
              <a:rPr lang="sk-SK"/>
              <a:pPr>
                <a:defRPr/>
              </a:pPr>
              <a:t>5. 4. 2013</a:t>
            </a:fld>
            <a:endParaRPr lang="sk-SK"/>
          </a:p>
        </p:txBody>
      </p:sp>
      <p:sp>
        <p:nvSpPr>
          <p:cNvPr id="18" name="Zástupný symbol päty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ĺžni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Obdĺžnik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Obdĺž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Obdĺžni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Obdĺžnik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C6B2F8-FA7E-40F9-8E87-98421EA6C812}" type="datetime1">
              <a:rPr lang="sk-SK"/>
              <a:pPr>
                <a:defRPr/>
              </a:pPr>
              <a:t>5. 4. 2013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Obdĺžnik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á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á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84F0B1-C0EB-4AF8-BF87-2846582629CE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sp>
        <p:nvSpPr>
          <p:cNvPr id="1038" name="Zástupný symbol nadpisu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Upravte štýly predlohy textu</a:t>
            </a:r>
            <a:endParaRPr lang="en-US" smtClean="0"/>
          </a:p>
        </p:txBody>
      </p:sp>
      <p:sp>
        <p:nvSpPr>
          <p:cNvPr id="1039" name="Zástupný symbol textu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13466B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13466B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17517A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77E48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AF8B1E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dátumu 2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sk-SK" dirty="0" smtClean="0"/>
              <a:t>16.04. 2013</a:t>
            </a:r>
            <a:endParaRPr lang="sk-SK" dirty="0"/>
          </a:p>
        </p:txBody>
      </p:sp>
      <p:sp>
        <p:nvSpPr>
          <p:cNvPr id="8" name="Zástupný symbol čísla snímky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D16264-20F9-43C2-90D6-1B834D1E384D}" type="slidenum">
              <a:rPr lang="sk-SK"/>
              <a:pPr>
                <a:defRPr/>
              </a:pPr>
              <a:t>1</a:t>
            </a:fld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33412" y="2564904"/>
            <a:ext cx="8115052" cy="3816622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80000"/>
              </a:lnSpc>
            </a:pPr>
            <a:endParaRPr lang="sk-SK" sz="2800" cap="none" dirty="0" smtClean="0">
              <a:solidFill>
                <a:schemeClr val="accent1"/>
              </a:solidFill>
              <a:ea typeface="Times New Roman" pitchFamily="18" charset="0"/>
              <a:cs typeface="Arial" charset="0"/>
            </a:endParaRPr>
          </a:p>
          <a:p>
            <a:pPr algn="l" eaLnBrk="1" hangingPunct="1">
              <a:lnSpc>
                <a:spcPct val="80000"/>
              </a:lnSpc>
              <a:spcAft>
                <a:spcPts val="600"/>
              </a:spcAft>
            </a:pPr>
            <a:r>
              <a:rPr lang="sk-SK" sz="2800" cap="none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Prijímateľ: </a:t>
            </a:r>
            <a:endParaRPr lang="sk-SK" sz="2800" cap="none" dirty="0" smtClean="0">
              <a:solidFill>
                <a:schemeClr val="accent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80000"/>
              </a:lnSpc>
              <a:spcAft>
                <a:spcPts val="600"/>
              </a:spcAft>
            </a:pPr>
            <a:r>
              <a:rPr lang="sk-SK" sz="2800" cap="none" dirty="0" smtClean="0">
                <a:solidFill>
                  <a:schemeClr val="accent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Národný ústav certifikovaných meraní vzdelávania</a:t>
            </a:r>
          </a:p>
          <a:p>
            <a:pPr algn="l" eaLnBrk="1" hangingPunct="1">
              <a:lnSpc>
                <a:spcPct val="80000"/>
              </a:lnSpc>
            </a:pPr>
            <a:endParaRPr lang="sk-SK" sz="2900" cap="none" dirty="0">
              <a:solidFill>
                <a:schemeClr val="accent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80000"/>
              </a:lnSpc>
              <a:spcAft>
                <a:spcPts val="600"/>
              </a:spcAft>
            </a:pPr>
            <a:r>
              <a:rPr lang="sk-SK" sz="2800" cap="none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Názov projektu: </a:t>
            </a:r>
          </a:p>
          <a:p>
            <a:pPr algn="l" eaLnBrk="1" hangingPunct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sk-SK" sz="2800" cap="none" dirty="0" smtClean="0">
                <a:solidFill>
                  <a:schemeClr val="accent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Zvyšovanie kvality vzdelávania na základných a stredných školách s využitím elektronického testovania</a:t>
            </a:r>
          </a:p>
          <a:p>
            <a:pPr algn="l" eaLnBrk="1" hangingPunct="1">
              <a:lnSpc>
                <a:spcPct val="80000"/>
              </a:lnSpc>
            </a:pPr>
            <a:endParaRPr lang="sk-SK" sz="2900" cap="none" dirty="0">
              <a:solidFill>
                <a:schemeClr val="accent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80000"/>
              </a:lnSpc>
              <a:spcAft>
                <a:spcPts val="600"/>
              </a:spcAft>
            </a:pPr>
            <a:r>
              <a:rPr lang="sk-SK" sz="2800" cap="none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Alokácia: </a:t>
            </a:r>
          </a:p>
          <a:p>
            <a:pPr algn="l" eaLnBrk="1" hangingPunct="1">
              <a:lnSpc>
                <a:spcPct val="80000"/>
              </a:lnSpc>
            </a:pPr>
            <a:r>
              <a:rPr lang="sk-SK" sz="2800" cap="none" dirty="0" smtClean="0">
                <a:solidFill>
                  <a:schemeClr val="accent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23. 987.000 Eur</a:t>
            </a:r>
            <a:endParaRPr lang="sk-SK" sz="2800" cap="none" dirty="0" smtClean="0">
              <a:solidFill>
                <a:schemeClr val="accent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sk-SK" sz="2100" cap="none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  <a:t> </a:t>
            </a:r>
            <a:endParaRPr lang="sk-SK" sz="2100" i="1" cap="none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k-SK" sz="900" cap="none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  <a:t> </a:t>
            </a:r>
            <a:endParaRPr lang="sk-SK" sz="900" cap="none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k-SK" sz="900" cap="none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 </a:t>
            </a:r>
            <a:endParaRPr lang="sk-SK" sz="900" cap="none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k-SK" sz="900" cap="none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 </a:t>
            </a:r>
            <a:endParaRPr lang="sk-SK" sz="900" cap="none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k-SK" sz="900" cap="none" dirty="0" smtClean="0">
              <a:ea typeface="Times New Roman" pitchFamily="18" charset="0"/>
              <a:cs typeface="Arial" charset="0"/>
            </a:endParaRPr>
          </a:p>
        </p:txBody>
      </p:sp>
      <p:sp>
        <p:nvSpPr>
          <p:cNvPr id="14340" name="Nadpis 1"/>
          <p:cNvSpPr>
            <a:spLocks noGrp="1"/>
          </p:cNvSpPr>
          <p:nvPr>
            <p:ph type="ctrTitle"/>
          </p:nvPr>
        </p:nvSpPr>
        <p:spPr>
          <a:xfrm>
            <a:off x="323528" y="-52560"/>
            <a:ext cx="8364538" cy="1776412"/>
          </a:xfrm>
        </p:spPr>
        <p:txBody>
          <a:bodyPr/>
          <a:lstStyle/>
          <a:p>
            <a:pPr eaLnBrk="1" hangingPunct="1"/>
            <a:r>
              <a:rPr lang="sk-SK" sz="1600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sk-SK" sz="1600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sk-SK" sz="1600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sk-SK" sz="1600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sk-SK" sz="1600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sk-SK" sz="1600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sk-SK" sz="1600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sk-SK" sz="1600" dirty="0" smtClean="0">
                <a:solidFill>
                  <a:srgbClr val="365F91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endParaRPr lang="sk-SK" sz="2400" b="1" dirty="0" smtClean="0">
              <a:ea typeface="Times New Roman" pitchFamily="18" charset="0"/>
              <a:cs typeface="Arial" charset="0"/>
            </a:endParaRPr>
          </a:p>
        </p:txBody>
      </p:sp>
      <p:pic>
        <p:nvPicPr>
          <p:cNvPr id="14342" name="Picture 8" descr="\\Aha\zdielany_opvav\01 Loga\08 Loga MSVVaS SR\logo_jpg\logo MSVVAS S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635000"/>
            <a:ext cx="2760662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o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12775"/>
            <a:ext cx="10334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o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598488"/>
            <a:ext cx="1258888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2400" dirty="0" smtClean="0">
                <a:solidFill>
                  <a:schemeClr val="accent3"/>
                </a:solidFill>
                <a:ea typeface="Times New Roman" pitchFamily="18" charset="0"/>
                <a:cs typeface="Times New Roman" pitchFamily="18" charset="0"/>
              </a:rPr>
              <a:t>Zvyšovanie kvality vzdelávania na základných a stredných školách s využitím elektronického testovania</a:t>
            </a:r>
            <a:endParaRPr lang="sk-SK" sz="2400" dirty="0">
              <a:solidFill>
                <a:srgbClr val="13466B"/>
              </a:solidFill>
            </a:endParaRP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k-SK" dirty="0" smtClean="0"/>
              <a:t>16.04. 2013</a:t>
            </a: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D97D10-C09F-4D94-AE84-BD19AC3F725E}" type="slidenum">
              <a:rPr lang="sk-SK" smtClean="0"/>
              <a:pPr>
                <a:defRPr/>
              </a:pPr>
              <a:t>2</a:t>
            </a:fld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662736" cy="4716016"/>
          </a:xfrm>
        </p:spPr>
        <p:txBody>
          <a:bodyPr/>
          <a:lstStyle/>
          <a:p>
            <a:r>
              <a:rPr lang="sk-SK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Cieľ projektu:</a:t>
            </a:r>
          </a:p>
          <a:p>
            <a:pPr>
              <a:buFontTx/>
              <a:buChar char="-"/>
            </a:pPr>
            <a:r>
              <a:rPr lang="sk-SK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Vytvoriť technické a personálne </a:t>
            </a:r>
            <a:r>
              <a:rPr lang="sk-SK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podmienky pre zavedenie elektronického testovania </a:t>
            </a:r>
            <a:r>
              <a:rPr lang="sk-SK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na školách 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(certifikačné</a:t>
            </a:r>
            <a:r>
              <a:rPr lang="sk-SK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, školské, 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učiteľské </a:t>
            </a:r>
            <a:r>
              <a:rPr lang="sk-SK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testy) </a:t>
            </a:r>
            <a:r>
              <a:rPr lang="sk-SK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a počítačom podporovanú tvorbu úloh a testov</a:t>
            </a:r>
            <a:r>
              <a:rPr lang="sk-SK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Prostredníctvom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databázy úloh (NÚCEM, školská banka úloh) 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vytvoriť podmienky pre zavedenie meraní výsledkov vzdelávania žiakov a škôl so zameraním sa na hodnotenie a rozvíjanie logického myslenia žiakov a </a:t>
            </a:r>
            <a:r>
              <a:rPr lang="sk-SK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prepájanie 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vedomostí žiakov. </a:t>
            </a:r>
          </a:p>
          <a:p>
            <a:pPr>
              <a:buFontTx/>
              <a:buChar char="-"/>
            </a:pP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Poskytovať 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efektívnu spätnú väzbu školám a </a:t>
            </a:r>
            <a:r>
              <a:rPr lang="sk-SK" sz="2400" b="1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decíznej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sfére        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o kvalite vyučovania 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a žiakom 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o ich úspešnosti so zámerom stáleho zlepšovania sa.</a:t>
            </a:r>
          </a:p>
          <a:p>
            <a:pPr>
              <a:buNone/>
            </a:pPr>
            <a:r>
              <a:rPr lang="sk-SK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k-SK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k-SK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108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400" dirty="0" smtClean="0">
                <a:solidFill>
                  <a:schemeClr val="accent3"/>
                </a:solidFill>
                <a:ea typeface="Times New Roman" pitchFamily="18" charset="0"/>
                <a:cs typeface="Times New Roman" pitchFamily="18" charset="0"/>
              </a:rPr>
              <a:t>Zvyšovanie kvality vzdelávania na základných a stredných školách s využitím elektronického testovania</a:t>
            </a:r>
            <a:endParaRPr lang="sk-SK" sz="2400" dirty="0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k-SK" dirty="0" smtClean="0"/>
              <a:t>16.04.2013</a:t>
            </a: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D97D10-C09F-4D94-AE84-BD19AC3F725E}" type="slidenum">
              <a:rPr lang="sk-SK" smtClean="0"/>
              <a:pPr>
                <a:defRPr/>
              </a:pPr>
              <a:t>3</a:t>
            </a:fld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503920" cy="4686272"/>
          </a:xfrm>
        </p:spPr>
        <p:txBody>
          <a:bodyPr/>
          <a:lstStyle/>
          <a:p>
            <a:r>
              <a:rPr lang="sk-SK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sk-SK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rvanie </a:t>
            </a:r>
            <a:r>
              <a:rPr lang="sk-SK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projektu: 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marec 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2013 – september 2015</a:t>
            </a:r>
            <a:endParaRPr lang="sk-SK" sz="2800" b="1" dirty="0">
              <a:solidFill>
                <a:schemeClr val="accent3"/>
              </a:solidFill>
            </a:endParaRPr>
          </a:p>
          <a:p>
            <a:r>
              <a:rPr lang="sk-SK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Aktivity projektu:</a:t>
            </a:r>
            <a:endParaRPr lang="sk-SK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k-SK" sz="2800" dirty="0" smtClean="0"/>
              <a:t>	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Aktivita 1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: Vytváranie úloh a testov pre priebežné školské testovanie (školská banka úloh) a výstupné hodnotiace testovanie (NÚCEM banka úloh)</a:t>
            </a:r>
          </a:p>
          <a:p>
            <a:pPr>
              <a:spcAft>
                <a:spcPts val="600"/>
              </a:spcAft>
              <a:buNone/>
            </a:pP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	 T.: 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marec 2013 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– september 2015</a:t>
            </a:r>
          </a:p>
          <a:p>
            <a:pPr>
              <a:buNone/>
            </a:pP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Aktivita 2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: Zavádzanie elektronického testovania na monitorovanie úrovne vedomostí , zručností a kompetencií žiakov, sledovanie trendov kvality škôl</a:t>
            </a:r>
          </a:p>
          <a:p>
            <a:pPr>
              <a:buNone/>
            </a:pP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	T.:  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marec 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2013 – september 2015</a:t>
            </a:r>
            <a:endParaRPr lang="sk-SK" sz="2400" b="1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k-SK" sz="2800" b="1" dirty="0" smtClean="0">
              <a:solidFill>
                <a:schemeClr val="accent3"/>
              </a:solidFill>
            </a:endParaRPr>
          </a:p>
          <a:p>
            <a:pPr>
              <a:buNone/>
            </a:pPr>
            <a:endParaRPr lang="sk-SK" sz="2800" dirty="0" smtClean="0"/>
          </a:p>
          <a:p>
            <a:pPr>
              <a:buNone/>
            </a:pPr>
            <a:endParaRPr lang="sk-SK" sz="2800" dirty="0"/>
          </a:p>
        </p:txBody>
      </p:sp>
    </p:spTree>
    <p:extLst>
      <p:ext uri="{BB962C8B-B14F-4D97-AF65-F5344CB8AC3E}">
        <p14:creationId xmlns="" xmlns:p14="http://schemas.microsoft.com/office/powerpoint/2010/main" val="232106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400" dirty="0" smtClean="0">
                <a:solidFill>
                  <a:schemeClr val="accent3"/>
                </a:solidFill>
                <a:ea typeface="Times New Roman" pitchFamily="18" charset="0"/>
                <a:cs typeface="Times New Roman" pitchFamily="18" charset="0"/>
              </a:rPr>
              <a:t>Zvyšovanie kvality vzdelávania na základných a stredných školách s využitím elektronického testovania</a:t>
            </a:r>
            <a:endParaRPr lang="sk-SK" sz="2400" dirty="0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k-SK" dirty="0" smtClean="0"/>
              <a:t>16.04.2013</a:t>
            </a: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D97D10-C09F-4D94-AE84-BD19AC3F725E}" type="slidenum">
              <a:rPr lang="sk-SK" smtClean="0"/>
              <a:pPr>
                <a:defRPr/>
              </a:pPr>
              <a:t>4</a:t>
            </a:fld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503920" cy="4716016"/>
          </a:xfrm>
        </p:spPr>
        <p:txBody>
          <a:bodyPr/>
          <a:lstStyle/>
          <a:p>
            <a:r>
              <a:rPr lang="sk-SK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Očakávané čerpanie po rokoch:</a:t>
            </a:r>
          </a:p>
          <a:p>
            <a:pPr>
              <a:buNone/>
            </a:pP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sk-SK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Rok 2013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: 	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11,4 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mil. Eur</a:t>
            </a:r>
          </a:p>
          <a:p>
            <a:pPr>
              <a:buNone/>
            </a:pP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			</a:t>
            </a:r>
          </a:p>
          <a:p>
            <a:pPr>
              <a:buNone/>
            </a:pPr>
            <a:r>
              <a:rPr lang="sk-SK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Rok 2014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:	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7,0 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mil. Eur</a:t>
            </a:r>
          </a:p>
          <a:p>
            <a:pPr>
              <a:buNone/>
            </a:pPr>
            <a:r>
              <a:rPr lang="sk-SK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sk-SK" sz="24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k-SK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Rok 2015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:	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5,6 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mil. Eur</a:t>
            </a:r>
            <a:endParaRPr lang="sk-SK" sz="24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k-SK" sz="2800" dirty="0"/>
          </a:p>
        </p:txBody>
      </p:sp>
    </p:spTree>
    <p:extLst>
      <p:ext uri="{BB962C8B-B14F-4D97-AF65-F5344CB8AC3E}">
        <p14:creationId xmlns="" xmlns:p14="http://schemas.microsoft.com/office/powerpoint/2010/main" val="232106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2400" dirty="0" smtClean="0">
                <a:solidFill>
                  <a:schemeClr val="accent3"/>
                </a:solidFill>
                <a:ea typeface="Times New Roman" pitchFamily="18" charset="0"/>
                <a:cs typeface="Times New Roman" pitchFamily="18" charset="0"/>
              </a:rPr>
              <a:t>Zvyšovanie kvality vzdelávania na základných a stredných školách s využitím elektronického testovania</a:t>
            </a:r>
            <a:endParaRPr lang="sk-SK" sz="2400" dirty="0">
              <a:solidFill>
                <a:srgbClr val="13466B"/>
              </a:solidFill>
            </a:endParaRP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k-SK" dirty="0" smtClean="0"/>
              <a:t>16.04. 2013</a:t>
            </a: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D97D10-C09F-4D94-AE84-BD19AC3F725E}" type="slidenum">
              <a:rPr lang="sk-SK" smtClean="0"/>
              <a:pPr>
                <a:defRPr/>
              </a:pPr>
              <a:t>5</a:t>
            </a:fld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590728" cy="468627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sk-SK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sk-SK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opad/prínos </a:t>
            </a:r>
            <a:r>
              <a:rPr lang="sk-SK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projektu</a:t>
            </a:r>
            <a:r>
              <a:rPr lang="sk-SK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sk-SK" sz="24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Vytvorenie  </a:t>
            </a:r>
            <a:r>
              <a:rPr lang="sk-SK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funkčného elektronického prostredia </a:t>
            </a:r>
            <a:r>
              <a:rPr lang="sk-SK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pre tvorbu testov, realizáciu testovaní, administráciu a hodnotenie testov na školách a zber údajov prostredníctvom dotazníkov od učiteľov a žiakov </a:t>
            </a:r>
            <a:r>
              <a:rPr lang="sk-SK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prostredníctvom 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počítačov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sk-SK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Vytvorenie technických a personálnych podmienok na postupný prechod na </a:t>
            </a:r>
            <a:r>
              <a:rPr lang="sk-SK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on-line certifikačné národné 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merania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sk-SK" sz="24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Vybudovanie  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obsahovo bohatej centrálnej NÚCEM banky úloh 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zohľadňujúcej vzdelávací obsah na stupňoch ISCED 2 a 3.</a:t>
            </a:r>
          </a:p>
          <a:p>
            <a:pPr>
              <a:buFontTx/>
              <a:buChar char="-"/>
            </a:pPr>
            <a:r>
              <a:rPr lang="sk-SK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Využívanie banky úloh vo vyučovacom procese ako </a:t>
            </a:r>
            <a:r>
              <a:rPr lang="sk-SK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nástroja na poskytovanie spätnej väzby</a:t>
            </a:r>
            <a:r>
              <a:rPr lang="sk-SK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učiteľovi o úspešnosti žiakov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sk-SK" sz="24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108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2400" dirty="0" smtClean="0">
                <a:solidFill>
                  <a:schemeClr val="accent3"/>
                </a:solidFill>
                <a:ea typeface="Times New Roman" pitchFamily="18" charset="0"/>
                <a:cs typeface="Times New Roman" pitchFamily="18" charset="0"/>
              </a:rPr>
              <a:t>Zvyšovanie kvality vzdelávania na základných a stredných školách s využitím elektronického testovania</a:t>
            </a:r>
            <a:endParaRPr lang="sk-SK" sz="2400" dirty="0">
              <a:solidFill>
                <a:srgbClr val="13466B"/>
              </a:solidFill>
            </a:endParaRP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k-SK" dirty="0" smtClean="0"/>
              <a:t>16.04. 2013</a:t>
            </a: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D97D10-C09F-4D94-AE84-BD19AC3F725E}" type="slidenum">
              <a:rPr lang="sk-SK" smtClean="0"/>
              <a:pPr>
                <a:defRPr/>
              </a:pPr>
              <a:t>6</a:t>
            </a:fld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734744" cy="489654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sk-SK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sk-SK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opad/prínos </a:t>
            </a:r>
            <a:r>
              <a:rPr lang="sk-SK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projektu</a:t>
            </a:r>
            <a:r>
              <a:rPr lang="sk-SK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sk-SK" sz="24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sk-SK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Zavedenie </a:t>
            </a:r>
            <a:r>
              <a:rPr lang="sk-SK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cyklických meraní výsledkov vzdelávania  zo všeobecnovzdelávacích predmetov a kľúčových kompetencií        </a:t>
            </a:r>
            <a:r>
              <a:rPr lang="sk-SK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s využitím efektívneho elektronického testovania na školách            a poskytovanie automatizovanej a rýchlej spätnej väzby žiakom     a školám o výsledkoch.</a:t>
            </a:r>
          </a:p>
          <a:p>
            <a:pPr>
              <a:buFontTx/>
              <a:buChar char="-"/>
            </a:pP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Poskytovanie </a:t>
            </a:r>
            <a:r>
              <a:rPr lang="sk-SK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spätnej väzby školám o kvalite 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vyučovania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Poskytovanie 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podkladov, analýz ministerstvu školstva a </a:t>
            </a:r>
            <a:r>
              <a:rPr lang="sk-SK" sz="2400" b="1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decíznej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sfére o kvalite škôl 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na základe prepájania výsledkov meraní  a kontextových indikátorov.</a:t>
            </a:r>
            <a:endParaRPr lang="sk-SK" sz="28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sk-SK" sz="24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Zníženie </a:t>
            </a:r>
            <a:r>
              <a:rPr lang="sk-SK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administratívnej z</a:t>
            </a:r>
            <a:r>
              <a:rPr lang="sk-SK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áťaže a celkových nákladov 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na testovanie žiakov.</a:t>
            </a:r>
            <a:endParaRPr lang="sk-SK" sz="24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108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z="2400" dirty="0" smtClean="0">
                <a:solidFill>
                  <a:schemeClr val="accent3"/>
                </a:solidFill>
                <a:ea typeface="Times New Roman" pitchFamily="18" charset="0"/>
                <a:cs typeface="Times New Roman" pitchFamily="18" charset="0"/>
              </a:rPr>
              <a:t>Zvyšovanie kvality vzdelávania na základných a stredných školách s využitím elektronického testovania</a:t>
            </a:r>
            <a:endParaRPr lang="sk-SK" sz="2400" dirty="0">
              <a:solidFill>
                <a:srgbClr val="13466B"/>
              </a:solidFill>
            </a:endParaRP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k-SK" dirty="0" smtClean="0"/>
              <a:t>16.04. 2013</a:t>
            </a: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D97D10-C09F-4D94-AE84-BD19AC3F725E}" type="slidenum">
              <a:rPr lang="sk-SK" smtClean="0"/>
              <a:pPr>
                <a:defRPr/>
              </a:pPr>
              <a:t>7</a:t>
            </a:fld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734744" cy="489654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sk-SK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Hlavné výstupy</a:t>
            </a:r>
            <a:r>
              <a:rPr lang="sk-SK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projektu</a:t>
            </a:r>
            <a:r>
              <a:rPr lang="sk-SK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sk-SK" sz="24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Funkčný elektronický systém testovania zavedený na ZŠ a SŠ vo všetkých regiónoch Slovenska</a:t>
            </a:r>
          </a:p>
          <a:p>
            <a:pPr>
              <a:buFontTx/>
              <a:buChar char="-"/>
            </a:pP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Databáza úloh a testov voľne prístupná pre učiteľov pre účely školských testovaní</a:t>
            </a:r>
          </a:p>
          <a:p>
            <a:pPr>
              <a:buFontTx/>
              <a:buChar char="-"/>
            </a:pP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Databáza úloh NÚCEM s utajenými testami pre národné objektívne testovania</a:t>
            </a:r>
          </a:p>
          <a:p>
            <a:pPr>
              <a:buFontTx/>
              <a:buChar char="-"/>
            </a:pP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Analytické materiály, štatistiky pre ministerstvo školstva a zriaďovateľov škôl o kvalite základných a stredných škôl v regiónoch Slovenska</a:t>
            </a:r>
          </a:p>
          <a:p>
            <a:pPr>
              <a:buFontTx/>
              <a:buChar char="-"/>
            </a:pP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Dotazníky, štatistiky, podkladové materiály pre manažmenty škôl podporujúce </a:t>
            </a:r>
            <a:r>
              <a:rPr lang="sk-SK" sz="2400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autoevalvačné</a:t>
            </a:r>
            <a:r>
              <a:rPr lang="sk-SK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procesy na školách</a:t>
            </a:r>
          </a:p>
          <a:p>
            <a:pPr>
              <a:buFontTx/>
              <a:buChar char="-"/>
            </a:pPr>
            <a:endParaRPr lang="sk-SK" sz="24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108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dátumu 2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6D02C0-119C-4C18-9251-EDCE0E7B07F2}" type="slidenum">
              <a:rPr lang="sk-SK"/>
              <a:pPr>
                <a:defRPr/>
              </a:pPr>
              <a:t>8</a:t>
            </a:fld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type="subTitle" idx="1"/>
          </p:nvPr>
        </p:nvSpPr>
        <p:spPr>
          <a:xfrm>
            <a:off x="293688" y="2636838"/>
            <a:ext cx="8509000" cy="34893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sk-SK" sz="4000" dirty="0" smtClean="0">
              <a:solidFill>
                <a:schemeClr val="accent3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sk-SK" sz="4000" dirty="0">
              <a:solidFill>
                <a:schemeClr val="accent3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sk-SK" sz="4000" dirty="0" smtClean="0">
                <a:solidFill>
                  <a:schemeClr val="accent3"/>
                </a:solidFill>
              </a:rPr>
              <a:t>ĎAKUJEM ZA POZORNOSŤ</a:t>
            </a: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 eaLnBrk="1" fontAlgn="auto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/>
              <a:buNone/>
              <a:defRPr/>
            </a:pPr>
            <a:endParaRPr lang="sk-SK" sz="12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sk-SK" sz="4000" dirty="0">
              <a:solidFill>
                <a:schemeClr val="accent3"/>
              </a:solidFill>
            </a:endParaRPr>
          </a:p>
        </p:txBody>
      </p:sp>
      <p:pic>
        <p:nvPicPr>
          <p:cNvPr id="41989" name="Picture 8" descr="\\Aha\zdielany_opvav\01 Loga\08 Loga MSVVaS SR\logo_jpg\logo MSVVAS S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5000"/>
            <a:ext cx="2760662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o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12775"/>
            <a:ext cx="10334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ázo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598488"/>
            <a:ext cx="1258888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bčiansky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Občiansky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bčiansky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3482</TotalTime>
  <Words>457</Words>
  <Application>Microsoft Office PowerPoint</Application>
  <PresentationFormat>Prezentácia na obrazovke (4:3)</PresentationFormat>
  <Paragraphs>83</Paragraphs>
  <Slides>8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8</vt:i4>
      </vt:variant>
    </vt:vector>
  </HeadingPairs>
  <TitlesOfParts>
    <vt:vector size="9" baseType="lpstr">
      <vt:lpstr>Občiansky</vt:lpstr>
      <vt:lpstr>    </vt:lpstr>
      <vt:lpstr>Zvyšovanie kvality vzdelávania na základných a stredných školách s využitím elektronického testovania</vt:lpstr>
      <vt:lpstr>Zvyšovanie kvality vzdelávania na základných a stredných školách s využitím elektronického testovania</vt:lpstr>
      <vt:lpstr>Zvyšovanie kvality vzdelávania na základných a stredných školách s využitím elektronického testovania</vt:lpstr>
      <vt:lpstr>Zvyšovanie kvality vzdelávania na základných a stredných školách s využitím elektronického testovania</vt:lpstr>
      <vt:lpstr>Zvyšovanie kvality vzdelávania na základných a stredných školách s využitím elektronického testovania</vt:lpstr>
      <vt:lpstr>Zvyšovanie kvality vzdelávania na základných a stredných školách s využitím elektronického testovania</vt:lpstr>
      <vt:lpstr>Snímka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andrea.uhrinova</dc:creator>
  <cp:lastModifiedBy>kanovska</cp:lastModifiedBy>
  <cp:revision>249</cp:revision>
  <dcterms:created xsi:type="dcterms:W3CDTF">2010-10-07T08:15:07Z</dcterms:created>
  <dcterms:modified xsi:type="dcterms:W3CDTF">2013-04-05T08:46:22Z</dcterms:modified>
</cp:coreProperties>
</file>