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9"/>
  </p:notesMasterIdLst>
  <p:sldIdLst>
    <p:sldId id="256" r:id="rId2"/>
    <p:sldId id="292" r:id="rId3"/>
    <p:sldId id="304" r:id="rId4"/>
    <p:sldId id="300" r:id="rId5"/>
    <p:sldId id="301" r:id="rId6"/>
    <p:sldId id="303" r:id="rId7"/>
    <p:sldId id="260" r:id="rId8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riam.petrasova" initials="m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3333CC"/>
    <a:srgbClr val="3366FF"/>
    <a:srgbClr val="00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vetlý štýl 3 - zvýrazneni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redný štýl 2 - zvýrazneni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Stredný štýl 4 - zvýrazneni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Štýl s motívom 1 - zvýrazneni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Stredný štýl 2 - zvýrazneni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303" autoAdjust="0"/>
  </p:normalViewPr>
  <p:slideViewPr>
    <p:cSldViewPr>
      <p:cViewPr>
        <p:scale>
          <a:sx n="100" d="100"/>
          <a:sy n="100" d="100"/>
        </p:scale>
        <p:origin x="-516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547AA1F-3F1A-463A-8E84-959F98AA7641}" type="datetimeFigureOut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k-SK" noProof="0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noProof="0" smtClean="0"/>
              <a:t>Upravte štýl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  <a:endParaRPr lang="sk-SK" noProof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691DA7-B6A7-4E44-9ED5-A7C457BCA32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70625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Obdĺžnik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ĺžnik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ovná spojnica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bdĺžnik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á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á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sk-SK" smtClean="0"/>
              <a:t>Upravte štýl predlohy podnadpisov</a:t>
            </a:r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5" name="Zástupný symbol dátumu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C0192-BC29-48D0-9CEC-27563288E800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16" name="Zástupný symbol päty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7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CA1058E-AA34-48E6-936A-3235491743B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10776-08FC-4005-964A-237F0D6F3EAA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38F16-9D44-45E6-8F5D-56AF404FDD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Obdĺžni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ĺžnik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ovná spojnica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á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á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3" name="Zástupný symbol čísla snímky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10661-95D7-4F65-9B34-F9C37133C91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14" name="Zástupný symbol dátumu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091F7-B6A6-47E7-B836-6B1992B1C4B4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15" name="Zástupný symbol päty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F1076-E8C4-43B3-B8FC-0093B35A7675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97D10-C09F-4D94-AE84-BD19AC3F725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Obdĺž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ĺžnik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ĺžnik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bdĺžnik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Rovná spojnica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á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á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5" name="Zástupný symbol päty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6" name="Zástupný symbol dátumu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36734-19F0-407B-992B-55B874A445B5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17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7A9F640-7A8D-40E7-8003-506B2676FE00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vná spojnica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0" name="Zástupný symbol obsah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6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64800-71A2-4365-8766-57F4FDDBB4E6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7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E139B-F621-487D-9CCF-143820D8E73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vná spojnica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ĺžni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ĺžni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bdĺžni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bdĺžnik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Obdĺžnik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ovná spojnica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Obdĺžnik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á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á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24" name="Zástupný symbol obsah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26" name="Zástupný symbol obsah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8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72998-5C2D-4CDC-BA5E-84D2176FD793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19" name="Zástupný symbol päty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0" name="Zástupný symbol čísla snímky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A5E1243-FC4F-40F3-9927-E11BBEEDAA9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E6C96-3B2C-4E11-8FBC-9149AF668D0F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33B7E-AC58-46D2-8631-6788CF24A3E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Obdĺžnik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Obdĺžni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Obdĺžni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CD52-AC56-42BE-9166-315248B59794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9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0" name="Zástupný symbol čísla snímky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54EA06-BE98-4A01-AA62-5568F9A1803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ĺžnik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ĺžni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bdĺžnik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Rovná spojnica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á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á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bdĺžnik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20" name="Zástupný symbol obsah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6" name="Zástupný symbol čísla snímky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A028AC0-D699-4ADF-9DA2-302DE4BDE97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17" name="Zástupný symbol dátumu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0A1E4-485A-4CFA-98CC-FE6F3BBD6671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18" name="Zástupný symbol päty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vná spojnica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ĺžni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Obdĺžnik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bdĺžni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bdĺžnik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á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á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bdĺžnik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sk-SK" noProof="0" smtClean="0"/>
              <a:t>Ak chcete pridať obrázok, kliknite na ikonu</a:t>
            </a:r>
            <a:endParaRPr lang="en-US" noProof="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16" name="Zástupný symbol čísla snímky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28802-1840-4865-B7B8-B67535D8D0B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17" name="Zástupný symbol dátumu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315F6-0D1C-4FF3-872C-899C855FA84C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18" name="Zástupný symbol päty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ĺžni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Obdĺžnik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Obdĺž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Obdĺžni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C6B2F8-FA7E-40F9-8E87-98421EA6C812}" type="datetime1">
              <a:rPr lang="sk-SK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Obdĺžnik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á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á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84F0B1-C0EB-4AF8-BF87-2846582629C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1038" name="Zástupný symbol nadpisu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Upravte štýly predlohy textu</a:t>
            </a:r>
            <a:endParaRPr lang="en-US" smtClean="0"/>
          </a:p>
        </p:txBody>
      </p:sp>
      <p:sp>
        <p:nvSpPr>
          <p:cNvPr id="1039" name="Zástupný symbol textu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13466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17517A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77E48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AF8B1E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dátumu 2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sk-SK" dirty="0"/>
          </a:p>
        </p:txBody>
      </p:sp>
      <p:sp>
        <p:nvSpPr>
          <p:cNvPr id="8" name="Zástupný symbol čísla snímky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D16264-20F9-43C2-90D6-1B834D1E384D}" type="slidenum">
              <a:rPr lang="sk-SK"/>
              <a:pPr>
                <a:defRPr/>
              </a:pPr>
              <a:t>1</a:t>
            </a:fld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33412" y="2996952"/>
            <a:ext cx="7848600" cy="3384574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endParaRPr lang="sk-SK" sz="2800" cap="none" dirty="0" smtClean="0">
              <a:solidFill>
                <a:schemeClr val="accent1"/>
              </a:solidFill>
              <a:ea typeface="Times New Roman" pitchFamily="18" charset="0"/>
              <a:cs typeface="Arial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sk-SK" sz="2800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Prijímateľ: </a:t>
            </a:r>
            <a:r>
              <a:rPr lang="sk-SK" sz="2800" b="0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Metodicko-pedagogické centrum</a:t>
            </a:r>
            <a:endParaRPr lang="sk-SK" sz="2900" b="0" cap="none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sk-SK" sz="2800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Názov </a:t>
            </a:r>
            <a:r>
              <a:rPr lang="sk-SK" sz="2800" cap="none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projektu</a:t>
            </a:r>
            <a:r>
              <a:rPr lang="sk-SK" sz="2800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sk-SK" sz="2800" b="0" cap="none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Inkluzívny</a:t>
            </a:r>
            <a:r>
              <a:rPr lang="sk-SK" sz="2800" b="0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sk-SK" sz="2800" b="0" cap="none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model vzdelávania na </a:t>
            </a:r>
            <a:r>
              <a:rPr lang="sk-SK" sz="2800" b="0" cap="none" dirty="0" err="1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predprimárnom</a:t>
            </a:r>
            <a:r>
              <a:rPr lang="sk-SK" sz="2800" b="0" cap="none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stupni školskej sústavy</a:t>
            </a:r>
            <a:endParaRPr lang="sk-SK" sz="2800" b="0" cap="none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</a:pPr>
            <a:endParaRPr lang="sk-SK" sz="2900" cap="none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sk-SK" sz="2800" cap="none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Alokácia</a:t>
            </a:r>
            <a:r>
              <a:rPr lang="sk-SK" sz="2800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sk-SK" sz="2800" b="0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 </a:t>
            </a:r>
            <a:r>
              <a:rPr lang="sk-SK" sz="2800" b="0" cap="none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372 029,- </a:t>
            </a:r>
            <a:r>
              <a:rPr lang="sk-SK" sz="2800" b="0" cap="none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EURO (ESF </a:t>
            </a:r>
            <a:r>
              <a:rPr lang="sk-SK" sz="2800" b="0" cap="none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ŠR) </a:t>
            </a:r>
            <a:r>
              <a:rPr lang="sk-SK" sz="2100" cap="none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> </a:t>
            </a:r>
            <a:endParaRPr lang="sk-SK" sz="2100" i="1" cap="none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k-SK" sz="900" cap="none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> </a:t>
            </a:r>
            <a:endParaRPr lang="sk-SK" sz="900" cap="none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k-SK" sz="900" cap="none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 </a:t>
            </a:r>
            <a:endParaRPr lang="sk-SK" sz="900" cap="none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k-SK" sz="900" cap="none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 </a:t>
            </a:r>
            <a:endParaRPr lang="sk-SK" sz="900" cap="none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k-SK" sz="900" cap="none" dirty="0" smtClean="0">
              <a:ea typeface="Times New Roman" pitchFamily="18" charset="0"/>
              <a:cs typeface="Arial" charset="0"/>
            </a:endParaRPr>
          </a:p>
        </p:txBody>
      </p:sp>
      <p:sp>
        <p:nvSpPr>
          <p:cNvPr id="14340" name="Nadpis 1"/>
          <p:cNvSpPr>
            <a:spLocks noGrp="1"/>
          </p:cNvSpPr>
          <p:nvPr>
            <p:ph type="ctrTitle"/>
          </p:nvPr>
        </p:nvSpPr>
        <p:spPr>
          <a:xfrm>
            <a:off x="323528" y="-52560"/>
            <a:ext cx="8364538" cy="1776412"/>
          </a:xfrm>
        </p:spPr>
        <p:txBody>
          <a:bodyPr/>
          <a:lstStyle/>
          <a:p>
            <a:pPr eaLnBrk="1" hangingPunct="1"/>
            <a: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endParaRPr lang="sk-SK" sz="2400" b="1" dirty="0" smtClean="0">
              <a:ea typeface="Times New Roman" pitchFamily="18" charset="0"/>
              <a:cs typeface="Arial" charset="0"/>
            </a:endParaRPr>
          </a:p>
        </p:txBody>
      </p:sp>
      <p:pic>
        <p:nvPicPr>
          <p:cNvPr id="14342" name="Picture 8" descr="\\Aha\zdielany_opvav\01 Loga\08 Loga MSVVaS SR\logo_jpg\logo MSVVAS S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635000"/>
            <a:ext cx="2760662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12775"/>
            <a:ext cx="10334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o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98488"/>
            <a:ext cx="12588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k-SK" sz="2000" dirty="0" err="1"/>
              <a:t>Inkluzívny</a:t>
            </a:r>
            <a:r>
              <a:rPr lang="sk-SK" sz="2000" dirty="0"/>
              <a:t> model vzdelávania na </a:t>
            </a:r>
            <a:r>
              <a:rPr lang="sk-SK" sz="2000" dirty="0" err="1"/>
              <a:t>predprimárnom</a:t>
            </a:r>
            <a:r>
              <a:rPr lang="sk-SK" sz="2000" dirty="0"/>
              <a:t> stupni školskej sústavy</a:t>
            </a:r>
            <a:endParaRPr lang="sk-SK" sz="20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97D10-C09F-4D94-AE84-BD19AC3F725E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k-SK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800" b="1" dirty="0" smtClean="0">
                <a:latin typeface="Times New Roman" pitchFamily="18" charset="0"/>
                <a:cs typeface="Times New Roman" pitchFamily="18" charset="0"/>
              </a:rPr>
              <a:t>Cieľ </a:t>
            </a:r>
            <a:r>
              <a:rPr lang="sk-SK" sz="2800" b="1" dirty="0" smtClean="0">
                <a:latin typeface="Times New Roman" pitchFamily="18" charset="0"/>
                <a:cs typeface="Times New Roman" pitchFamily="18" charset="0"/>
              </a:rPr>
              <a:t>projektu</a:t>
            </a:r>
            <a:r>
              <a:rPr lang="sk-SK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k-SK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Prostredníctvom vzdelávania pedagogických a odborných zamestnancov zlepšiť vzdelanostnú úroveň detí pochádzajúcich z marginalizovaných rómskych komunít a tým vytvoriť potrebné kompetencie pre ich vstup na primárny stupeň vzdelávania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800" b="1" dirty="0" smtClean="0">
                <a:latin typeface="Times New Roman" pitchFamily="18" charset="0"/>
                <a:cs typeface="Times New Roman" pitchFamily="18" charset="0"/>
              </a:rPr>
              <a:t>Trvanie projektu</a:t>
            </a:r>
            <a:r>
              <a:rPr lang="sk-SK" sz="28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k-SK" sz="2800" dirty="0">
                <a:latin typeface="Times New Roman" pitchFamily="18" charset="0"/>
                <a:cs typeface="Times New Roman" pitchFamily="18" charset="0"/>
              </a:rPr>
              <a:t>02/2013 – 11/2015</a:t>
            </a:r>
            <a:endParaRPr lang="sk-SK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k-SK" sz="2800" b="1" dirty="0" smtClean="0"/>
              <a:t>   </a:t>
            </a:r>
            <a:endParaRPr lang="sk-SK" sz="2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0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000" dirty="0" err="1"/>
              <a:t>Inkluzívny</a:t>
            </a:r>
            <a:r>
              <a:rPr lang="sk-SK" sz="2000" dirty="0"/>
              <a:t> model vzdelávania na </a:t>
            </a:r>
            <a:r>
              <a:rPr lang="sk-SK" sz="2000" dirty="0" err="1"/>
              <a:t>predprimárnom</a:t>
            </a:r>
            <a:r>
              <a:rPr lang="sk-SK" sz="2000" dirty="0"/>
              <a:t> stupni školskej sústavy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301752" y="1124744"/>
            <a:ext cx="8503920" cy="4974304"/>
          </a:xfrm>
        </p:spPr>
        <p:txBody>
          <a:bodyPr/>
          <a:lstStyle/>
          <a:p>
            <a:pPr marL="0" indent="0">
              <a:buNone/>
            </a:pPr>
            <a:r>
              <a:rPr lang="sk-SK" sz="2800" b="1" dirty="0">
                <a:latin typeface="Times New Roman" pitchFamily="18" charset="0"/>
                <a:cs typeface="Times New Roman" pitchFamily="18" charset="0"/>
              </a:rPr>
              <a:t>Aktivity projektu:</a:t>
            </a:r>
          </a:p>
          <a:p>
            <a:pPr marL="0" indent="0">
              <a:buNone/>
            </a:pPr>
            <a:r>
              <a:rPr lang="sk-SK" sz="2000" dirty="0"/>
              <a:t>1.1</a:t>
            </a:r>
            <a:r>
              <a:rPr lang="sk-SK" sz="1800" dirty="0"/>
              <a:t>. </a:t>
            </a:r>
            <a:r>
              <a:rPr lang="sk-SK" sz="1800" b="1" dirty="0"/>
              <a:t>Vzdelávanie pedagogických zamestnancov a odborných zamestnancov</a:t>
            </a:r>
          </a:p>
          <a:p>
            <a:pPr>
              <a:buFontTx/>
              <a:buChar char="-"/>
            </a:pPr>
            <a:r>
              <a:rPr lang="sk-SK" sz="1800" dirty="0" smtClean="0"/>
              <a:t>analýza </a:t>
            </a:r>
            <a:r>
              <a:rPr lang="sk-SK" sz="1800" dirty="0"/>
              <a:t>vzdelávacích </a:t>
            </a:r>
            <a:r>
              <a:rPr lang="sk-SK" sz="1800" dirty="0" smtClean="0"/>
              <a:t>potrieb</a:t>
            </a:r>
          </a:p>
          <a:p>
            <a:pPr>
              <a:buFontTx/>
              <a:buChar char="-"/>
            </a:pPr>
            <a:r>
              <a:rPr lang="sk-SK" sz="1800" dirty="0"/>
              <a:t>t</a:t>
            </a:r>
            <a:r>
              <a:rPr lang="nn-NO" sz="1800" dirty="0" smtClean="0"/>
              <a:t>vorba</a:t>
            </a:r>
            <a:r>
              <a:rPr lang="sk-SK" sz="1800" dirty="0" smtClean="0"/>
              <a:t>, akreditácia a implementácia</a:t>
            </a:r>
            <a:r>
              <a:rPr lang="nn-NO" sz="1800" dirty="0" smtClean="0"/>
              <a:t> </a:t>
            </a:r>
            <a:r>
              <a:rPr lang="nn-NO" sz="1800" dirty="0"/>
              <a:t>2 programov kontinuálneho vzdelávania </a:t>
            </a:r>
            <a:endParaRPr lang="sk-SK" sz="1800" dirty="0"/>
          </a:p>
          <a:p>
            <a:pPr marL="0" indent="0">
              <a:buNone/>
            </a:pPr>
            <a:r>
              <a:rPr lang="sk-SK" sz="1800" dirty="0"/>
              <a:t>1.2. </a:t>
            </a:r>
            <a:r>
              <a:rPr lang="sk-SK" sz="1800" b="1" dirty="0"/>
              <a:t>Podpora </a:t>
            </a:r>
            <a:r>
              <a:rPr lang="sk-SK" sz="1800" b="1" dirty="0" err="1"/>
              <a:t>inkluzívneho</a:t>
            </a:r>
            <a:r>
              <a:rPr lang="sk-SK" sz="1800" b="1" dirty="0"/>
              <a:t> modelu vzdelávania pre potreby </a:t>
            </a:r>
            <a:r>
              <a:rPr lang="sk-SK" sz="1800" b="1" dirty="0" err="1"/>
              <a:t>predprimárneho</a:t>
            </a:r>
            <a:r>
              <a:rPr lang="sk-SK" sz="1800" b="1" dirty="0"/>
              <a:t> stupňa školskej </a:t>
            </a:r>
            <a:r>
              <a:rPr lang="sk-SK" sz="1800" b="1" dirty="0" smtClean="0"/>
              <a:t>sústavy</a:t>
            </a:r>
          </a:p>
          <a:p>
            <a:pPr>
              <a:buFontTx/>
              <a:buChar char="-"/>
            </a:pPr>
            <a:r>
              <a:rPr lang="sk-SK" sz="1800" dirty="0" smtClean="0"/>
              <a:t>analýza </a:t>
            </a:r>
            <a:r>
              <a:rPr lang="sk-SK" sz="1800" dirty="0"/>
              <a:t>existujúceho </a:t>
            </a:r>
            <a:r>
              <a:rPr lang="sk-SK" sz="1800" dirty="0" smtClean="0"/>
              <a:t>štátneho vzdelávacieho programu </a:t>
            </a:r>
            <a:r>
              <a:rPr lang="sk-SK" sz="1800" dirty="0"/>
              <a:t>a existujúcich </a:t>
            </a:r>
            <a:r>
              <a:rPr lang="sk-SK" sz="1800" dirty="0" smtClean="0"/>
              <a:t>školských vzdelávacích programov</a:t>
            </a:r>
          </a:p>
          <a:p>
            <a:pPr>
              <a:buFontTx/>
              <a:buChar char="-"/>
            </a:pPr>
            <a:r>
              <a:rPr lang="sk-SK" sz="1800" dirty="0"/>
              <a:t>t</a:t>
            </a:r>
            <a:r>
              <a:rPr lang="sk-SK" sz="1800" dirty="0" smtClean="0"/>
              <a:t>vorba </a:t>
            </a:r>
            <a:r>
              <a:rPr lang="sk-SK" sz="1800" dirty="0"/>
              <a:t>vzorového š</a:t>
            </a:r>
            <a:r>
              <a:rPr lang="sk-SK" sz="1800" dirty="0" smtClean="0"/>
              <a:t>kolského </a:t>
            </a:r>
            <a:r>
              <a:rPr lang="sk-SK" sz="1800" dirty="0"/>
              <a:t>vzdelávacieho </a:t>
            </a:r>
            <a:r>
              <a:rPr lang="sk-SK" sz="1800" dirty="0" smtClean="0"/>
              <a:t>programu </a:t>
            </a:r>
            <a:r>
              <a:rPr lang="sk-SK" sz="1800" dirty="0"/>
              <a:t>- </a:t>
            </a:r>
            <a:r>
              <a:rPr lang="sk-SK" sz="1800" dirty="0" err="1"/>
              <a:t>inkluzívneho</a:t>
            </a:r>
            <a:r>
              <a:rPr lang="sk-SK" sz="1800" dirty="0"/>
              <a:t> modelu </a:t>
            </a:r>
            <a:r>
              <a:rPr lang="sk-SK" sz="1800" dirty="0" smtClean="0"/>
              <a:t>vzdelávania</a:t>
            </a:r>
          </a:p>
          <a:p>
            <a:pPr>
              <a:buFontTx/>
              <a:buChar char="-"/>
            </a:pPr>
            <a:r>
              <a:rPr lang="sk-SK" sz="1800" dirty="0"/>
              <a:t>v</a:t>
            </a:r>
            <a:r>
              <a:rPr lang="sk-SK" sz="1800" dirty="0" smtClean="0"/>
              <a:t>ytypovanie </a:t>
            </a:r>
            <a:r>
              <a:rPr lang="sk-SK" sz="1800" dirty="0"/>
              <a:t>MŠ, v rámci ktorých bude implementovaný </a:t>
            </a:r>
            <a:r>
              <a:rPr lang="sk-SK" sz="1800" dirty="0" err="1"/>
              <a:t>inkluzívny</a:t>
            </a:r>
            <a:r>
              <a:rPr lang="sk-SK" sz="1800" dirty="0"/>
              <a:t> model </a:t>
            </a:r>
            <a:r>
              <a:rPr lang="sk-SK" sz="1800" dirty="0" smtClean="0"/>
              <a:t>vzdelávania</a:t>
            </a:r>
          </a:p>
          <a:p>
            <a:pPr>
              <a:buFontTx/>
              <a:buChar char="-"/>
            </a:pPr>
            <a:r>
              <a:rPr lang="sk-SK" sz="1800" dirty="0"/>
              <a:t>i</a:t>
            </a:r>
            <a:r>
              <a:rPr lang="sk-SK" sz="1800" dirty="0" smtClean="0"/>
              <a:t>mplementácia </a:t>
            </a:r>
            <a:r>
              <a:rPr lang="sk-SK" sz="1800" dirty="0" err="1"/>
              <a:t>inkluzívneho</a:t>
            </a:r>
            <a:r>
              <a:rPr lang="sk-SK" sz="1800" dirty="0"/>
              <a:t> modelu vzdelávania v MŠ zapojených do </a:t>
            </a:r>
            <a:r>
              <a:rPr lang="sk-SK" sz="1800" dirty="0" smtClean="0"/>
              <a:t>NP</a:t>
            </a:r>
          </a:p>
          <a:p>
            <a:pPr>
              <a:buFontTx/>
              <a:buChar char="-"/>
            </a:pPr>
            <a:r>
              <a:rPr lang="sk-SK" sz="1800" dirty="0"/>
              <a:t>t</a:t>
            </a:r>
            <a:r>
              <a:rPr lang="sk-SK" sz="1800" dirty="0" smtClean="0"/>
              <a:t>vorba </a:t>
            </a:r>
            <a:r>
              <a:rPr lang="sk-SK" sz="1800" dirty="0"/>
              <a:t>učebných zdrojov </a:t>
            </a:r>
            <a:r>
              <a:rPr lang="sk-SK" sz="1800" dirty="0" smtClean="0"/>
              <a:t>zamestnancami </a:t>
            </a:r>
            <a:r>
              <a:rPr lang="sk-SK" sz="1800" dirty="0"/>
              <a:t>MŠ</a:t>
            </a:r>
          </a:p>
          <a:p>
            <a:pPr marL="0" indent="0">
              <a:buNone/>
            </a:pPr>
            <a:r>
              <a:rPr lang="sk-SK" sz="1800" dirty="0"/>
              <a:t>1.3. </a:t>
            </a:r>
            <a:r>
              <a:rPr lang="sk-SK" sz="1800" b="1" dirty="0"/>
              <a:t>Technická podpora aktivít národného projektu</a:t>
            </a:r>
            <a:endParaRPr lang="sk-SK" sz="1800" b="1" dirty="0">
              <a:latin typeface="Times New Roman" pitchFamily="18" charset="0"/>
              <a:cs typeface="Times New Roman" pitchFamily="18" charset="0"/>
            </a:endParaRPr>
          </a:p>
          <a:p>
            <a:endParaRPr lang="sk-SK" sz="2000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DF1076-E8C4-43B3-B8FC-0093B35A7675}" type="datetime1">
              <a:rPr lang="sk-SK" smtClean="0"/>
              <a:pPr>
                <a:defRPr/>
              </a:pPr>
              <a:t>3. 4. 2013</a:t>
            </a:fld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97D10-C09F-4D94-AE84-BD19AC3F725E}" type="slidenum">
              <a:rPr lang="sk-SK" smtClean="0"/>
              <a:pPr>
                <a:defRPr/>
              </a:pPr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226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k-SK" sz="2000" dirty="0" err="1"/>
              <a:t>Inkluzívny</a:t>
            </a:r>
            <a:r>
              <a:rPr lang="sk-SK" sz="2000" dirty="0"/>
              <a:t> model vzdelávania na </a:t>
            </a:r>
            <a:r>
              <a:rPr lang="sk-SK" sz="2000" dirty="0" err="1"/>
              <a:t>predprimárnom</a:t>
            </a:r>
            <a:r>
              <a:rPr lang="sk-SK" sz="2000" dirty="0"/>
              <a:t> stupni školskej sústavy</a:t>
            </a:r>
            <a:endParaRPr lang="sk-SK" sz="20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5724128" y="6381328"/>
            <a:ext cx="3044825" cy="365125"/>
          </a:xfrm>
        </p:spPr>
        <p:txBody>
          <a:bodyPr/>
          <a:lstStyle/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97D10-C09F-4D94-AE84-BD19AC3F725E}" type="slidenum">
              <a:rPr lang="sk-SK" smtClean="0"/>
              <a:pPr>
                <a:defRPr/>
              </a:pPr>
              <a:t>4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sz="2800" b="1" dirty="0" smtClean="0">
                <a:latin typeface="Times New Roman" pitchFamily="18" charset="0"/>
                <a:cs typeface="Times New Roman" pitchFamily="18" charset="0"/>
              </a:rPr>
              <a:t>Očakávané čerpanie po rokoch:</a:t>
            </a:r>
          </a:p>
        </p:txBody>
      </p:sp>
      <p:sp>
        <p:nvSpPr>
          <p:cNvPr id="6" name="Obdĺžnik 5"/>
          <p:cNvSpPr/>
          <p:nvPr/>
        </p:nvSpPr>
        <p:spPr>
          <a:xfrm>
            <a:off x="1691680" y="2274838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 algn="ctr">
              <a:buAutoNum type="arabicPlain" startAt="2012"/>
            </a:pPr>
            <a:endParaRPr lang="sk-SK" dirty="0"/>
          </a:p>
          <a:p>
            <a:pPr marL="514350" indent="-514350" algn="ctr">
              <a:buAutoNum type="arabicPlain" startAt="2013"/>
            </a:pPr>
            <a:r>
              <a:rPr lang="sk-SK" sz="2400" dirty="0" smtClean="0"/>
              <a:t>  -  1 168 798,00 </a:t>
            </a:r>
            <a:r>
              <a:rPr lang="sk-SK" sz="2400" dirty="0"/>
              <a:t>€</a:t>
            </a:r>
          </a:p>
          <a:p>
            <a:pPr marL="514350" indent="-514350" algn="ctr">
              <a:buAutoNum type="arabicPlain" startAt="2013"/>
            </a:pPr>
            <a:endParaRPr lang="sk-SK" sz="2400" dirty="0"/>
          </a:p>
          <a:p>
            <a:pPr marL="514350" indent="-514350" algn="ctr">
              <a:buAutoNum type="arabicPlain" startAt="2014"/>
            </a:pPr>
            <a:r>
              <a:rPr lang="sk-SK" sz="2400" dirty="0" smtClean="0"/>
              <a:t>  -  3 502 494,00 </a:t>
            </a:r>
            <a:r>
              <a:rPr lang="sk-SK" sz="2400" dirty="0"/>
              <a:t>€</a:t>
            </a:r>
          </a:p>
          <a:p>
            <a:pPr marL="514350" indent="-514350" algn="ctr">
              <a:buAutoNum type="arabicPlain" startAt="2014"/>
            </a:pPr>
            <a:endParaRPr lang="sk-SK" sz="2400" dirty="0"/>
          </a:p>
          <a:p>
            <a:pPr algn="ctr"/>
            <a:r>
              <a:rPr lang="sk-SK" sz="2400" dirty="0" smtClean="0"/>
              <a:t>2015  -  1 594 932,00 </a:t>
            </a:r>
            <a:r>
              <a:rPr lang="sk-SK" sz="2400" dirty="0"/>
              <a:t>€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2106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000" dirty="0" err="1"/>
              <a:t>Inkluzívny</a:t>
            </a:r>
            <a:r>
              <a:rPr lang="sk-SK" sz="2000" dirty="0"/>
              <a:t> model vzdelávania na </a:t>
            </a:r>
            <a:r>
              <a:rPr lang="sk-SK" sz="2000" dirty="0" err="1"/>
              <a:t>predprimárnom</a:t>
            </a:r>
            <a:r>
              <a:rPr lang="sk-SK" sz="2000" dirty="0"/>
              <a:t> stupni školskej sústavy</a:t>
            </a:r>
            <a:endParaRPr lang="sk-SK" sz="2000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97D10-C09F-4D94-AE84-BD19AC3F725E}" type="slidenum">
              <a:rPr lang="sk-SK" smtClean="0"/>
              <a:pPr>
                <a:defRPr/>
              </a:pPr>
              <a:t>5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sz="2800" b="1" dirty="0" smtClean="0">
                <a:latin typeface="Times New Roman" pitchFamily="18" charset="0"/>
                <a:cs typeface="Times New Roman" pitchFamily="18" charset="0"/>
              </a:rPr>
              <a:t>Dopad projektu/prínos projektu:</a:t>
            </a:r>
          </a:p>
          <a:p>
            <a:pPr marL="0" indent="0" algn="just">
              <a:buNone/>
            </a:pPr>
            <a:r>
              <a:rPr lang="sk-SK" sz="1800" dirty="0"/>
              <a:t>Kontinuálne vzdelávanie pedagogických zamestnancov, vrátane pedagogických asistentov a odborných </a:t>
            </a:r>
            <a:r>
              <a:rPr lang="sk-SK" sz="1800" dirty="0" smtClean="0"/>
              <a:t>zamestnancov </a:t>
            </a:r>
            <a:r>
              <a:rPr lang="sk-SK" sz="1800" dirty="0"/>
              <a:t>podľa akreditovaných programov kontinuálneho vzdelávania zabezpečí </a:t>
            </a:r>
            <a:r>
              <a:rPr lang="sk-SK" sz="1800" dirty="0" smtClean="0"/>
              <a:t>skvalitnenie ich profesijných </a:t>
            </a:r>
            <a:r>
              <a:rPr lang="sk-SK" sz="1800" dirty="0"/>
              <a:t>kompetencií </a:t>
            </a:r>
            <a:r>
              <a:rPr lang="sk-SK" sz="1800" dirty="0" smtClean="0"/>
              <a:t>smerom </a:t>
            </a:r>
            <a:r>
              <a:rPr lang="sk-SK" sz="1800" dirty="0"/>
              <a:t>k poskytovaniu efektívnych edukačných služieb zodpovedajúcich špecifickým dispozíciám, potrebám, záujmom detí zo sociálne znevýhodňujúceho prostredia. </a:t>
            </a:r>
            <a:endParaRPr lang="sk-SK" sz="1800" dirty="0" smtClean="0"/>
          </a:p>
          <a:p>
            <a:pPr marL="0" indent="0" algn="just">
              <a:buNone/>
            </a:pPr>
            <a:r>
              <a:rPr lang="sk-SK" sz="1800" dirty="0" err="1" smtClean="0"/>
              <a:t>Inkluzívny</a:t>
            </a:r>
            <a:r>
              <a:rPr lang="sk-SK" sz="1800" dirty="0" smtClean="0"/>
              <a:t> </a:t>
            </a:r>
            <a:r>
              <a:rPr lang="sk-SK" sz="1800" dirty="0"/>
              <a:t>model vzdelávania bude pedagogickým modelom </a:t>
            </a:r>
            <a:r>
              <a:rPr lang="sk-SK" sz="1800" dirty="0" err="1"/>
              <a:t>predprimárneho</a:t>
            </a:r>
            <a:r>
              <a:rPr lang="sk-SK" sz="1800" dirty="0"/>
              <a:t> stupňa vzdelávania umožňujúcim špecifický prístup k potrebám detí pochádzajúcich z MRK a zároveň im uľahčí prístup k vzdelaniu. Implementácia IMV sa prejaví  vyššou školskou úspešnosťou, dochádzkou  do školy a znižovaním prejavov nežiaduceho správania. </a:t>
            </a:r>
            <a:endParaRPr lang="sk-SK" sz="1800" dirty="0" smtClean="0"/>
          </a:p>
          <a:p>
            <a:pPr marL="0" indent="0" algn="just">
              <a:buNone/>
            </a:pPr>
            <a:r>
              <a:rPr lang="sk-SK" sz="1800" dirty="0" smtClean="0"/>
              <a:t>Technická </a:t>
            </a:r>
            <a:r>
              <a:rPr lang="sk-SK" sz="1800" dirty="0"/>
              <a:t>podpora materských škôl bude znamenať zefektívnenie a modernizáciu ich výchovného a vzdelávacieho procesu a bude ich motivovať k implementácii </a:t>
            </a:r>
            <a:r>
              <a:rPr lang="sk-SK" sz="1800" dirty="0" err="1"/>
              <a:t>inkluzívneho</a:t>
            </a:r>
            <a:r>
              <a:rPr lang="sk-SK" sz="1800" dirty="0"/>
              <a:t> modelu vzdelávania. </a:t>
            </a:r>
            <a:endParaRPr lang="sk-SK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k-SK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468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000" dirty="0" err="1"/>
              <a:t>Inkluzívny</a:t>
            </a:r>
            <a:r>
              <a:rPr lang="sk-SK" sz="2000" dirty="0"/>
              <a:t> model vzdelávania na </a:t>
            </a:r>
            <a:r>
              <a:rPr lang="sk-SK" sz="2000" dirty="0" err="1"/>
              <a:t>predprimárnom</a:t>
            </a:r>
            <a:r>
              <a:rPr lang="sk-SK" sz="2000" dirty="0"/>
              <a:t> stupni školskej sústavy</a:t>
            </a:r>
            <a:endParaRPr lang="sk-SK" sz="2000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97D10-C09F-4D94-AE84-BD19AC3F725E}" type="slidenum">
              <a:rPr lang="sk-SK" smtClean="0"/>
              <a:pPr>
                <a:defRPr/>
              </a:pPr>
              <a:t>6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sz="28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sk-SK" sz="2800" b="1" dirty="0" smtClean="0">
                <a:latin typeface="Times New Roman" pitchFamily="18" charset="0"/>
                <a:cs typeface="Times New Roman" pitchFamily="18" charset="0"/>
              </a:rPr>
              <a:t>ýstupy projektu:</a:t>
            </a:r>
          </a:p>
          <a:p>
            <a:pPr marL="0" indent="0">
              <a:buNone/>
            </a:pP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nn-NO" sz="1900" dirty="0" smtClean="0">
                <a:latin typeface="Times New Roman" pitchFamily="18" charset="0"/>
                <a:cs typeface="Times New Roman" pitchFamily="18" charset="0"/>
              </a:rPr>
              <a:t>tvorba </a:t>
            </a: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a implementácia </a:t>
            </a:r>
            <a:r>
              <a:rPr lang="nn-NO" sz="19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nn-NO" sz="1900" dirty="0">
                <a:latin typeface="Times New Roman" pitchFamily="18" charset="0"/>
                <a:cs typeface="Times New Roman" pitchFamily="18" charset="0"/>
              </a:rPr>
              <a:t>programov kontinuálneho </a:t>
            </a:r>
            <a:r>
              <a:rPr lang="nn-NO" sz="1900" dirty="0" smtClean="0">
                <a:latin typeface="Times New Roman" pitchFamily="18" charset="0"/>
                <a:cs typeface="Times New Roman" pitchFamily="18" charset="0"/>
              </a:rPr>
              <a:t>vzdelávania</a:t>
            </a:r>
            <a:r>
              <a:rPr lang="sk-SK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pre 500 pedagogických </a:t>
            </a:r>
            <a:r>
              <a:rPr lang="sk-SK" sz="19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50 odborných zamestnancov</a:t>
            </a:r>
            <a:r>
              <a:rPr lang="nn-NO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- tvorba a implementácia </a:t>
            </a:r>
            <a:r>
              <a:rPr lang="sk-SK" sz="1900" dirty="0" err="1">
                <a:latin typeface="Times New Roman" pitchFamily="18" charset="0"/>
                <a:cs typeface="Times New Roman" pitchFamily="18" charset="0"/>
              </a:rPr>
              <a:t>inkluzívneho</a:t>
            </a:r>
            <a:r>
              <a:rPr lang="sk-SK" sz="1900" dirty="0">
                <a:latin typeface="Times New Roman" pitchFamily="18" charset="0"/>
                <a:cs typeface="Times New Roman" pitchFamily="18" charset="0"/>
              </a:rPr>
              <a:t> modelu vzdelávania v MŠ zapojených do </a:t>
            </a: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NP</a:t>
            </a:r>
          </a:p>
          <a:p>
            <a:pPr marL="0" indent="0">
              <a:buNone/>
            </a:pPr>
            <a:r>
              <a:rPr lang="sk-SK" sz="1800" dirty="0" smtClean="0">
                <a:latin typeface="Times New Roman" pitchFamily="18" charset="0"/>
                <a:cs typeface="Times New Roman" pitchFamily="18" charset="0"/>
              </a:rPr>
              <a:t>- zapojenie 2 </a:t>
            </a:r>
            <a:r>
              <a:rPr lang="sk-SK" sz="1800" dirty="0">
                <a:latin typeface="Times New Roman" pitchFamily="18" charset="0"/>
                <a:cs typeface="Times New Roman" pitchFamily="18" charset="0"/>
              </a:rPr>
              <a:t>000 detí pochádzajúci z </a:t>
            </a:r>
            <a:r>
              <a:rPr lang="sk-SK" sz="1800" dirty="0" smtClean="0">
                <a:latin typeface="Times New Roman" pitchFamily="18" charset="0"/>
                <a:cs typeface="Times New Roman" pitchFamily="18" charset="0"/>
              </a:rPr>
              <a:t>MRK do </a:t>
            </a:r>
            <a:r>
              <a:rPr lang="sk-SK" sz="1800" dirty="0" err="1" smtClean="0">
                <a:latin typeface="Times New Roman" pitchFamily="18" charset="0"/>
                <a:cs typeface="Times New Roman" pitchFamily="18" charset="0"/>
              </a:rPr>
              <a:t>predprimárneho</a:t>
            </a:r>
            <a:r>
              <a:rPr lang="sk-SK" sz="1800" dirty="0" smtClean="0">
                <a:latin typeface="Times New Roman" pitchFamily="18" charset="0"/>
                <a:cs typeface="Times New Roman" pitchFamily="18" charset="0"/>
              </a:rPr>
              <a:t> vzdelávania a </a:t>
            </a:r>
            <a:r>
              <a:rPr lang="sk-SK" sz="1800" dirty="0">
                <a:latin typeface="Times New Roman" pitchFamily="18" charset="0"/>
                <a:cs typeface="Times New Roman" pitchFamily="18" charset="0"/>
              </a:rPr>
              <a:t>500 rodičov detí pochádzajúcich z </a:t>
            </a:r>
            <a:r>
              <a:rPr lang="sk-SK" sz="1800" dirty="0" smtClean="0">
                <a:latin typeface="Times New Roman" pitchFamily="18" charset="0"/>
                <a:cs typeface="Times New Roman" pitchFamily="18" charset="0"/>
              </a:rPr>
              <a:t>MRK do osvetových programov</a:t>
            </a:r>
            <a:endParaRPr lang="sk-SK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- počas 2 rokov hradenie mzdy pre </a:t>
            </a:r>
            <a:r>
              <a:rPr lang="sk-SK" sz="1900" dirty="0">
                <a:latin typeface="Times New Roman" pitchFamily="18" charset="0"/>
                <a:cs typeface="Times New Roman" pitchFamily="18" charset="0"/>
              </a:rPr>
              <a:t>110 pedagogických asistentov</a:t>
            </a:r>
            <a:endParaRPr lang="sk-SK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- tvorba </a:t>
            </a:r>
            <a:r>
              <a:rPr lang="sk-SK" sz="1900" dirty="0">
                <a:latin typeface="Times New Roman" pitchFamily="18" charset="0"/>
                <a:cs typeface="Times New Roman" pitchFamily="18" charset="0"/>
              </a:rPr>
              <a:t>220 učebných zdrojov pre školské vzdelávacie programy v MŠ zapojených do </a:t>
            </a: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NP</a:t>
            </a:r>
          </a:p>
          <a:p>
            <a:pPr marL="0" indent="0">
              <a:buNone/>
            </a:pP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- technická podpora </a:t>
            </a:r>
            <a:r>
              <a:rPr lang="sk-SK" sz="1900" dirty="0" err="1" smtClean="0">
                <a:latin typeface="Times New Roman" pitchFamily="18" charset="0"/>
                <a:cs typeface="Times New Roman" pitchFamily="18" charset="0"/>
              </a:rPr>
              <a:t>inkluzívneho</a:t>
            </a: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 modelu vzdelávania (110 </a:t>
            </a:r>
            <a:r>
              <a:rPr lang="sk-SK" sz="1900" dirty="0">
                <a:latin typeface="Times New Roman" pitchFamily="18" charset="0"/>
                <a:cs typeface="Times New Roman" pitchFamily="18" charset="0"/>
              </a:rPr>
              <a:t>interaktívnych systémov pre MŠ, ktoré budú zapojené v </a:t>
            </a: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NP, nákup </a:t>
            </a:r>
            <a:r>
              <a:rPr lang="sk-SK" sz="1900" dirty="0">
                <a:latin typeface="Times New Roman" pitchFamily="18" charset="0"/>
                <a:cs typeface="Times New Roman" pitchFamily="18" charset="0"/>
              </a:rPr>
              <a:t>didaktických balíčkov pre MŠ, ktoré tvoria prostriedky slúžiace ako </a:t>
            </a:r>
            <a:r>
              <a:rPr lang="sk-SK" sz="1900" dirty="0" err="1">
                <a:latin typeface="Times New Roman" pitchFamily="18" charset="0"/>
                <a:cs typeface="Times New Roman" pitchFamily="18" charset="0"/>
              </a:rPr>
              <a:t>kurikulárna</a:t>
            </a:r>
            <a:r>
              <a:rPr lang="sk-SK" sz="1900" dirty="0">
                <a:latin typeface="Times New Roman" pitchFamily="18" charset="0"/>
                <a:cs typeface="Times New Roman" pitchFamily="18" charset="0"/>
              </a:rPr>
              <a:t> podpora projektu v oblasti osvojovania </a:t>
            </a:r>
            <a:r>
              <a:rPr lang="sk-SK" sz="1900" dirty="0" err="1">
                <a:latin typeface="Times New Roman" pitchFamily="18" charset="0"/>
                <a:cs typeface="Times New Roman" pitchFamily="18" charset="0"/>
              </a:rPr>
              <a:t>sebaobslužných</a:t>
            </a:r>
            <a:r>
              <a:rPr lang="sk-SK" sz="1900" dirty="0">
                <a:latin typeface="Times New Roman" pitchFamily="18" charset="0"/>
                <a:cs typeface="Times New Roman" pitchFamily="18" charset="0"/>
              </a:rPr>
              <a:t> a hygienických návykov detí, športové potreby, didaktické prostriedky </a:t>
            </a:r>
            <a:r>
              <a:rPr lang="sk-SK" sz="1900" dirty="0" smtClean="0">
                <a:latin typeface="Times New Roman" pitchFamily="18" charset="0"/>
                <a:cs typeface="Times New Roman" pitchFamily="18" charset="0"/>
              </a:rPr>
              <a:t>a pod.)</a:t>
            </a:r>
            <a:endParaRPr lang="sk-SK" sz="19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k-SK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k-SK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384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dátumu 2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6D02C0-119C-4C18-9251-EDCE0E7B07F2}" type="slidenum">
              <a:rPr lang="sk-SK"/>
              <a:pPr>
                <a:defRPr/>
              </a:pPr>
              <a:t>7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type="subTitle" idx="1"/>
          </p:nvPr>
        </p:nvSpPr>
        <p:spPr>
          <a:xfrm>
            <a:off x="293688" y="2636838"/>
            <a:ext cx="8509000" cy="34893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k-SK" sz="4000" dirty="0" smtClean="0">
              <a:solidFill>
                <a:schemeClr val="accent3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k-SK" sz="4000" dirty="0">
              <a:solidFill>
                <a:schemeClr val="accent3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k-SK" sz="4000" dirty="0" smtClean="0">
                <a:solidFill>
                  <a:schemeClr val="accent3"/>
                </a:solidFill>
              </a:rPr>
              <a:t>ĎAKUJEM ZA POZORNOSŤ</a:t>
            </a: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k-SK" sz="4000" dirty="0">
              <a:solidFill>
                <a:schemeClr val="accent3"/>
              </a:solidFill>
            </a:endParaRPr>
          </a:p>
        </p:txBody>
      </p:sp>
      <p:pic>
        <p:nvPicPr>
          <p:cNvPr id="41989" name="Picture 8" descr="\\Aha\zdielany_opvav\01 Loga\08 Loga MSVVaS SR\logo_jpg\logo MSVVAS S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5000"/>
            <a:ext cx="2760662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12775"/>
            <a:ext cx="10334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ázo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98488"/>
            <a:ext cx="12588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bčiansky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Občiansky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bčiansky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3080</TotalTime>
  <Words>364</Words>
  <Application>Microsoft Office PowerPoint</Application>
  <PresentationFormat>Prezentácia na obrazovke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Občiansky</vt:lpstr>
      <vt:lpstr>    </vt:lpstr>
      <vt:lpstr>Inkluzívny model vzdelávania na predprimárnom stupni školskej sústavy</vt:lpstr>
      <vt:lpstr>Inkluzívny model vzdelávania na predprimárnom stupni školskej sústavy</vt:lpstr>
      <vt:lpstr>Inkluzívny model vzdelávania na predprimárnom stupni školskej sústavy</vt:lpstr>
      <vt:lpstr>Inkluzívny model vzdelávania na predprimárnom stupni školskej sústavy</vt:lpstr>
      <vt:lpstr>Inkluzívny model vzdelávania na predprimárnom stupni školskej sústavy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andrea.uhrinova</dc:creator>
  <cp:lastModifiedBy>Korec</cp:lastModifiedBy>
  <cp:revision>192</cp:revision>
  <dcterms:created xsi:type="dcterms:W3CDTF">2010-10-07T08:15:07Z</dcterms:created>
  <dcterms:modified xsi:type="dcterms:W3CDTF">2013-04-03T05:57:05Z</dcterms:modified>
</cp:coreProperties>
</file>