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79" r:id="rId2"/>
    <p:sldId id="280" r:id="rId3"/>
    <p:sldId id="282" r:id="rId4"/>
    <p:sldId id="281" r:id="rId5"/>
    <p:sldId id="283" r:id="rId6"/>
    <p:sldId id="285" r:id="rId7"/>
    <p:sldId id="287" r:id="rId8"/>
    <p:sldId id="288" r:id="rId9"/>
    <p:sldId id="289" r:id="rId10"/>
    <p:sldId id="290" r:id="rId11"/>
    <p:sldId id="291" r:id="rId12"/>
    <p:sldId id="284" r:id="rId13"/>
    <p:sldId id="292" r:id="rId14"/>
    <p:sldId id="293" r:id="rId15"/>
    <p:sldId id="294" r:id="rId16"/>
    <p:sldId id="295" r:id="rId17"/>
  </p:sldIdLst>
  <p:sldSz cx="9144000" cy="6858000" type="screen4x3"/>
  <p:notesSz cx="6858000" cy="9144000"/>
  <p:defaultTextStyle>
    <a:defPPr>
      <a:defRPr lang="sk-S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70" d="100"/>
          <a:sy n="70" d="100"/>
        </p:scale>
        <p:origin x="-1290" y="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DA0D14-3E2C-4970-BA45-03770501DA91}" type="datetimeFigureOut">
              <a:rPr lang="sk-SK" smtClean="0"/>
              <a:pPr/>
              <a:t>19. 6. 2014</a:t>
            </a:fld>
            <a:endParaRPr lang="sk-SK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k-SK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sk-SK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7185E2-FDC5-4252-8B60-E89596C69538}" type="slidenum">
              <a:rPr lang="sk-SK" smtClean="0"/>
              <a:pPr/>
              <a:t>‹#›</a:t>
            </a:fld>
            <a:endParaRPr lang="sk-SK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sk-SK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sk-S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C9CE4-4AC4-448F-9DAA-BE27BB9CAD43}" type="datetimeFigureOut">
              <a:rPr lang="sk-SK" smtClean="0"/>
              <a:pPr/>
              <a:t>19. 6. 2014</a:t>
            </a:fld>
            <a:endParaRPr lang="sk-S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44188-5E59-424F-81CE-871514354A07}" type="slidenum">
              <a:rPr lang="sk-SK" smtClean="0"/>
              <a:pPr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k-SK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k-S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C9CE4-4AC4-448F-9DAA-BE27BB9CAD43}" type="datetimeFigureOut">
              <a:rPr lang="sk-SK" smtClean="0"/>
              <a:pPr/>
              <a:t>19. 6. 2014</a:t>
            </a:fld>
            <a:endParaRPr lang="sk-S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44188-5E59-424F-81CE-871514354A07}" type="slidenum">
              <a:rPr lang="sk-SK" smtClean="0"/>
              <a:pPr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sk-SK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k-S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C9CE4-4AC4-448F-9DAA-BE27BB9CAD43}" type="datetimeFigureOut">
              <a:rPr lang="sk-SK" smtClean="0"/>
              <a:pPr/>
              <a:t>19. 6. 2014</a:t>
            </a:fld>
            <a:endParaRPr lang="sk-S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44188-5E59-424F-81CE-871514354A07}" type="slidenum">
              <a:rPr lang="sk-SK" smtClean="0"/>
              <a:pPr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k-SK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k-S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C9CE4-4AC4-448F-9DAA-BE27BB9CAD43}" type="datetimeFigureOut">
              <a:rPr lang="sk-SK" smtClean="0"/>
              <a:pPr/>
              <a:t>19. 6. 2014</a:t>
            </a:fld>
            <a:endParaRPr lang="sk-S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44188-5E59-424F-81CE-871514354A07}" type="slidenum">
              <a:rPr lang="sk-SK" smtClean="0"/>
              <a:pPr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sk-SK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C9CE4-4AC4-448F-9DAA-BE27BB9CAD43}" type="datetimeFigureOut">
              <a:rPr lang="sk-SK" smtClean="0"/>
              <a:pPr/>
              <a:t>19. 6. 2014</a:t>
            </a:fld>
            <a:endParaRPr lang="sk-S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44188-5E59-424F-81CE-871514354A07}" type="slidenum">
              <a:rPr lang="sk-SK" smtClean="0"/>
              <a:pPr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k-SK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k-SK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k-SK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C9CE4-4AC4-448F-9DAA-BE27BB9CAD43}" type="datetimeFigureOut">
              <a:rPr lang="sk-SK" smtClean="0"/>
              <a:pPr/>
              <a:t>19. 6. 2014</a:t>
            </a:fld>
            <a:endParaRPr lang="sk-S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44188-5E59-424F-81CE-871514354A07}" type="slidenum">
              <a:rPr lang="sk-SK" smtClean="0"/>
              <a:pPr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sk-SK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k-SK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k-SK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C9CE4-4AC4-448F-9DAA-BE27BB9CAD43}" type="datetimeFigureOut">
              <a:rPr lang="sk-SK" smtClean="0"/>
              <a:pPr/>
              <a:t>19. 6. 2014</a:t>
            </a:fld>
            <a:endParaRPr lang="sk-SK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44188-5E59-424F-81CE-871514354A07}" type="slidenum">
              <a:rPr lang="sk-SK" smtClean="0"/>
              <a:pPr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k-SK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C9CE4-4AC4-448F-9DAA-BE27BB9CAD43}" type="datetimeFigureOut">
              <a:rPr lang="sk-SK" smtClean="0"/>
              <a:pPr/>
              <a:t>19. 6. 2014</a:t>
            </a:fld>
            <a:endParaRPr lang="sk-SK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44188-5E59-424F-81CE-871514354A07}" type="slidenum">
              <a:rPr lang="sk-SK" smtClean="0"/>
              <a:pPr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C9CE4-4AC4-448F-9DAA-BE27BB9CAD43}" type="datetimeFigureOut">
              <a:rPr lang="sk-SK" smtClean="0"/>
              <a:pPr/>
              <a:t>19. 6. 2014</a:t>
            </a:fld>
            <a:endParaRPr lang="sk-SK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44188-5E59-424F-81CE-871514354A07}" type="slidenum">
              <a:rPr lang="sk-SK" smtClean="0"/>
              <a:pPr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k-SK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k-SK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C9CE4-4AC4-448F-9DAA-BE27BB9CAD43}" type="datetimeFigureOut">
              <a:rPr lang="sk-SK" smtClean="0"/>
              <a:pPr/>
              <a:t>19. 6. 2014</a:t>
            </a:fld>
            <a:endParaRPr lang="sk-S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44188-5E59-424F-81CE-871514354A07}" type="slidenum">
              <a:rPr lang="sk-SK" smtClean="0"/>
              <a:pPr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k-SK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k-SK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C9CE4-4AC4-448F-9DAA-BE27BB9CAD43}" type="datetimeFigureOut">
              <a:rPr lang="sk-SK" smtClean="0"/>
              <a:pPr/>
              <a:t>19. 6. 2014</a:t>
            </a:fld>
            <a:endParaRPr lang="sk-S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44188-5E59-424F-81CE-871514354A07}" type="slidenum">
              <a:rPr lang="sk-SK" smtClean="0"/>
              <a:pPr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sk-SK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k-S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8C9CE4-4AC4-448F-9DAA-BE27BB9CAD43}" type="datetimeFigureOut">
              <a:rPr lang="sk-SK" smtClean="0"/>
              <a:pPr/>
              <a:t>19. 6. 2014</a:t>
            </a:fld>
            <a:endParaRPr lang="sk-S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k-S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344188-5E59-424F-81CE-871514354A07}" type="slidenum">
              <a:rPr lang="sk-SK" smtClean="0"/>
              <a:pPr/>
              <a:t>‹#›</a:t>
            </a:fld>
            <a:endParaRPr lang="sk-SK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k-S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ástupný symbol pro obsah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sk-SK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sk-SK" b="1" dirty="0" smtClean="0">
                <a:latin typeface="Times New Roman" pitchFamily="18" charset="0"/>
                <a:cs typeface="Times New Roman" pitchFamily="18" charset="0"/>
              </a:rPr>
              <a:t>Prijímateľ:</a:t>
            </a:r>
            <a:r>
              <a:rPr lang="sk-SK" dirty="0" smtClean="0">
                <a:latin typeface="Times New Roman" pitchFamily="18" charset="0"/>
                <a:cs typeface="Times New Roman" pitchFamily="18" charset="0"/>
              </a:rPr>
              <a:t> Národný ústav celoživotného vzdelávania, Tomášikova 4, 820 09 Bratislava</a:t>
            </a:r>
          </a:p>
          <a:p>
            <a:pPr algn="ctr">
              <a:buNone/>
            </a:pPr>
            <a:endParaRPr lang="sk-SK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sk-SK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sk-SK" b="1" dirty="0" smtClean="0">
                <a:latin typeface="Times New Roman" pitchFamily="18" charset="0"/>
                <a:cs typeface="Times New Roman" pitchFamily="18" charset="0"/>
              </a:rPr>
              <a:t>Názov projektu:</a:t>
            </a:r>
            <a:r>
              <a:rPr lang="sk-SK" dirty="0" smtClean="0">
                <a:latin typeface="Times New Roman" pitchFamily="18" charset="0"/>
                <a:cs typeface="Times New Roman" pitchFamily="18" charset="0"/>
              </a:rPr>
              <a:t> Ďalšie vzdelávanie a poradenstvo pre dospelých ako nástroj lepšej uplatniteľnosti na trhu práce </a:t>
            </a:r>
          </a:p>
          <a:p>
            <a:pPr algn="ctr">
              <a:buNone/>
            </a:pPr>
            <a:endParaRPr lang="sk-SK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sk-SK" dirty="0"/>
          </a:p>
        </p:txBody>
      </p:sp>
    </p:spTree>
    <p:extLst>
      <p:ext uri="{BB962C8B-B14F-4D97-AF65-F5344CB8AC3E}">
        <p14:creationId xmlns="" xmlns:p14="http://schemas.microsoft.com/office/powerpoint/2010/main" val="74166174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ástupný symbol pro obsah 4"/>
          <p:cNvSpPr>
            <a:spLocks noGrp="1"/>
          </p:cNvSpPr>
          <p:nvPr>
            <p:ph idx="1"/>
          </p:nvPr>
        </p:nvSpPr>
        <p:spPr>
          <a:xfrm>
            <a:off x="214282" y="1500174"/>
            <a:ext cx="8643998" cy="4929222"/>
          </a:xfrm>
        </p:spPr>
        <p:txBody>
          <a:bodyPr>
            <a:noAutofit/>
          </a:bodyPr>
          <a:lstStyle/>
          <a:p>
            <a:pPr marL="355600" lvl="0" indent="-355600" algn="just">
              <a:spcBef>
                <a:spcPts val="0"/>
              </a:spcBef>
              <a:buFont typeface="Wingdings" pitchFamily="2" charset="2"/>
              <a:buChar char="Ø"/>
            </a:pPr>
            <a:r>
              <a:rPr lang="sk-SK" sz="2200" dirty="0" smtClean="0">
                <a:latin typeface="Times New Roman" pitchFamily="18" charset="0"/>
                <a:cs typeface="Times New Roman" pitchFamily="18" charset="0"/>
              </a:rPr>
              <a:t>Systém monitorovania a prognózovania vzdelávacích potrieb - bolo začaté pilotné overovanie systému na vzorke 4 200 firiem;</a:t>
            </a:r>
          </a:p>
          <a:p>
            <a:pPr lvl="0" algn="just">
              <a:spcBef>
                <a:spcPts val="0"/>
              </a:spcBef>
              <a:buFont typeface="Wingdings" pitchFamily="2" charset="2"/>
              <a:buChar char="Ø"/>
            </a:pPr>
            <a:endParaRPr lang="sk-SK" sz="10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>
              <a:spcBef>
                <a:spcPts val="0"/>
              </a:spcBef>
              <a:buFont typeface="Wingdings" pitchFamily="2" charset="2"/>
              <a:buChar char="Ø"/>
            </a:pPr>
            <a:r>
              <a:rPr lang="sk-SK" sz="2200" dirty="0" smtClean="0">
                <a:latin typeface="Times New Roman" pitchFamily="18" charset="0"/>
                <a:cs typeface="Times New Roman" pitchFamily="18" charset="0"/>
              </a:rPr>
              <a:t>Začatie Výskumu postojov jednotlivcov, zamestnávateľov a zástupcov vzdelávacích inštitúcií ku vzdelávaniu na vzorke 2 800 ľudí.</a:t>
            </a:r>
          </a:p>
          <a:p>
            <a:pPr algn="just">
              <a:spcBef>
                <a:spcPts val="0"/>
              </a:spcBef>
              <a:buFont typeface="Wingdings" pitchFamily="2" charset="2"/>
              <a:buChar char="Ø"/>
            </a:pPr>
            <a:endParaRPr lang="sk-SK" sz="1000" spc="-5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spcBef>
                <a:spcPts val="0"/>
              </a:spcBef>
              <a:buFont typeface="Wingdings" pitchFamily="2" charset="2"/>
              <a:buChar char="Ø"/>
            </a:pPr>
            <a:r>
              <a:rPr lang="sk-SK" sz="2200" spc="-50" dirty="0" err="1" smtClean="0">
                <a:latin typeface="Times New Roman" pitchFamily="18" charset="0"/>
                <a:cs typeface="Times New Roman" pitchFamily="18" charset="0"/>
              </a:rPr>
              <a:t>Diseminačná</a:t>
            </a:r>
            <a:r>
              <a:rPr lang="sk-SK" sz="2200" spc="-50" dirty="0" smtClean="0">
                <a:latin typeface="Times New Roman" pitchFamily="18" charset="0"/>
                <a:cs typeface="Times New Roman" pitchFamily="18" charset="0"/>
              </a:rPr>
              <a:t> kampaň na podporu ďalšieho vzdelávania a poradenstva pre dospelých - </a:t>
            </a:r>
            <a:r>
              <a:rPr lang="sk-SK" sz="2200" dirty="0" smtClean="0">
                <a:latin typeface="Times New Roman" pitchFamily="18" charset="0"/>
                <a:cs typeface="Times New Roman" pitchFamily="18" charset="0"/>
              </a:rPr>
              <a:t>bolo začaté Meranie účinnosti nástrojov/kampane na vzorke 3 200 ľudí</a:t>
            </a:r>
            <a:r>
              <a:rPr lang="sk-SK" sz="2200" spc="-5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355600" lvl="0" indent="-355600" algn="just">
              <a:spcBef>
                <a:spcPts val="0"/>
              </a:spcBef>
              <a:buFont typeface="Wingdings" pitchFamily="2" charset="2"/>
              <a:buChar char="Ø"/>
            </a:pPr>
            <a:endParaRPr lang="sk-SK" sz="1000" dirty="0" smtClean="0">
              <a:latin typeface="Times New Roman" pitchFamily="18" charset="0"/>
              <a:cs typeface="Times New Roman" pitchFamily="18" charset="0"/>
            </a:endParaRPr>
          </a:p>
          <a:p>
            <a:pPr marL="355600" lvl="0" indent="-355600" algn="just">
              <a:spcBef>
                <a:spcPts val="0"/>
              </a:spcBef>
              <a:buFont typeface="Wingdings" pitchFamily="2" charset="2"/>
              <a:buChar char="Ø"/>
            </a:pPr>
            <a:r>
              <a:rPr lang="sk-SK" sz="2200" dirty="0" smtClean="0">
                <a:latin typeface="Times New Roman" pitchFamily="18" charset="0"/>
                <a:cs typeface="Times New Roman" pitchFamily="18" charset="0"/>
              </a:rPr>
              <a:t>Finančný mechanizmus na podporu ďalšieho vzdelávania – návrh modelu;</a:t>
            </a:r>
          </a:p>
          <a:p>
            <a:pPr marL="355600" lvl="0" indent="-355600" algn="just">
              <a:spcBef>
                <a:spcPts val="0"/>
              </a:spcBef>
              <a:buFont typeface="Wingdings" pitchFamily="2" charset="2"/>
              <a:buChar char="Ø"/>
            </a:pPr>
            <a:endParaRPr lang="sk-SK" sz="1000" dirty="0" smtClean="0">
              <a:latin typeface="Times New Roman" pitchFamily="18" charset="0"/>
              <a:cs typeface="Times New Roman" pitchFamily="18" charset="0"/>
            </a:endParaRPr>
          </a:p>
          <a:p>
            <a:pPr marL="355600" lvl="0" indent="-355600" algn="just">
              <a:spcBef>
                <a:spcPts val="0"/>
              </a:spcBef>
              <a:buFont typeface="Wingdings" pitchFamily="2" charset="2"/>
              <a:buChar char="Ø"/>
            </a:pPr>
            <a:r>
              <a:rPr lang="sk-SK" sz="2200" dirty="0" smtClean="0">
                <a:latin typeface="Times New Roman" pitchFamily="18" charset="0"/>
                <a:cs typeface="Times New Roman" pitchFamily="18" charset="0"/>
              </a:rPr>
              <a:t>Elektronický nástroj pre ďalšie vzdelávanie v kontexte celoživotného vzdelávania;</a:t>
            </a:r>
          </a:p>
          <a:p>
            <a:pPr marL="355600" lvl="0" indent="-355600" algn="just">
              <a:spcBef>
                <a:spcPts val="0"/>
              </a:spcBef>
              <a:buFont typeface="Wingdings" pitchFamily="2" charset="2"/>
              <a:buChar char="Ø"/>
            </a:pPr>
            <a:endParaRPr lang="sk-SK" sz="1000" dirty="0" smtClean="0">
              <a:latin typeface="Times New Roman" pitchFamily="18" charset="0"/>
              <a:cs typeface="Times New Roman" pitchFamily="18" charset="0"/>
            </a:endParaRPr>
          </a:p>
          <a:p>
            <a:pPr marL="355600" lvl="0" indent="-355600" algn="just">
              <a:spcBef>
                <a:spcPts val="0"/>
              </a:spcBef>
              <a:buFont typeface="Wingdings" pitchFamily="2" charset="2"/>
              <a:buChar char="Ø"/>
            </a:pPr>
            <a:r>
              <a:rPr lang="sk-SK" sz="2200" dirty="0" smtClean="0">
                <a:latin typeface="Times New Roman" pitchFamily="18" charset="0"/>
                <a:cs typeface="Times New Roman" pitchFamily="18" charset="0"/>
              </a:rPr>
              <a:t>Návrhy legislatívnych </a:t>
            </a:r>
            <a:r>
              <a:rPr lang="sk-SK" sz="2200" dirty="0" smtClean="0">
                <a:latin typeface="Times New Roman" pitchFamily="18" charset="0"/>
                <a:cs typeface="Times New Roman" pitchFamily="18" charset="0"/>
              </a:rPr>
              <a:t>zmien. </a:t>
            </a:r>
            <a:endParaRPr lang="sk-SK" sz="2200" dirty="0" smtClean="0">
              <a:latin typeface="Times New Roman" pitchFamily="18" charset="0"/>
              <a:cs typeface="Times New Roman" pitchFamily="18" charset="0"/>
            </a:endParaRPr>
          </a:p>
          <a:p>
            <a:pPr marL="355600" lvl="0" indent="-355600" algn="just">
              <a:spcBef>
                <a:spcPts val="0"/>
              </a:spcBef>
              <a:buFont typeface="Wingdings" pitchFamily="2" charset="2"/>
              <a:buChar char="Ø"/>
            </a:pPr>
            <a:endParaRPr lang="sk-SK" sz="2200" dirty="0" smtClean="0">
              <a:latin typeface="Times New Roman" pitchFamily="18" charset="0"/>
              <a:cs typeface="Times New Roman" pitchFamily="18" charset="0"/>
            </a:endParaRPr>
          </a:p>
          <a:p>
            <a:pPr marL="355600" lvl="0" indent="-355600" algn="just" latinLnBrk="1">
              <a:spcBef>
                <a:spcPts val="0"/>
              </a:spcBef>
              <a:buFont typeface="Wingdings" pitchFamily="2" charset="2"/>
              <a:buChar char="Ø"/>
            </a:pPr>
            <a:endParaRPr lang="sk-SK" sz="22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3"/>
          <p:cNvSpPr txBox="1"/>
          <p:nvPr/>
        </p:nvSpPr>
        <p:spPr>
          <a:xfrm>
            <a:off x="395536" y="214290"/>
            <a:ext cx="4890844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sk-SK" sz="2500" b="1" dirty="0" smtClean="0">
                <a:latin typeface="Times New Roman" pitchFamily="18" charset="0"/>
                <a:cs typeface="Times New Roman" pitchFamily="18" charset="0"/>
              </a:rPr>
              <a:t>AKTIVITA 1.3</a:t>
            </a:r>
          </a:p>
          <a:p>
            <a:pPr>
              <a:buNone/>
            </a:pPr>
            <a:r>
              <a:rPr lang="sk-SK" sz="2500" b="1" dirty="0" smtClean="0">
                <a:latin typeface="Times New Roman" pitchFamily="18" charset="0"/>
                <a:cs typeface="Times New Roman" pitchFamily="18" charset="0"/>
              </a:rPr>
              <a:t>prebiehajúce činnosti</a:t>
            </a:r>
          </a:p>
        </p:txBody>
      </p:sp>
    </p:spTree>
    <p:extLst>
      <p:ext uri="{BB962C8B-B14F-4D97-AF65-F5344CB8AC3E}">
        <p14:creationId xmlns="" xmlns:p14="http://schemas.microsoft.com/office/powerpoint/2010/main" val="74166174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ástupný symbol pro obsah 4"/>
          <p:cNvSpPr>
            <a:spLocks noGrp="1"/>
          </p:cNvSpPr>
          <p:nvPr>
            <p:ph idx="1"/>
          </p:nvPr>
        </p:nvSpPr>
        <p:spPr>
          <a:xfrm>
            <a:off x="214282" y="1500174"/>
            <a:ext cx="8643998" cy="4929222"/>
          </a:xfrm>
        </p:spPr>
        <p:txBody>
          <a:bodyPr>
            <a:noAutofit/>
          </a:bodyPr>
          <a:lstStyle/>
          <a:p>
            <a:pPr marL="447675" indent="-447675" algn="just">
              <a:spcBef>
                <a:spcPts val="0"/>
              </a:spcBef>
              <a:buFont typeface="Wingdings" pitchFamily="2" charset="2"/>
              <a:buChar char="Ø"/>
            </a:pPr>
            <a:r>
              <a:rPr lang="sk-SK" sz="2200" spc="-50" dirty="0" smtClean="0">
                <a:latin typeface="Times New Roman" pitchFamily="18" charset="0"/>
                <a:cs typeface="Times New Roman" pitchFamily="18" charset="0"/>
              </a:rPr>
              <a:t>Osoby zúčastňujúce sa na aktivitách v rámci ďalšieho vzdelávania (</a:t>
            </a:r>
            <a:r>
              <a:rPr lang="sk-SK" sz="2200" b="1" i="1" spc="-50" dirty="0" smtClean="0">
                <a:latin typeface="Times New Roman" pitchFamily="18" charset="0"/>
                <a:cs typeface="Times New Roman" pitchFamily="18" charset="0"/>
              </a:rPr>
              <a:t>frekventanti </a:t>
            </a:r>
            <a:r>
              <a:rPr lang="sk-SK" sz="2200" spc="-50" dirty="0" smtClean="0">
                <a:latin typeface="Times New Roman" pitchFamily="18" charset="0"/>
                <a:cs typeface="Times New Roman" pitchFamily="18" charset="0"/>
              </a:rPr>
              <a:t>MVP pre nadobudnutie úplnej alebo čiastočnej odbornej spôsobilosti, MVP Pracovníka riadenia, administrácie a implementácie projektov financovaných z EÚ, MVP pre predsedov a členov skúšobných komisií a MVP pre manažérov výrobných podnikov a </a:t>
            </a:r>
            <a:r>
              <a:rPr lang="sk-SK" sz="2200" b="1" i="1" spc="-50" dirty="0" smtClean="0">
                <a:latin typeface="Times New Roman" pitchFamily="18" charset="0"/>
                <a:cs typeface="Times New Roman" pitchFamily="18" charset="0"/>
              </a:rPr>
              <a:t>klienti PCD</a:t>
            </a:r>
            <a:r>
              <a:rPr lang="sk-SK" sz="2200" spc="-50" dirty="0" smtClean="0">
                <a:latin typeface="Times New Roman" pitchFamily="18" charset="0"/>
                <a:cs typeface="Times New Roman" pitchFamily="18" charset="0"/>
              </a:rPr>
              <a:t>);</a:t>
            </a:r>
            <a:endParaRPr lang="sk-SK" sz="2200" b="1" i="1" spc="-50" dirty="0" smtClean="0">
              <a:latin typeface="Times New Roman" pitchFamily="18" charset="0"/>
              <a:cs typeface="Times New Roman" pitchFamily="18" charset="0"/>
            </a:endParaRPr>
          </a:p>
          <a:p>
            <a:pPr marL="447675" indent="-447675" algn="just">
              <a:spcBef>
                <a:spcPts val="0"/>
              </a:spcBef>
              <a:buFont typeface="Wingdings" pitchFamily="2" charset="2"/>
              <a:buChar char="Ø"/>
            </a:pPr>
            <a:endParaRPr lang="sk-SK" sz="1500" dirty="0" smtClean="0">
              <a:latin typeface="Times New Roman" pitchFamily="18" charset="0"/>
              <a:cs typeface="Times New Roman" pitchFamily="18" charset="0"/>
            </a:endParaRPr>
          </a:p>
          <a:p>
            <a:pPr marL="447675" indent="-447675" algn="just">
              <a:spcBef>
                <a:spcPts val="0"/>
              </a:spcBef>
              <a:buFont typeface="Wingdings" pitchFamily="2" charset="2"/>
              <a:buChar char="Ø"/>
            </a:pPr>
            <a:r>
              <a:rPr lang="sk-SK" sz="2200" dirty="0" smtClean="0">
                <a:latin typeface="Times New Roman" pitchFamily="18" charset="0"/>
                <a:cs typeface="Times New Roman" pitchFamily="18" charset="0"/>
              </a:rPr>
              <a:t>Lektori (</a:t>
            </a:r>
            <a:r>
              <a:rPr lang="sk-SK" sz="2200" b="1" i="1" dirty="0" smtClean="0">
                <a:latin typeface="Times New Roman" pitchFamily="18" charset="0"/>
                <a:cs typeface="Times New Roman" pitchFamily="18" charset="0"/>
              </a:rPr>
              <a:t>frekventanti </a:t>
            </a:r>
            <a:r>
              <a:rPr lang="sk-SK" sz="2200" dirty="0" smtClean="0">
                <a:latin typeface="Times New Roman" pitchFamily="18" charset="0"/>
                <a:cs typeface="Times New Roman" pitchFamily="18" charset="0"/>
              </a:rPr>
              <a:t>MVP pre lektorov ďalšieho vzdelávania);</a:t>
            </a:r>
          </a:p>
          <a:p>
            <a:pPr marL="447675" indent="-447675" algn="just">
              <a:spcBef>
                <a:spcPts val="0"/>
              </a:spcBef>
              <a:buFont typeface="Wingdings" pitchFamily="2" charset="2"/>
              <a:buChar char="Ø"/>
            </a:pPr>
            <a:endParaRPr lang="sk-SK" sz="1500" dirty="0" smtClean="0">
              <a:latin typeface="Times New Roman" pitchFamily="18" charset="0"/>
              <a:cs typeface="Times New Roman" pitchFamily="18" charset="0"/>
            </a:endParaRPr>
          </a:p>
          <a:p>
            <a:pPr marL="447675" indent="-447675" algn="just">
              <a:spcBef>
                <a:spcPts val="0"/>
              </a:spcBef>
              <a:buFont typeface="Wingdings" pitchFamily="2" charset="2"/>
              <a:buChar char="Ø"/>
            </a:pPr>
            <a:r>
              <a:rPr lang="sk-SK" sz="2200" dirty="0" smtClean="0">
                <a:latin typeface="Times New Roman" pitchFamily="18" charset="0"/>
                <a:cs typeface="Times New Roman" pitchFamily="18" charset="0"/>
              </a:rPr>
              <a:t>Zamestnanci pracujúci v oblasti vzdelávania (</a:t>
            </a:r>
            <a:r>
              <a:rPr lang="sk-SK" sz="2200" b="1" i="1" dirty="0" smtClean="0">
                <a:latin typeface="Times New Roman" pitchFamily="18" charset="0"/>
                <a:cs typeface="Times New Roman" pitchFamily="18" charset="0"/>
              </a:rPr>
              <a:t>frekventanti</a:t>
            </a:r>
            <a:r>
              <a:rPr lang="sk-SK" sz="2200" dirty="0" smtClean="0">
                <a:latin typeface="Times New Roman" pitchFamily="18" charset="0"/>
                <a:cs typeface="Times New Roman" pitchFamily="18" charset="0"/>
              </a:rPr>
              <a:t> MVP pre manažérov ďalšieho vzdelávania);</a:t>
            </a:r>
          </a:p>
          <a:p>
            <a:pPr marL="447675" indent="-447675" algn="just">
              <a:spcBef>
                <a:spcPts val="0"/>
              </a:spcBef>
              <a:buFont typeface="Wingdings" pitchFamily="2" charset="2"/>
              <a:buChar char="Ø"/>
            </a:pPr>
            <a:endParaRPr lang="sk-SK" sz="1500" dirty="0" smtClean="0">
              <a:latin typeface="Times New Roman" pitchFamily="18" charset="0"/>
              <a:cs typeface="Times New Roman" pitchFamily="18" charset="0"/>
            </a:endParaRPr>
          </a:p>
          <a:p>
            <a:pPr marL="447675" indent="-447675" algn="just">
              <a:spcBef>
                <a:spcPts val="0"/>
              </a:spcBef>
              <a:buFont typeface="Wingdings" pitchFamily="2" charset="2"/>
              <a:buChar char="Ø"/>
            </a:pPr>
            <a:r>
              <a:rPr lang="sk-SK" sz="2200" dirty="0" smtClean="0">
                <a:latin typeface="Times New Roman" pitchFamily="18" charset="0"/>
                <a:cs typeface="Times New Roman" pitchFamily="18" charset="0"/>
              </a:rPr>
              <a:t>Tútori (</a:t>
            </a:r>
            <a:r>
              <a:rPr lang="sk-SK" sz="2200" b="1" i="1" dirty="0" smtClean="0">
                <a:latin typeface="Times New Roman" pitchFamily="18" charset="0"/>
                <a:cs typeface="Times New Roman" pitchFamily="18" charset="0"/>
              </a:rPr>
              <a:t>frekventanti</a:t>
            </a:r>
            <a:r>
              <a:rPr lang="sk-SK" sz="2200" dirty="0" smtClean="0">
                <a:latin typeface="Times New Roman" pitchFamily="18" charset="0"/>
                <a:cs typeface="Times New Roman" pitchFamily="18" charset="0"/>
              </a:rPr>
              <a:t> MVP pre tútorov).</a:t>
            </a:r>
          </a:p>
          <a:p>
            <a:pPr marL="447675" indent="-447675" algn="just">
              <a:spcBef>
                <a:spcPts val="0"/>
              </a:spcBef>
              <a:buFont typeface="Wingdings" pitchFamily="2" charset="2"/>
              <a:buChar char="Ø"/>
            </a:pPr>
            <a:endParaRPr lang="sk-SK" sz="1500" dirty="0" smtClean="0">
              <a:latin typeface="Times New Roman" pitchFamily="18" charset="0"/>
              <a:cs typeface="Times New Roman" pitchFamily="18" charset="0"/>
            </a:endParaRPr>
          </a:p>
          <a:p>
            <a:pPr marL="447675" indent="-447675" algn="just">
              <a:spcBef>
                <a:spcPts val="0"/>
              </a:spcBef>
              <a:buFont typeface="Wingdings" pitchFamily="2" charset="2"/>
              <a:buChar char="Ø"/>
            </a:pPr>
            <a:r>
              <a:rPr lang="sk-SK" sz="2200" dirty="0" smtClean="0">
                <a:latin typeface="Times New Roman" pitchFamily="18" charset="0"/>
                <a:cs typeface="Times New Roman" pitchFamily="18" charset="0"/>
              </a:rPr>
              <a:t>Spolu: </a:t>
            </a:r>
            <a:r>
              <a:rPr lang="sk-SK" sz="2200" b="1" dirty="0" smtClean="0">
                <a:latin typeface="Times New Roman" pitchFamily="18" charset="0"/>
                <a:cs typeface="Times New Roman" pitchFamily="18" charset="0"/>
              </a:rPr>
              <a:t>26 </a:t>
            </a:r>
            <a:r>
              <a:rPr lang="sk-SK" sz="2200" b="1" dirty="0" smtClean="0">
                <a:latin typeface="Times New Roman" pitchFamily="18" charset="0"/>
                <a:cs typeface="Times New Roman" pitchFamily="18" charset="0"/>
              </a:rPr>
              <a:t>972</a:t>
            </a:r>
          </a:p>
          <a:p>
            <a:pPr marL="447675" indent="-447675" algn="just">
              <a:spcBef>
                <a:spcPts val="0"/>
              </a:spcBef>
              <a:buFont typeface="Wingdings" pitchFamily="2" charset="2"/>
              <a:buChar char="Ø"/>
            </a:pPr>
            <a:r>
              <a:rPr lang="sk-SK" sz="2200" dirty="0" smtClean="0">
                <a:latin typeface="Times New Roman" pitchFamily="18" charset="0"/>
                <a:cs typeface="Times New Roman" pitchFamily="18" charset="0"/>
              </a:rPr>
              <a:t>Stav k 31. 05. 2014: </a:t>
            </a:r>
            <a:r>
              <a:rPr lang="sk-SK" sz="2200" b="1" dirty="0" smtClean="0">
                <a:latin typeface="Times New Roman" pitchFamily="18" charset="0"/>
                <a:cs typeface="Times New Roman" pitchFamily="18" charset="0"/>
              </a:rPr>
              <a:t>10 611 </a:t>
            </a:r>
            <a:r>
              <a:rPr lang="sk-SK" sz="2400" dirty="0" smtClean="0"/>
              <a:t>	</a:t>
            </a:r>
          </a:p>
          <a:p>
            <a:pPr marL="447675" indent="-447675" algn="just">
              <a:spcBef>
                <a:spcPts val="0"/>
              </a:spcBef>
              <a:buFont typeface="Wingdings" pitchFamily="2" charset="2"/>
              <a:buChar char="Ø"/>
            </a:pPr>
            <a:endParaRPr lang="sk-SK" sz="2200" b="1" dirty="0" smtClean="0">
              <a:latin typeface="Times New Roman" pitchFamily="18" charset="0"/>
              <a:cs typeface="Times New Roman" pitchFamily="18" charset="0"/>
            </a:endParaRPr>
          </a:p>
          <a:p>
            <a:pPr marL="447675" indent="-447675" algn="just">
              <a:spcBef>
                <a:spcPts val="0"/>
              </a:spcBef>
              <a:buNone/>
            </a:pPr>
            <a:endParaRPr lang="sk-SK" sz="2500" b="1" spc="-40" dirty="0" smtClean="0">
              <a:latin typeface="Times New Roman" pitchFamily="18" charset="0"/>
              <a:cs typeface="Times New Roman" pitchFamily="18" charset="0"/>
            </a:endParaRPr>
          </a:p>
          <a:p>
            <a:pPr marL="447675" indent="-447675" algn="just">
              <a:spcBef>
                <a:spcPts val="0"/>
              </a:spcBef>
              <a:buNone/>
            </a:pPr>
            <a:endParaRPr lang="sk-SK" sz="2500" b="1" spc="-40" dirty="0" smtClean="0">
              <a:latin typeface="Times New Roman" pitchFamily="18" charset="0"/>
              <a:cs typeface="Times New Roman" pitchFamily="18" charset="0"/>
            </a:endParaRPr>
          </a:p>
          <a:p>
            <a:pPr marL="447675" indent="-447675" algn="just">
              <a:spcBef>
                <a:spcPts val="0"/>
              </a:spcBef>
              <a:buNone/>
            </a:pPr>
            <a:endParaRPr lang="sk-SK" sz="2500" b="1" spc="-40" dirty="0" smtClean="0">
              <a:latin typeface="Times New Roman" pitchFamily="18" charset="0"/>
              <a:cs typeface="Times New Roman" pitchFamily="18" charset="0"/>
            </a:endParaRPr>
          </a:p>
          <a:p>
            <a:pPr marL="447675" indent="-447675" algn="just">
              <a:spcBef>
                <a:spcPts val="0"/>
              </a:spcBef>
              <a:buNone/>
            </a:pPr>
            <a:endParaRPr lang="sk-SK" sz="2500" b="1" spc="-4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3"/>
          <p:cNvSpPr txBox="1"/>
          <p:nvPr/>
        </p:nvSpPr>
        <p:spPr>
          <a:xfrm>
            <a:off x="395536" y="404664"/>
            <a:ext cx="4533654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sk-SK" sz="2500" b="1" dirty="0" smtClean="0">
                <a:latin typeface="Times New Roman" pitchFamily="18" charset="0"/>
                <a:cs typeface="Times New Roman" pitchFamily="18" charset="0"/>
              </a:rPr>
              <a:t>CIEĽOVÁ SKUPINA</a:t>
            </a:r>
          </a:p>
        </p:txBody>
      </p:sp>
    </p:spTree>
    <p:extLst>
      <p:ext uri="{BB962C8B-B14F-4D97-AF65-F5344CB8AC3E}">
        <p14:creationId xmlns="" xmlns:p14="http://schemas.microsoft.com/office/powerpoint/2010/main" val="74166174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ástupný symbol pro obsah 4"/>
          <p:cNvSpPr>
            <a:spLocks noGrp="1"/>
          </p:cNvSpPr>
          <p:nvPr>
            <p:ph idx="1"/>
          </p:nvPr>
        </p:nvSpPr>
        <p:spPr>
          <a:xfrm>
            <a:off x="214282" y="1500174"/>
            <a:ext cx="8643998" cy="4929222"/>
          </a:xfrm>
        </p:spPr>
        <p:txBody>
          <a:bodyPr>
            <a:noAutofit/>
          </a:bodyPr>
          <a:lstStyle/>
          <a:p>
            <a:pPr marL="447675" indent="-447675">
              <a:spcBef>
                <a:spcPts val="0"/>
              </a:spcBef>
              <a:buNone/>
            </a:pPr>
            <a:endParaRPr lang="sk-SK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marL="447675" indent="-447675" algn="ctr">
              <a:spcBef>
                <a:spcPts val="0"/>
              </a:spcBef>
              <a:buNone/>
            </a:pPr>
            <a:r>
              <a:rPr lang="sk-SK" sz="2800" b="1" dirty="0" smtClean="0">
                <a:latin typeface="Times New Roman" pitchFamily="18" charset="0"/>
                <a:cs typeface="Times New Roman" pitchFamily="18" charset="0"/>
              </a:rPr>
              <a:t>Alokácia: </a:t>
            </a:r>
            <a:r>
              <a:rPr lang="sk-SK" sz="2800" dirty="0" smtClean="0">
                <a:latin typeface="Times New Roman" pitchFamily="18" charset="0"/>
                <a:cs typeface="Times New Roman" pitchFamily="18" charset="0"/>
              </a:rPr>
              <a:t>27</a:t>
            </a:r>
            <a:r>
              <a:rPr lang="sk-SK" sz="2800" dirty="0" smtClean="0"/>
              <a:t> </a:t>
            </a:r>
            <a:r>
              <a:rPr lang="sk-SK" sz="2800" dirty="0" smtClean="0">
                <a:latin typeface="Times New Roman" pitchFamily="18" charset="0"/>
                <a:cs typeface="Times New Roman" pitchFamily="18" charset="0"/>
              </a:rPr>
              <a:t>993 607,83 € </a:t>
            </a:r>
          </a:p>
          <a:p>
            <a:pPr marL="447675" indent="-447675" algn="just">
              <a:spcBef>
                <a:spcPts val="0"/>
              </a:spcBef>
              <a:buNone/>
            </a:pPr>
            <a:endParaRPr lang="sk-SK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447675" indent="-447675" algn="just">
              <a:spcBef>
                <a:spcPts val="0"/>
              </a:spcBef>
              <a:buNone/>
            </a:pPr>
            <a:endParaRPr lang="sk-SK" sz="2500" spc="-40" dirty="0" smtClean="0">
              <a:latin typeface="Times New Roman" pitchFamily="18" charset="0"/>
              <a:cs typeface="Times New Roman" pitchFamily="18" charset="0"/>
            </a:endParaRPr>
          </a:p>
          <a:p>
            <a:pPr marL="447675" indent="-447675" algn="just">
              <a:spcBef>
                <a:spcPts val="0"/>
              </a:spcBef>
              <a:buNone/>
            </a:pPr>
            <a:r>
              <a:rPr lang="sk-SK" sz="2500" spc="-40" dirty="0" smtClean="0">
                <a:latin typeface="Times New Roman" pitchFamily="18" charset="0"/>
                <a:cs typeface="Times New Roman" pitchFamily="18" charset="0"/>
              </a:rPr>
              <a:t>Počet predložených </a:t>
            </a:r>
            <a:r>
              <a:rPr lang="sk-SK" sz="2500" spc="-40" dirty="0" err="1" smtClean="0">
                <a:latin typeface="Times New Roman" pitchFamily="18" charset="0"/>
                <a:cs typeface="Times New Roman" pitchFamily="18" charset="0"/>
              </a:rPr>
              <a:t>ŽoP</a:t>
            </a:r>
            <a:r>
              <a:rPr lang="sk-SK" sz="2500" spc="-40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sk-SK" sz="2500" b="1" spc="-40" dirty="0" smtClean="0">
                <a:latin typeface="Times New Roman" pitchFamily="18" charset="0"/>
                <a:cs typeface="Times New Roman" pitchFamily="18" charset="0"/>
              </a:rPr>
              <a:t>16</a:t>
            </a:r>
          </a:p>
          <a:p>
            <a:pPr marL="447675" indent="-447675" algn="just">
              <a:spcBef>
                <a:spcPts val="0"/>
              </a:spcBef>
              <a:buNone/>
            </a:pPr>
            <a:endParaRPr lang="sk-SK" sz="2500" spc="-40" dirty="0" smtClean="0">
              <a:latin typeface="Times New Roman" pitchFamily="18" charset="0"/>
              <a:cs typeface="Times New Roman" pitchFamily="18" charset="0"/>
            </a:endParaRPr>
          </a:p>
          <a:p>
            <a:pPr marL="447675" indent="-447675" algn="just">
              <a:spcBef>
                <a:spcPts val="0"/>
              </a:spcBef>
              <a:buNone/>
            </a:pPr>
            <a:r>
              <a:rPr lang="sk-SK" sz="2500" spc="-40" dirty="0" smtClean="0">
                <a:latin typeface="Times New Roman" pitchFamily="18" charset="0"/>
                <a:cs typeface="Times New Roman" pitchFamily="18" charset="0"/>
              </a:rPr>
              <a:t>Výška </a:t>
            </a:r>
            <a:r>
              <a:rPr lang="sk-SK" sz="2500" spc="-40" dirty="0" smtClean="0">
                <a:latin typeface="Times New Roman" pitchFamily="18" charset="0"/>
                <a:cs typeface="Times New Roman" pitchFamily="18" charset="0"/>
              </a:rPr>
              <a:t>výdavkov predložených v </a:t>
            </a:r>
            <a:r>
              <a:rPr lang="sk-SK" sz="2500" spc="-40" dirty="0" err="1" smtClean="0">
                <a:latin typeface="Times New Roman" pitchFamily="18" charset="0"/>
                <a:cs typeface="Times New Roman" pitchFamily="18" charset="0"/>
              </a:rPr>
              <a:t>ŽoP</a:t>
            </a:r>
            <a:r>
              <a:rPr lang="sk-SK" sz="2500" spc="-40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sk-SK" sz="2500" b="1" spc="-40" dirty="0" smtClean="0">
                <a:latin typeface="Times New Roman" pitchFamily="18" charset="0"/>
                <a:cs typeface="Times New Roman" pitchFamily="18" charset="0"/>
              </a:rPr>
              <a:t>17 299 288,10 </a:t>
            </a:r>
            <a:r>
              <a:rPr lang="sk-SK" sz="2500" b="1" spc="-40" dirty="0" smtClean="0">
                <a:latin typeface="Times New Roman" pitchFamily="18" charset="0"/>
                <a:cs typeface="Times New Roman" pitchFamily="18" charset="0"/>
              </a:rPr>
              <a:t>€, </a:t>
            </a:r>
            <a:r>
              <a:rPr lang="sk-SK" sz="2500" spc="-40" dirty="0" smtClean="0">
                <a:latin typeface="Times New Roman" pitchFamily="18" charset="0"/>
                <a:cs typeface="Times New Roman" pitchFamily="18" charset="0"/>
              </a:rPr>
              <a:t>t. j. </a:t>
            </a:r>
            <a:r>
              <a:rPr lang="sk-SK" sz="2500" b="1" spc="-40" dirty="0" smtClean="0">
                <a:latin typeface="Times New Roman" pitchFamily="18" charset="0"/>
                <a:cs typeface="Times New Roman" pitchFamily="18" charset="0"/>
              </a:rPr>
              <a:t>61,80 %</a:t>
            </a:r>
            <a:endParaRPr lang="sk-SK" sz="2500" b="1" spc="-40" dirty="0" smtClean="0">
              <a:latin typeface="Times New Roman" pitchFamily="18" charset="0"/>
              <a:cs typeface="Times New Roman" pitchFamily="18" charset="0"/>
            </a:endParaRPr>
          </a:p>
          <a:p>
            <a:pPr marL="447675" indent="-447675" algn="just">
              <a:spcBef>
                <a:spcPts val="0"/>
              </a:spcBef>
              <a:buNone/>
            </a:pPr>
            <a:endParaRPr lang="sk-SK" sz="2500" b="1" spc="-40" dirty="0" smtClean="0">
              <a:latin typeface="Times New Roman" pitchFamily="18" charset="0"/>
              <a:cs typeface="Times New Roman" pitchFamily="18" charset="0"/>
            </a:endParaRPr>
          </a:p>
          <a:p>
            <a:pPr marL="447675" indent="-447675" algn="just">
              <a:spcBef>
                <a:spcPts val="0"/>
              </a:spcBef>
              <a:buNone/>
            </a:pPr>
            <a:endParaRPr lang="sk-SK" sz="2500" b="1" spc="-40" dirty="0" smtClean="0">
              <a:latin typeface="Times New Roman" pitchFamily="18" charset="0"/>
              <a:cs typeface="Times New Roman" pitchFamily="18" charset="0"/>
            </a:endParaRPr>
          </a:p>
          <a:p>
            <a:pPr marL="447675" indent="-447675" algn="just">
              <a:spcBef>
                <a:spcPts val="0"/>
              </a:spcBef>
              <a:buNone/>
            </a:pPr>
            <a:endParaRPr lang="sk-SK" sz="2500" b="1" spc="-40" dirty="0" smtClean="0">
              <a:latin typeface="Times New Roman" pitchFamily="18" charset="0"/>
              <a:cs typeface="Times New Roman" pitchFamily="18" charset="0"/>
            </a:endParaRPr>
          </a:p>
          <a:p>
            <a:pPr marL="447675" indent="-447675" algn="just">
              <a:spcBef>
                <a:spcPts val="0"/>
              </a:spcBef>
              <a:buNone/>
            </a:pPr>
            <a:endParaRPr lang="sk-SK" sz="2500" b="1" spc="-40" dirty="0" smtClean="0">
              <a:latin typeface="Times New Roman" pitchFamily="18" charset="0"/>
              <a:cs typeface="Times New Roman" pitchFamily="18" charset="0"/>
            </a:endParaRPr>
          </a:p>
          <a:p>
            <a:pPr marL="447675" indent="-447675" algn="just">
              <a:spcBef>
                <a:spcPts val="0"/>
              </a:spcBef>
              <a:buNone/>
            </a:pPr>
            <a:endParaRPr lang="sk-SK" sz="2500" b="1" spc="-40" dirty="0" smtClean="0">
              <a:latin typeface="Times New Roman" pitchFamily="18" charset="0"/>
              <a:cs typeface="Times New Roman" pitchFamily="18" charset="0"/>
            </a:endParaRPr>
          </a:p>
          <a:p>
            <a:pPr marL="447675" indent="-447675" algn="just">
              <a:spcBef>
                <a:spcPts val="0"/>
              </a:spcBef>
              <a:buNone/>
            </a:pPr>
            <a:endParaRPr lang="sk-SK" sz="2500" b="1" spc="-4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3"/>
          <p:cNvSpPr txBox="1"/>
          <p:nvPr/>
        </p:nvSpPr>
        <p:spPr>
          <a:xfrm>
            <a:off x="395536" y="404664"/>
            <a:ext cx="4533654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sk-SK" sz="2500" b="1" dirty="0" smtClean="0">
                <a:latin typeface="Times New Roman" pitchFamily="18" charset="0"/>
                <a:cs typeface="Times New Roman" pitchFamily="18" charset="0"/>
              </a:rPr>
              <a:t>FINANCOVANIE PROJEKTU</a:t>
            </a:r>
          </a:p>
        </p:txBody>
      </p:sp>
    </p:spTree>
    <p:extLst>
      <p:ext uri="{BB962C8B-B14F-4D97-AF65-F5344CB8AC3E}">
        <p14:creationId xmlns="" xmlns:p14="http://schemas.microsoft.com/office/powerpoint/2010/main" val="74166174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ástupný symbol pro obsah 4"/>
          <p:cNvSpPr>
            <a:spLocks noGrp="1"/>
          </p:cNvSpPr>
          <p:nvPr>
            <p:ph idx="1"/>
          </p:nvPr>
        </p:nvSpPr>
        <p:spPr>
          <a:xfrm>
            <a:off x="214282" y="1500174"/>
            <a:ext cx="8643998" cy="4929222"/>
          </a:xfrm>
        </p:spPr>
        <p:txBody>
          <a:bodyPr>
            <a:noAutofit/>
          </a:bodyPr>
          <a:lstStyle/>
          <a:p>
            <a:pPr lvl="0" algn="just">
              <a:spcBef>
                <a:spcPts val="0"/>
              </a:spcBef>
              <a:buFont typeface="Wingdings" pitchFamily="2" charset="2"/>
              <a:buChar char="Ø"/>
            </a:pPr>
            <a:r>
              <a:rPr lang="sk-SK" sz="2200" b="1" spc="-50" dirty="0" smtClean="0">
                <a:latin typeface="Times New Roman" pitchFamily="18" charset="0"/>
                <a:cs typeface="Times New Roman" pitchFamily="18" charset="0"/>
              </a:rPr>
              <a:t>Jednotlivci </a:t>
            </a:r>
            <a:r>
              <a:rPr lang="sk-SK" sz="2200" spc="-50" dirty="0" smtClean="0">
                <a:latin typeface="Times New Roman" pitchFamily="18" charset="0"/>
                <a:cs typeface="Times New Roman" pitchFamily="18" charset="0"/>
              </a:rPr>
              <a:t>získajú:</a:t>
            </a:r>
          </a:p>
          <a:p>
            <a:pPr lvl="0" algn="just">
              <a:spcBef>
                <a:spcPts val="0"/>
              </a:spcBef>
              <a:buFont typeface="Wingdings" pitchFamily="2" charset="2"/>
              <a:buChar char="Ø"/>
            </a:pPr>
            <a:endParaRPr lang="sk-SK" sz="2200" spc="-50" dirty="0" smtClean="0">
              <a:latin typeface="Times New Roman" pitchFamily="18" charset="0"/>
              <a:cs typeface="Times New Roman" pitchFamily="18" charset="0"/>
            </a:endParaRPr>
          </a:p>
          <a:p>
            <a:pPr marL="1077913" lvl="0" indent="-354013" algn="just">
              <a:spcBef>
                <a:spcPts val="0"/>
              </a:spcBef>
              <a:buFont typeface="Wingdings" pitchFamily="2" charset="2"/>
              <a:buChar char="ü"/>
            </a:pPr>
            <a:r>
              <a:rPr lang="sk-SK" sz="2200" spc="-50" dirty="0" smtClean="0">
                <a:latin typeface="Times New Roman" pitchFamily="18" charset="0"/>
                <a:cs typeface="Times New Roman" pitchFamily="18" charset="0"/>
              </a:rPr>
              <a:t>možnosť orientovať sa v ponuke vzdelávacích programov;</a:t>
            </a:r>
          </a:p>
          <a:p>
            <a:pPr marL="1077913" lvl="0" indent="-354013" algn="just">
              <a:spcBef>
                <a:spcPts val="0"/>
              </a:spcBef>
              <a:buFont typeface="Wingdings" pitchFamily="2" charset="2"/>
              <a:buChar char="ü"/>
            </a:pPr>
            <a:r>
              <a:rPr lang="sk-SK" sz="2200" spc="-50" dirty="0" smtClean="0">
                <a:latin typeface="Times New Roman" pitchFamily="18" charset="0"/>
                <a:cs typeface="Times New Roman" pitchFamily="18" charset="0"/>
              </a:rPr>
              <a:t>informácie o možnostiach rozvoja svojej kariéry;</a:t>
            </a:r>
          </a:p>
          <a:p>
            <a:pPr marL="1077913" lvl="0" indent="-354013" algn="just">
              <a:spcBef>
                <a:spcPts val="0"/>
              </a:spcBef>
              <a:buFont typeface="Wingdings" pitchFamily="2" charset="2"/>
              <a:buChar char="ü"/>
            </a:pPr>
            <a:r>
              <a:rPr lang="sk-SK" sz="2200" spc="-50" dirty="0" smtClean="0">
                <a:latin typeface="Times New Roman" pitchFamily="18" charset="0"/>
                <a:cs typeface="Times New Roman" pitchFamily="18" charset="0"/>
              </a:rPr>
              <a:t>možnosť výberu z kvalitných vzdelávacích programov;</a:t>
            </a:r>
          </a:p>
          <a:p>
            <a:pPr marL="1077913" lvl="0" indent="-354013" algn="just">
              <a:spcBef>
                <a:spcPts val="0"/>
              </a:spcBef>
              <a:buFont typeface="Wingdings" pitchFamily="2" charset="2"/>
              <a:buChar char="ü"/>
            </a:pPr>
            <a:r>
              <a:rPr lang="sk-SK" sz="2200" spc="-50" dirty="0" smtClean="0">
                <a:latin typeface="Times New Roman" pitchFamily="18" charset="0"/>
                <a:cs typeface="Times New Roman" pitchFamily="18" charset="0"/>
              </a:rPr>
              <a:t>možnosť absolvovať skúšku na overenie úplnej alebo čiastočnej odbornej spôsobilosti (úplnej alebo čiastočnej kvalifikácie);</a:t>
            </a:r>
          </a:p>
          <a:p>
            <a:pPr marL="1077913" lvl="0" indent="-354013" algn="just">
              <a:spcBef>
                <a:spcPts val="0"/>
              </a:spcBef>
              <a:buFont typeface="Wingdings" pitchFamily="2" charset="2"/>
              <a:buChar char="ü"/>
            </a:pPr>
            <a:r>
              <a:rPr lang="sk-SK" sz="2200" spc="-50" dirty="0" smtClean="0">
                <a:latin typeface="Times New Roman" pitchFamily="18" charset="0"/>
                <a:cs typeface="Times New Roman" pitchFamily="18" charset="0"/>
              </a:rPr>
              <a:t>možnosť získať osvedčenie uznávané zamestnávateľmi;</a:t>
            </a:r>
          </a:p>
          <a:p>
            <a:pPr marL="1077913" lvl="0" indent="-354013" algn="just">
              <a:spcBef>
                <a:spcPts val="0"/>
              </a:spcBef>
              <a:buFont typeface="Wingdings" pitchFamily="2" charset="2"/>
              <a:buChar char="ü"/>
            </a:pPr>
            <a:r>
              <a:rPr lang="sk-SK" sz="2200" spc="-50" dirty="0" smtClean="0">
                <a:latin typeface="Times New Roman" pitchFamily="18" charset="0"/>
                <a:cs typeface="Times New Roman" pitchFamily="18" charset="0"/>
              </a:rPr>
              <a:t>možnosť lepšieho uplatnenia sa na trhu práce.</a:t>
            </a:r>
          </a:p>
        </p:txBody>
      </p:sp>
      <p:sp>
        <p:nvSpPr>
          <p:cNvPr id="7" name="TextBox 3"/>
          <p:cNvSpPr txBox="1"/>
          <p:nvPr/>
        </p:nvSpPr>
        <p:spPr>
          <a:xfrm>
            <a:off x="395536" y="404664"/>
            <a:ext cx="4533654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sk-SK" sz="2500" b="1" dirty="0" smtClean="0">
                <a:latin typeface="Times New Roman" pitchFamily="18" charset="0"/>
                <a:cs typeface="Times New Roman" pitchFamily="18" charset="0"/>
              </a:rPr>
              <a:t>PRÍNOS PROJEKTU</a:t>
            </a:r>
          </a:p>
        </p:txBody>
      </p:sp>
    </p:spTree>
    <p:extLst>
      <p:ext uri="{BB962C8B-B14F-4D97-AF65-F5344CB8AC3E}">
        <p14:creationId xmlns="" xmlns:p14="http://schemas.microsoft.com/office/powerpoint/2010/main" val="74166174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ástupný symbol pro obsah 4"/>
          <p:cNvSpPr>
            <a:spLocks noGrp="1"/>
          </p:cNvSpPr>
          <p:nvPr>
            <p:ph idx="1"/>
          </p:nvPr>
        </p:nvSpPr>
        <p:spPr>
          <a:xfrm>
            <a:off x="214282" y="1500174"/>
            <a:ext cx="8643998" cy="4929222"/>
          </a:xfrm>
        </p:spPr>
        <p:txBody>
          <a:bodyPr>
            <a:noAutofit/>
          </a:bodyPr>
          <a:lstStyle/>
          <a:p>
            <a:pPr lvl="0" algn="just">
              <a:spcBef>
                <a:spcPts val="0"/>
              </a:spcBef>
              <a:buFont typeface="Wingdings" pitchFamily="2" charset="2"/>
              <a:buChar char="Ø"/>
            </a:pPr>
            <a:r>
              <a:rPr lang="sk-SK" sz="2200" b="1" spc="-50" dirty="0" smtClean="0">
                <a:latin typeface="Times New Roman" pitchFamily="18" charset="0"/>
                <a:cs typeface="Times New Roman" pitchFamily="18" charset="0"/>
              </a:rPr>
              <a:t>Zamestnávatelia </a:t>
            </a:r>
            <a:r>
              <a:rPr lang="sk-SK" sz="2200" spc="-50" dirty="0" smtClean="0">
                <a:latin typeface="Times New Roman" pitchFamily="18" charset="0"/>
                <a:cs typeface="Times New Roman" pitchFamily="18" charset="0"/>
              </a:rPr>
              <a:t>získajú: </a:t>
            </a:r>
          </a:p>
          <a:p>
            <a:pPr lvl="0" algn="just">
              <a:spcBef>
                <a:spcPts val="0"/>
              </a:spcBef>
              <a:buNone/>
            </a:pPr>
            <a:endParaRPr lang="sk-SK" sz="2200" spc="-50" dirty="0" smtClean="0">
              <a:latin typeface="Times New Roman" pitchFamily="18" charset="0"/>
              <a:cs typeface="Times New Roman" pitchFamily="18" charset="0"/>
            </a:endParaRPr>
          </a:p>
          <a:p>
            <a:pPr marL="1077913" lvl="0" indent="-354013" algn="just">
              <a:spcBef>
                <a:spcPts val="0"/>
              </a:spcBef>
              <a:buFont typeface="Wingdings" pitchFamily="2" charset="2"/>
              <a:buChar char="ü"/>
            </a:pPr>
            <a:r>
              <a:rPr lang="sk-SK" sz="2200" spc="-50" dirty="0" smtClean="0">
                <a:latin typeface="Times New Roman" pitchFamily="18" charset="0"/>
                <a:cs typeface="Times New Roman" pitchFamily="18" charset="0"/>
              </a:rPr>
              <a:t>možnosť zúčastňovať sa na tvorbe vzdelávacích programov ĎV; </a:t>
            </a:r>
          </a:p>
          <a:p>
            <a:pPr marL="1077913" lvl="0" indent="-354013" algn="just">
              <a:spcBef>
                <a:spcPts val="0"/>
              </a:spcBef>
              <a:buFont typeface="Wingdings" pitchFamily="2" charset="2"/>
              <a:buChar char="ü"/>
            </a:pPr>
            <a:r>
              <a:rPr lang="sk-SK" sz="2200" spc="-50" dirty="0" smtClean="0">
                <a:latin typeface="Times New Roman" pitchFamily="18" charset="0"/>
                <a:cs typeface="Times New Roman" pitchFamily="18" charset="0"/>
              </a:rPr>
              <a:t>možnosť zúčastňovať sa na skúške na overenie úplnej alebo čiastočnej spôsobilosti  a tým si overiť, či jednotlivec naozaj ovláda vedomosti, zručností a spôsobilosti nevyhnutné pre danú čiastočnú alebo úplnú odbornú spôsobilosť;</a:t>
            </a:r>
          </a:p>
          <a:p>
            <a:pPr marL="1077913" lvl="0" indent="-354013" algn="just">
              <a:spcBef>
                <a:spcPts val="0"/>
              </a:spcBef>
              <a:buFont typeface="Wingdings" pitchFamily="2" charset="2"/>
              <a:buChar char="ü"/>
            </a:pPr>
            <a:r>
              <a:rPr lang="sk-SK" sz="2200" spc="-50" dirty="0" smtClean="0">
                <a:latin typeface="Times New Roman" pitchFamily="18" charset="0"/>
                <a:cs typeface="Times New Roman" pitchFamily="18" charset="0"/>
              </a:rPr>
              <a:t>možnosť nájsť všetky dôležité informácie na jednom mieste; </a:t>
            </a:r>
          </a:p>
          <a:p>
            <a:pPr marL="1077913" lvl="0" indent="-354013" algn="just">
              <a:spcBef>
                <a:spcPts val="0"/>
              </a:spcBef>
              <a:buFont typeface="Wingdings" pitchFamily="2" charset="2"/>
              <a:buChar char="ü"/>
            </a:pPr>
            <a:r>
              <a:rPr lang="sk-SK" sz="2200" spc="-50" dirty="0" smtClean="0">
                <a:latin typeface="Times New Roman" pitchFamily="18" charset="0"/>
                <a:cs typeface="Times New Roman" pitchFamily="18" charset="0"/>
              </a:rPr>
              <a:t>prenášať požiadavky trhu práce do poradenského a vzdelávacieho systému;</a:t>
            </a:r>
          </a:p>
          <a:p>
            <a:pPr marL="1077913" lvl="0" indent="-354013" algn="just">
              <a:spcBef>
                <a:spcPts val="0"/>
              </a:spcBef>
              <a:buFont typeface="Wingdings" pitchFamily="2" charset="2"/>
              <a:buChar char="ü"/>
            </a:pPr>
            <a:r>
              <a:rPr lang="sk-SK" sz="2200" spc="-50" dirty="0" smtClean="0">
                <a:latin typeface="Times New Roman" pitchFamily="18" charset="0"/>
                <a:cs typeface="Times New Roman" pitchFamily="18" charset="0"/>
              </a:rPr>
              <a:t>možný nástroj na financovanie ďalšieho vzdelávania;</a:t>
            </a:r>
          </a:p>
          <a:p>
            <a:pPr marL="1077913" lvl="0" indent="-354013" algn="just">
              <a:spcBef>
                <a:spcPts val="0"/>
              </a:spcBef>
              <a:buFont typeface="Wingdings" pitchFamily="2" charset="2"/>
              <a:buChar char="ü"/>
            </a:pPr>
            <a:r>
              <a:rPr lang="sk-SK" sz="2200" spc="-50" dirty="0" smtClean="0">
                <a:latin typeface="Times New Roman" pitchFamily="18" charset="0"/>
                <a:cs typeface="Times New Roman" pitchFamily="18" charset="0"/>
              </a:rPr>
              <a:t>nástroj na identifikáciu svojich vzdelávacích potrieb a vzdelávacích potrieb svojich zamestnancov.</a:t>
            </a:r>
          </a:p>
          <a:p>
            <a:pPr marL="447675" indent="-447675" algn="just">
              <a:spcBef>
                <a:spcPts val="0"/>
              </a:spcBef>
              <a:buNone/>
            </a:pPr>
            <a:endParaRPr lang="sk-SK" sz="2500" b="1" spc="-40" dirty="0" smtClean="0">
              <a:latin typeface="Times New Roman" pitchFamily="18" charset="0"/>
              <a:cs typeface="Times New Roman" pitchFamily="18" charset="0"/>
            </a:endParaRPr>
          </a:p>
          <a:p>
            <a:pPr marL="447675" indent="-447675" algn="just">
              <a:spcBef>
                <a:spcPts val="0"/>
              </a:spcBef>
              <a:buNone/>
            </a:pPr>
            <a:endParaRPr lang="sk-SK" sz="2500" b="1" spc="-40" dirty="0" smtClean="0">
              <a:latin typeface="Times New Roman" pitchFamily="18" charset="0"/>
              <a:cs typeface="Times New Roman" pitchFamily="18" charset="0"/>
            </a:endParaRPr>
          </a:p>
          <a:p>
            <a:pPr marL="447675" indent="-447675" algn="just">
              <a:spcBef>
                <a:spcPts val="0"/>
              </a:spcBef>
              <a:buNone/>
            </a:pPr>
            <a:endParaRPr lang="sk-SK" sz="2500" b="1" spc="-4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3"/>
          <p:cNvSpPr txBox="1"/>
          <p:nvPr/>
        </p:nvSpPr>
        <p:spPr>
          <a:xfrm>
            <a:off x="395536" y="404664"/>
            <a:ext cx="4533654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sk-SK" sz="2500" b="1" dirty="0" smtClean="0">
                <a:latin typeface="Times New Roman" pitchFamily="18" charset="0"/>
                <a:cs typeface="Times New Roman" pitchFamily="18" charset="0"/>
              </a:rPr>
              <a:t>PRÍNOS PROJEKTU</a:t>
            </a:r>
          </a:p>
        </p:txBody>
      </p:sp>
    </p:spTree>
    <p:extLst>
      <p:ext uri="{BB962C8B-B14F-4D97-AF65-F5344CB8AC3E}">
        <p14:creationId xmlns="" xmlns:p14="http://schemas.microsoft.com/office/powerpoint/2010/main" val="74166174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ástupný symbol pro obsah 4"/>
          <p:cNvSpPr>
            <a:spLocks noGrp="1"/>
          </p:cNvSpPr>
          <p:nvPr>
            <p:ph idx="1"/>
          </p:nvPr>
        </p:nvSpPr>
        <p:spPr>
          <a:xfrm>
            <a:off x="214282" y="1500174"/>
            <a:ext cx="8643998" cy="4929222"/>
          </a:xfrm>
        </p:spPr>
        <p:txBody>
          <a:bodyPr>
            <a:noAutofit/>
          </a:bodyPr>
          <a:lstStyle/>
          <a:p>
            <a:pPr lvl="0" algn="just">
              <a:spcBef>
                <a:spcPts val="0"/>
              </a:spcBef>
              <a:buFont typeface="Wingdings" pitchFamily="2" charset="2"/>
              <a:buChar char="Ø"/>
            </a:pPr>
            <a:r>
              <a:rPr lang="sk-SK" sz="2200" b="1" spc="-50" dirty="0" smtClean="0">
                <a:latin typeface="Times New Roman" pitchFamily="18" charset="0"/>
                <a:cs typeface="Times New Roman" pitchFamily="18" charset="0"/>
              </a:rPr>
              <a:t>Vzdelávacie inštitúcie </a:t>
            </a:r>
            <a:r>
              <a:rPr lang="sk-SK" sz="2200" spc="-50" dirty="0" smtClean="0">
                <a:latin typeface="Times New Roman" pitchFamily="18" charset="0"/>
                <a:cs typeface="Times New Roman" pitchFamily="18" charset="0"/>
              </a:rPr>
              <a:t>získajú:</a:t>
            </a:r>
          </a:p>
          <a:p>
            <a:pPr lvl="0" algn="just">
              <a:spcBef>
                <a:spcPts val="0"/>
              </a:spcBef>
              <a:buFont typeface="Wingdings" pitchFamily="2" charset="2"/>
              <a:buChar char="Ø"/>
            </a:pPr>
            <a:endParaRPr lang="sk-SK" sz="2200" spc="-50" dirty="0" smtClean="0">
              <a:latin typeface="Times New Roman" pitchFamily="18" charset="0"/>
              <a:cs typeface="Times New Roman" pitchFamily="18" charset="0"/>
            </a:endParaRPr>
          </a:p>
          <a:p>
            <a:pPr marL="1077913" lvl="0" indent="-354013" algn="just">
              <a:spcBef>
                <a:spcPts val="0"/>
              </a:spcBef>
              <a:buFont typeface="Wingdings" pitchFamily="2" charset="2"/>
              <a:buChar char="ü"/>
            </a:pPr>
            <a:r>
              <a:rPr lang="sk-SK" sz="2200" spc="-50" dirty="0" smtClean="0">
                <a:latin typeface="Times New Roman" pitchFamily="18" charset="0"/>
                <a:cs typeface="Times New Roman" pitchFamily="18" charset="0"/>
              </a:rPr>
              <a:t>možnosť získania podkladov pre vytváranie MVP umožňujúcich jednoduchšiu akreditáciu;</a:t>
            </a:r>
          </a:p>
          <a:p>
            <a:pPr marL="1077913" indent="-354013" algn="just">
              <a:spcBef>
                <a:spcPts val="0"/>
              </a:spcBef>
              <a:buFont typeface="Wingdings" pitchFamily="2" charset="2"/>
              <a:buChar char="ü"/>
            </a:pPr>
            <a:r>
              <a:rPr lang="sk-SK" sz="2200" spc="-50" dirty="0" smtClean="0">
                <a:latin typeface="Times New Roman" pitchFamily="18" charset="0"/>
                <a:cs typeface="Times New Roman" pitchFamily="18" charset="0"/>
              </a:rPr>
              <a:t>podklady pre zacielenie obsahu vzdelávacích programov na potreby trhu práce; </a:t>
            </a:r>
          </a:p>
          <a:p>
            <a:pPr marL="1077913" lvl="0" indent="-354013" algn="just">
              <a:spcBef>
                <a:spcPts val="0"/>
              </a:spcBef>
              <a:buFont typeface="Wingdings" pitchFamily="2" charset="2"/>
              <a:buChar char="ü"/>
            </a:pPr>
            <a:r>
              <a:rPr lang="sk-SK" sz="2200" spc="-50" dirty="0" smtClean="0">
                <a:latin typeface="Times New Roman" pitchFamily="18" charset="0"/>
                <a:cs typeface="Times New Roman" pitchFamily="18" charset="0"/>
              </a:rPr>
              <a:t>možnosť etablovať sa na trhu vzdelávania ako kvalitná vzdelávacia inštitúcia; </a:t>
            </a:r>
          </a:p>
          <a:p>
            <a:pPr marL="1077913" indent="-354013" algn="just">
              <a:spcBef>
                <a:spcPts val="0"/>
              </a:spcBef>
              <a:buFont typeface="Wingdings" pitchFamily="2" charset="2"/>
              <a:buChar char="ü"/>
            </a:pPr>
            <a:r>
              <a:rPr lang="sk-SK" sz="2200" spc="-50" dirty="0" smtClean="0">
                <a:latin typeface="Times New Roman" pitchFamily="18" charset="0"/>
                <a:cs typeface="Times New Roman" pitchFamily="18" charset="0"/>
              </a:rPr>
              <a:t>možnosť prezentovať svoje kvalitné vzdelávacie programy;</a:t>
            </a:r>
          </a:p>
          <a:p>
            <a:pPr marL="1077913" lvl="0" indent="-354013" algn="just">
              <a:spcBef>
                <a:spcPts val="0"/>
              </a:spcBef>
              <a:buFont typeface="Wingdings" pitchFamily="2" charset="2"/>
              <a:buChar char="ü"/>
            </a:pPr>
            <a:r>
              <a:rPr lang="sk-SK" sz="2200" spc="-50" dirty="0" smtClean="0">
                <a:latin typeface="Times New Roman" pitchFamily="18" charset="0"/>
                <a:cs typeface="Times New Roman" pitchFamily="18" charset="0"/>
              </a:rPr>
              <a:t>prehľadné informácie o ponuke vzdelávacích programov;</a:t>
            </a:r>
          </a:p>
          <a:p>
            <a:pPr marL="1077913" lvl="0" indent="-354013" algn="just">
              <a:spcBef>
                <a:spcPts val="0"/>
              </a:spcBef>
              <a:buFont typeface="Wingdings" pitchFamily="2" charset="2"/>
              <a:buChar char="ü"/>
            </a:pPr>
            <a:r>
              <a:rPr lang="sk-SK" sz="2200" spc="-50" dirty="0" smtClean="0">
                <a:latin typeface="Times New Roman" pitchFamily="18" charset="0"/>
                <a:cs typeface="Times New Roman" pitchFamily="18" charset="0"/>
              </a:rPr>
              <a:t>jednotlivcov pre účasť na ďalšom vzdelávaní.</a:t>
            </a:r>
          </a:p>
          <a:p>
            <a:pPr marL="447675" indent="-447675" algn="just">
              <a:spcBef>
                <a:spcPts val="0"/>
              </a:spcBef>
              <a:buNone/>
            </a:pPr>
            <a:endParaRPr lang="sk-SK" sz="2500" b="1" spc="-40" dirty="0" smtClean="0">
              <a:latin typeface="Times New Roman" pitchFamily="18" charset="0"/>
              <a:cs typeface="Times New Roman" pitchFamily="18" charset="0"/>
            </a:endParaRPr>
          </a:p>
          <a:p>
            <a:pPr marL="447675" indent="-447675" algn="just">
              <a:spcBef>
                <a:spcPts val="0"/>
              </a:spcBef>
              <a:buNone/>
            </a:pPr>
            <a:endParaRPr lang="sk-SK" sz="2500" b="1" spc="-4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3"/>
          <p:cNvSpPr txBox="1"/>
          <p:nvPr/>
        </p:nvSpPr>
        <p:spPr>
          <a:xfrm>
            <a:off x="395536" y="404664"/>
            <a:ext cx="4533654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sk-SK" sz="2500" b="1" dirty="0" smtClean="0">
                <a:latin typeface="Times New Roman" pitchFamily="18" charset="0"/>
                <a:cs typeface="Times New Roman" pitchFamily="18" charset="0"/>
              </a:rPr>
              <a:t>PRÍNOS PROJEKTU</a:t>
            </a:r>
          </a:p>
        </p:txBody>
      </p:sp>
    </p:spTree>
    <p:extLst>
      <p:ext uri="{BB962C8B-B14F-4D97-AF65-F5344CB8AC3E}">
        <p14:creationId xmlns="" xmlns:p14="http://schemas.microsoft.com/office/powerpoint/2010/main" val="74166174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ástupný symbol pro obsah 4"/>
          <p:cNvSpPr>
            <a:spLocks noGrp="1"/>
          </p:cNvSpPr>
          <p:nvPr>
            <p:ph idx="1"/>
          </p:nvPr>
        </p:nvSpPr>
        <p:spPr>
          <a:xfrm>
            <a:off x="214282" y="1500174"/>
            <a:ext cx="8643998" cy="4929222"/>
          </a:xfrm>
        </p:spPr>
        <p:txBody>
          <a:bodyPr>
            <a:noAutofit/>
          </a:bodyPr>
          <a:lstStyle/>
          <a:p>
            <a:pPr lvl="0">
              <a:buFont typeface="Wingdings" pitchFamily="2" charset="2"/>
              <a:buChar char="Ø"/>
            </a:pPr>
            <a:r>
              <a:rPr lang="sk-SK" sz="2200" b="1" spc="-50" dirty="0" smtClean="0">
                <a:latin typeface="Times New Roman" pitchFamily="18" charset="0"/>
                <a:cs typeface="Times New Roman" pitchFamily="18" charset="0"/>
              </a:rPr>
              <a:t>MŠVVŠ SR </a:t>
            </a:r>
            <a:r>
              <a:rPr lang="sk-SK" sz="2200" spc="-50" dirty="0" smtClean="0">
                <a:latin typeface="Times New Roman" pitchFamily="18" charset="0"/>
                <a:cs typeface="Times New Roman" pitchFamily="18" charset="0"/>
              </a:rPr>
              <a:t>získa: </a:t>
            </a:r>
          </a:p>
          <a:p>
            <a:pPr lvl="0">
              <a:buFont typeface="Wingdings" pitchFamily="2" charset="2"/>
              <a:buChar char="Ø"/>
            </a:pPr>
            <a:endParaRPr lang="sk-SK" sz="2200" spc="-50" dirty="0" smtClean="0">
              <a:latin typeface="Times New Roman" pitchFamily="18" charset="0"/>
              <a:cs typeface="Times New Roman" pitchFamily="18" charset="0"/>
            </a:endParaRPr>
          </a:p>
          <a:p>
            <a:pPr marL="1077913" lvl="0" indent="-354013" algn="just">
              <a:spcBef>
                <a:spcPts val="0"/>
              </a:spcBef>
              <a:buFont typeface="Wingdings" pitchFamily="2" charset="2"/>
              <a:buChar char="ü"/>
            </a:pPr>
            <a:r>
              <a:rPr lang="sk-SK" sz="2200" spc="-50" dirty="0" smtClean="0">
                <a:latin typeface="Times New Roman" pitchFamily="18" charset="0"/>
                <a:cs typeface="Times New Roman" pitchFamily="18" charset="0"/>
              </a:rPr>
              <a:t>nastavený kontrolný mechanizmus vzdelávacích inštitúcií a programov;</a:t>
            </a:r>
          </a:p>
          <a:p>
            <a:pPr marL="1077913" lvl="0" indent="-354013" algn="just">
              <a:spcBef>
                <a:spcPts val="0"/>
              </a:spcBef>
              <a:buFont typeface="Wingdings" pitchFamily="2" charset="2"/>
              <a:buChar char="ü"/>
            </a:pPr>
            <a:r>
              <a:rPr lang="sk-SK" sz="2200" spc="-50" dirty="0" smtClean="0">
                <a:latin typeface="Times New Roman" pitchFamily="18" charset="0"/>
                <a:cs typeface="Times New Roman" pitchFamily="18" charset="0"/>
              </a:rPr>
              <a:t>na základe vytvorených štandardov, vytvorený a overený systém uznávania výsledkov ďalšieho vzdelávania a praxe; </a:t>
            </a:r>
          </a:p>
          <a:p>
            <a:pPr marL="1077913" indent="-354013" algn="just">
              <a:spcBef>
                <a:spcPts val="0"/>
              </a:spcBef>
              <a:buFont typeface="Wingdings" pitchFamily="2" charset="2"/>
              <a:buChar char="ü"/>
            </a:pPr>
            <a:r>
              <a:rPr lang="sk-SK" sz="2200" spc="-50" dirty="0" smtClean="0">
                <a:latin typeface="Times New Roman" pitchFamily="18" charset="0"/>
                <a:cs typeface="Times New Roman" pitchFamily="18" charset="0"/>
              </a:rPr>
              <a:t>získa ucelený systém monitorovania a prognózovania vzdelávacích potrieb;</a:t>
            </a:r>
          </a:p>
          <a:p>
            <a:pPr marL="1077913" lvl="0" indent="-354013" algn="just">
              <a:spcBef>
                <a:spcPts val="0"/>
              </a:spcBef>
              <a:buFont typeface="Wingdings" pitchFamily="2" charset="2"/>
              <a:buChar char="ü"/>
            </a:pPr>
            <a:r>
              <a:rPr lang="sk-SK" sz="2200" spc="-50" dirty="0" smtClean="0">
                <a:latin typeface="Times New Roman" pitchFamily="18" charset="0"/>
                <a:cs typeface="Times New Roman" pitchFamily="18" charset="0"/>
              </a:rPr>
              <a:t>podklady pre legislatívne zmeny v oblasti poradenstva, financovania ĎV a monitorovania a prognózovania vzdelávacích potrieb;</a:t>
            </a:r>
          </a:p>
          <a:p>
            <a:pPr marL="1077913" lvl="0" indent="-354013" algn="just">
              <a:spcBef>
                <a:spcPts val="0"/>
              </a:spcBef>
              <a:buFont typeface="Wingdings" pitchFamily="2" charset="2"/>
              <a:buChar char="ü"/>
            </a:pPr>
            <a:r>
              <a:rPr lang="sk-SK" sz="2200" spc="-50" dirty="0" smtClean="0">
                <a:latin typeface="Times New Roman" pitchFamily="18" charset="0"/>
                <a:cs typeface="Times New Roman" pitchFamily="18" charset="0"/>
              </a:rPr>
              <a:t>získa prehľadnú sieť poradenských centier zameranú na rozvoj ĎV; </a:t>
            </a:r>
          </a:p>
          <a:p>
            <a:pPr marL="1077913" indent="-354013" algn="just">
              <a:spcBef>
                <a:spcPts val="0"/>
              </a:spcBef>
              <a:buFont typeface="Wingdings" pitchFamily="2" charset="2"/>
              <a:buChar char="ü"/>
            </a:pPr>
            <a:r>
              <a:rPr lang="sk-SK" sz="2200" spc="-50" dirty="0" smtClean="0">
                <a:latin typeface="Times New Roman" pitchFamily="18" charset="0"/>
                <a:cs typeface="Times New Roman" pitchFamily="18" charset="0"/>
              </a:rPr>
              <a:t>získa účinný nástroj motivácie jednotlivcov k účasti na ĎV;</a:t>
            </a:r>
          </a:p>
          <a:p>
            <a:pPr marL="1077913" indent="-354013" algn="just">
              <a:spcBef>
                <a:spcPts val="0"/>
              </a:spcBef>
              <a:buFont typeface="Wingdings" pitchFamily="2" charset="2"/>
              <a:buChar char="ü"/>
            </a:pPr>
            <a:r>
              <a:rPr lang="sk-SK" sz="2200" spc="-50" dirty="0" smtClean="0">
                <a:latin typeface="Times New Roman" pitchFamily="18" charset="0"/>
                <a:cs typeface="Times New Roman" pitchFamily="18" charset="0"/>
              </a:rPr>
              <a:t>nástroj na jednoduchšie </a:t>
            </a:r>
            <a:r>
              <a:rPr lang="sk-SK" sz="2200" spc="-50" dirty="0" err="1" smtClean="0">
                <a:latin typeface="Times New Roman" pitchFamily="18" charset="0"/>
                <a:cs typeface="Times New Roman" pitchFamily="18" charset="0"/>
              </a:rPr>
              <a:t>odpočtovanie</a:t>
            </a:r>
            <a:r>
              <a:rPr lang="sk-SK" sz="2200" spc="-50" dirty="0" smtClean="0">
                <a:latin typeface="Times New Roman" pitchFamily="18" charset="0"/>
                <a:cs typeface="Times New Roman" pitchFamily="18" charset="0"/>
              </a:rPr>
              <a:t> úloh z oblasti ďalšieho vzdelávania smerom k EÚ, OECD, UNESCO a pod.</a:t>
            </a:r>
          </a:p>
          <a:p>
            <a:pPr marL="1077913" lvl="0" indent="-354013" algn="just">
              <a:spcBef>
                <a:spcPts val="0"/>
              </a:spcBef>
              <a:buFont typeface="Wingdings" pitchFamily="2" charset="2"/>
              <a:buChar char="ü"/>
            </a:pPr>
            <a:endParaRPr lang="sk-SK" sz="2200" spc="-50" dirty="0" smtClean="0">
              <a:latin typeface="Times New Roman" pitchFamily="18" charset="0"/>
              <a:cs typeface="Times New Roman" pitchFamily="18" charset="0"/>
            </a:endParaRPr>
          </a:p>
          <a:p>
            <a:pPr marL="447675" indent="-447675" algn="just">
              <a:spcBef>
                <a:spcPts val="0"/>
              </a:spcBef>
              <a:buNone/>
            </a:pPr>
            <a:endParaRPr lang="sk-SK" sz="2500" b="1" spc="-40" dirty="0" smtClean="0">
              <a:latin typeface="Times New Roman" pitchFamily="18" charset="0"/>
              <a:cs typeface="Times New Roman" pitchFamily="18" charset="0"/>
            </a:endParaRPr>
          </a:p>
          <a:p>
            <a:pPr marL="447675" indent="-447675" algn="just">
              <a:spcBef>
                <a:spcPts val="0"/>
              </a:spcBef>
              <a:buNone/>
            </a:pPr>
            <a:endParaRPr lang="sk-SK" sz="2500" b="1" spc="-4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3"/>
          <p:cNvSpPr txBox="1"/>
          <p:nvPr/>
        </p:nvSpPr>
        <p:spPr>
          <a:xfrm>
            <a:off x="395536" y="404664"/>
            <a:ext cx="4533654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sk-SK" sz="2500" b="1" dirty="0" smtClean="0">
                <a:latin typeface="Times New Roman" pitchFamily="18" charset="0"/>
                <a:cs typeface="Times New Roman" pitchFamily="18" charset="0"/>
              </a:rPr>
              <a:t>PRÍNOS PROJEKTU</a:t>
            </a:r>
          </a:p>
        </p:txBody>
      </p:sp>
    </p:spTree>
    <p:extLst>
      <p:ext uri="{BB962C8B-B14F-4D97-AF65-F5344CB8AC3E}">
        <p14:creationId xmlns="" xmlns:p14="http://schemas.microsoft.com/office/powerpoint/2010/main" val="74166174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ástupný symbol pro obsah 4"/>
          <p:cNvSpPr>
            <a:spLocks noGrp="1"/>
          </p:cNvSpPr>
          <p:nvPr>
            <p:ph idx="1"/>
          </p:nvPr>
        </p:nvSpPr>
        <p:spPr>
          <a:xfrm>
            <a:off x="214282" y="1500174"/>
            <a:ext cx="8643998" cy="4929222"/>
          </a:xfrm>
        </p:spPr>
        <p:txBody>
          <a:bodyPr>
            <a:noAutofit/>
          </a:bodyPr>
          <a:lstStyle/>
          <a:p>
            <a:pPr lvl="0" algn="just" latinLnBrk="1">
              <a:spcBef>
                <a:spcPts val="1800"/>
              </a:spcBef>
              <a:buFont typeface="Wingdings" pitchFamily="2" charset="2"/>
              <a:buChar char="Ø"/>
            </a:pPr>
            <a:r>
              <a:rPr lang="sk-SK" sz="2500" dirty="0" smtClean="0">
                <a:latin typeface="Times New Roman" pitchFamily="18" charset="0"/>
                <a:cs typeface="Times New Roman" pitchFamily="18" charset="0"/>
              </a:rPr>
              <a:t>Ďalšie vzdelávanie – voľná živnosť;</a:t>
            </a:r>
          </a:p>
          <a:p>
            <a:pPr lvl="0" algn="just" latinLnBrk="1">
              <a:spcBef>
                <a:spcPts val="1800"/>
              </a:spcBef>
              <a:buFont typeface="Wingdings" pitchFamily="2" charset="2"/>
              <a:buChar char="Ø"/>
            </a:pPr>
            <a:r>
              <a:rPr lang="sk-SK" sz="2500" dirty="0" smtClean="0">
                <a:latin typeface="Times New Roman" pitchFamily="18" charset="0"/>
                <a:cs typeface="Times New Roman" pitchFamily="18" charset="0"/>
              </a:rPr>
              <a:t>Viac ako 1100 vzdelávacích inštitúcií ďalšieho vzdelávania;</a:t>
            </a:r>
          </a:p>
          <a:p>
            <a:pPr lvl="0" algn="just" latinLnBrk="1">
              <a:spcBef>
                <a:spcPts val="1800"/>
              </a:spcBef>
              <a:buFont typeface="Wingdings" pitchFamily="2" charset="2"/>
              <a:buChar char="Ø"/>
            </a:pPr>
            <a:r>
              <a:rPr lang="sk-SK" sz="2500" spc="-50" dirty="0" smtClean="0">
                <a:latin typeface="Times New Roman" pitchFamily="18" charset="0"/>
                <a:cs typeface="Times New Roman" pitchFamily="18" charset="0"/>
              </a:rPr>
              <a:t>Viac ako 11 000 akreditovaných vzdelávacích programov ďalšieho vzdelávania, z toho len 7% na získanie odborných (technických)   vedomostí a zručností;</a:t>
            </a:r>
          </a:p>
          <a:p>
            <a:pPr lvl="0" algn="just" latinLnBrk="1">
              <a:spcBef>
                <a:spcPts val="1800"/>
              </a:spcBef>
              <a:buFont typeface="Wingdings" pitchFamily="2" charset="2"/>
              <a:buChar char="Ø"/>
            </a:pPr>
            <a:r>
              <a:rPr lang="sk-SK" sz="2500" dirty="0" smtClean="0">
                <a:latin typeface="Times New Roman" pitchFamily="18" charset="0"/>
                <a:cs typeface="Times New Roman" pitchFamily="18" charset="0"/>
              </a:rPr>
              <a:t>Pre rovnakú kvalifikáciu rozdielny obsah aj rozsah;</a:t>
            </a:r>
          </a:p>
          <a:p>
            <a:pPr lvl="0" algn="just" latinLnBrk="1">
              <a:spcBef>
                <a:spcPts val="1800"/>
              </a:spcBef>
              <a:buFont typeface="Wingdings" pitchFamily="2" charset="2"/>
              <a:buChar char="Ø"/>
            </a:pPr>
            <a:r>
              <a:rPr lang="sk-SK" sz="2500" spc="-30" dirty="0" smtClean="0">
                <a:latin typeface="Times New Roman" pitchFamily="18" charset="0"/>
                <a:cs typeface="Times New Roman" pitchFamily="18" charset="0"/>
              </a:rPr>
              <a:t>Osvedčenia bez vypovedacej hodnoty, neuznávané trhom prace;</a:t>
            </a:r>
          </a:p>
          <a:p>
            <a:pPr lvl="0" algn="just" latinLnBrk="1">
              <a:spcBef>
                <a:spcPts val="1800"/>
              </a:spcBef>
              <a:buFont typeface="Wingdings" pitchFamily="2" charset="2"/>
              <a:buChar char="Ø"/>
            </a:pPr>
            <a:r>
              <a:rPr lang="sk-SK" sz="2500" dirty="0" smtClean="0">
                <a:latin typeface="Times New Roman" pitchFamily="18" charset="0"/>
                <a:cs typeface="Times New Roman" pitchFamily="18" charset="0"/>
              </a:rPr>
              <a:t>Ďalšie vzdelávanie bez ohľadu na potreby trhu práce;</a:t>
            </a:r>
          </a:p>
          <a:p>
            <a:pPr lvl="0" algn="just" latinLnBrk="1">
              <a:spcBef>
                <a:spcPts val="1800"/>
              </a:spcBef>
              <a:buFont typeface="Wingdings" pitchFamily="2" charset="2"/>
              <a:buChar char="Ø"/>
            </a:pPr>
            <a:r>
              <a:rPr lang="sk-SK" sz="2500" dirty="0" smtClean="0">
                <a:latin typeface="Times New Roman" pitchFamily="18" charset="0"/>
                <a:cs typeface="Times New Roman" pitchFamily="18" charset="0"/>
              </a:rPr>
              <a:t>Účasť dospelých na ďalšom vzdelávaní menej ako 3%.</a:t>
            </a:r>
          </a:p>
        </p:txBody>
      </p:sp>
      <p:sp>
        <p:nvSpPr>
          <p:cNvPr id="7" name="TextBox 3"/>
          <p:cNvSpPr txBox="1"/>
          <p:nvPr/>
        </p:nvSpPr>
        <p:spPr>
          <a:xfrm>
            <a:off x="395536" y="404664"/>
            <a:ext cx="288032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sk-SK" sz="2500" b="1" dirty="0" smtClean="0">
                <a:latin typeface="Times New Roman" pitchFamily="18" charset="0"/>
                <a:cs typeface="Times New Roman" pitchFamily="18" charset="0"/>
              </a:rPr>
              <a:t>ČO MÁME</a:t>
            </a:r>
          </a:p>
        </p:txBody>
      </p:sp>
    </p:spTree>
    <p:extLst>
      <p:ext uri="{BB962C8B-B14F-4D97-AF65-F5344CB8AC3E}">
        <p14:creationId xmlns="" xmlns:p14="http://schemas.microsoft.com/office/powerpoint/2010/main" val="74166174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ástupný symbol pro obsah 4"/>
          <p:cNvSpPr>
            <a:spLocks noGrp="1"/>
          </p:cNvSpPr>
          <p:nvPr>
            <p:ph idx="1"/>
          </p:nvPr>
        </p:nvSpPr>
        <p:spPr>
          <a:xfrm>
            <a:off x="214282" y="1500174"/>
            <a:ext cx="8643998" cy="4929222"/>
          </a:xfrm>
        </p:spPr>
        <p:txBody>
          <a:bodyPr>
            <a:noAutofit/>
          </a:bodyPr>
          <a:lstStyle/>
          <a:p>
            <a:pPr lvl="0" algn="just" latinLnBrk="1">
              <a:spcBef>
                <a:spcPts val="1800"/>
              </a:spcBef>
              <a:buFont typeface="Wingdings" pitchFamily="2" charset="2"/>
              <a:buChar char="Ø"/>
            </a:pPr>
            <a:r>
              <a:rPr lang="sk-SK" sz="2500" dirty="0" smtClean="0">
                <a:latin typeface="Times New Roman" pitchFamily="18" charset="0"/>
                <a:cs typeface="Times New Roman" pitchFamily="18" charset="0"/>
              </a:rPr>
              <a:t>Žiadna regulácia ďalšieho vzdelávania;</a:t>
            </a:r>
          </a:p>
          <a:p>
            <a:pPr lvl="0" algn="just" latinLnBrk="1">
              <a:spcBef>
                <a:spcPts val="1800"/>
              </a:spcBef>
              <a:buFont typeface="Wingdings" pitchFamily="2" charset="2"/>
              <a:buChar char="Ø"/>
            </a:pPr>
            <a:r>
              <a:rPr lang="sk-SK" sz="2500" dirty="0" smtClean="0">
                <a:latin typeface="Times New Roman" pitchFamily="18" charset="0"/>
                <a:cs typeface="Times New Roman" pitchFamily="18" charset="0"/>
              </a:rPr>
              <a:t>Žiadny systém celoživotného vzdelávania;</a:t>
            </a:r>
          </a:p>
          <a:p>
            <a:pPr lvl="0" algn="just" latinLnBrk="1">
              <a:spcBef>
                <a:spcPts val="1800"/>
              </a:spcBef>
              <a:buFont typeface="Wingdings" pitchFamily="2" charset="2"/>
              <a:buChar char="Ø"/>
            </a:pPr>
            <a:r>
              <a:rPr lang="sk-SK" sz="2500" dirty="0" smtClean="0">
                <a:latin typeface="Times New Roman" pitchFamily="18" charset="0"/>
                <a:cs typeface="Times New Roman" pitchFamily="18" charset="0"/>
              </a:rPr>
              <a:t>Žiadna prepojenosť so systémom formálneho vzdelávania;</a:t>
            </a:r>
          </a:p>
          <a:p>
            <a:pPr lvl="0" algn="just" latinLnBrk="1">
              <a:spcBef>
                <a:spcPts val="1800"/>
              </a:spcBef>
              <a:buFont typeface="Wingdings" pitchFamily="2" charset="2"/>
              <a:buChar char="Ø"/>
            </a:pPr>
            <a:r>
              <a:rPr lang="sk-SK" sz="2500" dirty="0" smtClean="0">
                <a:latin typeface="Times New Roman" pitchFamily="18" charset="0"/>
                <a:cs typeface="Times New Roman" pitchFamily="18" charset="0"/>
              </a:rPr>
              <a:t>Žiadna </a:t>
            </a:r>
            <a:r>
              <a:rPr lang="sk-SK" sz="2500" dirty="0" err="1" smtClean="0">
                <a:latin typeface="Times New Roman" pitchFamily="18" charset="0"/>
                <a:cs typeface="Times New Roman" pitchFamily="18" charset="0"/>
              </a:rPr>
              <a:t>zapojenosť</a:t>
            </a:r>
            <a:r>
              <a:rPr lang="sk-SK" sz="2500" dirty="0" smtClean="0">
                <a:latin typeface="Times New Roman" pitchFamily="18" charset="0"/>
                <a:cs typeface="Times New Roman" pitchFamily="18" charset="0"/>
              </a:rPr>
              <a:t> zamestnávateľov do ďalšieho vzdelávania;</a:t>
            </a:r>
          </a:p>
          <a:p>
            <a:pPr lvl="0" algn="just" latinLnBrk="1">
              <a:spcBef>
                <a:spcPts val="1800"/>
              </a:spcBef>
              <a:buFont typeface="Wingdings" pitchFamily="2" charset="2"/>
              <a:buChar char="Ø"/>
            </a:pPr>
            <a:r>
              <a:rPr lang="sk-SK" sz="2500" dirty="0" smtClean="0">
                <a:latin typeface="Times New Roman" pitchFamily="18" charset="0"/>
                <a:cs typeface="Times New Roman" pitchFamily="18" charset="0"/>
              </a:rPr>
              <a:t>Žiadne uznávanie výsledkov ďalšieho vzdelávania a praxe;</a:t>
            </a:r>
          </a:p>
          <a:p>
            <a:pPr lvl="0" algn="just" latinLnBrk="1">
              <a:spcBef>
                <a:spcPts val="1800"/>
              </a:spcBef>
              <a:buFont typeface="Wingdings" pitchFamily="2" charset="2"/>
              <a:buChar char="Ø"/>
            </a:pPr>
            <a:r>
              <a:rPr lang="sk-SK" sz="2500" spc="-50" dirty="0" smtClean="0">
                <a:latin typeface="Times New Roman" pitchFamily="18" charset="0"/>
                <a:cs typeface="Times New Roman" pitchFamily="18" charset="0"/>
              </a:rPr>
              <a:t>Nesplnenie žiadnej požiadavky EÚ týkajúcej sa CŽV (15%  účasť, uznávanie výsledkov ĎV, systém poradenstva pre dospelých...).</a:t>
            </a:r>
          </a:p>
        </p:txBody>
      </p:sp>
      <p:sp>
        <p:nvSpPr>
          <p:cNvPr id="7" name="TextBox 3"/>
          <p:cNvSpPr txBox="1"/>
          <p:nvPr/>
        </p:nvSpPr>
        <p:spPr>
          <a:xfrm>
            <a:off x="395536" y="404664"/>
            <a:ext cx="288032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sk-SK" sz="2500" b="1" dirty="0" smtClean="0">
                <a:latin typeface="Times New Roman" pitchFamily="18" charset="0"/>
                <a:cs typeface="Times New Roman" pitchFamily="18" charset="0"/>
              </a:rPr>
              <a:t>ČO NEMÁME</a:t>
            </a:r>
          </a:p>
        </p:txBody>
      </p:sp>
    </p:spTree>
    <p:extLst>
      <p:ext uri="{BB962C8B-B14F-4D97-AF65-F5344CB8AC3E}">
        <p14:creationId xmlns="" xmlns:p14="http://schemas.microsoft.com/office/powerpoint/2010/main" val="74166174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ástupný symbol pro obsah 4"/>
          <p:cNvSpPr>
            <a:spLocks noGrp="1"/>
          </p:cNvSpPr>
          <p:nvPr>
            <p:ph idx="1"/>
          </p:nvPr>
        </p:nvSpPr>
        <p:spPr>
          <a:xfrm>
            <a:off x="214282" y="1500174"/>
            <a:ext cx="8643998" cy="4929222"/>
          </a:xfrm>
        </p:spPr>
        <p:txBody>
          <a:bodyPr>
            <a:noAutofit/>
          </a:bodyPr>
          <a:lstStyle/>
          <a:p>
            <a:pPr marL="447675" indent="-447675">
              <a:spcBef>
                <a:spcPts val="0"/>
              </a:spcBef>
              <a:buNone/>
            </a:pPr>
            <a:endParaRPr lang="sk-SK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marL="447675" indent="-447675" algn="ctr">
              <a:spcBef>
                <a:spcPts val="0"/>
              </a:spcBef>
              <a:buNone/>
            </a:pPr>
            <a:r>
              <a:rPr lang="sk-SK" sz="2800" b="1" dirty="0" smtClean="0">
                <a:latin typeface="Times New Roman" pitchFamily="18" charset="0"/>
                <a:cs typeface="Times New Roman" pitchFamily="18" charset="0"/>
              </a:rPr>
              <a:t>Trvanie projektu:</a:t>
            </a:r>
            <a:r>
              <a:rPr lang="sk-SK" sz="2800" dirty="0" smtClean="0">
                <a:latin typeface="Times New Roman" pitchFamily="18" charset="0"/>
                <a:cs typeface="Times New Roman" pitchFamily="18" charset="0"/>
              </a:rPr>
              <a:t>  01/2013 – 09/2015</a:t>
            </a:r>
          </a:p>
          <a:p>
            <a:pPr marL="447675" indent="-447675">
              <a:spcBef>
                <a:spcPts val="0"/>
              </a:spcBef>
              <a:buNone/>
            </a:pPr>
            <a:endParaRPr lang="sk-SK" sz="2500" spc="-40" dirty="0" smtClean="0">
              <a:latin typeface="Times New Roman" pitchFamily="18" charset="0"/>
              <a:cs typeface="Times New Roman" pitchFamily="18" charset="0"/>
            </a:endParaRPr>
          </a:p>
          <a:p>
            <a:pPr marL="447675" indent="-447675">
              <a:spcBef>
                <a:spcPts val="0"/>
              </a:spcBef>
              <a:buNone/>
            </a:pPr>
            <a:endParaRPr lang="sk-SK" sz="2500" spc="-40" dirty="0" smtClean="0">
              <a:latin typeface="Times New Roman" pitchFamily="18" charset="0"/>
              <a:cs typeface="Times New Roman" pitchFamily="18" charset="0"/>
            </a:endParaRPr>
          </a:p>
          <a:p>
            <a:pPr marL="447675" indent="-447675">
              <a:spcBef>
                <a:spcPts val="0"/>
              </a:spcBef>
              <a:buNone/>
            </a:pPr>
            <a:r>
              <a:rPr lang="sk-SK" sz="2500" spc="-40" dirty="0" smtClean="0">
                <a:latin typeface="Times New Roman" pitchFamily="18" charset="0"/>
                <a:cs typeface="Times New Roman" pitchFamily="18" charset="0"/>
              </a:rPr>
              <a:t>1.1. Rozvoj systému ďalšieho vzdelávania  - </a:t>
            </a:r>
            <a:r>
              <a:rPr lang="sk-SK" sz="2500" b="1" spc="-40" dirty="0" smtClean="0">
                <a:latin typeface="Times New Roman" pitchFamily="18" charset="0"/>
                <a:cs typeface="Times New Roman" pitchFamily="18" charset="0"/>
              </a:rPr>
              <a:t>01/2013 – 09/2015 </a:t>
            </a:r>
          </a:p>
          <a:p>
            <a:pPr marL="447675" indent="-447675">
              <a:spcBef>
                <a:spcPts val="0"/>
              </a:spcBef>
              <a:buNone/>
            </a:pPr>
            <a:endParaRPr lang="sk-SK" sz="2500" spc="-40" dirty="0" smtClean="0">
              <a:latin typeface="Times New Roman" pitchFamily="18" charset="0"/>
              <a:cs typeface="Times New Roman" pitchFamily="18" charset="0"/>
            </a:endParaRPr>
          </a:p>
          <a:p>
            <a:pPr marL="447675" indent="-447675">
              <a:spcBef>
                <a:spcPts val="0"/>
              </a:spcBef>
              <a:buNone/>
            </a:pPr>
            <a:r>
              <a:rPr lang="sk-SK" sz="2500" spc="-40" dirty="0" smtClean="0">
                <a:latin typeface="Times New Roman" pitchFamily="18" charset="0"/>
                <a:cs typeface="Times New Roman" pitchFamily="18" charset="0"/>
              </a:rPr>
              <a:t>1.2 Rozvoj systému poradenstva pre dospelých  </a:t>
            </a:r>
            <a:r>
              <a:rPr lang="sk-SK" sz="2500" b="1" spc="-40" dirty="0" smtClean="0">
                <a:latin typeface="Times New Roman" pitchFamily="18" charset="0"/>
                <a:cs typeface="Times New Roman" pitchFamily="18" charset="0"/>
              </a:rPr>
              <a:t>- 01/2013 – 09/2015 </a:t>
            </a:r>
          </a:p>
          <a:p>
            <a:pPr marL="447675" indent="-447675">
              <a:spcBef>
                <a:spcPts val="0"/>
              </a:spcBef>
              <a:buNone/>
            </a:pPr>
            <a:endParaRPr lang="sk-SK" sz="2500" spc="-40" dirty="0" smtClean="0">
              <a:latin typeface="Times New Roman" pitchFamily="18" charset="0"/>
              <a:cs typeface="Times New Roman" pitchFamily="18" charset="0"/>
            </a:endParaRPr>
          </a:p>
          <a:p>
            <a:pPr marL="447675" indent="-447675">
              <a:spcBef>
                <a:spcPts val="0"/>
              </a:spcBef>
              <a:buNone/>
            </a:pPr>
            <a:r>
              <a:rPr lang="sk-SK" sz="2500" spc="-40" dirty="0" smtClean="0">
                <a:latin typeface="Times New Roman" pitchFamily="18" charset="0"/>
                <a:cs typeface="Times New Roman" pitchFamily="18" charset="0"/>
              </a:rPr>
              <a:t>1.3 Podporné nástroje pre rozvoj ďalšieho vzdelávania a poradenstva pre dospelých  </a:t>
            </a:r>
            <a:r>
              <a:rPr lang="sk-SK" sz="2500" b="1" spc="-40" dirty="0" smtClean="0">
                <a:latin typeface="Times New Roman" pitchFamily="18" charset="0"/>
                <a:cs typeface="Times New Roman" pitchFamily="18" charset="0"/>
              </a:rPr>
              <a:t>- 01/2013 – 09/2015</a:t>
            </a:r>
          </a:p>
        </p:txBody>
      </p:sp>
      <p:sp>
        <p:nvSpPr>
          <p:cNvPr id="7" name="TextBox 3"/>
          <p:cNvSpPr txBox="1"/>
          <p:nvPr/>
        </p:nvSpPr>
        <p:spPr>
          <a:xfrm>
            <a:off x="395536" y="404664"/>
            <a:ext cx="3890712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sk-SK" sz="2500" b="1" dirty="0" smtClean="0">
                <a:latin typeface="Times New Roman" pitchFamily="18" charset="0"/>
                <a:cs typeface="Times New Roman" pitchFamily="18" charset="0"/>
              </a:rPr>
              <a:t>AKTIVITY PROJEKTU</a:t>
            </a:r>
          </a:p>
        </p:txBody>
      </p:sp>
    </p:spTree>
    <p:extLst>
      <p:ext uri="{BB962C8B-B14F-4D97-AF65-F5344CB8AC3E}">
        <p14:creationId xmlns="" xmlns:p14="http://schemas.microsoft.com/office/powerpoint/2010/main" val="74166174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ástupný symbol pro obsah 4"/>
          <p:cNvSpPr>
            <a:spLocks noGrp="1"/>
          </p:cNvSpPr>
          <p:nvPr>
            <p:ph idx="1"/>
          </p:nvPr>
        </p:nvSpPr>
        <p:spPr>
          <a:xfrm>
            <a:off x="214282" y="1500174"/>
            <a:ext cx="8643998" cy="4929222"/>
          </a:xfrm>
        </p:spPr>
        <p:txBody>
          <a:bodyPr>
            <a:noAutofit/>
          </a:bodyPr>
          <a:lstStyle/>
          <a:p>
            <a:pPr marL="355600" lvl="0" indent="-355600" algn="just">
              <a:spcBef>
                <a:spcPts val="0"/>
              </a:spcBef>
              <a:buFont typeface="Wingdings" pitchFamily="2" charset="2"/>
              <a:buChar char="Ø"/>
            </a:pPr>
            <a:r>
              <a:rPr lang="sk-SK" sz="2200" dirty="0" smtClean="0">
                <a:latin typeface="Times New Roman" pitchFamily="18" charset="0"/>
                <a:cs typeface="Times New Roman" pitchFamily="18" charset="0"/>
              </a:rPr>
              <a:t>Metodika tvorby modulových vzdelávacích programov;</a:t>
            </a:r>
          </a:p>
          <a:p>
            <a:pPr marL="355600" indent="-355600" algn="just">
              <a:spcBef>
                <a:spcPts val="0"/>
              </a:spcBef>
              <a:buFont typeface="Wingdings" pitchFamily="2" charset="2"/>
              <a:buChar char="Ø"/>
            </a:pPr>
            <a:r>
              <a:rPr lang="sk-SK" sz="2200" spc="-40" dirty="0" smtClean="0">
                <a:latin typeface="Times New Roman" pitchFamily="18" charset="0"/>
                <a:cs typeface="Times New Roman" pitchFamily="18" charset="0"/>
              </a:rPr>
              <a:t>Metodika pre uznávanie výsledkov ďalšieho vzdelávania a </a:t>
            </a:r>
            <a:r>
              <a:rPr lang="sk-SK" sz="2200" spc="-40" dirty="0" err="1" smtClean="0">
                <a:latin typeface="Times New Roman" pitchFamily="18" charset="0"/>
                <a:cs typeface="Times New Roman" pitchFamily="18" charset="0"/>
              </a:rPr>
              <a:t>informálneho</a:t>
            </a:r>
            <a:r>
              <a:rPr lang="sk-SK" sz="2200" spc="-40" dirty="0" smtClean="0">
                <a:latin typeface="Times New Roman" pitchFamily="18" charset="0"/>
                <a:cs typeface="Times New Roman" pitchFamily="18" charset="0"/>
              </a:rPr>
              <a:t> učenia sa;</a:t>
            </a:r>
          </a:p>
          <a:p>
            <a:pPr marL="355600" indent="-355600" algn="just">
              <a:spcBef>
                <a:spcPts val="0"/>
              </a:spcBef>
              <a:buFont typeface="Wingdings" pitchFamily="2" charset="2"/>
              <a:buChar char="Ø"/>
            </a:pPr>
            <a:r>
              <a:rPr lang="sk-SK" sz="2200" dirty="0" smtClean="0">
                <a:latin typeface="Times New Roman" pitchFamily="18" charset="0"/>
                <a:cs typeface="Times New Roman" pitchFamily="18" charset="0"/>
              </a:rPr>
              <a:t>Metodika  na realizáciu skúšok na overenie odbornej spôsobilosti;</a:t>
            </a:r>
          </a:p>
          <a:p>
            <a:pPr marL="355600" lvl="0" indent="-355600" algn="just">
              <a:spcBef>
                <a:spcPts val="0"/>
              </a:spcBef>
              <a:buFont typeface="Wingdings" pitchFamily="2" charset="2"/>
              <a:buChar char="Ø"/>
              <a:tabLst>
                <a:tab pos="450850" algn="l"/>
              </a:tabLst>
            </a:pPr>
            <a:endParaRPr lang="sk-SK" sz="2200" dirty="0" smtClean="0">
              <a:latin typeface="Times New Roman" pitchFamily="18" charset="0"/>
              <a:cs typeface="Times New Roman" pitchFamily="18" charset="0"/>
            </a:endParaRPr>
          </a:p>
          <a:p>
            <a:pPr marL="355600" lvl="0" indent="-355600" algn="just">
              <a:spcBef>
                <a:spcPts val="0"/>
              </a:spcBef>
              <a:buFont typeface="Wingdings" pitchFamily="2" charset="2"/>
              <a:buChar char="Ø"/>
            </a:pPr>
            <a:r>
              <a:rPr lang="sk-SK" sz="2200" dirty="0" smtClean="0">
                <a:latin typeface="Times New Roman" pitchFamily="18" charset="0"/>
                <a:cs typeface="Times New Roman" pitchFamily="18" charset="0"/>
              </a:rPr>
              <a:t>Štandardy kvality ďalšieho vzdelávania;</a:t>
            </a:r>
          </a:p>
          <a:p>
            <a:pPr marL="355600" indent="-355600" algn="just">
              <a:spcBef>
                <a:spcPts val="0"/>
              </a:spcBef>
              <a:buFont typeface="Wingdings" pitchFamily="2" charset="2"/>
              <a:buChar char="Ø"/>
            </a:pPr>
            <a:r>
              <a:rPr lang="sk-SK" sz="2200" dirty="0" smtClean="0">
                <a:latin typeface="Times New Roman" pitchFamily="18" charset="0"/>
                <a:cs typeface="Times New Roman" pitchFamily="18" charset="0"/>
              </a:rPr>
              <a:t>Štandardy e – </a:t>
            </a:r>
            <a:r>
              <a:rPr lang="sk-SK" sz="2200" dirty="0" err="1" smtClean="0">
                <a:latin typeface="Times New Roman" pitchFamily="18" charset="0"/>
                <a:cs typeface="Times New Roman" pitchFamily="18" charset="0"/>
              </a:rPr>
              <a:t>learningu</a:t>
            </a:r>
            <a:r>
              <a:rPr lang="sk-SK" sz="2200" dirty="0" smtClean="0">
                <a:latin typeface="Times New Roman" pitchFamily="18" charset="0"/>
                <a:cs typeface="Times New Roman" pitchFamily="18" charset="0"/>
              </a:rPr>
              <a:t> pre vzdelávacie programy ďalšieho;</a:t>
            </a:r>
          </a:p>
          <a:p>
            <a:pPr marL="355600" lvl="0" indent="-355600" algn="just">
              <a:spcBef>
                <a:spcPts val="0"/>
              </a:spcBef>
              <a:buFont typeface="Wingdings" pitchFamily="2" charset="2"/>
              <a:buChar char="Ø"/>
              <a:tabLst>
                <a:tab pos="450850" algn="l"/>
              </a:tabLst>
            </a:pPr>
            <a:endParaRPr lang="sk-SK" sz="2200" dirty="0" smtClean="0">
              <a:latin typeface="Times New Roman" pitchFamily="18" charset="0"/>
              <a:cs typeface="Times New Roman" pitchFamily="18" charset="0"/>
            </a:endParaRPr>
          </a:p>
          <a:p>
            <a:pPr marL="355600" lvl="0" indent="-355600" algn="just">
              <a:spcBef>
                <a:spcPts val="0"/>
              </a:spcBef>
              <a:buFont typeface="Wingdings" pitchFamily="2" charset="2"/>
              <a:buChar char="Ø"/>
              <a:tabLst>
                <a:tab pos="450850" algn="l"/>
              </a:tabLst>
            </a:pPr>
            <a:r>
              <a:rPr lang="sk-SK" sz="2200" dirty="0" smtClean="0">
                <a:latin typeface="Times New Roman" pitchFamily="18" charset="0"/>
                <a:cs typeface="Times New Roman" pitchFamily="18" charset="0"/>
              </a:rPr>
              <a:t>Modulový vzdelávací program pre lektorov a manažérov ďalšieho vzdelávania (vrátene </a:t>
            </a:r>
            <a:r>
              <a:rPr lang="sk-SK" sz="2200" dirty="0" err="1" smtClean="0">
                <a:latin typeface="Times New Roman" pitchFamily="18" charset="0"/>
                <a:cs typeface="Times New Roman" pitchFamily="18" charset="0"/>
              </a:rPr>
              <a:t>mMVP</a:t>
            </a:r>
            <a:r>
              <a:rPr lang="sk-SK" sz="2200" dirty="0" smtClean="0">
                <a:latin typeface="Times New Roman" pitchFamily="18" charset="0"/>
                <a:cs typeface="Times New Roman" pitchFamily="18" charset="0"/>
              </a:rPr>
              <a:t>) a Systém požiadaviek na lektorov a manažérov ďalšieho vzdelávania;</a:t>
            </a:r>
          </a:p>
          <a:p>
            <a:pPr marL="355600" indent="-355600" algn="just">
              <a:spcBef>
                <a:spcPts val="0"/>
              </a:spcBef>
              <a:buFont typeface="Wingdings" pitchFamily="2" charset="2"/>
              <a:buChar char="Ø"/>
            </a:pPr>
            <a:r>
              <a:rPr lang="sk-SK" sz="2200" dirty="0" smtClean="0">
                <a:latin typeface="Times New Roman" pitchFamily="18" charset="0"/>
                <a:cs typeface="Times New Roman" pitchFamily="18" charset="0"/>
              </a:rPr>
              <a:t>Vzdelávací program pre členov a predsedov skúšobných komisií (vrátene </a:t>
            </a:r>
            <a:r>
              <a:rPr lang="sk-SK" sz="2200" dirty="0" err="1" smtClean="0">
                <a:latin typeface="Times New Roman" pitchFamily="18" charset="0"/>
                <a:cs typeface="Times New Roman" pitchFamily="18" charset="0"/>
              </a:rPr>
              <a:t>mMVP</a:t>
            </a:r>
            <a:r>
              <a:rPr lang="sk-SK" sz="2200" dirty="0" smtClean="0">
                <a:latin typeface="Times New Roman" pitchFamily="18" charset="0"/>
                <a:cs typeface="Times New Roman" pitchFamily="18" charset="0"/>
              </a:rPr>
              <a:t>) a Systém požiadaviek na členov a predsedov skúšobných komisií;</a:t>
            </a:r>
          </a:p>
          <a:p>
            <a:pPr marL="355600" lvl="0" indent="-355600" algn="just">
              <a:spcBef>
                <a:spcPts val="0"/>
              </a:spcBef>
              <a:buFont typeface="Wingdings" pitchFamily="2" charset="2"/>
              <a:buChar char="Ø"/>
            </a:pPr>
            <a:endParaRPr lang="sk-SK" sz="2200" dirty="0" smtClean="0">
              <a:latin typeface="Times New Roman" pitchFamily="18" charset="0"/>
              <a:cs typeface="Times New Roman" pitchFamily="18" charset="0"/>
            </a:endParaRPr>
          </a:p>
          <a:p>
            <a:pPr marL="355600" lvl="0" indent="-355600" algn="just">
              <a:spcBef>
                <a:spcPts val="0"/>
              </a:spcBef>
              <a:buFont typeface="Wingdings" pitchFamily="2" charset="2"/>
              <a:buChar char="Ø"/>
            </a:pPr>
            <a:endParaRPr lang="sk-SK" sz="2200" dirty="0" smtClean="0">
              <a:latin typeface="Times New Roman" pitchFamily="18" charset="0"/>
              <a:cs typeface="Times New Roman" pitchFamily="18" charset="0"/>
            </a:endParaRPr>
          </a:p>
          <a:p>
            <a:pPr marL="355600" lvl="0" indent="-355600" algn="just" latinLnBrk="1">
              <a:spcBef>
                <a:spcPts val="0"/>
              </a:spcBef>
              <a:buFont typeface="Wingdings" pitchFamily="2" charset="2"/>
              <a:buChar char="Ø"/>
            </a:pPr>
            <a:endParaRPr lang="sk-SK" sz="22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3"/>
          <p:cNvSpPr txBox="1"/>
          <p:nvPr/>
        </p:nvSpPr>
        <p:spPr>
          <a:xfrm>
            <a:off x="395536" y="214290"/>
            <a:ext cx="4890844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sk-SK" sz="2500" b="1" dirty="0" smtClean="0">
                <a:latin typeface="Times New Roman" pitchFamily="18" charset="0"/>
                <a:cs typeface="Times New Roman" pitchFamily="18" charset="0"/>
              </a:rPr>
              <a:t>AKTIVITA 1.1 </a:t>
            </a:r>
          </a:p>
          <a:p>
            <a:pPr>
              <a:buNone/>
            </a:pPr>
            <a:r>
              <a:rPr lang="sk-SK" sz="2500" b="1" dirty="0" smtClean="0">
                <a:latin typeface="Times New Roman" pitchFamily="18" charset="0"/>
                <a:cs typeface="Times New Roman" pitchFamily="18" charset="0"/>
              </a:rPr>
              <a:t>uskutočnené výstupy</a:t>
            </a:r>
          </a:p>
        </p:txBody>
      </p:sp>
    </p:spTree>
    <p:extLst>
      <p:ext uri="{BB962C8B-B14F-4D97-AF65-F5344CB8AC3E}">
        <p14:creationId xmlns="" xmlns:p14="http://schemas.microsoft.com/office/powerpoint/2010/main" val="74166174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ástupný symbol pro obsah 4"/>
          <p:cNvSpPr>
            <a:spLocks noGrp="1"/>
          </p:cNvSpPr>
          <p:nvPr>
            <p:ph idx="1"/>
          </p:nvPr>
        </p:nvSpPr>
        <p:spPr>
          <a:xfrm>
            <a:off x="214282" y="1500174"/>
            <a:ext cx="8643998" cy="4929222"/>
          </a:xfrm>
        </p:spPr>
        <p:txBody>
          <a:bodyPr>
            <a:noAutofit/>
          </a:bodyPr>
          <a:lstStyle/>
          <a:p>
            <a:pPr marL="355600" indent="-355600" algn="just">
              <a:spcBef>
                <a:spcPts val="0"/>
              </a:spcBef>
              <a:buFont typeface="Wingdings" pitchFamily="2" charset="2"/>
              <a:buChar char="Ø"/>
            </a:pPr>
            <a:r>
              <a:rPr lang="sk-SK" sz="2200" dirty="0" smtClean="0">
                <a:latin typeface="Times New Roman" pitchFamily="18" charset="0"/>
                <a:cs typeface="Times New Roman" pitchFamily="18" charset="0"/>
              </a:rPr>
              <a:t>Modulový vzdelávací program pre zamestnancov a profesionálov, ktorí sa podieľajú na riadení, administrácii a implementácii projektov financovaných EÚ (vrátane </a:t>
            </a:r>
            <a:r>
              <a:rPr lang="sk-SK" sz="2200" dirty="0" err="1" smtClean="0">
                <a:latin typeface="Times New Roman" pitchFamily="18" charset="0"/>
                <a:cs typeface="Times New Roman" pitchFamily="18" charset="0"/>
              </a:rPr>
              <a:t>mMVP</a:t>
            </a:r>
            <a:r>
              <a:rPr lang="sk-SK" sz="2200" dirty="0" smtClean="0">
                <a:latin typeface="Times New Roman" pitchFamily="18" charset="0"/>
                <a:cs typeface="Times New Roman" pitchFamily="18" charset="0"/>
              </a:rPr>
              <a:t>) a Systém požiadaviek na zamestnancov a profesionálov, ktorí sa podieľajú na riadení, administrácii a implementácii projektov financovaných EÚ;</a:t>
            </a:r>
          </a:p>
          <a:p>
            <a:pPr marL="355600" lvl="0" indent="-355600" algn="just">
              <a:spcBef>
                <a:spcPts val="0"/>
              </a:spcBef>
              <a:buFont typeface="Wingdings" pitchFamily="2" charset="2"/>
              <a:buChar char="Ø"/>
            </a:pPr>
            <a:endParaRPr lang="sk-SK" sz="2200" dirty="0" smtClean="0">
              <a:latin typeface="Times New Roman" pitchFamily="18" charset="0"/>
              <a:cs typeface="Times New Roman" pitchFamily="18" charset="0"/>
            </a:endParaRPr>
          </a:p>
          <a:p>
            <a:pPr marL="355600" lvl="0" indent="-355600" algn="just">
              <a:spcBef>
                <a:spcPts val="0"/>
              </a:spcBef>
              <a:buFont typeface="Wingdings" pitchFamily="2" charset="2"/>
              <a:buChar char="Ø"/>
            </a:pPr>
            <a:r>
              <a:rPr lang="sk-SK" sz="2200" dirty="0" smtClean="0">
                <a:latin typeface="Times New Roman" pitchFamily="18" charset="0"/>
                <a:cs typeface="Times New Roman" pitchFamily="18" charset="0"/>
              </a:rPr>
              <a:t>40 štandardizovaných modulových vzdelávacích programov pre nadobudnutie odbornej spôsobilosti (úplnej alebo čiastočnej kvalifikácie) (vrátane </a:t>
            </a:r>
            <a:r>
              <a:rPr lang="sk-SK" sz="2200" dirty="0" err="1" smtClean="0">
                <a:latin typeface="Times New Roman" pitchFamily="18" charset="0"/>
                <a:cs typeface="Times New Roman" pitchFamily="18" charset="0"/>
              </a:rPr>
              <a:t>mMVP</a:t>
            </a:r>
            <a:r>
              <a:rPr lang="sk-SK" sz="2200" dirty="0" smtClean="0"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pPr marL="355600" lvl="0" indent="-355600" algn="just">
              <a:spcBef>
                <a:spcPts val="0"/>
              </a:spcBef>
              <a:buFont typeface="Wingdings" pitchFamily="2" charset="2"/>
              <a:buChar char="Ø"/>
            </a:pPr>
            <a:endParaRPr lang="sk-SK" sz="2200" dirty="0" smtClean="0">
              <a:latin typeface="Times New Roman" pitchFamily="18" charset="0"/>
              <a:cs typeface="Times New Roman" pitchFamily="18" charset="0"/>
            </a:endParaRPr>
          </a:p>
          <a:p>
            <a:pPr marL="355600" lvl="0" indent="-355600" algn="just">
              <a:spcBef>
                <a:spcPts val="0"/>
              </a:spcBef>
              <a:buFont typeface="Wingdings" pitchFamily="2" charset="2"/>
              <a:buChar char="Ø"/>
            </a:pPr>
            <a:r>
              <a:rPr lang="sk-SK" sz="2200" dirty="0" smtClean="0">
                <a:latin typeface="Times New Roman" pitchFamily="18" charset="0"/>
                <a:cs typeface="Times New Roman" pitchFamily="18" charset="0"/>
              </a:rPr>
              <a:t>Odborné publikácie a brožúry </a:t>
            </a:r>
            <a:r>
              <a:rPr lang="sk-SK" sz="2200" i="1" dirty="0" smtClean="0">
                <a:latin typeface="Times New Roman" pitchFamily="18" charset="0"/>
                <a:cs typeface="Times New Roman" pitchFamily="18" charset="0"/>
              </a:rPr>
              <a:t>„Tvorba modulových vzdelávacích programov“</a:t>
            </a:r>
            <a:r>
              <a:rPr lang="sk-SK" sz="2200" dirty="0" smtClean="0">
                <a:latin typeface="Times New Roman" pitchFamily="18" charset="0"/>
                <a:cs typeface="Times New Roman" pitchFamily="18" charset="0"/>
              </a:rPr>
              <a:t>; </a:t>
            </a:r>
            <a:r>
              <a:rPr lang="sk-SK" sz="2200" i="1" dirty="0" smtClean="0">
                <a:latin typeface="Times New Roman" pitchFamily="18" charset="0"/>
                <a:cs typeface="Times New Roman" pitchFamily="18" charset="0"/>
              </a:rPr>
              <a:t>„Lektor ďalšieho vzdelávania“</a:t>
            </a:r>
            <a:r>
              <a:rPr lang="sk-SK" sz="2200" dirty="0" smtClean="0">
                <a:latin typeface="Times New Roman" pitchFamily="18" charset="0"/>
                <a:cs typeface="Times New Roman" pitchFamily="18" charset="0"/>
              </a:rPr>
              <a:t>; </a:t>
            </a:r>
            <a:r>
              <a:rPr lang="sk-SK" sz="2200" i="1" dirty="0" smtClean="0">
                <a:latin typeface="Times New Roman" pitchFamily="18" charset="0"/>
                <a:cs typeface="Times New Roman" pitchFamily="18" charset="0"/>
              </a:rPr>
              <a:t>„Manažér ďalšieho vzdelávania“</a:t>
            </a:r>
            <a:r>
              <a:rPr lang="sk-SK" sz="2200" dirty="0" smtClean="0">
                <a:latin typeface="Times New Roman" pitchFamily="18" charset="0"/>
                <a:cs typeface="Times New Roman" pitchFamily="18" charset="0"/>
              </a:rPr>
              <a:t>; </a:t>
            </a:r>
            <a:r>
              <a:rPr lang="sk-SK" sz="2200" i="1" dirty="0" smtClean="0">
                <a:latin typeface="Times New Roman" pitchFamily="18" charset="0"/>
                <a:cs typeface="Times New Roman" pitchFamily="18" charset="0"/>
              </a:rPr>
              <a:t>„Člen skúšobnej komisie“</a:t>
            </a:r>
            <a:r>
              <a:rPr lang="sk-SK" sz="2200" dirty="0" smtClean="0">
                <a:latin typeface="Times New Roman" pitchFamily="18" charset="0"/>
                <a:cs typeface="Times New Roman" pitchFamily="18" charset="0"/>
              </a:rPr>
              <a:t>; </a:t>
            </a:r>
            <a:r>
              <a:rPr lang="sk-SK" sz="2200" i="1" dirty="0" smtClean="0">
                <a:latin typeface="Times New Roman" pitchFamily="18" charset="0"/>
                <a:cs typeface="Times New Roman" pitchFamily="18" charset="0"/>
              </a:rPr>
              <a:t>„Riadenie, administrácia a implementácia projektov financovaných EÚ“.</a:t>
            </a:r>
            <a:r>
              <a:rPr lang="sk-SK" sz="22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355600" lvl="0" indent="-355600" algn="just">
              <a:spcBef>
                <a:spcPts val="0"/>
              </a:spcBef>
              <a:buFont typeface="Wingdings" pitchFamily="2" charset="2"/>
              <a:buChar char="Ø"/>
            </a:pPr>
            <a:endParaRPr lang="sk-SK" sz="2200" dirty="0" smtClean="0">
              <a:latin typeface="Times New Roman" pitchFamily="18" charset="0"/>
              <a:cs typeface="Times New Roman" pitchFamily="18" charset="0"/>
            </a:endParaRPr>
          </a:p>
          <a:p>
            <a:pPr marL="355600" lvl="0" indent="-355600" algn="just" latinLnBrk="1">
              <a:spcBef>
                <a:spcPts val="0"/>
              </a:spcBef>
              <a:buFont typeface="Wingdings" pitchFamily="2" charset="2"/>
              <a:buChar char="Ø"/>
            </a:pPr>
            <a:endParaRPr lang="sk-SK" sz="22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95536" y="214290"/>
            <a:ext cx="4890844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sk-SK" sz="2500" b="1" dirty="0" smtClean="0">
                <a:latin typeface="Times New Roman" pitchFamily="18" charset="0"/>
                <a:cs typeface="Times New Roman" pitchFamily="18" charset="0"/>
              </a:rPr>
              <a:t>AKTIVITA 1.1 </a:t>
            </a:r>
          </a:p>
          <a:p>
            <a:pPr>
              <a:buNone/>
            </a:pPr>
            <a:r>
              <a:rPr lang="sk-SK" sz="2500" b="1" dirty="0" smtClean="0">
                <a:latin typeface="Times New Roman" pitchFamily="18" charset="0"/>
                <a:cs typeface="Times New Roman" pitchFamily="18" charset="0"/>
              </a:rPr>
              <a:t>uskutočnené výstupy</a:t>
            </a:r>
          </a:p>
        </p:txBody>
      </p:sp>
    </p:spTree>
    <p:extLst>
      <p:ext uri="{BB962C8B-B14F-4D97-AF65-F5344CB8AC3E}">
        <p14:creationId xmlns="" xmlns:p14="http://schemas.microsoft.com/office/powerpoint/2010/main" val="74166174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ástupný symbol pro obsah 4"/>
          <p:cNvSpPr>
            <a:spLocks noGrp="1"/>
          </p:cNvSpPr>
          <p:nvPr>
            <p:ph idx="1"/>
          </p:nvPr>
        </p:nvSpPr>
        <p:spPr>
          <a:xfrm>
            <a:off x="214282" y="1500174"/>
            <a:ext cx="8643998" cy="4929222"/>
          </a:xfrm>
        </p:spPr>
        <p:txBody>
          <a:bodyPr>
            <a:noAutofit/>
          </a:bodyPr>
          <a:lstStyle/>
          <a:p>
            <a:pPr marL="355600" lvl="0" indent="-355600" algn="just">
              <a:spcBef>
                <a:spcPts val="0"/>
              </a:spcBef>
              <a:buFont typeface="Wingdings" pitchFamily="2" charset="2"/>
              <a:buChar char="Ø"/>
            </a:pPr>
            <a:r>
              <a:rPr lang="sk-SK" sz="2200" dirty="0" smtClean="0">
                <a:latin typeface="Times New Roman" pitchFamily="18" charset="0"/>
                <a:cs typeface="Times New Roman" pitchFamily="18" charset="0"/>
              </a:rPr>
              <a:t>Realizovanie vzdelávania: </a:t>
            </a:r>
          </a:p>
          <a:p>
            <a:pPr marL="1077913" lvl="0" indent="-354013" algn="just">
              <a:spcBef>
                <a:spcPts val="0"/>
              </a:spcBef>
              <a:buFont typeface="Wingdings" pitchFamily="2" charset="2"/>
              <a:buChar char="ü"/>
            </a:pPr>
            <a:r>
              <a:rPr lang="sk-SK" sz="2200" dirty="0" smtClean="0">
                <a:latin typeface="Times New Roman" pitchFamily="18" charset="0"/>
                <a:cs typeface="Times New Roman" pitchFamily="18" charset="0"/>
              </a:rPr>
              <a:t>MVP pre lektorov ďalšieho vzdelávania;</a:t>
            </a:r>
          </a:p>
          <a:p>
            <a:pPr marL="1077913" lvl="0" indent="-354013" algn="just">
              <a:spcBef>
                <a:spcPts val="0"/>
              </a:spcBef>
              <a:buFont typeface="Wingdings" pitchFamily="2" charset="2"/>
              <a:buChar char="ü"/>
            </a:pPr>
            <a:r>
              <a:rPr lang="sk-SK" sz="2200" dirty="0" smtClean="0">
                <a:latin typeface="Times New Roman" pitchFamily="18" charset="0"/>
                <a:cs typeface="Times New Roman" pitchFamily="18" charset="0"/>
              </a:rPr>
              <a:t>VP pre členov a predsedov skúšobných komisií;</a:t>
            </a:r>
          </a:p>
          <a:p>
            <a:pPr marL="1077913" lvl="0" indent="-354013" algn="just">
              <a:spcBef>
                <a:spcPts val="0"/>
              </a:spcBef>
              <a:buFont typeface="Wingdings" pitchFamily="2" charset="2"/>
              <a:buChar char="ü"/>
            </a:pPr>
            <a:r>
              <a:rPr lang="sk-SK" sz="2200" spc="-60" dirty="0" smtClean="0">
                <a:latin typeface="Times New Roman" pitchFamily="18" charset="0"/>
                <a:cs typeface="Times New Roman" pitchFamily="18" charset="0"/>
              </a:rPr>
              <a:t>MVP pre zamestnancov a profesionálov, ktorí sa podieľajú na riadení, administrácii a implementácii projektov financovaných EÚ.</a:t>
            </a:r>
          </a:p>
          <a:p>
            <a:pPr marL="354013" lvl="0" indent="-354013" algn="just">
              <a:spcBef>
                <a:spcPts val="0"/>
              </a:spcBef>
              <a:buFont typeface="Wingdings" pitchFamily="2" charset="2"/>
              <a:buChar char="Ø"/>
            </a:pPr>
            <a:endParaRPr lang="sk-SK" sz="1000" dirty="0" smtClean="0">
              <a:latin typeface="Times New Roman" pitchFamily="18" charset="0"/>
              <a:cs typeface="Times New Roman" pitchFamily="18" charset="0"/>
            </a:endParaRPr>
          </a:p>
          <a:p>
            <a:pPr marL="354013" lvl="0" indent="-354013" algn="just">
              <a:spcBef>
                <a:spcPts val="0"/>
              </a:spcBef>
              <a:buFont typeface="Wingdings" pitchFamily="2" charset="2"/>
              <a:buChar char="Ø"/>
            </a:pPr>
            <a:endParaRPr lang="sk-SK" sz="1000" dirty="0" smtClean="0">
              <a:latin typeface="Times New Roman" pitchFamily="18" charset="0"/>
              <a:cs typeface="Times New Roman" pitchFamily="18" charset="0"/>
            </a:endParaRPr>
          </a:p>
          <a:p>
            <a:pPr marL="354013" lvl="0" indent="-354013" algn="just">
              <a:spcBef>
                <a:spcPts val="0"/>
              </a:spcBef>
              <a:buFont typeface="Wingdings" pitchFamily="2" charset="2"/>
              <a:buChar char="Ø"/>
            </a:pPr>
            <a:r>
              <a:rPr lang="sk-SK" sz="2200" dirty="0" smtClean="0">
                <a:latin typeface="Times New Roman" pitchFamily="18" charset="0"/>
                <a:cs typeface="Times New Roman" pitchFamily="18" charset="0"/>
              </a:rPr>
              <a:t>Príprava vzdelávania:</a:t>
            </a:r>
          </a:p>
          <a:p>
            <a:pPr marL="1077913" lvl="0" indent="-354013" algn="just">
              <a:spcBef>
                <a:spcPts val="0"/>
              </a:spcBef>
              <a:buFont typeface="Wingdings" pitchFamily="2" charset="2"/>
              <a:buChar char="ü"/>
            </a:pPr>
            <a:r>
              <a:rPr lang="sk-SK" sz="2200" dirty="0" smtClean="0">
                <a:latin typeface="Times New Roman" pitchFamily="18" charset="0"/>
                <a:cs typeface="Times New Roman" pitchFamily="18" charset="0"/>
              </a:rPr>
              <a:t>MVP pre manažérov ďalšieho vzdelávania;</a:t>
            </a:r>
          </a:p>
          <a:p>
            <a:pPr marL="1077913" lvl="0" indent="-354013" algn="just">
              <a:spcBef>
                <a:spcPts val="0"/>
              </a:spcBef>
              <a:buFont typeface="Wingdings" pitchFamily="2" charset="2"/>
              <a:buChar char="ü"/>
            </a:pPr>
            <a:r>
              <a:rPr lang="sk-SK" sz="2200" dirty="0" smtClean="0">
                <a:latin typeface="Times New Roman" pitchFamily="18" charset="0"/>
                <a:cs typeface="Times New Roman" pitchFamily="18" charset="0"/>
              </a:rPr>
              <a:t>40 MVP pre nadobudnutie úplnej alebo čiastočnej odbornej spôsobilosti  (kvalifikácie);</a:t>
            </a:r>
          </a:p>
          <a:p>
            <a:pPr marL="1077913" lvl="0" indent="-354013" algn="just">
              <a:spcBef>
                <a:spcPts val="0"/>
              </a:spcBef>
              <a:buFont typeface="Wingdings" pitchFamily="2" charset="2"/>
              <a:buChar char="ü"/>
            </a:pPr>
            <a:r>
              <a:rPr lang="sk-SK" sz="2200" dirty="0" smtClean="0">
                <a:latin typeface="Times New Roman" pitchFamily="18" charset="0"/>
                <a:cs typeface="Times New Roman" pitchFamily="18" charset="0"/>
              </a:rPr>
              <a:t>VP pre manažérov výrobných podnikov.</a:t>
            </a:r>
          </a:p>
          <a:p>
            <a:pPr marL="1160463" lvl="0" indent="-436563" algn="just">
              <a:spcBef>
                <a:spcPts val="0"/>
              </a:spcBef>
              <a:buFont typeface="Wingdings" pitchFamily="2" charset="2"/>
              <a:buChar char="ü"/>
            </a:pPr>
            <a:endParaRPr lang="sk-SK" sz="1000" dirty="0" smtClean="0">
              <a:latin typeface="Times New Roman" pitchFamily="18" charset="0"/>
              <a:cs typeface="Times New Roman" pitchFamily="18" charset="0"/>
            </a:endParaRPr>
          </a:p>
          <a:p>
            <a:pPr marL="1160463" lvl="0" indent="-436563" algn="just">
              <a:spcBef>
                <a:spcPts val="0"/>
              </a:spcBef>
              <a:buFont typeface="Wingdings" pitchFamily="2" charset="2"/>
              <a:buChar char="ü"/>
            </a:pPr>
            <a:endParaRPr lang="sk-SK" sz="1000" dirty="0" smtClean="0">
              <a:latin typeface="Times New Roman" pitchFamily="18" charset="0"/>
              <a:cs typeface="Times New Roman" pitchFamily="18" charset="0"/>
            </a:endParaRPr>
          </a:p>
          <a:p>
            <a:pPr marL="355600" lvl="0" indent="-355600" algn="just">
              <a:spcBef>
                <a:spcPts val="0"/>
              </a:spcBef>
              <a:buFont typeface="Wingdings" pitchFamily="2" charset="2"/>
              <a:buChar char="Ø"/>
            </a:pPr>
            <a:r>
              <a:rPr lang="sk-SK" sz="2200" dirty="0" smtClean="0">
                <a:latin typeface="Times New Roman" pitchFamily="18" charset="0"/>
                <a:cs typeface="Times New Roman" pitchFamily="18" charset="0"/>
              </a:rPr>
              <a:t>Začatie overovania štandardov kvality vzdelávacích inštitúcií ďalšieho vzdelávania na vzorke 350 vzdelávacích inštitúcií.</a:t>
            </a:r>
          </a:p>
          <a:p>
            <a:pPr marL="355600" lvl="0" indent="-355600" algn="just">
              <a:spcBef>
                <a:spcPts val="0"/>
              </a:spcBef>
              <a:buFont typeface="Wingdings" pitchFamily="2" charset="2"/>
              <a:buChar char="Ø"/>
            </a:pPr>
            <a:endParaRPr lang="sk-SK" sz="2200" dirty="0" smtClean="0">
              <a:latin typeface="Times New Roman" pitchFamily="18" charset="0"/>
              <a:cs typeface="Times New Roman" pitchFamily="18" charset="0"/>
            </a:endParaRPr>
          </a:p>
          <a:p>
            <a:pPr marL="355600" lvl="0" indent="-355600" algn="just" latinLnBrk="1">
              <a:spcBef>
                <a:spcPts val="0"/>
              </a:spcBef>
              <a:buFont typeface="Wingdings" pitchFamily="2" charset="2"/>
              <a:buChar char="Ø"/>
            </a:pPr>
            <a:endParaRPr lang="sk-SK" sz="22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95536" y="214290"/>
            <a:ext cx="4890844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sk-SK" sz="2500" b="1" dirty="0" smtClean="0">
                <a:latin typeface="Times New Roman" pitchFamily="18" charset="0"/>
                <a:cs typeface="Times New Roman" pitchFamily="18" charset="0"/>
              </a:rPr>
              <a:t>AKTIVITA 1.1 </a:t>
            </a:r>
          </a:p>
          <a:p>
            <a:pPr>
              <a:buNone/>
            </a:pPr>
            <a:r>
              <a:rPr lang="sk-SK" sz="2500" b="1" dirty="0" smtClean="0">
                <a:latin typeface="Times New Roman" pitchFamily="18" charset="0"/>
                <a:cs typeface="Times New Roman" pitchFamily="18" charset="0"/>
              </a:rPr>
              <a:t>prebiehajúce činnosti</a:t>
            </a:r>
          </a:p>
        </p:txBody>
      </p:sp>
    </p:spTree>
    <p:extLst>
      <p:ext uri="{BB962C8B-B14F-4D97-AF65-F5344CB8AC3E}">
        <p14:creationId xmlns="" xmlns:p14="http://schemas.microsoft.com/office/powerpoint/2010/main" val="74166174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ástupný symbol pro obsah 4"/>
          <p:cNvSpPr>
            <a:spLocks noGrp="1"/>
          </p:cNvSpPr>
          <p:nvPr>
            <p:ph idx="1"/>
          </p:nvPr>
        </p:nvSpPr>
        <p:spPr>
          <a:xfrm>
            <a:off x="214282" y="1500174"/>
            <a:ext cx="8643998" cy="4929222"/>
          </a:xfrm>
        </p:spPr>
        <p:txBody>
          <a:bodyPr>
            <a:noAutofit/>
          </a:bodyPr>
          <a:lstStyle/>
          <a:p>
            <a:pPr marL="355600" lvl="0" indent="-355600" algn="just">
              <a:spcBef>
                <a:spcPts val="0"/>
              </a:spcBef>
              <a:buFont typeface="Wingdings" pitchFamily="2" charset="2"/>
              <a:buChar char="Ø"/>
            </a:pPr>
            <a:r>
              <a:rPr lang="sk-SK" sz="2200" dirty="0" smtClean="0">
                <a:latin typeface="Times New Roman" pitchFamily="18" charset="0"/>
                <a:cs typeface="Times New Roman" pitchFamily="18" charset="0"/>
              </a:rPr>
              <a:t>Modulový vzdelávací program pre tútorov (vrátane </a:t>
            </a:r>
            <a:r>
              <a:rPr lang="sk-SK" sz="2200" dirty="0" err="1" smtClean="0">
                <a:latin typeface="Times New Roman" pitchFamily="18" charset="0"/>
                <a:cs typeface="Times New Roman" pitchFamily="18" charset="0"/>
              </a:rPr>
              <a:t>mMVP</a:t>
            </a:r>
            <a:r>
              <a:rPr lang="sk-SK" sz="2200" dirty="0" smtClean="0">
                <a:latin typeface="Times New Roman" pitchFamily="18" charset="0"/>
                <a:cs typeface="Times New Roman" pitchFamily="18" charset="0"/>
              </a:rPr>
              <a:t>) a Systém požiadaviek na tútorov;</a:t>
            </a:r>
          </a:p>
          <a:p>
            <a:pPr marL="355600" indent="-355600" algn="just">
              <a:spcBef>
                <a:spcPts val="0"/>
              </a:spcBef>
              <a:buFont typeface="Wingdings" pitchFamily="2" charset="2"/>
              <a:buChar char="Ø"/>
            </a:pPr>
            <a:endParaRPr lang="sk-SK" sz="2200" dirty="0" smtClean="0">
              <a:latin typeface="Times New Roman" pitchFamily="18" charset="0"/>
              <a:cs typeface="Times New Roman" pitchFamily="18" charset="0"/>
            </a:endParaRPr>
          </a:p>
          <a:p>
            <a:pPr marL="355600" indent="-355600" algn="just">
              <a:spcBef>
                <a:spcPts val="0"/>
              </a:spcBef>
              <a:buFont typeface="Wingdings" pitchFamily="2" charset="2"/>
              <a:buChar char="Ø"/>
            </a:pPr>
            <a:r>
              <a:rPr lang="sk-SK" sz="2200" dirty="0" smtClean="0">
                <a:latin typeface="Times New Roman" pitchFamily="18" charset="0"/>
                <a:cs typeface="Times New Roman" pitchFamily="18" charset="0"/>
              </a:rPr>
              <a:t>Systém požiadaviek na prácu poradenských centier pre dospelých vrátane štandardov pre poskytovanie poradenstva a kritérií na zriadenie poradenského centra pre dospelých;</a:t>
            </a:r>
          </a:p>
          <a:p>
            <a:pPr marL="355600" indent="-355600" algn="just">
              <a:spcBef>
                <a:spcPts val="0"/>
              </a:spcBef>
              <a:buFont typeface="Wingdings" pitchFamily="2" charset="2"/>
              <a:buChar char="Ø"/>
            </a:pPr>
            <a:r>
              <a:rPr lang="sk-SK" sz="2200" dirty="0" smtClean="0">
                <a:latin typeface="Times New Roman" pitchFamily="18" charset="0"/>
                <a:cs typeface="Times New Roman" pitchFamily="18" charset="0"/>
              </a:rPr>
              <a:t>Metodika pre poskytovanie poradenstva v poradenských centrách pre dospelých;</a:t>
            </a:r>
          </a:p>
          <a:p>
            <a:pPr marL="355600" indent="-355600" algn="just">
              <a:spcBef>
                <a:spcPts val="0"/>
              </a:spcBef>
              <a:buNone/>
            </a:pPr>
            <a:endParaRPr lang="sk-SK" sz="2200" dirty="0" smtClean="0">
              <a:latin typeface="Times New Roman" pitchFamily="18" charset="0"/>
              <a:cs typeface="Times New Roman" pitchFamily="18" charset="0"/>
            </a:endParaRPr>
          </a:p>
          <a:p>
            <a:pPr marL="355600" lvl="0" indent="-355600" algn="just">
              <a:spcBef>
                <a:spcPts val="0"/>
              </a:spcBef>
              <a:buFont typeface="Wingdings" pitchFamily="2" charset="2"/>
              <a:buChar char="Ø"/>
            </a:pPr>
            <a:r>
              <a:rPr lang="sk-SK" sz="2200" dirty="0" smtClean="0">
                <a:latin typeface="Times New Roman" pitchFamily="18" charset="0"/>
                <a:cs typeface="Times New Roman" pitchFamily="18" charset="0"/>
              </a:rPr>
              <a:t>Brožúra „Tútor v rámci poradenstva pre ďalšie vzdelávanie“ a Katalóg služieb poradenstva pre ďalšie vzdelávanie.</a:t>
            </a:r>
          </a:p>
          <a:p>
            <a:pPr marL="355600" lvl="0" indent="-355600" algn="just">
              <a:spcBef>
                <a:spcPts val="0"/>
              </a:spcBef>
              <a:buFont typeface="Wingdings" pitchFamily="2" charset="2"/>
              <a:buChar char="Ø"/>
            </a:pPr>
            <a:endParaRPr lang="sk-SK" sz="2200" dirty="0" smtClean="0">
              <a:latin typeface="Times New Roman" pitchFamily="18" charset="0"/>
              <a:cs typeface="Times New Roman" pitchFamily="18" charset="0"/>
            </a:endParaRPr>
          </a:p>
          <a:p>
            <a:pPr marL="355600" indent="-355600" algn="just">
              <a:spcBef>
                <a:spcPts val="0"/>
              </a:spcBef>
              <a:buFont typeface="Wingdings" pitchFamily="2" charset="2"/>
              <a:buChar char="Ø"/>
            </a:pPr>
            <a:r>
              <a:rPr lang="sk-SK" sz="2200" dirty="0" smtClean="0">
                <a:latin typeface="Times New Roman" pitchFamily="18" charset="0"/>
                <a:cs typeface="Times New Roman" pitchFamily="18" charset="0"/>
              </a:rPr>
              <a:t>Vytvorenie siete poradenský centier pre dospelých (25 poradenských centier, 57 tútorov).</a:t>
            </a:r>
          </a:p>
          <a:p>
            <a:pPr marL="355600" lvl="0" indent="-355600" algn="just">
              <a:spcBef>
                <a:spcPts val="0"/>
              </a:spcBef>
              <a:buFont typeface="Wingdings" pitchFamily="2" charset="2"/>
              <a:buChar char="Ø"/>
            </a:pPr>
            <a:endParaRPr lang="sk-SK" sz="2200" dirty="0" smtClean="0">
              <a:latin typeface="Times New Roman" pitchFamily="18" charset="0"/>
              <a:cs typeface="Times New Roman" pitchFamily="18" charset="0"/>
            </a:endParaRPr>
          </a:p>
          <a:p>
            <a:pPr marL="355600" lvl="0" indent="-355600" algn="just" latinLnBrk="1">
              <a:spcBef>
                <a:spcPts val="0"/>
              </a:spcBef>
              <a:buFont typeface="Wingdings" pitchFamily="2" charset="2"/>
              <a:buChar char="Ø"/>
            </a:pPr>
            <a:endParaRPr lang="sk-SK" sz="22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3"/>
          <p:cNvSpPr txBox="1"/>
          <p:nvPr/>
        </p:nvSpPr>
        <p:spPr>
          <a:xfrm>
            <a:off x="395536" y="214290"/>
            <a:ext cx="4890844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sk-SK" sz="2500" b="1" dirty="0" smtClean="0">
                <a:latin typeface="Times New Roman" pitchFamily="18" charset="0"/>
                <a:cs typeface="Times New Roman" pitchFamily="18" charset="0"/>
              </a:rPr>
              <a:t>AKTIVITA 1.2</a:t>
            </a:r>
          </a:p>
          <a:p>
            <a:pPr>
              <a:buNone/>
            </a:pPr>
            <a:r>
              <a:rPr lang="sk-SK" sz="2500" b="1" dirty="0" smtClean="0">
                <a:latin typeface="Times New Roman" pitchFamily="18" charset="0"/>
                <a:cs typeface="Times New Roman" pitchFamily="18" charset="0"/>
              </a:rPr>
              <a:t>uskutočnené výstupy</a:t>
            </a:r>
          </a:p>
        </p:txBody>
      </p:sp>
    </p:spTree>
    <p:extLst>
      <p:ext uri="{BB962C8B-B14F-4D97-AF65-F5344CB8AC3E}">
        <p14:creationId xmlns="" xmlns:p14="http://schemas.microsoft.com/office/powerpoint/2010/main" val="74166174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ástupný symbol pro obsah 4"/>
          <p:cNvSpPr>
            <a:spLocks noGrp="1"/>
          </p:cNvSpPr>
          <p:nvPr>
            <p:ph idx="1"/>
          </p:nvPr>
        </p:nvSpPr>
        <p:spPr>
          <a:xfrm>
            <a:off x="214282" y="1500174"/>
            <a:ext cx="8643998" cy="4929222"/>
          </a:xfrm>
        </p:spPr>
        <p:txBody>
          <a:bodyPr>
            <a:noAutofit/>
          </a:bodyPr>
          <a:lstStyle/>
          <a:p>
            <a:pPr marL="355600" indent="-355600" algn="just">
              <a:spcBef>
                <a:spcPts val="0"/>
              </a:spcBef>
              <a:buFont typeface="Wingdings" pitchFamily="2" charset="2"/>
              <a:buChar char="Ø"/>
            </a:pPr>
            <a:r>
              <a:rPr lang="sk-SK" sz="2200" dirty="0" smtClean="0">
                <a:latin typeface="Times New Roman" pitchFamily="18" charset="0"/>
                <a:cs typeface="Times New Roman" pitchFamily="18" charset="0"/>
              </a:rPr>
              <a:t>Realizovanie vzdelávania: </a:t>
            </a:r>
          </a:p>
          <a:p>
            <a:pPr marL="355600" indent="-355600" algn="just">
              <a:spcBef>
                <a:spcPts val="0"/>
              </a:spcBef>
              <a:buFont typeface="Wingdings" pitchFamily="2" charset="2"/>
              <a:buChar char="Ø"/>
            </a:pPr>
            <a:endParaRPr lang="sk-SK" sz="2200" dirty="0" smtClean="0">
              <a:latin typeface="Times New Roman" pitchFamily="18" charset="0"/>
              <a:cs typeface="Times New Roman" pitchFamily="18" charset="0"/>
            </a:endParaRPr>
          </a:p>
          <a:p>
            <a:pPr marL="1077913" lvl="0" indent="-354013" algn="just">
              <a:spcBef>
                <a:spcPts val="0"/>
              </a:spcBef>
              <a:buFont typeface="Wingdings" pitchFamily="2" charset="2"/>
              <a:buChar char="ü"/>
            </a:pPr>
            <a:r>
              <a:rPr lang="sk-SK" sz="2200" dirty="0" smtClean="0">
                <a:latin typeface="Times New Roman" pitchFamily="18" charset="0"/>
                <a:cs typeface="Times New Roman" pitchFamily="18" charset="0"/>
              </a:rPr>
              <a:t>MVP pre tútorov ďalšieho vzdelávania</a:t>
            </a:r>
          </a:p>
          <a:p>
            <a:pPr marL="1077913" lvl="0" indent="-354013" algn="just">
              <a:spcBef>
                <a:spcPts val="0"/>
              </a:spcBef>
              <a:buFont typeface="Wingdings" pitchFamily="2" charset="2"/>
              <a:buChar char="ü"/>
            </a:pPr>
            <a:endParaRPr lang="sk-SK" sz="2200" dirty="0" smtClean="0">
              <a:latin typeface="Times New Roman" pitchFamily="18" charset="0"/>
              <a:cs typeface="Times New Roman" pitchFamily="18" charset="0"/>
            </a:endParaRPr>
          </a:p>
          <a:p>
            <a:pPr marL="355600" indent="-355600" algn="just">
              <a:spcBef>
                <a:spcPts val="0"/>
              </a:spcBef>
              <a:buFont typeface="Wingdings" pitchFamily="2" charset="2"/>
              <a:buChar char="Ø"/>
            </a:pPr>
            <a:r>
              <a:rPr lang="sk-SK" sz="2200" dirty="0" smtClean="0">
                <a:latin typeface="Times New Roman" pitchFamily="18" charset="0"/>
                <a:cs typeface="Times New Roman" pitchFamily="18" charset="0"/>
              </a:rPr>
              <a:t>Poskytovanie poradenských služieb v poradenských centrách pre dospelých (25 poradenských centier, 57 tútorov, 20 000 osôb).</a:t>
            </a:r>
          </a:p>
          <a:p>
            <a:pPr marL="1077913" lvl="0" indent="-354013" algn="just">
              <a:spcBef>
                <a:spcPts val="0"/>
              </a:spcBef>
              <a:buFont typeface="Wingdings" pitchFamily="2" charset="2"/>
              <a:buChar char="ü"/>
            </a:pPr>
            <a:endParaRPr lang="sk-SK" sz="2200" dirty="0" smtClean="0">
              <a:latin typeface="Times New Roman" pitchFamily="18" charset="0"/>
              <a:cs typeface="Times New Roman" pitchFamily="18" charset="0"/>
            </a:endParaRPr>
          </a:p>
          <a:p>
            <a:pPr marL="355600" lvl="0" indent="-355600" algn="just">
              <a:spcBef>
                <a:spcPts val="0"/>
              </a:spcBef>
              <a:buFont typeface="Wingdings" pitchFamily="2" charset="2"/>
              <a:buChar char="Ø"/>
            </a:pPr>
            <a:endParaRPr lang="sk-SK" sz="2200" dirty="0" smtClean="0">
              <a:latin typeface="Times New Roman" pitchFamily="18" charset="0"/>
              <a:cs typeface="Times New Roman" pitchFamily="18" charset="0"/>
            </a:endParaRPr>
          </a:p>
          <a:p>
            <a:pPr marL="355600" lvl="0" indent="-355600" algn="just" latinLnBrk="1">
              <a:spcBef>
                <a:spcPts val="0"/>
              </a:spcBef>
              <a:buFont typeface="Wingdings" pitchFamily="2" charset="2"/>
              <a:buChar char="Ø"/>
            </a:pPr>
            <a:endParaRPr lang="sk-SK" sz="22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3"/>
          <p:cNvSpPr txBox="1"/>
          <p:nvPr/>
        </p:nvSpPr>
        <p:spPr>
          <a:xfrm>
            <a:off x="395536" y="214290"/>
            <a:ext cx="4890844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sk-SK" sz="2500" b="1" dirty="0" smtClean="0">
                <a:latin typeface="Times New Roman" pitchFamily="18" charset="0"/>
                <a:cs typeface="Times New Roman" pitchFamily="18" charset="0"/>
              </a:rPr>
              <a:t>AKTIVITA 1.2</a:t>
            </a:r>
          </a:p>
          <a:p>
            <a:pPr>
              <a:buNone/>
            </a:pPr>
            <a:r>
              <a:rPr lang="sk-SK" sz="2500" b="1" dirty="0" smtClean="0">
                <a:latin typeface="Times New Roman" pitchFamily="18" charset="0"/>
                <a:cs typeface="Times New Roman" pitchFamily="18" charset="0"/>
              </a:rPr>
              <a:t>prebiehajúce činnosti</a:t>
            </a:r>
          </a:p>
        </p:txBody>
      </p:sp>
    </p:spTree>
    <p:extLst>
      <p:ext uri="{BB962C8B-B14F-4D97-AF65-F5344CB8AC3E}">
        <p14:creationId xmlns="" xmlns:p14="http://schemas.microsoft.com/office/powerpoint/2010/main" val="74166174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184</TotalTime>
  <Words>487</Words>
  <Application>Microsoft Office PowerPoint</Application>
  <PresentationFormat>Předvádění na obrazovce (4:3)</PresentationFormat>
  <Paragraphs>160</Paragraphs>
  <Slides>16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16</vt:i4>
      </vt:variant>
    </vt:vector>
  </HeadingPairs>
  <TitlesOfParts>
    <vt:vector size="17" baseType="lpstr">
      <vt:lpstr>Office Theme</vt:lpstr>
      <vt:lpstr>Snímek 1</vt:lpstr>
      <vt:lpstr>Snímek 2</vt:lpstr>
      <vt:lpstr>Snímek 3</vt:lpstr>
      <vt:lpstr>Snímek 4</vt:lpstr>
      <vt:lpstr>Snímek 5</vt:lpstr>
      <vt:lpstr>Snímek 6</vt:lpstr>
      <vt:lpstr>Snímek 7</vt:lpstr>
      <vt:lpstr>Snímek 8</vt:lpstr>
      <vt:lpstr>Snímek 9</vt:lpstr>
      <vt:lpstr>Snímek 10</vt:lpstr>
      <vt:lpstr>Snímek 11</vt:lpstr>
      <vt:lpstr>Snímek 12</vt:lpstr>
      <vt:lpstr>Snímek 13</vt:lpstr>
      <vt:lpstr>Snímek 14</vt:lpstr>
      <vt:lpstr>Snímek 15</vt:lpstr>
      <vt:lpstr>Snímek 16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Dušan Saksa</dc:creator>
  <cp:lastModifiedBy>PC</cp:lastModifiedBy>
  <cp:revision>27</cp:revision>
  <dcterms:created xsi:type="dcterms:W3CDTF">2013-04-11T06:08:21Z</dcterms:created>
  <dcterms:modified xsi:type="dcterms:W3CDTF">2014-06-19T11:02:18Z</dcterms:modified>
</cp:coreProperties>
</file>