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67" r:id="rId2"/>
    <p:sldId id="378" r:id="rId3"/>
    <p:sldId id="328" r:id="rId4"/>
    <p:sldId id="385" r:id="rId5"/>
    <p:sldId id="377" r:id="rId6"/>
    <p:sldId id="376" r:id="rId7"/>
    <p:sldId id="386" r:id="rId8"/>
  </p:sldIdLst>
  <p:sldSz cx="9144000" cy="6858000" type="screen4x3"/>
  <p:notesSz cx="6797675" cy="9926638"/>
  <p:defaultTextStyle>
    <a:defPPr>
      <a:defRPr lang="sk-SK"/>
    </a:defPPr>
    <a:lvl1pPr algn="l" rtl="0" fontAlgn="base">
      <a:lnSpc>
        <a:spcPct val="80000"/>
      </a:lnSpc>
      <a:spcBef>
        <a:spcPct val="20000"/>
      </a:spcBef>
      <a:spcAft>
        <a:spcPct val="0"/>
      </a:spcAft>
      <a:buChar char="•"/>
      <a:defRPr sz="1600" b="1" kern="1200">
        <a:solidFill>
          <a:schemeClr val="accent2"/>
        </a:solidFill>
        <a:latin typeface="Arial Narrow" pitchFamily="34" charset="0"/>
        <a:ea typeface="+mn-ea"/>
        <a:cs typeface="+mn-cs"/>
      </a:defRPr>
    </a:lvl1pPr>
    <a:lvl2pPr marL="457200" algn="l" rtl="0" fontAlgn="base">
      <a:lnSpc>
        <a:spcPct val="80000"/>
      </a:lnSpc>
      <a:spcBef>
        <a:spcPct val="20000"/>
      </a:spcBef>
      <a:spcAft>
        <a:spcPct val="0"/>
      </a:spcAft>
      <a:buChar char="•"/>
      <a:defRPr sz="1600" b="1" kern="1200">
        <a:solidFill>
          <a:schemeClr val="accent2"/>
        </a:solidFill>
        <a:latin typeface="Arial Narrow" pitchFamily="34" charset="0"/>
        <a:ea typeface="+mn-ea"/>
        <a:cs typeface="+mn-cs"/>
      </a:defRPr>
    </a:lvl2pPr>
    <a:lvl3pPr marL="914400" algn="l" rtl="0" fontAlgn="base">
      <a:lnSpc>
        <a:spcPct val="80000"/>
      </a:lnSpc>
      <a:spcBef>
        <a:spcPct val="20000"/>
      </a:spcBef>
      <a:spcAft>
        <a:spcPct val="0"/>
      </a:spcAft>
      <a:buChar char="•"/>
      <a:defRPr sz="1600" b="1" kern="1200">
        <a:solidFill>
          <a:schemeClr val="accent2"/>
        </a:solidFill>
        <a:latin typeface="Arial Narrow" pitchFamily="34" charset="0"/>
        <a:ea typeface="+mn-ea"/>
        <a:cs typeface="+mn-cs"/>
      </a:defRPr>
    </a:lvl3pPr>
    <a:lvl4pPr marL="1371600" algn="l" rtl="0" fontAlgn="base">
      <a:lnSpc>
        <a:spcPct val="80000"/>
      </a:lnSpc>
      <a:spcBef>
        <a:spcPct val="20000"/>
      </a:spcBef>
      <a:spcAft>
        <a:spcPct val="0"/>
      </a:spcAft>
      <a:buChar char="•"/>
      <a:defRPr sz="1600" b="1" kern="1200">
        <a:solidFill>
          <a:schemeClr val="accent2"/>
        </a:solidFill>
        <a:latin typeface="Arial Narrow" pitchFamily="34" charset="0"/>
        <a:ea typeface="+mn-ea"/>
        <a:cs typeface="+mn-cs"/>
      </a:defRPr>
    </a:lvl4pPr>
    <a:lvl5pPr marL="1828800" algn="l" rtl="0" fontAlgn="base">
      <a:lnSpc>
        <a:spcPct val="80000"/>
      </a:lnSpc>
      <a:spcBef>
        <a:spcPct val="20000"/>
      </a:spcBef>
      <a:spcAft>
        <a:spcPct val="0"/>
      </a:spcAft>
      <a:buChar char="•"/>
      <a:defRPr sz="1600" b="1" kern="1200">
        <a:solidFill>
          <a:schemeClr val="accent2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accent2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accent2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accent2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accent2"/>
        </a:solidFill>
        <a:latin typeface="Arial Narrow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9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FAA4"/>
    <a:srgbClr val="CCECFF"/>
    <a:srgbClr val="FDF54D"/>
    <a:srgbClr val="003399"/>
    <a:srgbClr val="CCFFFF"/>
    <a:srgbClr val="000099"/>
    <a:srgbClr val="3333FF"/>
    <a:srgbClr val="33CCFF"/>
    <a:srgbClr val="66CCFF"/>
    <a:srgbClr val="C8C8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66" autoAdjust="0"/>
    <p:restoredTop sz="98535" autoAdjust="0"/>
  </p:normalViewPr>
  <p:slideViewPr>
    <p:cSldViewPr>
      <p:cViewPr>
        <p:scale>
          <a:sx n="109" d="100"/>
          <a:sy n="109" d="100"/>
        </p:scale>
        <p:origin x="-72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172" y="-90"/>
      </p:cViewPr>
      <p:guideLst>
        <p:guide orient="horz" pos="3129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37" tIns="46218" rIns="92437" bIns="46218" numCol="1" anchor="t" anchorCtr="0" compatLnSpc="1">
            <a:prstTxWarp prst="textNoShape">
              <a:avLst/>
            </a:prstTxWarp>
          </a:bodyPr>
          <a:lstStyle>
            <a:lvl1pPr defTabSz="923925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9" y="2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37" tIns="46218" rIns="92437" bIns="46218" numCol="1" anchor="t" anchorCtr="0" compatLnSpc="1">
            <a:prstTxWarp prst="textNoShape">
              <a:avLst/>
            </a:prstTxWarp>
          </a:bodyPr>
          <a:lstStyle>
            <a:lvl1pPr algn="r" defTabSz="923925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8165"/>
            <a:ext cx="2946400" cy="49688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37" tIns="46218" rIns="92437" bIns="46218" numCol="1" anchor="b" anchorCtr="0" compatLnSpc="1">
            <a:prstTxWarp prst="textNoShape">
              <a:avLst/>
            </a:prstTxWarp>
          </a:bodyPr>
          <a:lstStyle>
            <a:lvl1pPr defTabSz="923925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9" y="9428165"/>
            <a:ext cx="2946400" cy="49688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37" tIns="46218" rIns="92437" bIns="46218" numCol="1" anchor="b" anchorCtr="0" compatLnSpc="1">
            <a:prstTxWarp prst="textNoShape">
              <a:avLst/>
            </a:prstTxWarp>
          </a:bodyPr>
          <a:lstStyle>
            <a:lvl1pPr algn="r" defTabSz="923925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0FE2F5F1-7BC6-48DE-ABAC-02970A8C9204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371019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37" tIns="46218" rIns="92437" bIns="46218" numCol="1" anchor="t" anchorCtr="0" compatLnSpc="1">
            <a:prstTxWarp prst="textNoShape">
              <a:avLst/>
            </a:prstTxWarp>
          </a:bodyPr>
          <a:lstStyle>
            <a:lvl1pPr defTabSz="923925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9" y="2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37" tIns="46218" rIns="92437" bIns="46218" numCol="1" anchor="t" anchorCtr="0" compatLnSpc="1">
            <a:prstTxWarp prst="textNoShape">
              <a:avLst/>
            </a:prstTxWarp>
          </a:bodyPr>
          <a:lstStyle>
            <a:lvl1pPr algn="r" defTabSz="923925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2813" y="73977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3" y="4716467"/>
            <a:ext cx="5438775" cy="44672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37" tIns="46218" rIns="92437" bIns="462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noProof="0" smtClean="0"/>
              <a:t>Kliknite sem a upravte štýly predlohy textu.</a:t>
            </a:r>
          </a:p>
          <a:p>
            <a:pPr lvl="1"/>
            <a:r>
              <a:rPr lang="sk-SK" noProof="0" smtClean="0"/>
              <a:t>Druhá úroveň</a:t>
            </a:r>
          </a:p>
          <a:p>
            <a:pPr lvl="2"/>
            <a:r>
              <a:rPr lang="sk-SK" noProof="0" smtClean="0"/>
              <a:t>Tretia úroveň</a:t>
            </a:r>
          </a:p>
          <a:p>
            <a:pPr lvl="3"/>
            <a:r>
              <a:rPr lang="sk-SK" noProof="0" smtClean="0"/>
              <a:t>Štvrtá úroveň</a:t>
            </a:r>
          </a:p>
          <a:p>
            <a:pPr lvl="4"/>
            <a:r>
              <a:rPr lang="sk-SK" noProof="0" smtClean="0"/>
              <a:t>Piata úroveň</a:t>
            </a:r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8165"/>
            <a:ext cx="2946400" cy="49688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37" tIns="46218" rIns="92437" bIns="46218" numCol="1" anchor="b" anchorCtr="0" compatLnSpc="1">
            <a:prstTxWarp prst="textNoShape">
              <a:avLst/>
            </a:prstTxWarp>
          </a:bodyPr>
          <a:lstStyle>
            <a:lvl1pPr defTabSz="923925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73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9" y="9428165"/>
            <a:ext cx="2946400" cy="49688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37" tIns="46218" rIns="92437" bIns="46218" numCol="1" anchor="b" anchorCtr="0" compatLnSpc="1">
            <a:prstTxWarp prst="textNoShape">
              <a:avLst/>
            </a:prstTxWarp>
          </a:bodyPr>
          <a:lstStyle>
            <a:lvl1pPr algn="r" defTabSz="923925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8DF1F0D9-50E6-4AE3-BAAF-FF5D71E96017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446118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F1F0D9-50E6-4AE3-BAAF-FF5D71E96017}" type="slidenum">
              <a:rPr lang="sk-SK" smtClean="0"/>
              <a:pPr>
                <a:defRPr/>
              </a:pPr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200947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F1F0D9-50E6-4AE3-BAAF-FF5D71E96017}" type="slidenum">
              <a:rPr lang="sk-SK" smtClean="0"/>
              <a:pPr>
                <a:defRPr/>
              </a:pPr>
              <a:t>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127865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F1F0D9-50E6-4AE3-BAAF-FF5D71E96017}" type="slidenum">
              <a:rPr lang="sk-SK" smtClean="0"/>
              <a:pPr>
                <a:defRPr/>
              </a:pPr>
              <a:t>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529205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F1F0D9-50E6-4AE3-BAAF-FF5D71E96017}" type="slidenum">
              <a:rPr lang="sk-SK" smtClean="0"/>
              <a:pPr>
                <a:defRPr/>
              </a:pPr>
              <a:t>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428023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F1F0D9-50E6-4AE3-BAAF-FF5D71E96017}" type="slidenum">
              <a:rPr lang="sk-SK" smtClean="0"/>
              <a:pPr>
                <a:defRPr/>
              </a:pPr>
              <a:t>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039335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F1F0D9-50E6-4AE3-BAAF-FF5D71E96017}" type="slidenum">
              <a:rPr lang="sk-SK" smtClean="0"/>
              <a:pPr>
                <a:defRPr/>
              </a:pPr>
              <a:t>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440854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F1F0D9-50E6-4AE3-BAAF-FF5D71E96017}" type="slidenum">
              <a:rPr lang="sk-SK" smtClean="0"/>
              <a:pPr>
                <a:defRPr/>
              </a:pPr>
              <a:t>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50420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k-SK" smtClean="0"/>
              <a:t>Upravte štýl predlohy podnadpisov</a:t>
            </a:r>
            <a:endParaRPr lang="sk-S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D27A97-7ECC-4783-80A6-4DE1F936BB3D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99C8E4-625C-4735-98CC-8A2F3649036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904038" y="765175"/>
            <a:ext cx="2239962" cy="4967288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179388" y="765175"/>
            <a:ext cx="6572250" cy="4967288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DD9223-22D4-4BBA-9BD4-DB83F449D7A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dpis a tabuľ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388" y="765175"/>
            <a:ext cx="8964612" cy="863600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abuľky 2"/>
          <p:cNvSpPr>
            <a:spLocks noGrp="1"/>
          </p:cNvSpPr>
          <p:nvPr>
            <p:ph type="tbl" idx="1"/>
          </p:nvPr>
        </p:nvSpPr>
        <p:spPr>
          <a:xfrm>
            <a:off x="250825" y="1700213"/>
            <a:ext cx="8893175" cy="4032250"/>
          </a:xfrm>
        </p:spPr>
        <p:txBody>
          <a:bodyPr/>
          <a:lstStyle/>
          <a:p>
            <a:pPr lvl="0"/>
            <a:endParaRPr lang="sk-SK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F09FF2-F620-49BC-8CA2-DD0D72208182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388" y="765175"/>
            <a:ext cx="8964612" cy="863600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sz="half" idx="1"/>
          </p:nvPr>
        </p:nvSpPr>
        <p:spPr>
          <a:xfrm>
            <a:off x="250825" y="1700213"/>
            <a:ext cx="4370388" cy="4032250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773613" y="1700213"/>
            <a:ext cx="4370387" cy="4032250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484B64-20D8-4E13-8CD2-9229B111B017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E8B683-A991-4FB2-937E-AA32C52368B9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0AB083-B60D-42BF-8FFE-312938AA22D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250825" y="1700213"/>
            <a:ext cx="4370388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773613" y="1700213"/>
            <a:ext cx="4370387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DA34EF-47B8-4844-B073-78B7BA7F5417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00BA1-4DC8-41C4-8630-686EE30FBC1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2E520E-8076-4F3D-873E-7AC89B5B6A8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0FE932DB-AC00-4C98-BABC-53CCF979DE03}" type="slidenum">
              <a:rPr lang="sk-SK" smtClean="0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64A197F2-010D-40B7-ADC5-F880608A9343}" type="slidenum">
              <a:rPr lang="sk-SK" smtClean="0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smtClean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B6A0DB-47C2-47F8-B493-8FEFB030EB01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20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7"/>
          <p:cNvSpPr>
            <a:spLocks noChangeArrowheads="1"/>
          </p:cNvSpPr>
          <p:nvPr userDrawn="1"/>
        </p:nvSpPr>
        <p:spPr bwMode="auto">
          <a:xfrm>
            <a:off x="1258888" y="1196975"/>
            <a:ext cx="6696075" cy="43926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sk-SK" sz="1800" b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765175"/>
            <a:ext cx="8964612" cy="863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Materiály upravujúce finančné riadenie na národnej úrovni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700213"/>
            <a:ext cx="8893175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4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FontTx/>
              <a:buNone/>
              <a:defRPr sz="14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400" b="0">
                <a:solidFill>
                  <a:schemeClr val="accent6">
                    <a:lumMod val="50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EA0DCE82-A4A7-4DC2-80F7-93DD6F07C1EF}" type="slidenum">
              <a:rPr lang="sk-SK" smtClean="0"/>
              <a:pPr>
                <a:defRPr/>
              </a:pPr>
              <a:t>‹#›</a:t>
            </a:fld>
            <a:endParaRPr lang="sk-SK"/>
          </a:p>
        </p:txBody>
      </p:sp>
      <p:pic>
        <p:nvPicPr>
          <p:cNvPr id="1034" name="Picture 12" descr="logoMF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96838" y="0"/>
            <a:ext cx="2962275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5" descr="peniaze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884988" y="6084888"/>
            <a:ext cx="2160587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ct 18"/>
          <p:cNvGraphicFramePr>
            <a:graphicFrameLocks noChangeAspect="1"/>
          </p:cNvGraphicFramePr>
          <p:nvPr/>
        </p:nvGraphicFramePr>
        <p:xfrm>
          <a:off x="179388" y="6092825"/>
          <a:ext cx="1541462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0" r:id="rId18" imgW="3321000" imgH="1278000" progId="AcroExch.Document.7">
                  <p:embed/>
                </p:oleObj>
              </mc:Choice>
              <mc:Fallback>
                <p:oleObj r:id="rId18" imgW="3321000" imgH="1278000" progId="AcroExch.Document.7">
                  <p:embed/>
                  <p:pic>
                    <p:nvPicPr>
                      <p:cNvPr id="0" name="Picture 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6092825"/>
                        <a:ext cx="1541462" cy="593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13" descr="C:\Users\lsusolova\AppData\Local\Microsoft\Windows\Temporary Internet Files\Content.Outlook\I3PHT538\Logo_EFQM_R4E5_CMYK2012.jpg"/>
          <p:cNvPicPr>
            <a:picLocks noChangeAspect="1" noChangeArrowheads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6800" y="97750"/>
            <a:ext cx="162877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SzPct val="65000"/>
        <a:buFont typeface="Wingdings" pitchFamily="2" charset="2"/>
        <a:buChar char="§"/>
        <a:defRPr sz="2800" b="1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5000"/>
        <a:buChar char="•"/>
        <a:defRPr sz="2400">
          <a:solidFill>
            <a:schemeClr val="accent2"/>
          </a:solidFill>
          <a:latin typeface="Times New Roman" pitchFamily="18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Times New Roman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Times New Roman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Times New Roman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Times New Roman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Times New Roman" pitchFamily="18" charset="0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-16768" y="2764572"/>
            <a:ext cx="9144000" cy="1446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sk-SK" sz="3200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sk-SK" sz="3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sk-SK" sz="3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sk-SK" sz="24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0" y="2133600"/>
            <a:ext cx="9144000" cy="255454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sk-SK" sz="3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sk-SK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inančná implementácia</a:t>
            </a:r>
            <a:endParaRPr lang="sk-SK" sz="32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sk-SK" sz="32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sk-SK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Operačného programu Vzdelávanie</a:t>
            </a:r>
            <a:endParaRPr lang="sk-SK" sz="32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sk-SK" sz="32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sk-SK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25.06.2014</a:t>
            </a:r>
            <a:endParaRPr lang="sk-SK" sz="28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2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E8B683-A991-4FB2-937E-AA32C52368B9}" type="slidenum">
              <a:rPr lang="sk-SK" smtClean="0"/>
              <a:pPr>
                <a:defRPr/>
              </a:pPr>
              <a:t>2</a:t>
            </a:fld>
            <a:endParaRPr lang="sk-SK"/>
          </a:p>
        </p:txBody>
      </p:sp>
      <p:sp>
        <p:nvSpPr>
          <p:cNvPr id="6" name="Nadpis 1"/>
          <p:cNvSpPr txBox="1">
            <a:spLocks/>
          </p:cNvSpPr>
          <p:nvPr/>
        </p:nvSpPr>
        <p:spPr bwMode="auto">
          <a:xfrm>
            <a:off x="179388" y="692696"/>
            <a:ext cx="8964612" cy="7200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9pPr>
          </a:lstStyle>
          <a:p>
            <a:pPr>
              <a:lnSpc>
                <a:spcPct val="100000"/>
              </a:lnSpc>
              <a:buNone/>
              <a:defRPr/>
            </a:pPr>
            <a:r>
              <a:rPr lang="sk-SK" sz="2000" b="1" kern="0" dirty="0" smtClean="0">
                <a:solidFill>
                  <a:srgbClr val="002060"/>
                </a:solidFill>
              </a:rPr>
              <a:t>Čerpanie prostriedkov EÚ a ŠR na spolufinancovanie </a:t>
            </a:r>
          </a:p>
          <a:p>
            <a:pPr>
              <a:lnSpc>
                <a:spcPct val="100000"/>
              </a:lnSpc>
              <a:buNone/>
              <a:defRPr/>
            </a:pPr>
            <a:r>
              <a:rPr lang="sk-SK" sz="2000" b="1" kern="0" dirty="0" smtClean="0">
                <a:solidFill>
                  <a:srgbClr val="002060"/>
                </a:solidFill>
              </a:rPr>
              <a:t>za OP Vzdelávanie k </a:t>
            </a:r>
            <a:r>
              <a:rPr lang="sk-SK" sz="2000" kern="0" dirty="0" smtClean="0">
                <a:solidFill>
                  <a:srgbClr val="002060"/>
                </a:solidFill>
              </a:rPr>
              <a:t>20</a:t>
            </a:r>
            <a:r>
              <a:rPr lang="sk-SK" sz="2000" b="1" kern="0" dirty="0" smtClean="0">
                <a:solidFill>
                  <a:srgbClr val="002060"/>
                </a:solidFill>
              </a:rPr>
              <a:t>.06.2014</a:t>
            </a:r>
            <a:endParaRPr lang="en-US" b="0" kern="0" dirty="0"/>
          </a:p>
        </p:txBody>
      </p:sp>
      <p:graphicFrame>
        <p:nvGraphicFramePr>
          <p:cNvPr id="7" name="Tabuľ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0524462"/>
              </p:ext>
            </p:extLst>
          </p:nvPr>
        </p:nvGraphicFramePr>
        <p:xfrm>
          <a:off x="395536" y="1484784"/>
          <a:ext cx="8280920" cy="4397911"/>
        </p:xfrm>
        <a:graphic>
          <a:graphicData uri="http://schemas.openxmlformats.org/drawingml/2006/table">
            <a:tbl>
              <a:tblPr/>
              <a:tblGrid>
                <a:gridCol w="2520280"/>
                <a:gridCol w="864096"/>
                <a:gridCol w="720080"/>
                <a:gridCol w="817496"/>
                <a:gridCol w="766680"/>
                <a:gridCol w="576064"/>
                <a:gridCol w="648072"/>
                <a:gridCol w="792088"/>
                <a:gridCol w="576064"/>
              </a:tblGrid>
              <a:tr h="457251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OP Vzdelávanie</a:t>
                      </a: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Záväzok 2007-2013 v bežných cenách v EUR</a:t>
                      </a: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Čerpanie  (schválené SŽP znížené o nezrovnalosti) v EUR</a:t>
                      </a: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Podiel čerpania na záväzku 2007-2013 v %</a:t>
                      </a: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Posun </a:t>
                      </a:r>
                      <a:r>
                        <a:rPr lang="sk-SK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od posledného </a:t>
                      </a:r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MV</a:t>
                      </a:r>
                    </a:p>
                    <a:p>
                      <a:pPr algn="ctr" rtl="0" fontAlgn="ctr"/>
                      <a:r>
                        <a:rPr lang="sk-SK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(18.06.2013)</a:t>
                      </a:r>
                      <a:endParaRPr lang="sk-SK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</a:tr>
              <a:tr h="177189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EÚ zdroj</a:t>
                      </a: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ŠR zdroj</a:t>
                      </a: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EÚ zdroj</a:t>
                      </a: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ŠR zdroj</a:t>
                      </a: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EÚ zdroj</a:t>
                      </a: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ŠR zdroj</a:t>
                      </a: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EÚ zdroj</a:t>
                      </a: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EÚ zdroj </a:t>
                      </a: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</a:tr>
              <a:tr h="455629"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Prioritná os 1 - Reforma systému vzdelávania </a:t>
                      </a:r>
                      <a:endParaRPr lang="sk-SK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  <a:p>
                      <a:pPr algn="l" rtl="0" fontAlgn="b"/>
                      <a:r>
                        <a:rPr lang="pt-BR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a </a:t>
                      </a:r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odbornej prípravy</a:t>
                      </a: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309 841 </a:t>
                      </a:r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525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54 677 </a:t>
                      </a:r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917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141 262 </a:t>
                      </a:r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955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20 598 </a:t>
                      </a:r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811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45,59%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37,67%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42 719 </a:t>
                      </a:r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451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14,14%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128"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Prioritná os 2 - </a:t>
                      </a:r>
                      <a:r>
                        <a:rPr lang="sk-SK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Ďalšie </a:t>
                      </a:r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vzdelávanie ako nástroj rozvoja ľudských zdrojov</a:t>
                      </a: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130 906 </a:t>
                      </a:r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466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23 101 </a:t>
                      </a:r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142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52 897 </a:t>
                      </a:r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127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8 893 </a:t>
                      </a:r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759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40,41%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38,50%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25 853 </a:t>
                      </a:r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690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21,15%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004"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Prioritná os 3 - Podpora vzdelávania osôb </a:t>
                      </a:r>
                      <a:endParaRPr lang="sk-SK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  <a:p>
                      <a:pPr algn="l" rtl="0" fontAlgn="b"/>
                      <a:r>
                        <a:rPr lang="pt-BR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s </a:t>
                      </a:r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osobitými vzdelávacími potrebami</a:t>
                      </a: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63 385 </a:t>
                      </a:r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000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11 185 </a:t>
                      </a:r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589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24 090 </a:t>
                      </a:r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138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3 849 </a:t>
                      </a:r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918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38,01%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34,42%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13 871 </a:t>
                      </a:r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780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21,89%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689"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Prioritná os 4 - Moderné vzdelávanie </a:t>
                      </a:r>
                      <a:endParaRPr lang="sk-SK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  <a:p>
                      <a:pPr algn="l" rtl="0" fontAlgn="b"/>
                      <a:r>
                        <a:rPr lang="sk-SK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pre </a:t>
                      </a:r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vedomostnú spoločnosť pre Bratislavský kraj</a:t>
                      </a: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17 590 </a:t>
                      </a:r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228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3 104 </a:t>
                      </a:r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159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7 384 </a:t>
                      </a:r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233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1 229 </a:t>
                      </a:r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922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41,98%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39,62%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1 745 </a:t>
                      </a:r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680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10,31%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940"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Prioritná os 5 - Technická pomoc pre Cieľ Konvergencia </a:t>
                      </a: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21 005 </a:t>
                      </a:r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541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3 706 </a:t>
                      </a:r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861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17 </a:t>
                      </a:r>
                      <a:r>
                        <a:rPr lang="sk-SK" sz="1000" b="0" i="0" u="none" strike="noStrike" kern="120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183 </a:t>
                      </a:r>
                      <a:r>
                        <a:rPr lang="sk-SK" sz="1000" b="0" i="0" u="none" strike="noStrike" kern="120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762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3 032 </a:t>
                      </a:r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431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81,81%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81,81%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3 514 </a:t>
                      </a:r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775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18,37%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77"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OP Vzdelávanie</a:t>
                      </a: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1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542 728 </a:t>
                      </a:r>
                      <a:r>
                        <a:rPr lang="sk-SK" sz="1000" b="1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760</a:t>
                      </a:r>
                      <a:endParaRPr lang="sk-SK" sz="1000" b="1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1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95 775 </a:t>
                      </a:r>
                      <a:r>
                        <a:rPr lang="sk-SK" sz="1000" b="1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668</a:t>
                      </a:r>
                      <a:endParaRPr lang="sk-SK" sz="1000" b="1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1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242 818 </a:t>
                      </a:r>
                      <a:r>
                        <a:rPr lang="sk-SK" sz="1000" b="1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215</a:t>
                      </a:r>
                      <a:endParaRPr lang="sk-SK" sz="1000" b="1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1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37 604 </a:t>
                      </a:r>
                      <a:r>
                        <a:rPr lang="sk-SK" sz="1000" b="1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842</a:t>
                      </a:r>
                      <a:endParaRPr lang="sk-SK" sz="1000" b="1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1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44,74%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1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39,26%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1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87 705 </a:t>
                      </a:r>
                      <a:r>
                        <a:rPr lang="sk-SK" sz="1000" b="1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376</a:t>
                      </a:r>
                      <a:endParaRPr lang="sk-SK" sz="1000" b="1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16,86%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179287">
                <a:tc>
                  <a:txBody>
                    <a:bodyPr/>
                    <a:lstStyle/>
                    <a:p>
                      <a:pPr algn="l" fontAlgn="b"/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939"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MŠVVaŠ</a:t>
                      </a:r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SR</a:t>
                      </a: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509 821 </a:t>
                      </a:r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598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89 968 </a:t>
                      </a:r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520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230 736 </a:t>
                      </a:r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774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35 896 </a:t>
                      </a:r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186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45,26%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39,90%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85 378 </a:t>
                      </a:r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060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17,25%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  <a:tr h="210939"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MZ SR</a:t>
                      </a: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32 907 </a:t>
                      </a:r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162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5 807 </a:t>
                      </a:r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148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12 081 </a:t>
                      </a:r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441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1 708 </a:t>
                      </a:r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656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36,71%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29,42%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2 327 </a:t>
                      </a:r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316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10,74%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77189">
                <a:tc>
                  <a:txBody>
                    <a:bodyPr/>
                    <a:lstStyle/>
                    <a:p>
                      <a:pPr algn="l" fontAlgn="b"/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85"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Cieľ 1 - Konvergencia </a:t>
                      </a: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525 138 </a:t>
                      </a:r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532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92 671 </a:t>
                      </a:r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509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235 433 </a:t>
                      </a:r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982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36 374 </a:t>
                      </a:r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919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44,83%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39,25%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85 959 </a:t>
                      </a:r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697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17,08%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  <a:tr h="307491"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Cieľ 2 - Regionálna konkurencieschopnosť a zamestnanosť</a:t>
                      </a: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17 590 </a:t>
                      </a:r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228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3 104 </a:t>
                      </a:r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159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7 384 </a:t>
                      </a:r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233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1 229 </a:t>
                      </a:r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923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41,98%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39,62%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1 745 </a:t>
                      </a:r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679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10,31%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68752"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Zdroj: MF SR</a:t>
                      </a:r>
                    </a:p>
                  </a:txBody>
                  <a:tcPr marL="8113" marR="8113" marT="811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Nadpis 1"/>
          <p:cNvSpPr txBox="1">
            <a:spLocks/>
          </p:cNvSpPr>
          <p:nvPr/>
        </p:nvSpPr>
        <p:spPr bwMode="auto">
          <a:xfrm>
            <a:off x="8126566" y="1209355"/>
            <a:ext cx="648072" cy="2880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9pPr>
          </a:lstStyle>
          <a:p>
            <a:pPr algn="r">
              <a:lnSpc>
                <a:spcPct val="100000"/>
              </a:lnSpc>
              <a:buNone/>
            </a:pPr>
            <a:r>
              <a:rPr lang="sk-SK" sz="1300" b="1" i="1" kern="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v EUR</a:t>
            </a:r>
            <a:endParaRPr lang="sk-SK" sz="1300" b="1" i="1" kern="0" dirty="0">
              <a:solidFill>
                <a:schemeClr val="tx2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8969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>
          <a:xfrm>
            <a:off x="6542856" y="6237312"/>
            <a:ext cx="2133600" cy="476250"/>
          </a:xfrm>
        </p:spPr>
        <p:txBody>
          <a:bodyPr/>
          <a:lstStyle/>
          <a:p>
            <a:pPr>
              <a:defRPr/>
            </a:pPr>
            <a:fld id="{A4F09FF2-F620-49BC-8CA2-DD0D72208182}" type="slidenum">
              <a:rPr lang="sk-SK" smtClean="0"/>
              <a:pPr>
                <a:defRPr/>
              </a:pPr>
              <a:t>3</a:t>
            </a:fld>
            <a:endParaRPr lang="sk-SK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363173" y="681306"/>
            <a:ext cx="8097259" cy="792088"/>
          </a:xfrm>
        </p:spPr>
        <p:txBody>
          <a:bodyPr/>
          <a:lstStyle/>
          <a:p>
            <a:pPr eaLnBrk="1" hangingPunct="1">
              <a:defRPr/>
            </a:pPr>
            <a:r>
              <a:rPr lang="sk-SK" sz="2000" b="1" kern="1200" dirty="0">
                <a:solidFill>
                  <a:srgbClr val="002060"/>
                </a:solidFill>
              </a:rPr>
              <a:t>Podiel čerpania k </a:t>
            </a:r>
            <a:r>
              <a:rPr lang="sk-SK" sz="2000" b="1" kern="1200" dirty="0" smtClean="0">
                <a:solidFill>
                  <a:srgbClr val="002060"/>
                </a:solidFill>
              </a:rPr>
              <a:t>20.06.2014 </a:t>
            </a:r>
            <a:r>
              <a:rPr lang="sk-SK" sz="2000" b="1" kern="1200" dirty="0">
                <a:solidFill>
                  <a:srgbClr val="002060"/>
                </a:solidFill>
              </a:rPr>
              <a:t>na záväzku 2007-2013 OP </a:t>
            </a:r>
            <a:r>
              <a:rPr lang="sk-SK" sz="2000" b="1" kern="1200" dirty="0" smtClean="0">
                <a:solidFill>
                  <a:srgbClr val="002060"/>
                </a:solidFill>
              </a:rPr>
              <a:t>Vzdelávanie</a:t>
            </a:r>
            <a:r>
              <a:rPr lang="sk-SK" sz="1800" b="1" kern="1200" dirty="0" smtClean="0">
                <a:solidFill>
                  <a:srgbClr val="002060"/>
                </a:solidFill>
              </a:rPr>
              <a:t/>
            </a:r>
            <a:br>
              <a:rPr lang="sk-SK" sz="1800" b="1" kern="1200" dirty="0" smtClean="0">
                <a:solidFill>
                  <a:srgbClr val="002060"/>
                </a:solidFill>
              </a:rPr>
            </a:br>
            <a:r>
              <a:rPr lang="sk-SK" sz="1600" i="1" dirty="0" smtClean="0">
                <a:solidFill>
                  <a:srgbClr val="002060"/>
                </a:solidFill>
              </a:rPr>
              <a:t>(národná úroveň)</a:t>
            </a:r>
            <a:endParaRPr lang="sk-SK" sz="1600" i="1" dirty="0" smtClean="0">
              <a:solidFill>
                <a:schemeClr val="tx2"/>
              </a:solidFill>
            </a:endParaRPr>
          </a:p>
        </p:txBody>
      </p:sp>
      <p:graphicFrame>
        <p:nvGraphicFramePr>
          <p:cNvPr id="11" name="Tabuľk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1857741"/>
              </p:ext>
            </p:extLst>
          </p:nvPr>
        </p:nvGraphicFramePr>
        <p:xfrm>
          <a:off x="611560" y="1486780"/>
          <a:ext cx="7848873" cy="1833037"/>
        </p:xfrm>
        <a:graphic>
          <a:graphicData uri="http://schemas.openxmlformats.org/drawingml/2006/table">
            <a:tbl>
              <a:tblPr/>
              <a:tblGrid>
                <a:gridCol w="738840"/>
                <a:gridCol w="803866"/>
                <a:gridCol w="690077"/>
                <a:gridCol w="947705"/>
                <a:gridCol w="851960"/>
                <a:gridCol w="1040382"/>
                <a:gridCol w="759818"/>
                <a:gridCol w="1132524"/>
                <a:gridCol w="883701"/>
              </a:tblGrid>
              <a:tr h="504054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OP </a:t>
                      </a:r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Vzdelávanie</a:t>
                      </a:r>
                      <a:endParaRPr lang="sk-SK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Z</a:t>
                      </a:r>
                      <a:r>
                        <a:rPr lang="nl-N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áväzok </a:t>
                      </a:r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/>
                      </a:r>
                      <a:b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</a:br>
                      <a:r>
                        <a:rPr lang="nl-N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2007 </a:t>
                      </a:r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- 2013 </a:t>
                      </a:r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/>
                      </a:r>
                      <a:b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</a:br>
                      <a:r>
                        <a:rPr lang="nl-N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v </a:t>
                      </a:r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EUR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Čerpanie</a:t>
                      </a:r>
                      <a:r>
                        <a:rPr lang="sk-SK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</a:t>
                      </a:r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</a:t>
                      </a:r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záväzku </a:t>
                      </a:r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2007-2013 </a:t>
                      </a:r>
                    </a:p>
                    <a:p>
                      <a:pPr algn="ctr" rtl="0" fontAlgn="ctr"/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v %</a:t>
                      </a:r>
                      <a:endParaRPr lang="sk-SK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</a:t>
                      </a:r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otrebné </a:t>
                      </a:r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vyčerpať do 31.12.2014 </a:t>
                      </a:r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zo </a:t>
                      </a:r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záväzku </a:t>
                      </a:r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2011</a:t>
                      </a:r>
                      <a:endParaRPr lang="sk-SK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Potrebné </a:t>
                      </a:r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vyčerpať do 31.12.2015 </a:t>
                      </a:r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zo </a:t>
                      </a:r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záväzku </a:t>
                      </a:r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2012</a:t>
                      </a:r>
                      <a:endParaRPr lang="sk-SK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</a:t>
                      </a:r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otrebné </a:t>
                      </a:r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vyčerpať na úrovni prijímateľov do 31.12.2015 </a:t>
                      </a:r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zo </a:t>
                      </a:r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záväzku </a:t>
                      </a:r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2013</a:t>
                      </a:r>
                      <a:endParaRPr lang="sk-SK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</a:tr>
              <a:tr h="208793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sk-SK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pravidlo n+3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sk-SK" sz="1100" b="0" i="1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pravidlo n+3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sk-SK" sz="1100" b="0" i="1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pravidlo n+2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</a:tr>
              <a:tr h="485420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v EUR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% zo záväzku 2007 - 2013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v EUR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% zo záväzku 2007-2013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v EUR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% zo záväzku 2007-2013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</a:tr>
              <a:tr h="208793"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Cieľ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525 138 </a:t>
                      </a:r>
                      <a:r>
                        <a:rPr lang="sk-SK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532</a:t>
                      </a:r>
                      <a:endParaRPr lang="sk-SK" sz="1100" b="0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44,83%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68 148 </a:t>
                      </a:r>
                      <a:r>
                        <a:rPr lang="sk-SK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107</a:t>
                      </a:r>
                      <a:endParaRPr lang="sk-SK" sz="1100" b="0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12,98%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42 308 </a:t>
                      </a:r>
                      <a:r>
                        <a:rPr lang="sk-SK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215</a:t>
                      </a:r>
                      <a:endParaRPr lang="sk-SK" sz="1100" b="0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8,06%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179 248 </a:t>
                      </a:r>
                      <a:r>
                        <a:rPr lang="sk-SK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230</a:t>
                      </a:r>
                      <a:endParaRPr lang="sk-SK" sz="1100" b="0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34,13%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93"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Cieľ 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17 590 </a:t>
                      </a:r>
                      <a:r>
                        <a:rPr lang="sk-SK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228</a:t>
                      </a:r>
                      <a:endParaRPr lang="sk-SK" sz="1100" b="0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41,98%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2 465 </a:t>
                      </a:r>
                      <a:r>
                        <a:rPr lang="sk-SK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304</a:t>
                      </a:r>
                      <a:endParaRPr lang="sk-SK" sz="1100" b="0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14,02%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3 042 </a:t>
                      </a:r>
                      <a:r>
                        <a:rPr lang="sk-SK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837</a:t>
                      </a:r>
                      <a:endParaRPr lang="sk-SK" sz="1100" b="0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17,30%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4 697 </a:t>
                      </a:r>
                      <a:r>
                        <a:rPr lang="sk-SK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854</a:t>
                      </a:r>
                      <a:endParaRPr lang="sk-SK" sz="1100" b="0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26,71%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93"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Spolu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542 728 </a:t>
                      </a:r>
                      <a:r>
                        <a:rPr lang="sk-SK" sz="11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760</a:t>
                      </a:r>
                      <a:endParaRPr lang="sk-SK" sz="1100" b="1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44,74%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70 613 </a:t>
                      </a:r>
                      <a:r>
                        <a:rPr lang="sk-SK" sz="11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411</a:t>
                      </a:r>
                      <a:endParaRPr lang="sk-SK" sz="1100" b="1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13,01%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45 351 </a:t>
                      </a:r>
                      <a:r>
                        <a:rPr lang="sk-SK" sz="11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051</a:t>
                      </a:r>
                      <a:endParaRPr lang="sk-SK" sz="1100" b="1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8,36%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183 946 </a:t>
                      </a:r>
                      <a:r>
                        <a:rPr lang="sk-SK" sz="11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083</a:t>
                      </a:r>
                      <a:endParaRPr lang="sk-SK" sz="1100" b="1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33,89%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</a:tr>
            </a:tbl>
          </a:graphicData>
        </a:graphic>
      </p:graphicFrame>
      <p:sp>
        <p:nvSpPr>
          <p:cNvPr id="12" name="Nadpis 1"/>
          <p:cNvSpPr txBox="1">
            <a:spLocks/>
          </p:cNvSpPr>
          <p:nvPr/>
        </p:nvSpPr>
        <p:spPr bwMode="auto">
          <a:xfrm>
            <a:off x="7812360" y="1221366"/>
            <a:ext cx="648072" cy="2880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9pPr>
          </a:lstStyle>
          <a:p>
            <a:pPr algn="r">
              <a:lnSpc>
                <a:spcPct val="100000"/>
              </a:lnSpc>
              <a:buNone/>
            </a:pPr>
            <a:r>
              <a:rPr lang="sk-SK" sz="1300" b="1" i="1" kern="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v EUR</a:t>
            </a:r>
            <a:endParaRPr lang="sk-SK" sz="1300" b="1" i="1" kern="0" dirty="0">
              <a:solidFill>
                <a:schemeClr val="tx2"/>
              </a:solidFill>
              <a:latin typeface="Arial Narrow" panose="020B0606020202030204" pitchFamily="34" charset="0"/>
            </a:endParaRPr>
          </a:p>
        </p:txBody>
      </p:sp>
      <p:sp>
        <p:nvSpPr>
          <p:cNvPr id="13" name="BlokTextu 12"/>
          <p:cNvSpPr txBox="1"/>
          <p:nvPr/>
        </p:nvSpPr>
        <p:spPr>
          <a:xfrm>
            <a:off x="611560" y="3319817"/>
            <a:ext cx="25922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sk-SK" sz="1000" b="0" i="1" dirty="0" smtClean="0">
                <a:solidFill>
                  <a:schemeClr val="tx2"/>
                </a:solidFill>
              </a:rPr>
              <a:t>Zdroj: MF SR</a:t>
            </a:r>
          </a:p>
        </p:txBody>
      </p:sp>
      <p:sp>
        <p:nvSpPr>
          <p:cNvPr id="14" name="Obdĺžnik 13"/>
          <p:cNvSpPr/>
          <p:nvPr/>
        </p:nvSpPr>
        <p:spPr>
          <a:xfrm>
            <a:off x="464437" y="3535261"/>
            <a:ext cx="81369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sk-SK" sz="2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Podiel čerpania k </a:t>
            </a:r>
            <a:r>
              <a:rPr lang="sk-SK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20.06.2014 na záväzku </a:t>
            </a:r>
            <a:r>
              <a:rPr lang="sk-SK" sz="2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v súlade s pravidlom n+3/n+2</a:t>
            </a:r>
          </a:p>
          <a:p>
            <a:pPr algn="ctr">
              <a:buNone/>
            </a:pPr>
            <a:r>
              <a:rPr lang="sk-SK" b="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 (úroveň voči EK)</a:t>
            </a:r>
            <a:endParaRPr lang="sk-SK" b="0" i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5" name="Tabuľk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7350638"/>
              </p:ext>
            </p:extLst>
          </p:nvPr>
        </p:nvGraphicFramePr>
        <p:xfrm>
          <a:off x="611560" y="4141810"/>
          <a:ext cx="7848872" cy="1593040"/>
        </p:xfrm>
        <a:graphic>
          <a:graphicData uri="http://schemas.openxmlformats.org/drawingml/2006/table">
            <a:tbl>
              <a:tblPr/>
              <a:tblGrid>
                <a:gridCol w="720080"/>
                <a:gridCol w="832955"/>
                <a:gridCol w="664967"/>
                <a:gridCol w="913221"/>
                <a:gridCol w="910265"/>
                <a:gridCol w="913221"/>
                <a:gridCol w="910265"/>
                <a:gridCol w="913221"/>
                <a:gridCol w="1070677"/>
              </a:tblGrid>
              <a:tr h="395147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OP </a:t>
                      </a:r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Vzdelávanie</a:t>
                      </a:r>
                      <a:endParaRPr lang="sk-SK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Z</a:t>
                      </a:r>
                      <a:r>
                        <a:rPr lang="nl-N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áväzok </a:t>
                      </a:r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/>
                      </a:r>
                      <a:b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</a:br>
                      <a:r>
                        <a:rPr lang="nl-N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2007 </a:t>
                      </a:r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- 2013 </a:t>
                      </a:r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/>
                      </a:r>
                      <a:b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</a:br>
                      <a:r>
                        <a:rPr lang="nl-N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v </a:t>
                      </a:r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EUR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Čerpanie</a:t>
                      </a:r>
                      <a:r>
                        <a:rPr lang="sk-SK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záväzku 2007-2013 </a:t>
                      </a:r>
                    </a:p>
                    <a:p>
                      <a:pPr algn="ctr" rtl="0" fontAlgn="ctr"/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 %</a:t>
                      </a:r>
                      <a:endParaRPr lang="sk-SK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Potrebné </a:t>
                      </a:r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deklarovať do 31.12.2014 </a:t>
                      </a:r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zo </a:t>
                      </a:r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záväzku </a:t>
                      </a:r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2011</a:t>
                      </a:r>
                      <a:endParaRPr lang="sk-SK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Potrebné </a:t>
                      </a:r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deklarovať do 31.12.2015 </a:t>
                      </a:r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zo </a:t>
                      </a:r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záväzku </a:t>
                      </a:r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2012</a:t>
                      </a:r>
                      <a:endParaRPr lang="sk-SK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Potrebné deklarovať zo </a:t>
                      </a:r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záväzku </a:t>
                      </a:r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/>
                      </a:r>
                      <a:b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</a:br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2013 (najneskôr do 31.03.2017)</a:t>
                      </a:r>
                      <a:endParaRPr lang="sk-SK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</a:tr>
              <a:tr h="194976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sk-SK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pravidlo n+3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sk-SK" sz="1100" b="0" i="1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pravidlo n+3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sk-SK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pravidlo </a:t>
                      </a:r>
                      <a:r>
                        <a:rPr lang="sk-SK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n+2</a:t>
                      </a:r>
                      <a:endParaRPr lang="sk-SK" sz="1100" b="0" i="1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</a:tr>
              <a:tr h="417989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v EUR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% zo záväzku 2007 - 2013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v EUR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% zo záväzku 2007-2013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v EUR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% zo záväzku </a:t>
                      </a:r>
                      <a:endParaRPr lang="sk-SK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  <a:p>
                      <a:pPr algn="ctr" rtl="0" fontAlgn="ctr"/>
                      <a:r>
                        <a:rPr lang="sk-SK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2007-2013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</a:tr>
              <a:tr h="194976"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Cieľ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525 138 </a:t>
                      </a:r>
                      <a:r>
                        <a:rPr lang="sk-SK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532</a:t>
                      </a:r>
                      <a:endParaRPr lang="sk-SK" sz="1100" b="0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41,26%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86 901 </a:t>
                      </a:r>
                      <a:r>
                        <a:rPr lang="sk-SK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585</a:t>
                      </a:r>
                      <a:endParaRPr lang="sk-SK" sz="1100" b="0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16,55%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42 308 </a:t>
                      </a:r>
                      <a:r>
                        <a:rPr lang="sk-SK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215</a:t>
                      </a:r>
                      <a:endParaRPr lang="sk-SK" sz="1100" b="0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8,06%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179 248 </a:t>
                      </a:r>
                      <a:r>
                        <a:rPr lang="sk-SK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230</a:t>
                      </a:r>
                      <a:endParaRPr lang="sk-SK" sz="1100" b="0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34,13%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976"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Cieľ 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17 590 </a:t>
                      </a:r>
                      <a:r>
                        <a:rPr lang="sk-SK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228</a:t>
                      </a:r>
                      <a:endParaRPr lang="sk-SK" sz="1100" b="0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39,76%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2 855 </a:t>
                      </a:r>
                      <a:r>
                        <a:rPr lang="sk-SK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847</a:t>
                      </a:r>
                      <a:endParaRPr lang="sk-SK" sz="1100" b="0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16,24%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3 042 </a:t>
                      </a:r>
                      <a:r>
                        <a:rPr lang="sk-SK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837</a:t>
                      </a:r>
                      <a:endParaRPr lang="sk-SK" sz="1100" b="0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17,30%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4 697 </a:t>
                      </a:r>
                      <a:r>
                        <a:rPr lang="sk-SK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854</a:t>
                      </a:r>
                      <a:endParaRPr lang="sk-SK" sz="1100" b="0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26,71%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976"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Spolu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542 728 </a:t>
                      </a:r>
                      <a:r>
                        <a:rPr lang="sk-SK" sz="11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760</a:t>
                      </a:r>
                      <a:endParaRPr lang="sk-SK" sz="1100" b="1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41,21%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89 757 </a:t>
                      </a:r>
                      <a:r>
                        <a:rPr lang="sk-SK" sz="11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432</a:t>
                      </a:r>
                      <a:endParaRPr lang="sk-SK" sz="1100" b="1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16,54%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45 351 </a:t>
                      </a:r>
                      <a:r>
                        <a:rPr lang="sk-SK" sz="11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051</a:t>
                      </a:r>
                      <a:endParaRPr lang="sk-SK" sz="1100" b="1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8,36%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183 946 </a:t>
                      </a:r>
                      <a:r>
                        <a:rPr lang="sk-SK" sz="11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083</a:t>
                      </a:r>
                      <a:endParaRPr lang="sk-SK" sz="1100" b="1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33,89%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</a:tr>
            </a:tbl>
          </a:graphicData>
        </a:graphic>
      </p:graphicFrame>
      <p:sp>
        <p:nvSpPr>
          <p:cNvPr id="16" name="Nadpis 1"/>
          <p:cNvSpPr txBox="1">
            <a:spLocks/>
          </p:cNvSpPr>
          <p:nvPr/>
        </p:nvSpPr>
        <p:spPr bwMode="auto">
          <a:xfrm>
            <a:off x="7812360" y="3869807"/>
            <a:ext cx="648072" cy="2880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9pPr>
          </a:lstStyle>
          <a:p>
            <a:pPr algn="r">
              <a:lnSpc>
                <a:spcPct val="100000"/>
              </a:lnSpc>
              <a:buNone/>
            </a:pPr>
            <a:r>
              <a:rPr lang="sk-SK" sz="1300" b="1" i="1" kern="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v EUR</a:t>
            </a:r>
            <a:endParaRPr lang="sk-SK" sz="1300" b="1" i="1" kern="0" dirty="0">
              <a:solidFill>
                <a:schemeClr val="tx2"/>
              </a:solidFill>
              <a:latin typeface="Arial Narrow" panose="020B0606020202030204" pitchFamily="34" charset="0"/>
            </a:endParaRPr>
          </a:p>
        </p:txBody>
      </p:sp>
      <p:sp>
        <p:nvSpPr>
          <p:cNvPr id="17" name="BlokTextu 16"/>
          <p:cNvSpPr txBox="1"/>
          <p:nvPr/>
        </p:nvSpPr>
        <p:spPr>
          <a:xfrm>
            <a:off x="611560" y="5803110"/>
            <a:ext cx="25922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sk-SK" sz="1000" b="0" i="1" dirty="0" smtClean="0">
                <a:solidFill>
                  <a:schemeClr val="tx2"/>
                </a:solidFill>
              </a:rPr>
              <a:t>Zdroj: MF SR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E8B683-A991-4FB2-937E-AA32C52368B9}" type="slidenum">
              <a:rPr lang="sk-SK" smtClean="0"/>
              <a:pPr>
                <a:defRPr/>
              </a:pPr>
              <a:t>4</a:t>
            </a:fld>
            <a:endParaRPr lang="sk-SK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95536" y="5661248"/>
            <a:ext cx="8352928" cy="64807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9pPr>
          </a:lstStyle>
          <a:p>
            <a:pPr marL="342900" indent="-342900" algn="just" eaLnBrk="1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sk-SK" sz="1300" i="1" dirty="0" smtClean="0">
              <a:solidFill>
                <a:schemeClr val="tx2"/>
              </a:solidFill>
              <a:effectLst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751401" y="3655690"/>
            <a:ext cx="7776864" cy="50405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buNone/>
              <a:defRPr/>
            </a:pPr>
            <a:endParaRPr lang="sk-SK" sz="1700" b="1" kern="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364864" y="2827598"/>
            <a:ext cx="7951552" cy="96144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9pPr>
          </a:lstStyle>
          <a:p>
            <a:pPr marL="342900" indent="-342900" algn="just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sk-SK" sz="1300" i="1" dirty="0">
              <a:solidFill>
                <a:schemeClr val="tx2"/>
              </a:solidFill>
              <a:effectLst/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607385" y="841642"/>
            <a:ext cx="8064896" cy="504057"/>
          </a:xfrm>
        </p:spPr>
        <p:txBody>
          <a:bodyPr/>
          <a:lstStyle/>
          <a:p>
            <a:pPr eaLnBrk="1" hangingPunct="1">
              <a:defRPr/>
            </a:pPr>
            <a:r>
              <a:rPr lang="sk-SK" sz="2000" b="1" dirty="0">
                <a:solidFill>
                  <a:srgbClr val="002060"/>
                </a:solidFill>
              </a:rPr>
              <a:t>Čerpanie ŠF a KF programového obdobia 2007 - 2013 k </a:t>
            </a:r>
            <a:r>
              <a:rPr lang="sk-SK" sz="2000" b="1" dirty="0" smtClean="0">
                <a:solidFill>
                  <a:srgbClr val="002060"/>
                </a:solidFill>
              </a:rPr>
              <a:t>20.06.2014 </a:t>
            </a:r>
            <a:endParaRPr lang="sk-SK" sz="2000" b="1" dirty="0">
              <a:solidFill>
                <a:srgbClr val="002060"/>
              </a:solidFill>
            </a:endParaRPr>
          </a:p>
        </p:txBody>
      </p:sp>
      <p:graphicFrame>
        <p:nvGraphicFramePr>
          <p:cNvPr id="10" name="Tabuľk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4885888"/>
              </p:ext>
            </p:extLst>
          </p:nvPr>
        </p:nvGraphicFramePr>
        <p:xfrm>
          <a:off x="1152590" y="1556792"/>
          <a:ext cx="6947802" cy="453885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32248"/>
                <a:gridCol w="1311161"/>
                <a:gridCol w="1147847"/>
                <a:gridCol w="1221427"/>
                <a:gridCol w="1035119"/>
              </a:tblGrid>
              <a:tr h="1199201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sk-SK" sz="12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Operačný program</a:t>
                      </a:r>
                      <a:endParaRPr lang="sk-SK" sz="12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2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Záväzok 2007-2013 </a:t>
                      </a:r>
                      <a:endParaRPr lang="sk-SK" sz="12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2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Čerpanie  </a:t>
                      </a:r>
                      <a:r>
                        <a:rPr lang="sk-SK" sz="1200" b="1" u="none" strike="noStrike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ŠF </a:t>
                      </a:r>
                      <a:r>
                        <a:rPr lang="sk-SK" sz="12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(schválené SŽP znížené o nezrovnalosti) </a:t>
                      </a:r>
                      <a:endParaRPr lang="sk-SK" sz="12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2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Podiel čerpania </a:t>
                      </a:r>
                      <a:r>
                        <a:rPr lang="sk-SK" sz="1200" b="1" u="none" strike="noStrike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na </a:t>
                      </a:r>
                      <a:r>
                        <a:rPr lang="sk-SK" sz="12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záväzku </a:t>
                      </a:r>
                      <a:endParaRPr lang="sk-SK" sz="1200" b="1" u="none" strike="noStrike" dirty="0" smtClean="0">
                        <a:solidFill>
                          <a:sysClr val="windowText" lastClr="000000"/>
                        </a:solidFill>
                        <a:effectLst/>
                      </a:endParaRPr>
                    </a:p>
                    <a:p>
                      <a:pPr algn="ctr" rtl="0" fontAlgn="ctr"/>
                      <a:r>
                        <a:rPr lang="sk-SK" sz="1200" b="1" u="none" strike="noStrike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2007-2013 </a:t>
                      </a:r>
                      <a:endParaRPr lang="sk-SK" sz="12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200" b="1" i="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/>
                        </a:rPr>
                        <a:t>Potrebné vyčerpať zo záväzku 2011</a:t>
                      </a:r>
                      <a:endParaRPr lang="sk-SK" sz="12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</a:tr>
              <a:tr h="233473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2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v EUR</a:t>
                      </a:r>
                      <a:endParaRPr lang="sk-SK" sz="12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2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v EUR</a:t>
                      </a:r>
                      <a:endParaRPr lang="sk-SK" sz="12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2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v %</a:t>
                      </a:r>
                      <a:endParaRPr lang="sk-SK" sz="12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200" b="1" i="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/>
                        </a:rPr>
                        <a:t>V EUR</a:t>
                      </a:r>
                      <a:endParaRPr lang="sk-SK" sz="12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</a:tr>
              <a:tr h="34448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sk-S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OP Vzdelávanie</a:t>
                      </a:r>
                    </a:p>
                  </a:txBody>
                  <a:tcPr marL="72000" marR="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AA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542 728 760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AA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242 818 215</a:t>
                      </a:r>
                      <a:endParaRPr lang="sk-SK" sz="1100" b="1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AA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44,74%</a:t>
                      </a:r>
                      <a:endParaRPr lang="sk-SK" sz="1100" b="1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AA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70 613 411</a:t>
                      </a:r>
                      <a:endParaRPr lang="sk-SK" sz="1100" b="1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AA4"/>
                    </a:solidFill>
                  </a:tcPr>
                </a:tc>
              </a:tr>
              <a:tr h="23347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da-D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OP Životné prostredie (ERDF + KF)</a:t>
                      </a:r>
                    </a:p>
                  </a:txBody>
                  <a:tcPr marL="72000" marR="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1 820 000 </a:t>
                      </a:r>
                      <a:r>
                        <a:rPr lang="sk-SK" sz="1100" b="1" i="0" u="none" strike="noStrike" kern="1200" dirty="0" err="1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000</a:t>
                      </a:r>
                      <a:endParaRPr lang="sk-SK" sz="1100" b="1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865 744 279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47,57%</a:t>
                      </a:r>
                      <a:endParaRPr lang="sk-SK" sz="1100" b="1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0</a:t>
                      </a:r>
                      <a:endParaRPr lang="sk-SK" sz="1100" b="1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347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sk-S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OP Informatizácia spoločnosti</a:t>
                      </a:r>
                    </a:p>
                  </a:txBody>
                  <a:tcPr marL="72000" marR="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843 595 405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417 099 122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49,44%</a:t>
                      </a:r>
                      <a:endParaRPr lang="sk-SK" sz="1100" b="1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105 803 178</a:t>
                      </a:r>
                      <a:endParaRPr lang="sk-SK" sz="1100" b="1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347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da-D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OP Konkurenc. a hosp. rast</a:t>
                      </a:r>
                    </a:p>
                  </a:txBody>
                  <a:tcPr marL="72000" marR="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968 250 000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479 564 981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49,53%</a:t>
                      </a:r>
                      <a:endParaRPr lang="sk-SK" sz="1100" b="1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0</a:t>
                      </a:r>
                      <a:endParaRPr lang="sk-SK" sz="1100" b="1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347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sk-S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OP Doprava (ERDF + KF)</a:t>
                      </a:r>
                    </a:p>
                  </a:txBody>
                  <a:tcPr marL="72000" marR="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3 160 154 595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1 577 560 897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49,92%</a:t>
                      </a:r>
                      <a:endParaRPr lang="sk-SK" sz="1100" b="1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0</a:t>
                      </a:r>
                      <a:endParaRPr lang="sk-SK" sz="1100" b="1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347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sk-S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OP Výskum a vývoj</a:t>
                      </a:r>
                    </a:p>
                  </a:txBody>
                  <a:tcPr marL="72000" marR="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1 209 415 373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634 197 232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52,44%</a:t>
                      </a:r>
                      <a:endParaRPr lang="sk-SK" sz="1100" b="1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14 375 572</a:t>
                      </a:r>
                      <a:endParaRPr lang="sk-SK" sz="1100" b="1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347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sk-SK" sz="1100" b="1" i="0" u="none" strike="noStrike" kern="120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OP Bratislavský kraj</a:t>
                      </a:r>
                    </a:p>
                  </a:txBody>
                  <a:tcPr marL="72000" marR="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95 207 607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52 625 878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55,27%</a:t>
                      </a:r>
                      <a:endParaRPr lang="sk-SK" sz="1100" b="1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0</a:t>
                      </a:r>
                      <a:endParaRPr lang="sk-SK" sz="1100" b="1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347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sk-S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OP Technická pomoc</a:t>
                      </a:r>
                    </a:p>
                  </a:txBody>
                  <a:tcPr marL="72000" marR="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97 601 421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55 947 720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57,32%</a:t>
                      </a:r>
                      <a:endParaRPr lang="sk-SK" sz="1100" b="1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0</a:t>
                      </a:r>
                      <a:endParaRPr lang="sk-SK" sz="1100" b="1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347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sk-SK" sz="1100" b="1" i="0" u="none" strike="noStrike" kern="120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OP Zamestn. a sociálna inklúzia</a:t>
                      </a:r>
                    </a:p>
                  </a:txBody>
                  <a:tcPr marL="72000" marR="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941 301 578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622 907 666</a:t>
                      </a:r>
                      <a:endParaRPr lang="sk-SK" sz="1100" b="1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66,18%</a:t>
                      </a:r>
                      <a:endParaRPr lang="sk-SK" sz="1100" b="1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0</a:t>
                      </a:r>
                      <a:endParaRPr lang="sk-SK" sz="1100" b="1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347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sk-SK" sz="1100" b="1" i="0" u="none" strike="noStrike" kern="120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Regionálny OP</a:t>
                      </a:r>
                    </a:p>
                  </a:txBody>
                  <a:tcPr marL="72000" marR="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1 554 503 927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1 142 014 904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73,46%</a:t>
                      </a:r>
                      <a:endParaRPr lang="sk-SK" sz="1100" b="1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0</a:t>
                      </a:r>
                      <a:endParaRPr lang="sk-SK" sz="1100" b="1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347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sk-SK" sz="1100" b="1" i="0" u="none" strike="noStrike" kern="120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OP Zdravotníctvo</a:t>
                      </a:r>
                    </a:p>
                  </a:txBody>
                  <a:tcPr marL="72000" marR="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250 000 </a:t>
                      </a:r>
                      <a:r>
                        <a:rPr lang="sk-SK" sz="1100" b="1" i="0" u="none" strike="noStrike" kern="1200" dirty="0" err="1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000</a:t>
                      </a:r>
                      <a:endParaRPr lang="sk-SK" sz="1100" b="1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218 458 312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87,38%</a:t>
                      </a:r>
                      <a:endParaRPr lang="sk-SK" sz="1100" b="1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0</a:t>
                      </a:r>
                      <a:endParaRPr lang="sk-SK" sz="1100" b="1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408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sk-S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SPOLU</a:t>
                      </a:r>
                    </a:p>
                  </a:txBody>
                  <a:tcPr marL="72000" marR="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11 482 758 666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6 308 939 206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54,94%</a:t>
                      </a:r>
                      <a:endParaRPr lang="sk-SK" sz="1100" b="1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190 792 160</a:t>
                      </a:r>
                      <a:endParaRPr lang="sk-SK" sz="1100" b="1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</a:tr>
              <a:tr h="180539">
                <a:tc>
                  <a:txBody>
                    <a:bodyPr/>
                    <a:lstStyle/>
                    <a:p>
                      <a:pPr algn="l" fontAlgn="b"/>
                      <a:r>
                        <a:rPr lang="sk-SK" sz="9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Zdroj: MFSR</a:t>
                      </a:r>
                      <a:endParaRPr lang="sk-SK" sz="900" b="0" i="1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sk-SK" sz="12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3" name="Nadpis 1"/>
          <p:cNvSpPr txBox="1">
            <a:spLocks/>
          </p:cNvSpPr>
          <p:nvPr/>
        </p:nvSpPr>
        <p:spPr bwMode="auto">
          <a:xfrm>
            <a:off x="7501284" y="1266404"/>
            <a:ext cx="648072" cy="2880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9pPr>
          </a:lstStyle>
          <a:p>
            <a:pPr algn="r">
              <a:lnSpc>
                <a:spcPct val="100000"/>
              </a:lnSpc>
              <a:buNone/>
            </a:pPr>
            <a:r>
              <a:rPr lang="sk-SK" sz="1300" b="1" i="1" kern="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v EUR</a:t>
            </a:r>
            <a:endParaRPr lang="sk-SK" sz="1300" b="1" i="1" kern="0" dirty="0">
              <a:solidFill>
                <a:schemeClr val="tx2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84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F09FF2-F620-49BC-8CA2-DD0D72208182}" type="slidenum">
              <a:rPr lang="sk-SK" smtClean="0"/>
              <a:pPr>
                <a:defRPr/>
              </a:pPr>
              <a:t>5</a:t>
            </a:fld>
            <a:endParaRPr lang="sk-SK"/>
          </a:p>
        </p:txBody>
      </p:sp>
      <p:sp>
        <p:nvSpPr>
          <p:cNvPr id="5" name="Nadpis 1"/>
          <p:cNvSpPr txBox="1">
            <a:spLocks/>
          </p:cNvSpPr>
          <p:nvPr/>
        </p:nvSpPr>
        <p:spPr bwMode="auto">
          <a:xfrm>
            <a:off x="8172400" y="984224"/>
            <a:ext cx="648072" cy="2880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9pPr>
          </a:lstStyle>
          <a:p>
            <a:pPr algn="r">
              <a:lnSpc>
                <a:spcPct val="100000"/>
              </a:lnSpc>
              <a:buNone/>
            </a:pPr>
            <a:r>
              <a:rPr lang="sk-SK" sz="1300" b="1" i="1" kern="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v EUR</a:t>
            </a:r>
            <a:endParaRPr lang="sk-SK" sz="1300" b="1" i="1" kern="0" dirty="0">
              <a:solidFill>
                <a:schemeClr val="tx2"/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79388" y="408160"/>
            <a:ext cx="8964612" cy="7200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buNone/>
              <a:defRPr/>
            </a:pPr>
            <a:r>
              <a:rPr lang="sk-SK" sz="2000" b="1" kern="0" dirty="0" smtClean="0">
                <a:solidFill>
                  <a:srgbClr val="002060"/>
                </a:solidFill>
              </a:rPr>
              <a:t>Prehľad žiadostí o platbu zaslaných </a:t>
            </a:r>
          </a:p>
          <a:p>
            <a:pPr eaLnBrk="1" hangingPunct="1">
              <a:lnSpc>
                <a:spcPct val="100000"/>
              </a:lnSpc>
              <a:buNone/>
              <a:defRPr/>
            </a:pPr>
            <a:r>
              <a:rPr lang="sk-SK" sz="2000" b="1" kern="0" dirty="0" smtClean="0">
                <a:solidFill>
                  <a:srgbClr val="002060"/>
                </a:solidFill>
              </a:rPr>
              <a:t>za OP Vzdelávanie na EK k </a:t>
            </a:r>
            <a:r>
              <a:rPr lang="sk-SK" sz="2000" kern="0" dirty="0" smtClean="0">
                <a:solidFill>
                  <a:srgbClr val="002060"/>
                </a:solidFill>
              </a:rPr>
              <a:t>20</a:t>
            </a:r>
            <a:r>
              <a:rPr lang="sk-SK" sz="2000" b="1" kern="0" dirty="0" smtClean="0">
                <a:solidFill>
                  <a:srgbClr val="002060"/>
                </a:solidFill>
              </a:rPr>
              <a:t>.06.2014</a:t>
            </a:r>
            <a:endParaRPr lang="sk-SK" sz="2000" b="1" kern="0" dirty="0">
              <a:solidFill>
                <a:srgbClr val="002060"/>
              </a:solidFill>
            </a:endParaRPr>
          </a:p>
        </p:txBody>
      </p:sp>
      <p:graphicFrame>
        <p:nvGraphicFramePr>
          <p:cNvPr id="9" name="Tabuľk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0358187"/>
              </p:ext>
            </p:extLst>
          </p:nvPr>
        </p:nvGraphicFramePr>
        <p:xfrm>
          <a:off x="385828" y="1268760"/>
          <a:ext cx="8424936" cy="3589599"/>
        </p:xfrm>
        <a:graphic>
          <a:graphicData uri="http://schemas.openxmlformats.org/drawingml/2006/table">
            <a:tbl>
              <a:tblPr/>
              <a:tblGrid>
                <a:gridCol w="1014917"/>
                <a:gridCol w="1428637"/>
                <a:gridCol w="1170004"/>
                <a:gridCol w="1231582"/>
                <a:gridCol w="1248003"/>
                <a:gridCol w="1182318"/>
                <a:gridCol w="1149475"/>
              </a:tblGrid>
              <a:tr h="1033200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b="1" i="0" u="none" strike="noStrike" dirty="0">
                          <a:solidFill>
                            <a:schemeClr val="tx2"/>
                          </a:solidFill>
                          <a:latin typeface="+mn-lt"/>
                        </a:rPr>
                        <a:t>Fond</a:t>
                      </a:r>
                    </a:p>
                  </a:txBody>
                  <a:tcPr marL="6619" marR="6619" marT="6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b="1" i="0" u="none" strike="noStrike" dirty="0">
                          <a:solidFill>
                            <a:schemeClr val="tx2"/>
                          </a:solidFill>
                          <a:latin typeface="+mn-lt"/>
                        </a:rPr>
                        <a:t>Žiadosť o platbu</a:t>
                      </a:r>
                    </a:p>
                  </a:txBody>
                  <a:tcPr marL="6619" marR="6619" marT="6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1" i="0" u="none" strike="noStrike" dirty="0">
                          <a:solidFill>
                            <a:schemeClr val="tx2"/>
                          </a:solidFill>
                          <a:latin typeface="+mn-lt"/>
                        </a:rPr>
                        <a:t>Dátum predloženia žiadosti o platbu na EK</a:t>
                      </a:r>
                    </a:p>
                  </a:txBody>
                  <a:tcPr marL="6619" marR="6619" marT="6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b="1" i="0" u="none" strike="noStrike" dirty="0">
                          <a:solidFill>
                            <a:schemeClr val="tx2"/>
                          </a:solidFill>
                          <a:latin typeface="+mn-lt"/>
                        </a:rPr>
                        <a:t>Požadovaná suma</a:t>
                      </a:r>
                    </a:p>
                  </a:txBody>
                  <a:tcPr marL="6619" marR="6619" marT="6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b="1" i="0" u="none" strike="noStrike" dirty="0">
                          <a:solidFill>
                            <a:schemeClr val="tx2"/>
                          </a:solidFill>
                          <a:latin typeface="+mn-lt"/>
                        </a:rPr>
                        <a:t>Uhradená suma</a:t>
                      </a:r>
                    </a:p>
                  </a:txBody>
                  <a:tcPr marL="6619" marR="6619" marT="6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b="1" i="0" u="none" strike="noStrike" dirty="0">
                          <a:solidFill>
                            <a:schemeClr val="tx2"/>
                          </a:solidFill>
                          <a:latin typeface="+mn-lt"/>
                        </a:rPr>
                        <a:t>Dátum pripísania prostriedkov na účet certifikačného orgánu</a:t>
                      </a:r>
                    </a:p>
                  </a:txBody>
                  <a:tcPr marL="6619" marR="6619" marT="6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b="1" i="0" u="none" strike="noStrike" dirty="0">
                          <a:solidFill>
                            <a:schemeClr val="tx2"/>
                          </a:solidFill>
                          <a:latin typeface="+mn-lt"/>
                        </a:rPr>
                        <a:t>Rozdiel medzi požadovanou a uhradenou sumou</a:t>
                      </a:r>
                    </a:p>
                  </a:txBody>
                  <a:tcPr marL="6619" marR="6619" marT="6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</a:tr>
              <a:tr h="200723"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ESF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2610900701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3.11.2009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1 977 578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1 977 578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18.11.2009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723"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ESF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2611000701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20.4.2010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4 160 401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4 160 401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11.5.2010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723"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ESF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2611000702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22.9.2010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25 460 686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25 460 686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11.10.2010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723"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ESF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2611100701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23.12.2011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44 839 214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44 839 214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6.11.2012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723"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ESF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2611200701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31.7.2012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14 262 880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14 262 880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2.11.2012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723"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ESF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2611200702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25.10.2012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13 407 091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13 407 091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27.12.2012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723"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ESF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2611200703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20.12.2012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36 497 350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36 497 350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6.3.2013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723"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ESF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2611300703*</a:t>
                      </a:r>
                      <a:endParaRPr lang="sk-SK" sz="1100" b="0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30.12.2013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76 230 384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76 230 384</a:t>
                      </a:r>
                      <a:endParaRPr lang="sk-SK" sz="1100" b="0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723"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ESF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2611400701**</a:t>
                      </a:r>
                      <a:endParaRPr lang="sk-SK" sz="1100" b="0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7.3.2014</a:t>
                      </a:r>
                      <a:endParaRPr lang="sk-SK" sz="1100" b="0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6 838 </a:t>
                      </a:r>
                      <a:r>
                        <a:rPr lang="sk-SK" sz="11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609</a:t>
                      </a:r>
                      <a:endParaRPr lang="sk-SK" sz="1100" b="0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-</a:t>
                      </a:r>
                      <a:endParaRPr lang="sk-SK" sz="1100" b="0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-</a:t>
                      </a:r>
                      <a:endParaRPr lang="sk-SK" sz="1100" b="0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6 838 609</a:t>
                      </a:r>
                      <a:endParaRPr lang="sk-SK" sz="1100" b="0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988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b="1" i="0" u="none" strike="noStrike" dirty="0" smtClean="0">
                          <a:solidFill>
                            <a:schemeClr val="tx2"/>
                          </a:solidFill>
                          <a:latin typeface="+mn-lt"/>
                        </a:rPr>
                        <a:t>Spolu</a:t>
                      </a:r>
                      <a:endParaRPr lang="sk-SK" sz="1200" b="1" i="0" u="none" strike="noStrike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 marL="6619" marR="6619" marT="6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b="1" i="0" u="none" strike="noStrike" dirty="0">
                          <a:solidFill>
                            <a:schemeClr val="tx2"/>
                          </a:solidFill>
                          <a:latin typeface="+mn-lt"/>
                        </a:rPr>
                        <a:t>x</a:t>
                      </a:r>
                    </a:p>
                  </a:txBody>
                  <a:tcPr marL="6619" marR="6619" marT="6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b="1" i="0" u="none" strike="noStrike" dirty="0">
                          <a:solidFill>
                            <a:schemeClr val="tx2"/>
                          </a:solidFill>
                          <a:latin typeface="+mn-lt"/>
                        </a:rPr>
                        <a:t>x</a:t>
                      </a:r>
                    </a:p>
                  </a:txBody>
                  <a:tcPr marL="6619" marR="6619" marT="6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200" b="1" i="0" u="none" strike="noStrike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223 674 194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200" b="1" i="0" u="none" strike="noStrike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196 207 343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b="1" i="0" u="none" strike="noStrike" dirty="0">
                          <a:solidFill>
                            <a:schemeClr val="tx2"/>
                          </a:solidFill>
                          <a:latin typeface="+mn-lt"/>
                        </a:rPr>
                        <a:t>x</a:t>
                      </a:r>
                    </a:p>
                  </a:txBody>
                  <a:tcPr marL="6619" marR="6619" marT="6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200" b="1" i="0" u="none" strike="noStrike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83 068 993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70952">
                <a:tc rowSpan="2"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200" b="1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Schválené SŽP nedeklarované</a:t>
                      </a:r>
                      <a:r>
                        <a:rPr lang="sk-SK" sz="1200" b="1" i="0" u="none" strike="noStrike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200" b="1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na EK</a:t>
                      </a:r>
                    </a:p>
                  </a:txBody>
                  <a:tcPr marL="6619" marR="6619" marT="6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sk-SK" sz="1200" b="1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21 571 910 EUR</a:t>
                      </a:r>
                      <a:endParaRPr lang="sk-SK" sz="1200" b="1" i="0" u="none" strike="noStrike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19" marR="6619" marT="6619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sk-SK" dirty="0"/>
                    </a:p>
                  </a:txBody>
                  <a:tcPr marL="6619" marR="6619" marT="6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200" b="1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RO</a:t>
                      </a:r>
                    </a:p>
                  </a:txBody>
                  <a:tcPr marL="6619" marR="6619" marT="6619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200" b="1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8 333 358 EUR</a:t>
                      </a:r>
                      <a:endParaRPr lang="sk-SK" sz="1200" b="1" i="0" u="none" strike="noStrike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19" marR="6619" marT="6619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 marL="6619" marR="6619" marT="6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70952">
                <a:tc gridSpan="2" vMerge="1"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k-SK" sz="1200" b="1" i="1" u="none" strike="noStrike" kern="120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19" marR="6619" marT="6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ctr"/>
                      <a:endParaRPr lang="sk-SK" sz="1000" b="1" i="0" u="none" strike="noStrike" dirty="0">
                        <a:solidFill>
                          <a:schemeClr val="tx2"/>
                        </a:solidFill>
                        <a:latin typeface="Arial Narrow"/>
                      </a:endParaRPr>
                    </a:p>
                  </a:txBody>
                  <a:tcPr marL="6619" marR="6619" marT="6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sk-SK" dirty="0"/>
                    </a:p>
                  </a:txBody>
                  <a:tcPr marL="6619" marR="6619" marT="6619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sk-SK"/>
                    </a:p>
                  </a:txBody>
                  <a:tcPr marL="6619" marR="6619" marT="6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200" b="1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SORO</a:t>
                      </a:r>
                    </a:p>
                  </a:txBody>
                  <a:tcPr marL="6619" marR="6619" marT="6619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200" b="1" i="0" u="none" strike="noStrike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13 238 552 </a:t>
                      </a:r>
                      <a:r>
                        <a:rPr lang="sk-SK" sz="1200" b="1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EUR</a:t>
                      </a:r>
                    </a:p>
                  </a:txBody>
                  <a:tcPr marL="6619" marR="6619" marT="6619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 dirty="0"/>
                    </a:p>
                  </a:txBody>
                  <a:tcPr marL="6619" marR="6619" marT="6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</a:tr>
            </a:tbl>
          </a:graphicData>
        </a:graphic>
      </p:graphicFrame>
      <p:sp>
        <p:nvSpPr>
          <p:cNvPr id="10" name="BlokTextu 9"/>
          <p:cNvSpPr txBox="1"/>
          <p:nvPr/>
        </p:nvSpPr>
        <p:spPr>
          <a:xfrm>
            <a:off x="467544" y="4941168"/>
            <a:ext cx="82089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None/>
            </a:pPr>
            <a:r>
              <a:rPr lang="sk-SK" sz="1200" b="0" dirty="0" smtClean="0">
                <a:solidFill>
                  <a:schemeClr val="tx2"/>
                </a:solidFill>
              </a:rPr>
              <a:t>* S cieľom eliminovať výšku </a:t>
            </a:r>
            <a:r>
              <a:rPr lang="sk-SK" sz="1200" b="0" dirty="0" err="1" smtClean="0">
                <a:solidFill>
                  <a:schemeClr val="tx2"/>
                </a:solidFill>
              </a:rPr>
              <a:t>decommitmentu</a:t>
            </a:r>
            <a:r>
              <a:rPr lang="sk-SK" sz="1200" b="0" dirty="0" smtClean="0">
                <a:solidFill>
                  <a:schemeClr val="tx2"/>
                </a:solidFill>
              </a:rPr>
              <a:t> bola dňa 30.12.2013 zaslaná </a:t>
            </a:r>
            <a:r>
              <a:rPr lang="sk-SK" sz="1200" b="0" dirty="0" err="1" smtClean="0">
                <a:solidFill>
                  <a:schemeClr val="tx2"/>
                </a:solidFill>
              </a:rPr>
              <a:t>ŽoP</a:t>
            </a:r>
            <a:r>
              <a:rPr lang="sk-SK" sz="1200" b="0" dirty="0" smtClean="0">
                <a:solidFill>
                  <a:schemeClr val="tx2"/>
                </a:solidFill>
              </a:rPr>
              <a:t> na  EK č. 2611300703, na ktorú EK listom zo dňa </a:t>
            </a:r>
            <a:r>
              <a:rPr lang="sk-SK" sz="1200" dirty="0" smtClean="0">
                <a:solidFill>
                  <a:schemeClr val="tx2"/>
                </a:solidFill>
              </a:rPr>
              <a:t>21.02.2014 oznámila prerušenie platby podľa čl. 91 nariadenia (ES) č. 1083/2006.</a:t>
            </a:r>
          </a:p>
          <a:p>
            <a:pPr algn="just">
              <a:buNone/>
            </a:pPr>
            <a:endParaRPr lang="sk-SK" sz="800" b="0" dirty="0" smtClean="0">
              <a:solidFill>
                <a:schemeClr val="tx2"/>
              </a:solidFill>
            </a:endParaRPr>
          </a:p>
          <a:p>
            <a:r>
              <a:rPr lang="sk-SK" sz="1200" b="0" dirty="0" smtClean="0">
                <a:solidFill>
                  <a:schemeClr val="tx2"/>
                </a:solidFill>
              </a:rPr>
              <a:t>** Korekcie za skrátené lehoty a finančné opravy vyplývajúce zo zistení auditu EK č. </a:t>
            </a:r>
            <a:r>
              <a:rPr lang="sk-SK" sz="1200" b="0" dirty="0" err="1" smtClean="0">
                <a:solidFill>
                  <a:schemeClr val="tx2"/>
                </a:solidFill>
              </a:rPr>
              <a:t>A-Rep</a:t>
            </a:r>
            <a:r>
              <a:rPr lang="sk-SK" sz="1200" b="0" dirty="0" smtClean="0">
                <a:solidFill>
                  <a:schemeClr val="tx2"/>
                </a:solidFill>
              </a:rPr>
              <a:t>. 2013-1595 boli odpočítané zo </a:t>
            </a:r>
            <a:r>
              <a:rPr lang="sk-SK" sz="1200" b="0" dirty="0" err="1" smtClean="0">
                <a:solidFill>
                  <a:schemeClr val="tx2"/>
                </a:solidFill>
              </a:rPr>
              <a:t>ŽoP</a:t>
            </a:r>
            <a:r>
              <a:rPr lang="sk-SK" sz="1200" b="0" dirty="0" smtClean="0">
                <a:solidFill>
                  <a:schemeClr val="tx2"/>
                </a:solidFill>
              </a:rPr>
              <a:t> na EK č. 2611400701</a:t>
            </a:r>
            <a:r>
              <a:rPr lang="sk-SK" sz="1200" dirty="0" smtClean="0">
                <a:solidFill>
                  <a:schemeClr val="tx2"/>
                </a:solidFill>
              </a:rPr>
              <a:t>. </a:t>
            </a:r>
            <a:r>
              <a:rPr lang="sk-SK" sz="1200" b="0" dirty="0">
                <a:solidFill>
                  <a:schemeClr val="tx2"/>
                </a:solidFill>
              </a:rPr>
              <a:t>Listom EK zo dňa 30.04.2014 </a:t>
            </a:r>
            <a:r>
              <a:rPr lang="sk-SK" sz="1200" b="0" dirty="0" smtClean="0">
                <a:solidFill>
                  <a:schemeClr val="tx2"/>
                </a:solidFill>
              </a:rPr>
              <a:t>s odvolaním sa na záverečnú </a:t>
            </a:r>
            <a:r>
              <a:rPr lang="sk-SK" sz="1200" b="0" dirty="0">
                <a:solidFill>
                  <a:schemeClr val="tx2"/>
                </a:solidFill>
              </a:rPr>
              <a:t>správu z auditu EK z apríla 2013 </a:t>
            </a:r>
            <a:r>
              <a:rPr lang="sk-SK" sz="1200" b="0" dirty="0" smtClean="0">
                <a:solidFill>
                  <a:schemeClr val="tx2"/>
                </a:solidFill>
              </a:rPr>
              <a:t>EK</a:t>
            </a:r>
            <a:r>
              <a:rPr lang="sk-SK" sz="1200" b="0" dirty="0">
                <a:solidFill>
                  <a:schemeClr val="tx2"/>
                </a:solidFill>
              </a:rPr>
              <a:t> </a:t>
            </a:r>
            <a:r>
              <a:rPr lang="sk-SK" sz="1200" b="0" dirty="0" smtClean="0">
                <a:solidFill>
                  <a:schemeClr val="tx2"/>
                </a:solidFill>
              </a:rPr>
              <a:t>prerušila lehotu pre túto platbu. </a:t>
            </a:r>
            <a:r>
              <a:rPr lang="sk-SK" sz="1200" b="0" dirty="0">
                <a:solidFill>
                  <a:schemeClr val="tx2"/>
                </a:solidFill>
              </a:rPr>
              <a:t>Prerušenie </a:t>
            </a:r>
            <a:r>
              <a:rPr lang="sk-SK" sz="1200" b="0" dirty="0">
                <a:solidFill>
                  <a:schemeClr val="tx2"/>
                </a:solidFill>
              </a:rPr>
              <a:t>sa ukončí, keď slovenské orgány vykonajú na minulé výdavky adekvátne finančné opravy a zlepšia systém riadenia a kontroly do </a:t>
            </a:r>
            <a:r>
              <a:rPr lang="sk-SK" sz="1200" b="0" dirty="0" smtClean="0">
                <a:solidFill>
                  <a:schemeClr val="tx2"/>
                </a:solidFill>
              </a:rPr>
              <a:t>budúcnosti.</a:t>
            </a:r>
            <a:endParaRPr lang="sk-SK" sz="1200" b="0" dirty="0">
              <a:solidFill>
                <a:schemeClr val="tx2"/>
              </a:solidFill>
            </a:endParaRPr>
          </a:p>
          <a:p>
            <a:pPr algn="just">
              <a:buNone/>
            </a:pPr>
            <a:r>
              <a:rPr lang="sk-SK" sz="1200" dirty="0" smtClean="0">
                <a:solidFill>
                  <a:schemeClr val="tx2"/>
                </a:solidFill>
              </a:rPr>
              <a:t>.</a:t>
            </a:r>
            <a:endParaRPr lang="sk-SK" sz="1200" b="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46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F09FF2-F620-49BC-8CA2-DD0D72208182}" type="slidenum">
              <a:rPr lang="sk-SK" smtClean="0"/>
              <a:pPr>
                <a:defRPr/>
              </a:pPr>
              <a:t>6</a:t>
            </a:fld>
            <a:endParaRPr lang="sk-SK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908720"/>
            <a:ext cx="8964612" cy="863600"/>
          </a:xfrm>
        </p:spPr>
        <p:txBody>
          <a:bodyPr/>
          <a:lstStyle/>
          <a:p>
            <a:pPr eaLnBrk="1" hangingPunct="1">
              <a:defRPr/>
            </a:pPr>
            <a:r>
              <a:rPr lang="sk-SK" sz="2000" b="1" dirty="0">
                <a:solidFill>
                  <a:srgbClr val="002060"/>
                </a:solidFill>
              </a:rPr>
              <a:t>Plnenie odhadov očakávaných výdavkov OP </a:t>
            </a:r>
            <a:r>
              <a:rPr lang="sk-SK" sz="2000" b="1" dirty="0" smtClean="0">
                <a:solidFill>
                  <a:srgbClr val="002060"/>
                </a:solidFill>
              </a:rPr>
              <a:t>Vzdelávanie za </a:t>
            </a:r>
            <a:r>
              <a:rPr lang="sk-SK" sz="2000" b="1" dirty="0">
                <a:solidFill>
                  <a:srgbClr val="002060"/>
                </a:solidFill>
              </a:rPr>
              <a:t>rok </a:t>
            </a:r>
            <a:r>
              <a:rPr lang="sk-SK" sz="2000" b="1" dirty="0" smtClean="0">
                <a:solidFill>
                  <a:srgbClr val="002060"/>
                </a:solidFill>
              </a:rPr>
              <a:t>2014</a:t>
            </a:r>
            <a:r>
              <a:rPr lang="sk-SK" sz="2000" b="1" dirty="0">
                <a:solidFill>
                  <a:srgbClr val="002060"/>
                </a:solidFill>
              </a:rPr>
              <a:t/>
            </a:r>
            <a:br>
              <a:rPr lang="sk-SK" sz="2000" b="1" dirty="0">
                <a:solidFill>
                  <a:srgbClr val="002060"/>
                </a:solidFill>
              </a:rPr>
            </a:br>
            <a:r>
              <a:rPr lang="sk-SK" sz="2000" b="1" dirty="0">
                <a:solidFill>
                  <a:srgbClr val="002060"/>
                </a:solidFill>
              </a:rPr>
              <a:t>k </a:t>
            </a:r>
            <a:r>
              <a:rPr lang="sk-SK" sz="2000" b="1" dirty="0" smtClean="0">
                <a:solidFill>
                  <a:srgbClr val="002060"/>
                </a:solidFill>
              </a:rPr>
              <a:t>20.06.2014</a:t>
            </a:r>
            <a:endParaRPr lang="sk-SK" sz="2000" b="1" dirty="0">
              <a:solidFill>
                <a:srgbClr val="002060"/>
              </a:solidFill>
            </a:endParaRPr>
          </a:p>
        </p:txBody>
      </p:sp>
      <p:graphicFrame>
        <p:nvGraphicFramePr>
          <p:cNvPr id="9" name="Tabuľk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3420012"/>
              </p:ext>
            </p:extLst>
          </p:nvPr>
        </p:nvGraphicFramePr>
        <p:xfrm>
          <a:off x="539552" y="1988840"/>
          <a:ext cx="7848872" cy="2102537"/>
        </p:xfrm>
        <a:graphic>
          <a:graphicData uri="http://schemas.openxmlformats.org/drawingml/2006/table">
            <a:tbl>
              <a:tblPr/>
              <a:tblGrid>
                <a:gridCol w="992479"/>
                <a:gridCol w="1959849"/>
                <a:gridCol w="1584176"/>
                <a:gridCol w="1352519"/>
                <a:gridCol w="1959849"/>
              </a:tblGrid>
              <a:tr h="1039112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600" b="1" i="0" u="none" strike="noStrike" dirty="0">
                          <a:solidFill>
                            <a:schemeClr val="tx2"/>
                          </a:solidFill>
                          <a:latin typeface="Arial Narrow"/>
                        </a:rPr>
                        <a:t>OP </a:t>
                      </a:r>
                      <a:r>
                        <a:rPr lang="sk-SK" sz="1600" b="1" i="0" u="none" strike="noStrike" dirty="0" smtClean="0">
                          <a:solidFill>
                            <a:schemeClr val="tx2"/>
                          </a:solidFill>
                          <a:latin typeface="Arial Narrow"/>
                        </a:rPr>
                        <a:t>V </a:t>
                      </a:r>
                      <a:endParaRPr lang="sk-SK" sz="1600" b="1" i="0" u="none" strike="noStrike" dirty="0">
                        <a:solidFill>
                          <a:schemeClr val="tx2"/>
                        </a:solidFill>
                        <a:latin typeface="Arial Narrow"/>
                      </a:endParaRPr>
                    </a:p>
                  </a:txBody>
                  <a:tcPr marL="9485" marR="9485" marT="9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sk-SK" sz="1600" b="1" i="0" u="none" strike="noStrike" dirty="0">
                          <a:solidFill>
                            <a:schemeClr val="tx2"/>
                          </a:solidFill>
                          <a:latin typeface="Arial Narrow"/>
                        </a:rPr>
                        <a:t>Plánované čerpanie oprávnených výdavkov v roku </a:t>
                      </a:r>
                      <a:r>
                        <a:rPr lang="sk-SK" sz="1600" b="1" i="0" u="none" strike="noStrike" dirty="0" smtClean="0">
                          <a:solidFill>
                            <a:schemeClr val="tx2"/>
                          </a:solidFill>
                          <a:latin typeface="Arial Narrow"/>
                        </a:rPr>
                        <a:t>2014 </a:t>
                      </a:r>
                      <a:r>
                        <a:rPr lang="sk-SK" sz="1600" b="1" i="0" u="none" strike="noStrike" dirty="0">
                          <a:solidFill>
                            <a:schemeClr val="tx2"/>
                          </a:solidFill>
                          <a:latin typeface="Arial Narrow"/>
                        </a:rPr>
                        <a:t>v €</a:t>
                      </a:r>
                      <a:br>
                        <a:rPr lang="sk-SK" sz="1600" b="1" i="0" u="none" strike="noStrike" dirty="0">
                          <a:solidFill>
                            <a:schemeClr val="tx2"/>
                          </a:solidFill>
                          <a:latin typeface="Arial Narrow"/>
                        </a:rPr>
                      </a:br>
                      <a:r>
                        <a:rPr lang="sk-SK" sz="1600" b="1" i="0" u="none" strike="noStrike" dirty="0">
                          <a:solidFill>
                            <a:schemeClr val="tx2"/>
                          </a:solidFill>
                          <a:latin typeface="Arial Narrow"/>
                        </a:rPr>
                        <a:t>(OOV zaslané CO na EK k </a:t>
                      </a:r>
                      <a:r>
                        <a:rPr lang="sk-SK" sz="1600" b="1" i="0" u="none" strike="noStrike" dirty="0" smtClean="0">
                          <a:solidFill>
                            <a:schemeClr val="tx2"/>
                          </a:solidFill>
                          <a:latin typeface="Arial Narrow"/>
                        </a:rPr>
                        <a:t>30.04.2014)</a:t>
                      </a:r>
                      <a:endParaRPr lang="sk-SK" sz="1600" b="1" i="0" u="none" strike="noStrike" dirty="0">
                        <a:solidFill>
                          <a:schemeClr val="tx2"/>
                        </a:solidFill>
                        <a:latin typeface="Arial Narrow"/>
                      </a:endParaRPr>
                    </a:p>
                  </a:txBody>
                  <a:tcPr marL="9485" marR="9485" marT="9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 dirty="0"/>
                    </a:p>
                  </a:txBody>
                  <a:tcPr marL="9485" marR="9485" marT="9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sk-SK" sz="2000" b="1" i="0" u="none" strike="noStrike" dirty="0">
                        <a:solidFill>
                          <a:schemeClr val="tx2"/>
                        </a:solidFill>
                        <a:latin typeface="Arial Narrow"/>
                      </a:endParaRPr>
                    </a:p>
                  </a:txBody>
                  <a:tcPr marL="9485" marR="9485" marT="9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600" b="1" i="0" u="none" strike="noStrike" dirty="0" smtClean="0">
                          <a:solidFill>
                            <a:schemeClr val="tx2"/>
                          </a:solidFill>
                          <a:latin typeface="Arial Narrow"/>
                        </a:rPr>
                        <a:t>Plnenie OOV voči odoslaným </a:t>
                      </a:r>
                      <a:r>
                        <a:rPr lang="sk-SK" sz="1600" b="1" i="0" u="none" strike="noStrike" dirty="0" err="1" smtClean="0">
                          <a:solidFill>
                            <a:schemeClr val="tx2"/>
                          </a:solidFill>
                          <a:latin typeface="Arial Narrow"/>
                        </a:rPr>
                        <a:t>ŽoP</a:t>
                      </a:r>
                      <a:r>
                        <a:rPr lang="sk-SK" sz="1600" b="1" i="0" u="none" strike="noStrike" dirty="0" smtClean="0">
                          <a:solidFill>
                            <a:schemeClr val="tx2"/>
                          </a:solidFill>
                          <a:latin typeface="Arial Narrow"/>
                        </a:rPr>
                        <a:t> na EK </a:t>
                      </a:r>
                    </a:p>
                    <a:p>
                      <a:pPr algn="ctr" rtl="0" fontAlgn="ctr"/>
                      <a:r>
                        <a:rPr lang="sk-SK" sz="1600" b="1" i="0" u="none" strike="noStrike" dirty="0" smtClean="0">
                          <a:solidFill>
                            <a:schemeClr val="tx2"/>
                          </a:solidFill>
                          <a:latin typeface="Arial Narrow"/>
                        </a:rPr>
                        <a:t>k 20.06.2014 v </a:t>
                      </a:r>
                      <a:r>
                        <a:rPr lang="sk-SK" sz="1600" b="1" i="0" u="none" strike="noStrike" dirty="0">
                          <a:solidFill>
                            <a:schemeClr val="tx2"/>
                          </a:solidFill>
                          <a:latin typeface="Arial Narrow"/>
                        </a:rPr>
                        <a:t>%</a:t>
                      </a:r>
                    </a:p>
                  </a:txBody>
                  <a:tcPr marL="9485" marR="9485" marT="9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63916">
                <a:tc>
                  <a:txBody>
                    <a:bodyPr/>
                    <a:lstStyle/>
                    <a:p>
                      <a:pPr algn="ctr" fontAlgn="ctr"/>
                      <a:endParaRPr lang="sk-SK" sz="1600" b="1" i="0" u="none" strike="noStrike" dirty="0">
                        <a:solidFill>
                          <a:schemeClr val="tx2"/>
                        </a:solidFill>
                        <a:latin typeface="Arial Narrow"/>
                      </a:endParaRPr>
                    </a:p>
                  </a:txBody>
                  <a:tcPr marL="9485" marR="9485" marT="9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600" b="1" i="0" u="none" strike="noStrike" dirty="0" smtClean="0">
                          <a:solidFill>
                            <a:schemeClr val="tx2"/>
                          </a:solidFill>
                          <a:latin typeface="Arial Narrow"/>
                        </a:rPr>
                        <a:t>jan. – okt. </a:t>
                      </a:r>
                      <a:endParaRPr lang="sk-SK" sz="1600" b="1" i="0" u="none" strike="noStrike" dirty="0">
                        <a:solidFill>
                          <a:schemeClr val="tx2"/>
                        </a:solidFill>
                        <a:latin typeface="Arial Narrow"/>
                      </a:endParaRPr>
                    </a:p>
                  </a:txBody>
                  <a:tcPr marL="9485" marR="9485" marT="9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600" b="1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nov. – </a:t>
                      </a:r>
                      <a:r>
                        <a:rPr lang="sk-SK" sz="1600" b="1" i="0" u="none" strike="noStrike" kern="1200" dirty="0" err="1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dec</a:t>
                      </a:r>
                      <a:r>
                        <a:rPr lang="sk-SK" sz="1600" b="1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9485" marR="9485" marT="9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600" b="1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SPOLU</a:t>
                      </a:r>
                    </a:p>
                  </a:txBody>
                  <a:tcPr marL="9485" marR="9485" marT="9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sk-SK" sz="1600" b="1" i="0" u="none" strike="noStrike" dirty="0">
                        <a:solidFill>
                          <a:schemeClr val="tx2"/>
                        </a:solidFill>
                        <a:latin typeface="Arial Narrow"/>
                      </a:endParaRPr>
                    </a:p>
                  </a:txBody>
                  <a:tcPr marL="9485" marR="9485" marT="9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92779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600" b="0" i="0" u="none" strike="noStrike" dirty="0" smtClean="0">
                          <a:solidFill>
                            <a:schemeClr val="tx2"/>
                          </a:solidFill>
                          <a:latin typeface="Arial Narrow"/>
                        </a:rPr>
                        <a:t>Cieľ 1</a:t>
                      </a:r>
                      <a:endParaRPr lang="sk-SK" sz="1600" b="0" i="0" u="none" strike="noStrike" dirty="0">
                        <a:solidFill>
                          <a:schemeClr val="tx2"/>
                        </a:solidFill>
                        <a:latin typeface="Arial Narrow"/>
                      </a:endParaRPr>
                    </a:p>
                  </a:txBody>
                  <a:tcPr marL="9485" marR="9485" marT="9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6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75 000 </a:t>
                      </a:r>
                      <a:r>
                        <a:rPr lang="sk-SK" sz="1600" b="0" i="0" u="none" strike="noStrike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000</a:t>
                      </a:r>
                      <a:endParaRPr lang="sk-SK" sz="1600" b="0" i="0" u="none" strike="noStrike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6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45 500 000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6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110 500 000</a:t>
                      </a:r>
                      <a:endParaRPr lang="sk-SK" sz="16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6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8,94%</a:t>
                      </a:r>
                      <a:endParaRPr lang="sk-SK" sz="16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5268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600" b="0" i="0" u="none" strike="noStrike" dirty="0" smtClean="0">
                          <a:solidFill>
                            <a:schemeClr val="tx2"/>
                          </a:solidFill>
                          <a:latin typeface="Arial Narrow"/>
                        </a:rPr>
                        <a:t>Cieľ 2</a:t>
                      </a:r>
                      <a:endParaRPr lang="sk-SK" sz="1600" b="0" i="0" u="none" strike="noStrike" dirty="0">
                        <a:solidFill>
                          <a:schemeClr val="tx2"/>
                        </a:solidFill>
                        <a:latin typeface="Arial Narrow"/>
                      </a:endParaRPr>
                    </a:p>
                  </a:txBody>
                  <a:tcPr marL="9485" marR="9485" marT="9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6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1 500 000</a:t>
                      </a:r>
                      <a:endParaRPr lang="sk-SK" sz="16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6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2 000 </a:t>
                      </a:r>
                      <a:r>
                        <a:rPr lang="sk-SK" sz="1600" b="0" i="0" u="none" strike="noStrike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000</a:t>
                      </a:r>
                      <a:endParaRPr lang="sk-SK" sz="1600" b="0" i="0" u="none" strike="noStrike" kern="1200" dirty="0" smtClean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6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3 500 000</a:t>
                      </a:r>
                      <a:endParaRPr lang="sk-SK" sz="16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6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9,01%</a:t>
                      </a:r>
                      <a:endParaRPr lang="sk-SK" sz="16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5268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600" b="1" i="0" u="none" strike="noStrike" dirty="0" smtClean="0">
                          <a:solidFill>
                            <a:schemeClr val="tx2"/>
                          </a:solidFill>
                          <a:latin typeface="Arial Narrow"/>
                        </a:rPr>
                        <a:t>Spolu</a:t>
                      </a:r>
                      <a:endParaRPr lang="sk-SK" sz="1600" b="1" i="0" u="none" strike="noStrike" dirty="0">
                        <a:solidFill>
                          <a:schemeClr val="tx2"/>
                        </a:solidFill>
                        <a:latin typeface="Arial Narrow"/>
                      </a:endParaRPr>
                    </a:p>
                  </a:txBody>
                  <a:tcPr marL="9485" marR="9485" marT="9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600" b="1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76 500 000</a:t>
                      </a:r>
                      <a:endParaRPr lang="sk-SK" sz="1600" b="1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600" b="1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47 500 000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600" b="1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114 000 </a:t>
                      </a:r>
                      <a:r>
                        <a:rPr lang="sk-SK" sz="1600" b="1" i="0" u="none" strike="noStrike" kern="1200" dirty="0" err="1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000</a:t>
                      </a:r>
                      <a:endParaRPr lang="sk-SK" sz="1600" b="1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600" b="1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8,93%</a:t>
                      </a:r>
                      <a:endParaRPr lang="sk-SK" sz="1600" b="1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BlokTextu 1"/>
          <p:cNvSpPr txBox="1"/>
          <p:nvPr/>
        </p:nvSpPr>
        <p:spPr>
          <a:xfrm>
            <a:off x="827584" y="4581128"/>
            <a:ext cx="6624736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sk-SK" dirty="0" smtClean="0">
                <a:solidFill>
                  <a:schemeClr val="tx2"/>
                </a:solidFill>
              </a:rPr>
              <a:t>Nízke plnenie OOV je spôsobené nemožnosťou deklarovať EK výdavky za SORO a nedostatočného objemu predkladaných výdavkov v SŽP na CO.</a:t>
            </a:r>
            <a:endParaRPr lang="sk-SK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35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 txBox="1">
            <a:spLocks/>
          </p:cNvSpPr>
          <p:nvPr/>
        </p:nvSpPr>
        <p:spPr bwMode="auto">
          <a:xfrm>
            <a:off x="179388" y="620688"/>
            <a:ext cx="8964612" cy="57606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9pPr>
          </a:lstStyle>
          <a:p>
            <a:pPr>
              <a:lnSpc>
                <a:spcPct val="100000"/>
              </a:lnSpc>
              <a:buNone/>
            </a:pPr>
            <a:r>
              <a:rPr lang="sk-SK" sz="2000" b="1" kern="0" dirty="0" smtClean="0">
                <a:solidFill>
                  <a:srgbClr val="002060"/>
                </a:solidFill>
              </a:rPr>
              <a:t>Hlavné problematické oblasti OP Vzdelávanie</a:t>
            </a:r>
            <a:endParaRPr lang="sk-SK" sz="2000" b="1" kern="0" dirty="0">
              <a:solidFill>
                <a:srgbClr val="002060"/>
              </a:solidFill>
            </a:endParaRPr>
          </a:p>
        </p:txBody>
      </p:sp>
      <p:sp>
        <p:nvSpPr>
          <p:cNvPr id="5" name="Zástupný symbol obsahu 4"/>
          <p:cNvSpPr txBox="1">
            <a:spLocks/>
          </p:cNvSpPr>
          <p:nvPr/>
        </p:nvSpPr>
        <p:spPr bwMode="auto">
          <a:xfrm>
            <a:off x="251520" y="1196752"/>
            <a:ext cx="8641655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65000"/>
              <a:buFont typeface="Wingdings" pitchFamily="2" charset="2"/>
              <a:buNone/>
              <a:defRPr sz="2800" b="1">
                <a:solidFill>
                  <a:schemeClr val="accent2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None/>
              <a:defRPr sz="2400">
                <a:solidFill>
                  <a:schemeClr val="accent2"/>
                </a:solidFill>
                <a:latin typeface="Times New Roman" pitchFamily="18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accent2"/>
                </a:solidFill>
                <a:latin typeface="Times New Roman" pitchFamily="18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accent2"/>
                </a:solidFill>
                <a:latin typeface="Times New Roman" pitchFamily="18" charset="0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accent2"/>
                </a:solidFill>
                <a:latin typeface="Times New Roman" pitchFamily="18" charset="0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accent2"/>
                </a:solidFill>
                <a:latin typeface="Times New Roman" pitchFamily="18" charset="0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accent2"/>
                </a:solidFill>
                <a:latin typeface="Times New Roman" pitchFamily="18" charset="0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sk-SK" sz="1400" kern="0" dirty="0" smtClean="0">
                <a:solidFill>
                  <a:schemeClr val="tx2"/>
                </a:solidFill>
              </a:rPr>
              <a:t>OP Vzdelávanie je programom s najnižším podielom čerpania na záväzku 2007-2013, ktorý je k 20.06.2014 na úrovni  44,74 %;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sk-SK" sz="1000" b="0" kern="0" dirty="0" smtClean="0">
              <a:solidFill>
                <a:schemeClr val="tx2"/>
              </a:solidFill>
            </a:endParaRP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sk-SK" sz="1400" b="0" kern="0" dirty="0" smtClean="0">
                <a:solidFill>
                  <a:schemeClr val="tx2"/>
                </a:solidFill>
              </a:rPr>
              <a:t>K 31.12.2013 sa vzhľadom na nepredloženie dostatočného objemu výdavkov </a:t>
            </a:r>
            <a:r>
              <a:rPr lang="sk-SK" sz="1400" kern="0" dirty="0" smtClean="0">
                <a:solidFill>
                  <a:schemeClr val="tx2"/>
                </a:solidFill>
              </a:rPr>
              <a:t>nepodarilo splniť potrebné pravidlo n+3       zo záväzku 2010, čím Slovenská republika prišla o prostriedky vo výške 13 709 101,07 EUR</a:t>
            </a:r>
            <a:r>
              <a:rPr lang="sk-SK" sz="1400" b="0" kern="0" dirty="0" smtClean="0">
                <a:solidFill>
                  <a:schemeClr val="tx2"/>
                </a:solidFill>
              </a:rPr>
              <a:t> (obdobná situácia bola         k 31.12.2012, kedy sa v rámci programu nepodarilo  vyčerpať záväzok 2009 vo výške 1 863 717,05 EUR);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sk-SK" sz="1000" b="0" kern="0" dirty="0" smtClean="0">
              <a:solidFill>
                <a:schemeClr val="tx2"/>
              </a:solidFill>
            </a:endParaRP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sk-SK" sz="1400" kern="0" dirty="0" smtClean="0">
                <a:solidFill>
                  <a:schemeClr val="tx2"/>
                </a:solidFill>
              </a:rPr>
              <a:t>Keďže objem prostriedkov potrebných vyčerpať do konca roka 2014 predstavuje značnú sumu - 70,61 mil. EUR,         zo strany RO je potrebné akcelerovať čerpanie a urobiť maximum pre zabezpečenie predloženia CO dostatočného objemu oprávnených výdavkov. Zároveň je nevyhnutné vykonať potrebné kroky k odblokovaniu platieb zo strany EK</a:t>
            </a:r>
            <a:r>
              <a:rPr lang="sk-SK" sz="1400" b="0" kern="0" dirty="0" smtClean="0">
                <a:solidFill>
                  <a:schemeClr val="tx2"/>
                </a:solidFill>
              </a:rPr>
              <a:t>, ktoré pretrváva v súvislosti s listom EK zo dňa 19.11.2013, v ktorom </a:t>
            </a:r>
            <a:r>
              <a:rPr lang="sk-SK" sz="1400" kern="0" dirty="0" smtClean="0">
                <a:solidFill>
                  <a:schemeClr val="tx2"/>
                </a:solidFill>
              </a:rPr>
              <a:t>pohrozila pozastavením platieb v súlade s článkom 92 nariadenia EP a Rady (EÚ) č. 1083/2006 z dôvodov výsledkov auditu EK realizovaného v apríli 2013</a:t>
            </a:r>
            <a:r>
              <a:rPr lang="sk-SK" sz="1400" b="0" kern="0" dirty="0" smtClean="0">
                <a:solidFill>
                  <a:schemeClr val="tx2"/>
                </a:solidFill>
              </a:rPr>
              <a:t>. Zistenia auditu EK sa týkali riadenia a kontroly z úrovne RO/SORO, ktoré RO/SORO neidentifikoval v rámci administratívnej kontroly, príp. kontroly na mieste a vyústili do neoprávnených výdavkov alebo výdavkov, pri ktorých nebol dodržaný princíp zdravého finančného riadenia a viacero porušení v oblasti VO vrátane identifikovania systémovej chyby na stanovenie lehoty na vyžiadanie súťažných podkladov a potenciálny konflikt záujmov. Z návrhu správy z auditu EK vyplýva, že systém riadenia a kontroly OP Vzdelávanie čiastočne funguje (3. stupeň uistenia) v prípade oboch SORO a funguje (2. stupeň uistenia) v prípade RO, t.j. </a:t>
            </a:r>
            <a:r>
              <a:rPr lang="sk-SK" sz="1400" kern="0" dirty="0" smtClean="0">
                <a:solidFill>
                  <a:schemeClr val="tx2"/>
                </a:solidFill>
              </a:rPr>
              <a:t>CO môže na EK predkladať iba výdavky kontrolované RO</a:t>
            </a:r>
            <a:r>
              <a:rPr lang="sk-SK" sz="1400" b="0" kern="0" dirty="0" smtClean="0">
                <a:solidFill>
                  <a:schemeClr val="tx2"/>
                </a:solidFill>
              </a:rPr>
              <a:t>. </a:t>
            </a:r>
          </a:p>
          <a:p>
            <a:pPr algn="just">
              <a:lnSpc>
                <a:spcPct val="100000"/>
              </a:lnSpc>
            </a:pPr>
            <a:endParaRPr lang="sk-SK" sz="1000" b="0" kern="0" dirty="0" smtClean="0">
              <a:solidFill>
                <a:schemeClr val="tx2"/>
              </a:solidFill>
            </a:endParaRP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sk-SK" sz="1400" kern="0" dirty="0" smtClean="0">
                <a:solidFill>
                  <a:schemeClr val="tx2"/>
                </a:solidFill>
              </a:rPr>
              <a:t>Vzhľadom na dve neuhradené </a:t>
            </a:r>
            <a:r>
              <a:rPr lang="sk-SK" sz="1400" kern="0" dirty="0" err="1" smtClean="0">
                <a:solidFill>
                  <a:schemeClr val="tx2"/>
                </a:solidFill>
              </a:rPr>
              <a:t>ŽoP</a:t>
            </a:r>
            <a:r>
              <a:rPr lang="sk-SK" sz="1400" kern="0" dirty="0" smtClean="0">
                <a:solidFill>
                  <a:schemeClr val="tx2"/>
                </a:solidFill>
              </a:rPr>
              <a:t> na EK v celkovej výške 83,07 mil. EUR, ktorých schvaľovanie bolo EK prerušené, CO nedisponuje dostatočnou likviditou a k 20.06.2014 nie sú uhradené do príjmu štátneho rozpočtu výdavky              vo výške 26,54 mil. EUR;</a:t>
            </a:r>
            <a:endParaRPr lang="sk-SK" sz="1400" b="0" kern="0" dirty="0" smtClean="0">
              <a:solidFill>
                <a:schemeClr val="tx2"/>
              </a:solidFill>
            </a:endParaRPr>
          </a:p>
          <a:p>
            <a:pPr algn="just">
              <a:lnSpc>
                <a:spcPct val="100000"/>
              </a:lnSpc>
            </a:pPr>
            <a:endParaRPr lang="sk-SK" sz="1400" b="0" kern="0" dirty="0" smtClean="0"/>
          </a:p>
        </p:txBody>
      </p:sp>
    </p:spTree>
    <p:extLst>
      <p:ext uri="{BB962C8B-B14F-4D97-AF65-F5344CB8AC3E}">
        <p14:creationId xmlns:p14="http://schemas.microsoft.com/office/powerpoint/2010/main" val="1863040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dvolený návrh">
  <a:themeElements>
    <a:clrScheme name="Predvolený návrh 13">
      <a:dk1>
        <a:srgbClr val="CC33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AE2A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dvolený návrh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55600" marR="0" indent="0" algn="l" defTabSz="3556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>
            <a:tab pos="533400" algn="l"/>
          </a:tabLst>
          <a:defRPr kumimoji="0" lang="sk-SK" sz="1600" b="1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55600" marR="0" indent="0" algn="l" defTabSz="3556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>
            <a:tab pos="533400" algn="l"/>
          </a:tabLst>
          <a:defRPr kumimoji="0" lang="sk-SK" sz="1600" b="1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Predvolený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13">
        <a:dk1>
          <a:srgbClr val="CC33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AE2A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10997</TotalTime>
  <Words>1355</Words>
  <Application>Microsoft Office PowerPoint</Application>
  <PresentationFormat>Prezentácia na obrazovke (4:3)</PresentationFormat>
  <Paragraphs>419</Paragraphs>
  <Slides>7</Slides>
  <Notes>7</Notes>
  <HiddenSlides>0</HiddenSlides>
  <MMClips>0</MMClips>
  <ScaleCrop>false</ScaleCrop>
  <HeadingPairs>
    <vt:vector size="6" baseType="variant">
      <vt:variant>
        <vt:lpstr>Motív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snímok</vt:lpstr>
      </vt:variant>
      <vt:variant>
        <vt:i4>7</vt:i4>
      </vt:variant>
    </vt:vector>
  </HeadingPairs>
  <TitlesOfParts>
    <vt:vector size="9" baseType="lpstr">
      <vt:lpstr>Predvolený návrh</vt:lpstr>
      <vt:lpstr>AcroExch.Document.7</vt:lpstr>
      <vt:lpstr>Prezentácia programu PowerPoint</vt:lpstr>
      <vt:lpstr>Prezentácia programu PowerPoint</vt:lpstr>
      <vt:lpstr>Podiel čerpania k 20.06.2014 na záväzku 2007-2013 OP Vzdelávanie (národná úroveň)</vt:lpstr>
      <vt:lpstr>Čerpanie ŠF a KF programového obdobia 2007 - 2013 k 20.06.2014 </vt:lpstr>
      <vt:lpstr>Prezentácia programu PowerPoint</vt:lpstr>
      <vt:lpstr>Plnenie odhadov očakávaných výdavkov OP Vzdelávanie za rok 2014 k 20.06.2014</vt:lpstr>
      <vt:lpstr>Prezentácia programu PowerPoint</vt:lpstr>
    </vt:vector>
  </TitlesOfParts>
  <Company>MF_SR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akraisova</dc:creator>
  <cp:lastModifiedBy>Vargova Zuzana</cp:lastModifiedBy>
  <cp:revision>1262</cp:revision>
  <cp:lastPrinted>2014-06-23T12:12:21Z</cp:lastPrinted>
  <dcterms:created xsi:type="dcterms:W3CDTF">2005-10-20T15:38:35Z</dcterms:created>
  <dcterms:modified xsi:type="dcterms:W3CDTF">2014-06-24T14:16:43Z</dcterms:modified>
</cp:coreProperties>
</file>