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2" r:id="rId1"/>
  </p:sldMasterIdLst>
  <p:notesMasterIdLst>
    <p:notesMasterId r:id="rId31"/>
  </p:notesMasterIdLst>
  <p:handoutMasterIdLst>
    <p:handoutMasterId r:id="rId32"/>
  </p:handoutMasterIdLst>
  <p:sldIdLst>
    <p:sldId id="256" r:id="rId2"/>
    <p:sldId id="279" r:id="rId3"/>
    <p:sldId id="258" r:id="rId4"/>
    <p:sldId id="260" r:id="rId5"/>
    <p:sldId id="261" r:id="rId6"/>
    <p:sldId id="269" r:id="rId7"/>
    <p:sldId id="263" r:id="rId8"/>
    <p:sldId id="265" r:id="rId9"/>
    <p:sldId id="270" r:id="rId10"/>
    <p:sldId id="271" r:id="rId11"/>
    <p:sldId id="272" r:id="rId12"/>
    <p:sldId id="273" r:id="rId13"/>
    <p:sldId id="274" r:id="rId14"/>
    <p:sldId id="297" r:id="rId15"/>
    <p:sldId id="298" r:id="rId16"/>
    <p:sldId id="275" r:id="rId17"/>
    <p:sldId id="27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81" r:id="rId29"/>
    <p:sldId id="278" r:id="rId30"/>
  </p:sldIdLst>
  <p:sldSz cx="9144000" cy="6858000" type="screen4x3"/>
  <p:notesSz cx="6735763" cy="9866313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A093AEC-F8E5-4CC8-AAF9-EADB2A298E94}" type="datetimeFigureOut">
              <a:rPr lang="en-US"/>
              <a:pPr/>
              <a:t>6/20/2014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931B44-AB3E-49DC-9939-DCC2FDFDFE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A8C9F2-D212-488E-9973-A6D4FD7931F2}" type="datetimeFigureOut">
              <a:rPr lang="en-US"/>
              <a:pPr/>
              <a:t>6/20/2014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9BC98A0-9528-4E71-9D6D-0BB8F8626C5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0A8F598-3D76-426C-B23E-D2D80907E0C6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8293100" y="5803900"/>
            <a:ext cx="366713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4400" smtClean="0">
                <a:solidFill>
                  <a:schemeClr val="accent1"/>
                </a:solidFill>
                <a:latin typeface="Wingdings" charset="0"/>
              </a:rPr>
              <a:t>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5"/>
            <a:ext cx="6400800" cy="1362075"/>
          </a:xfrm>
        </p:spPr>
        <p:txBody>
          <a:bodyPr anchor="b"/>
          <a:lstStyle>
            <a:lvl1pPr algn="r">
              <a:defRPr sz="4600" b="0" cap="none" baseline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1" y="3609696"/>
            <a:ext cx="5181601" cy="1500187"/>
          </a:xfrm>
        </p:spPr>
        <p:txBody>
          <a:bodyPr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1pPr>
          </a:lstStyle>
          <a:p>
            <a:fld id="{41569AAA-3135-406C-A4D3-48E0F4914E84}" type="datetimeFigureOut">
              <a:rPr lang="en-US"/>
              <a:pPr/>
              <a:t>6/20/2014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9000" y="6356350"/>
            <a:ext cx="14462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638B198-AE9D-4864-987B-2703317270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02EC6-6487-401B-ABD8-2B7B91EDFF4D}" type="slidenum">
              <a:rPr lang="sk-SK"/>
              <a:pPr/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2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FA622-FBE2-4D7D-BA57-32C69113FCD8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7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7" y="2649071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x-none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CA0AFCE3-A32F-4A49-B4BB-C2218646A889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7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7" y="2649071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x-none" noProof="0" smtClean="0"/>
              <a:t>Drag picture to placeholder or click icon to add</a:t>
            </a:r>
            <a:endParaRPr noProof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7" y="1260476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x-none" noProof="0" smtClean="0"/>
              <a:t>Drag picture to placeholder or click icon to add</a:t>
            </a:r>
            <a:endParaRPr noProof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7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x-none" noProof="0" smtClean="0"/>
              <a:t>Drag picture to placeholder or click icon to add</a:t>
            </a:r>
            <a:endParaRPr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10FC91BD-7472-4FAE-9E7E-76B98902A269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9"/>
            <a:ext cx="1524000" cy="5851525"/>
          </a:xfrm>
        </p:spPr>
        <p:txBody>
          <a:bodyPr vert="eaVert" anchor="t"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39F4E5-0A45-4ECB-B2CF-577872A7C55F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F323D-EAA3-4E19-BEA2-8B03C3FA35E5}" type="slidenum">
              <a:rPr lang="sk-SK"/>
              <a:pPr/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444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39775" y="2770188"/>
            <a:ext cx="7662863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100" b="1">
                <a:solidFill>
                  <a:srgbClr val="7F7F7F"/>
                </a:solidFill>
              </a:defRPr>
            </a:lvl1pPr>
          </a:lstStyle>
          <a:p>
            <a:fld id="{AF177EC8-D340-4F78-B941-4F17BDCC0EA1}" type="slidenum">
              <a:rPr lang="sk-SK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</p:sldLayoutIdLst>
  <p:transition spd="slow">
    <p:wip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bg1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ts val="2000"/>
        </a:spcBef>
        <a:spcAft>
          <a:spcPct val="0"/>
        </a:spcAft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rgbClr val="595959"/>
          </a:solidFill>
          <a:latin typeface="Arial" charset="0"/>
          <a:ea typeface="+mn-ea"/>
          <a:cs typeface="+mn-cs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rgbClr val="C1F944"/>
        </a:buClr>
        <a:buSzPct val="90000"/>
        <a:buFont typeface="Wingdings" pitchFamily="2" charset="2"/>
        <a:buChar char="S"/>
        <a:defRPr sz="2000" kern="1200">
          <a:solidFill>
            <a:srgbClr val="595959"/>
          </a:solidFill>
          <a:latin typeface="Arial" charset="0"/>
          <a:ea typeface="+mn-ea"/>
          <a:cs typeface="+mn-cs"/>
        </a:defRPr>
      </a:lvl2pPr>
      <a:lvl3pPr marL="1035050" indent="-3492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90000"/>
        <a:buFont typeface="Wingdings" pitchFamily="2" charset="2"/>
        <a:buChar char="S"/>
        <a:defRPr kern="1200">
          <a:solidFill>
            <a:srgbClr val="595959"/>
          </a:solidFill>
          <a:latin typeface="Arial" charset="0"/>
          <a:ea typeface="+mn-ea"/>
          <a:cs typeface="+mn-cs"/>
        </a:defRPr>
      </a:lvl3pPr>
      <a:lvl4pPr marL="1371600" indent="-336550" algn="l" rtl="0" eaLnBrk="0" fontAlgn="base" hangingPunct="0">
        <a:spcBef>
          <a:spcPts val="600"/>
        </a:spcBef>
        <a:spcAft>
          <a:spcPct val="0"/>
        </a:spcAft>
        <a:buClr>
          <a:srgbClr val="C1F944"/>
        </a:buClr>
        <a:buSzPct val="90000"/>
        <a:buFont typeface="Wingdings" pitchFamily="2" charset="2"/>
        <a:buChar char="S"/>
        <a:defRPr kern="1200">
          <a:solidFill>
            <a:srgbClr val="595959"/>
          </a:solidFill>
          <a:latin typeface="Arial" charset="0"/>
          <a:ea typeface="+mn-ea"/>
          <a:cs typeface="+mn-cs"/>
        </a:defRPr>
      </a:lvl4pPr>
      <a:lvl5pPr marL="1720850" indent="-3492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90000"/>
        <a:buFont typeface="Wingdings" pitchFamily="2" charset="2"/>
        <a:buChar char="S"/>
        <a:defRPr kern="1200">
          <a:solidFill>
            <a:srgbClr val="595959"/>
          </a:solidFill>
          <a:latin typeface="Arial" charset="0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Pracovn__h_rok_programu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Pracovn__h_rok_programu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Pracovn__h_rok_programu_Microsoft_Office_Excel_97-2003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Pracovn__h_rok_programu_Microsoft_Office_Excel_97-2003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14375" y="1358900"/>
            <a:ext cx="7772400" cy="1998663"/>
          </a:xfrm>
        </p:spPr>
        <p:txBody>
          <a:bodyPr tIns="0" bIns="0" anchor="b"/>
          <a:lstStyle/>
          <a:p>
            <a:pPr eaLnBrk="1" hangingPunct="1"/>
            <a:r>
              <a:rPr lang="sk-SK" sz="2400" b="1" smtClean="0">
                <a:solidFill>
                  <a:schemeClr val="tx1"/>
                </a:solidFill>
                <a:latin typeface="Arial" pitchFamily="34" charset="0"/>
              </a:rPr>
              <a:t>Národný projekt VÚDPaP</a:t>
            </a:r>
            <a:br>
              <a:rPr lang="sk-SK" sz="2400" b="1" smtClean="0">
                <a:solidFill>
                  <a:schemeClr val="tx1"/>
                </a:solidFill>
                <a:latin typeface="Arial" pitchFamily="34" charset="0"/>
              </a:rPr>
            </a:br>
            <a:r>
              <a:rPr lang="sk-SK" sz="2400" b="1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sk-SK" sz="2400" b="1" smtClean="0">
                <a:solidFill>
                  <a:schemeClr val="tx1"/>
                </a:solidFill>
                <a:latin typeface="Arial" pitchFamily="34" charset="0"/>
              </a:rPr>
            </a:br>
            <a:r>
              <a:rPr lang="sk-SK" sz="2600" b="1" smtClean="0">
                <a:solidFill>
                  <a:schemeClr val="tx1"/>
                </a:solidFill>
                <a:latin typeface="Arial" pitchFamily="34" charset="0"/>
              </a:rPr>
              <a:t>Komplexný poradenský systém prevencie a ovplyvňovania sociálno-patologických javov v školskom prostredí</a:t>
            </a:r>
            <a:r>
              <a:rPr lang="sk-SK" sz="2400" b="1" smtClean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019175" y="4410075"/>
            <a:ext cx="7172325" cy="1331913"/>
          </a:xfrm>
        </p:spPr>
        <p:txBody>
          <a:bodyPr tIns="0" bIns="0"/>
          <a:lstStyle/>
          <a:p>
            <a:pPr marL="0" indent="0" algn="ctr" eaLnBrk="1" hangingPunct="1">
              <a:spcBef>
                <a:spcPts val="300"/>
              </a:spcBef>
              <a:buFont typeface="Wingdings" pitchFamily="2" charset="2"/>
              <a:buNone/>
            </a:pPr>
            <a:r>
              <a:rPr lang="sk-SK" sz="2300" smtClean="0">
                <a:solidFill>
                  <a:schemeClr val="tx2"/>
                </a:solidFill>
                <a:latin typeface="Calisto MT" pitchFamily="18" charset="0"/>
              </a:rPr>
              <a:t>			</a:t>
            </a:r>
          </a:p>
        </p:txBody>
      </p:sp>
      <p:pic>
        <p:nvPicPr>
          <p:cNvPr id="11267" name="Picture 5" descr="opv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4410075"/>
            <a:ext cx="14668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Obrázok 7" descr="VUDPaP-1_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4481513"/>
            <a:ext cx="10080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Obrázok 4" descr="C:\Users\Surová\Pictures\VUDPaP\LOGO projektu K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0200" y="4481513"/>
            <a:ext cx="19446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7" descr="EU-ESF-VERTICAL-COLO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3663" y="4481513"/>
            <a:ext cx="144145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Box 9"/>
          <p:cNvSpPr txBox="1">
            <a:spLocks noChangeArrowheads="1"/>
          </p:cNvSpPr>
          <p:nvPr/>
        </p:nvSpPr>
        <p:spPr bwMode="auto">
          <a:xfrm>
            <a:off x="179388" y="5878513"/>
            <a:ext cx="813752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01650" lvl="1" algn="ctr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</a:pPr>
            <a:r>
              <a:rPr lang="sk-SK" sz="1200" b="1"/>
              <a:t>Moderné vzdelávanie pre vedomostnú spoločnosť/projekt je spolufinancovaný zo zdrojov EÚ</a:t>
            </a:r>
          </a:p>
          <a:p>
            <a:pPr marL="228600" indent="-182563" algn="ctr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endParaRPr lang="sk-SK" sz="1200" b="1"/>
          </a:p>
        </p:txBody>
      </p:sp>
      <p:sp>
        <p:nvSpPr>
          <p:cNvPr id="11272" name="TextBox 10"/>
          <p:cNvSpPr txBox="1">
            <a:spLocks noChangeArrowheads="1"/>
          </p:cNvSpPr>
          <p:nvPr/>
        </p:nvSpPr>
        <p:spPr bwMode="auto">
          <a:xfrm>
            <a:off x="2411413" y="3781425"/>
            <a:ext cx="4248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k-SK" b="1"/>
              <a:t>	17/01/2013 – 31/10/2015</a:t>
            </a:r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>
          <a:xfrm>
            <a:off x="457200" y="-100013"/>
            <a:ext cx="8229600" cy="1152526"/>
          </a:xfrm>
        </p:spPr>
        <p:txBody>
          <a:bodyPr/>
          <a:lstStyle/>
          <a:p>
            <a:pPr eaLnBrk="1" hangingPunct="1"/>
            <a:r>
              <a:rPr lang="sk-SK" sz="20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Aktivita 1.2.: Vzdelávanie pedagogických a odborných zamestnancov systému výchovného poradenstva a prevencie</a:t>
            </a:r>
            <a:endParaRPr lang="en-US" sz="2000" b="1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23850" y="1628775"/>
            <a:ext cx="8078788" cy="4176713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sk-SK" sz="1400" b="1" smtClean="0">
                <a:latin typeface="Arial" pitchFamily="34" charset="0"/>
                <a:ea typeface="Arial Unicode MS" pitchFamily="34" charset="-128"/>
              </a:rPr>
              <a:t>1.2.1 Prípravné činnosti pre vzdelávanie pedagogických a odborných zamestnancov systému výchovného poradenstva a prevencie</a:t>
            </a:r>
          </a:p>
          <a:p>
            <a:pPr algn="just" eaLnBrk="1" hangingPunct="1">
              <a:lnSpc>
                <a:spcPct val="80000"/>
              </a:lnSpc>
            </a:pPr>
            <a:r>
              <a:rPr lang="sk-SK" sz="1400" b="1" smtClean="0">
                <a:latin typeface="Arial" pitchFamily="34" charset="0"/>
                <a:ea typeface="Arial Unicode MS" pitchFamily="34" charset="-128"/>
              </a:rPr>
              <a:t>1.2.2 Rozvíjanie obsahu vzdelávania pre pedagogických a odborných zamestnancov systému výchovného poradenstva a prevencie</a:t>
            </a:r>
          </a:p>
          <a:p>
            <a:pPr algn="just" eaLnBrk="1" hangingPunct="1">
              <a:lnSpc>
                <a:spcPct val="80000"/>
              </a:lnSpc>
            </a:pPr>
            <a:r>
              <a:rPr lang="sk-SK" sz="1400" b="1" smtClean="0">
                <a:latin typeface="Arial" pitchFamily="34" charset="0"/>
                <a:ea typeface="Arial Unicode MS" pitchFamily="34" charset="-128"/>
              </a:rPr>
              <a:t>1.2.3 Realizácia vzdelávacích aktivít pre odborných a pedagogických zamestnancov systému výchovného poradenstva a prevencie: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sk-SK" sz="1400" smtClean="0">
                <a:latin typeface="Arial" pitchFamily="34" charset="0"/>
                <a:ea typeface="Arial Unicode MS" pitchFamily="34" charset="-128"/>
              </a:rPr>
              <a:t>inštruktážne kurzy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Char char="ü"/>
            </a:pPr>
            <a:r>
              <a:rPr lang="sk-SK" sz="1400" smtClean="0">
                <a:latin typeface="Arial" pitchFamily="34" charset="0"/>
                <a:ea typeface="Arial Unicode MS" pitchFamily="34" charset="-128"/>
              </a:rPr>
              <a:t>sociálno psychologické výcviky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Char char="ü"/>
            </a:pPr>
            <a:r>
              <a:rPr lang="sk-SK" sz="1400" smtClean="0">
                <a:latin typeface="Arial" pitchFamily="34" charset="0"/>
                <a:ea typeface="Arial Unicode MS" pitchFamily="34" charset="-128"/>
              </a:rPr>
              <a:t>workshopy, kongresy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Char char="ü"/>
            </a:pPr>
            <a:r>
              <a:rPr lang="sk-SK" sz="1400" smtClean="0">
                <a:latin typeface="Arial" pitchFamily="34" charset="0"/>
                <a:ea typeface="Arial Unicode MS" pitchFamily="34" charset="-128"/>
              </a:rPr>
              <a:t>aktivity medzinárodnej spolupráce – mobility</a:t>
            </a:r>
          </a:p>
          <a:p>
            <a:pPr algn="just" eaLnBrk="1" hangingPunct="1">
              <a:lnSpc>
                <a:spcPct val="80000"/>
              </a:lnSpc>
            </a:pPr>
            <a:endParaRPr lang="sk-SK" sz="1400" smtClean="0">
              <a:latin typeface="Arial" pitchFamily="34" charset="0"/>
              <a:ea typeface="Arial Unicode MS" pitchFamily="34" charset="-128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k-SK" sz="1400" smtClean="0">
                <a:latin typeface="Arial" pitchFamily="34" charset="0"/>
                <a:ea typeface="Arial Unicode MS" pitchFamily="34" charset="-128"/>
              </a:rPr>
              <a:t>     </a:t>
            </a:r>
            <a:endParaRPr lang="en-US" sz="1400" smtClean="0">
              <a:latin typeface="Arial" pitchFamily="34" charset="0"/>
              <a:ea typeface="Arial Unicode MS" pitchFamily="34" charset="-128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457200" y="-100013"/>
            <a:ext cx="8229600" cy="1211263"/>
          </a:xfrm>
        </p:spPr>
        <p:txBody>
          <a:bodyPr/>
          <a:lstStyle/>
          <a:p>
            <a:pPr eaLnBrk="1" hangingPunct="1"/>
            <a:r>
              <a:rPr lang="sk-SK" sz="20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Aktivita 1.3:  Inovácia poradenských metód v systéme VPaP pre žiakov so ŠVVP pri zvyšovaní ich zamestnateľnosti </a:t>
            </a:r>
            <a:endParaRPr lang="en-US" sz="2000" b="1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323850" y="1628775"/>
            <a:ext cx="8280400" cy="432117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sk-SK" sz="18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1.3.1</a:t>
            </a:r>
            <a:r>
              <a:rPr lang="sk-SK" sz="18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sk-SK" sz="18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Metodická inovácia psychologického poradenstva pri práci so žiakmi s poruchami učenia a správania a žiakmi</a:t>
            </a:r>
            <a:r>
              <a:rPr lang="sk-SK" sz="1800" b="1" i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sk-SK" sz="18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s nadaním</a:t>
            </a:r>
            <a:r>
              <a:rPr lang="sk-SK" sz="1800" b="1" i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sk-SK" sz="18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a pri usmerňovaní ich profesionálneho rozhodovania sa</a:t>
            </a:r>
          </a:p>
          <a:p>
            <a:pPr algn="just" eaLnBrk="1" hangingPunct="1">
              <a:lnSpc>
                <a:spcPct val="120000"/>
              </a:lnSpc>
            </a:pPr>
            <a:r>
              <a:rPr lang="sk-SK" sz="18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1.3.2</a:t>
            </a:r>
            <a:r>
              <a:rPr lang="sk-SK" sz="18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sk-SK" sz="18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Špeciálno-pedagogické poradenstvo pri usmerňovaní profesionálneho rozhodovania sa žiakov základných škôl so zdravotným znevýhodnením a žiakov zo sociálne znevýhodneného prostredia</a:t>
            </a:r>
          </a:p>
          <a:p>
            <a:pPr algn="just" eaLnBrk="1" hangingPunct="1">
              <a:lnSpc>
                <a:spcPct val="120000"/>
              </a:lnSpc>
            </a:pPr>
            <a:r>
              <a:rPr lang="sk-SK" sz="18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1.3.3</a:t>
            </a:r>
            <a:r>
              <a:rPr lang="sk-SK" sz="18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sk-SK" sz="18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Výchovno-poradenské usmerňovanie profesionálneho rozhodovania sa žiakov ZŠ výchovnými poradcami</a:t>
            </a:r>
          </a:p>
          <a:p>
            <a:pPr algn="just" eaLnBrk="1" hangingPunct="1">
              <a:lnSpc>
                <a:spcPct val="120000"/>
              </a:lnSpc>
            </a:pPr>
            <a:r>
              <a:rPr lang="sk-SK" sz="18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1.3.4. Odborná diseminácia problematiky diagnostiky, poradenstva a prevencie porúch učenia, správania, sociálnej patológie (vrátane prevencie nezamestnanosti)</a:t>
            </a:r>
            <a:endParaRPr lang="sk-SK" sz="1800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endParaRPr lang="en-US" sz="1800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>
          <a:xfrm>
            <a:off x="250825" y="-26988"/>
            <a:ext cx="8435975" cy="1008063"/>
          </a:xfrm>
        </p:spPr>
        <p:txBody>
          <a:bodyPr/>
          <a:lstStyle/>
          <a:p>
            <a:pPr eaLnBrk="1" hangingPunct="1"/>
            <a:r>
              <a:rPr lang="en-US" sz="35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Benefity NP pre základn</a:t>
            </a:r>
            <a:r>
              <a:rPr lang="sk-SK" sz="35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é</a:t>
            </a:r>
            <a:r>
              <a:rPr lang="en-US" sz="35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školy </a:t>
            </a:r>
            <a:br>
              <a:rPr lang="en-US" sz="35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35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a poradne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4294967295"/>
          </p:nvPr>
        </p:nvSpPr>
        <p:spPr>
          <a:xfrm>
            <a:off x="739775" y="1412875"/>
            <a:ext cx="7662863" cy="4321175"/>
          </a:xfrm>
        </p:spPr>
        <p:txBody>
          <a:bodyPr/>
          <a:lstStyle/>
          <a:p>
            <a:pPr algn="just" eaLnBrk="1" hangingPunct="1"/>
            <a:r>
              <a:rPr lang="sk-SK" sz="16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zapojenie do novej stratégie poradenského systém v SR zameranej na elimináciu sociálno-patologických javov v školskom prostredí a perspektívnej uplatniteľnosti žiakov ZŠ na trhu práce</a:t>
            </a:r>
          </a:p>
          <a:p>
            <a:pPr algn="just" eaLnBrk="1" hangingPunct="1"/>
            <a:r>
              <a:rPr lang="sk-SK" sz="16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IT zasieťovanie prostredníctvom dátového úložiska s 1300 zapojenými základnými školami v SR a 82 poradenskými zariadeniami CPPPaP a CŠPP</a:t>
            </a:r>
          </a:p>
          <a:p>
            <a:pPr algn="just" eaLnBrk="1" hangingPunct="1"/>
            <a:r>
              <a:rPr lang="sk-SK" sz="16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získanie on–line prístup do dátového úložiska NP s prístupom k moderným diagnostickým nástrojom a metodikám zameraným na kariérové poradenstvo pre žiakov so ŠVVP a najnovším informáciám z poradenského systému v SR</a:t>
            </a:r>
          </a:p>
          <a:p>
            <a:pPr algn="just" eaLnBrk="1" hangingPunct="1"/>
            <a:r>
              <a:rPr lang="sk-SK" sz="16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prostredníctvom   výchovných  poradcov  v spolupráci so psychológmi a špeciálnymi pedagógmi zabezpečené systémové riešenie problematiky žiakov so ŠVVP,</a:t>
            </a:r>
          </a:p>
          <a:p>
            <a:pPr algn="just" eaLnBrk="1" hangingPunct="1"/>
            <a:r>
              <a:rPr lang="sk-SK" sz="16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zvýšenie  odborných poradenských kompetencií výchovných poradcov, špeciálnych pedagógov a psychológov</a:t>
            </a:r>
          </a:p>
          <a:p>
            <a:pPr algn="just" eaLnBrk="1" hangingPunct="1"/>
            <a:r>
              <a:rPr lang="sk-SK" sz="16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odborná spolupráca v NP a výmena dobrej praxe so zahraničnými partnermi.</a:t>
            </a:r>
          </a:p>
          <a:p>
            <a:pPr algn="just" eaLnBrk="1" hangingPunct="1"/>
            <a:endParaRPr lang="en-US" sz="1600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 idx="4294967295"/>
          </p:nvPr>
        </p:nvSpPr>
        <p:spPr>
          <a:xfrm>
            <a:off x="457200" y="188913"/>
            <a:ext cx="8229600" cy="760412"/>
          </a:xfrm>
        </p:spPr>
        <p:txBody>
          <a:bodyPr/>
          <a:lstStyle/>
          <a:p>
            <a:pPr eaLnBrk="1" hangingPunct="1"/>
            <a:r>
              <a:rPr lang="sk-SK" sz="2600" b="1" smtClean="0">
                <a:latin typeface="Arial" pitchFamily="34" charset="0"/>
              </a:rPr>
              <a:t>Príklady metodologických nástrojov pre všetky cieľové skupiny NP</a:t>
            </a:r>
            <a:endParaRPr lang="en-US" sz="2600" b="1" smtClean="0">
              <a:latin typeface="Arial" pitchFamily="34" charset="0"/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4294967295"/>
          </p:nvPr>
        </p:nvSpPr>
        <p:spPr>
          <a:xfrm>
            <a:off x="323850" y="1512888"/>
            <a:ext cx="8496300" cy="45085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k-SK" sz="2000" b="1" dirty="0" smtClean="0">
                <a:latin typeface="Arial" pitchFamily="34" charset="0"/>
              </a:rPr>
              <a:t>COMDI</a:t>
            </a:r>
            <a:r>
              <a:rPr lang="sk-SK" sz="2000" dirty="0" smtClean="0">
                <a:latin typeface="Arial" pitchFamily="34" charset="0"/>
              </a:rPr>
              <a:t> – počítačový program na diagnostiku </a:t>
            </a:r>
            <a:r>
              <a:rPr lang="sk-SK" sz="2000" dirty="0" err="1" smtClean="0">
                <a:latin typeface="Arial" pitchFamily="34" charset="0"/>
              </a:rPr>
              <a:t>študijno</a:t>
            </a:r>
            <a:r>
              <a:rPr lang="sk-SK" sz="2000" dirty="0" smtClean="0">
                <a:latin typeface="Arial" pitchFamily="34" charset="0"/>
              </a:rPr>
              <a:t> – profesijných predpokladov žiakov ZŠ - v našich podmienkach jediná metóda (program), ktorá diagnostikuje kompetencie žiaka (klienta) a dokáže ich porovnať  s požiadavkami povolaní</a:t>
            </a:r>
          </a:p>
          <a:p>
            <a:pPr eaLnBrk="1" hangingPunct="1">
              <a:lnSpc>
                <a:spcPct val="80000"/>
              </a:lnSpc>
            </a:pPr>
            <a:r>
              <a:rPr lang="sk-SK" sz="2000" b="1" dirty="0" smtClean="0">
                <a:latin typeface="Arial" pitchFamily="34" charset="0"/>
              </a:rPr>
              <a:t>Test merania technického talentu</a:t>
            </a:r>
            <a:r>
              <a:rPr lang="sk-SK" sz="2000" dirty="0" smtClean="0">
                <a:latin typeface="Arial" pitchFamily="34" charset="0"/>
              </a:rPr>
              <a:t> - test na zisťovanie vedecko-technických záujmov žiakov základných škôl</a:t>
            </a:r>
          </a:p>
          <a:p>
            <a:pPr eaLnBrk="1" hangingPunct="1">
              <a:lnSpc>
                <a:spcPct val="80000"/>
              </a:lnSpc>
            </a:pPr>
            <a:r>
              <a:rPr lang="sk-SK" sz="2000" b="1" dirty="0" smtClean="0">
                <a:latin typeface="Arial" pitchFamily="34" charset="0"/>
              </a:rPr>
              <a:t>Test Učebné štýly žiakov</a:t>
            </a:r>
            <a:r>
              <a:rPr lang="sk-SK" sz="2000" dirty="0" smtClean="0">
                <a:latin typeface="Arial" pitchFamily="34" charset="0"/>
              </a:rPr>
              <a:t> - metodika na zisťovanie, akú formu učenia žiak preferuje, t.j. za akých podmienok sa najlepšie sústredí na štúdium, aké prostredie preferuje, keď sa učí nové alebo náročné učivo</a:t>
            </a:r>
          </a:p>
          <a:p>
            <a:pPr eaLnBrk="1" hangingPunct="1">
              <a:lnSpc>
                <a:spcPct val="80000"/>
              </a:lnSpc>
            </a:pPr>
            <a:r>
              <a:rPr lang="sk-SK" sz="2000" b="1" dirty="0" smtClean="0">
                <a:latin typeface="Arial" pitchFamily="34" charset="0"/>
              </a:rPr>
              <a:t>Test technicko-praktického porozumenia</a:t>
            </a:r>
            <a:r>
              <a:rPr lang="sk-SK" sz="2000" dirty="0" smtClean="0">
                <a:latin typeface="Arial" pitchFamily="34" charset="0"/>
              </a:rPr>
              <a:t> - test  vhodný pri vyhľadávaní technických talentov, u ktorých treba maximálne podporiť ich orientáciu technickým smerom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04048"/>
            <a:ext cx="6624736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ea typeface="ＭＳ Ｐゴシック" charset="0"/>
              </a:rPr>
              <a:t>Diagnostické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ea typeface="ＭＳ Ｐゴシック" charset="0"/>
              </a:rPr>
              <a:t> </a:t>
            </a:r>
            <a:r>
              <a:rPr lang="en-US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ea typeface="ＭＳ Ｐゴシック" charset="0"/>
              </a:rPr>
              <a:t>nástroje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ea typeface="ＭＳ Ｐゴシック" charset="0"/>
              </a:rPr>
              <a:t> pre </a:t>
            </a:r>
            <a:r>
              <a:rPr lang="en-US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ea typeface="ＭＳ Ｐゴシック" charset="0"/>
              </a:rPr>
              <a:t>odborných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ea typeface="ＭＳ Ｐゴシック" charset="0"/>
              </a:rPr>
              <a:t> </a:t>
            </a:r>
            <a:r>
              <a:rPr lang="en-US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ea typeface="ＭＳ Ｐゴシック" charset="0"/>
              </a:rPr>
              <a:t>zamestnancov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  <a:ea typeface="ＭＳ Ｐゴシック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1428737"/>
            <a:ext cx="821537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sk-SK" b="1" i="0" u="none" strike="noStrike" cap="none" normalizeH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imes New Roman" pitchFamily="18" charset="0"/>
              </a:rPr>
              <a:t>Na diagnostiku osobnostných predpokladov žiakov: </a:t>
            </a:r>
            <a:endParaRPr kumimoji="0" lang="en-US" b="0" i="0" u="none" strike="noStrike" cap="none" normalizeH="0" dirty="0" smtClean="0">
              <a:ln>
                <a:noFill/>
              </a:ln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sk-SK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T-21, Osobnostný dotazník pre deti B-JEPI (Metóda merania </a:t>
            </a:r>
            <a:r>
              <a:rPr kumimoji="0" lang="sk-SK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extraverzie</a:t>
            </a:r>
            <a:r>
              <a:rPr kumimoji="0" lang="sk-SK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sk-SK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neurotizmu</a:t>
            </a:r>
            <a:r>
              <a:rPr kumimoji="0" lang="sk-SK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),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sk-SK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T-261 Dotazník SPARO (Metóda merania základných komponentov bazálnej psychickej </a:t>
            </a:r>
            <a:r>
              <a:rPr kumimoji="0" lang="sk-SK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integrovanosti</a:t>
            </a:r>
            <a:r>
              <a:rPr kumimoji="0" lang="sk-SK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),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k-SK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T-266 Dotazník DUSIN (Metóda merania postojov a prežívania vo vzťahu k základným životným kontextom)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k-SK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T-216 Dotazník SPAS (Metóda merania postojov dieťaťa k vlastnému školskému výkonu)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k-SK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Metóda diagnostikovania stavu a procesov vo vedomí jednotlivca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sk-SK" b="1" i="0" u="none" strike="noStrike" cap="none" normalizeH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imes New Roman" pitchFamily="18" charset="0"/>
              </a:rPr>
              <a:t>2.	Na diagnostiku úrovne a štruktúry intelektu:</a:t>
            </a:r>
            <a:endParaRPr kumimoji="0" lang="en-US" b="0" i="0" u="none" strike="noStrike" cap="none" normalizeH="0" dirty="0" smtClean="0">
              <a:ln>
                <a:noFill/>
              </a:ln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k-SK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T-309 Analýza štruktúry inteligencie (Metóda merania inteligencie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k-SK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T-8 Obrázkovo slovníková skúška (Metóda merania slovnej zásoby a jazykovej pohotovosti pre deti)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sk-SK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sk-SK" b="1" dirty="0" smtClean="0"/>
              <a:t>3.   Na diagnostiku porúch učenia:</a:t>
            </a:r>
            <a:endParaRPr lang="en-US" dirty="0" smtClean="0"/>
          </a:p>
          <a:p>
            <a:pPr lvl="0">
              <a:buFont typeface="Arial" pitchFamily="34" charset="0"/>
              <a:buChar char="•"/>
            </a:pPr>
            <a:r>
              <a:rPr lang="sk-SK" sz="1600" dirty="0" smtClean="0"/>
              <a:t>T-111 </a:t>
            </a:r>
            <a:r>
              <a:rPr lang="sk-SK" sz="1600" dirty="0" err="1" smtClean="0"/>
              <a:t>Neuropsychologická</a:t>
            </a:r>
            <a:r>
              <a:rPr lang="sk-SK" sz="1600" dirty="0" smtClean="0"/>
              <a:t> batéria testov na spracovávanie čísel a počítanie u detí – ZAREKI (Metóda merania aspektov spracovania čísiel a počítania u detí)</a:t>
            </a:r>
            <a:endParaRPr lang="en-US" sz="1600" dirty="0" smtClean="0"/>
          </a:p>
          <a:p>
            <a:pPr lvl="0">
              <a:buFont typeface="Arial" pitchFamily="34" charset="0"/>
              <a:buChar char="•"/>
            </a:pPr>
            <a:r>
              <a:rPr lang="sk-SK" sz="1600" dirty="0" smtClean="0"/>
              <a:t>T-239 Diagnostika špecifických porúch učenia (Metóda merania špecifických porúch učenia)</a:t>
            </a:r>
            <a:endParaRPr lang="en-US" sz="1600" dirty="0" smtClean="0"/>
          </a:p>
          <a:p>
            <a:pPr lvl="0">
              <a:buFont typeface="Arial" pitchFamily="34" charset="0"/>
              <a:buChar char="•"/>
            </a:pPr>
            <a:r>
              <a:rPr lang="sk-SK" sz="1600" dirty="0" smtClean="0"/>
              <a:t>T 202 Čítací test (Metóda merania závažnosti porúch čítania u detí)</a:t>
            </a:r>
            <a:endParaRPr lang="en-US" sz="16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sk-S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285720" y="1214423"/>
            <a:ext cx="8429684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sk-SK" b="1" i="0" u="none" strike="noStrike" cap="none" normalizeH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imes New Roman" pitchFamily="18" charset="0"/>
              </a:rPr>
              <a:t>4.   Na diagnostiku špecifických funkcií:</a:t>
            </a:r>
            <a:endParaRPr kumimoji="0" lang="en-US" b="0" i="0" u="none" strike="noStrike" cap="none" normalizeH="0" dirty="0" smtClean="0">
              <a:ln>
                <a:noFill/>
              </a:ln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T-81 Číselný obdĺžnik (Metóda merania optického postrehu, </a:t>
            </a:r>
            <a:r>
              <a:rPr kumimoji="0" lang="sk-SK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selektivity</a:t>
            </a: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a distribúcie pozornosti)</a:t>
            </a: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T-41 Test cesty (Metóda merania všeobecnej výkonnosti mozgu)</a:t>
            </a: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T-52 Test koncentrácie pozornosti (Metóda merania schopnosti koncentrácie pozornosti)</a:t>
            </a: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T-66 </a:t>
            </a:r>
            <a:r>
              <a:rPr kumimoji="0" lang="sk-SK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Disjunkčný</a:t>
            </a: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rekčný čas DRČ I (Metóda merania rýchlej diskriminácie)</a:t>
            </a: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T-66 </a:t>
            </a:r>
            <a:r>
              <a:rPr kumimoji="0" lang="sk-SK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Disjunkčný</a:t>
            </a: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rekčný čas DRČ II (Metóda merania mentálnej rýchlosti)</a:t>
            </a: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T-256 Orientačná skúška očných pohybov (Metóda merania kvality očných pohybov a rozlišovacích schopností)</a:t>
            </a: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WIN-5, </a:t>
            </a:r>
            <a:r>
              <a:rPr kumimoji="0" lang="sk-SK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Pmt</a:t>
            </a: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(Metóda merania </a:t>
            </a:r>
            <a:r>
              <a:rPr kumimoji="0" lang="sk-SK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psychomotorického</a:t>
            </a: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tempa a pozornosti)</a:t>
            </a: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T.122 Testy matematických schopností (Metóda merania úrovne a kvality matematických schopností)</a:t>
            </a: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T-254 Diagnostická metóda k zisťovaniu deficitov čiastkových funkcií (Metóda merania špecifických porúch učenia)</a:t>
            </a: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T-95 Pamäťový test učenia (Metóda merania kapacity krátkodobej a dlhodobej verbálnej pamäti)</a:t>
            </a: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T.116 Test </a:t>
            </a:r>
            <a:r>
              <a:rPr kumimoji="0" lang="sk-SK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laterality</a:t>
            </a: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(Metóda merania </a:t>
            </a:r>
            <a:r>
              <a:rPr kumimoji="0" lang="sk-SK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latelárnej</a:t>
            </a:r>
            <a:r>
              <a:rPr kumimoji="0" lang="sk-SK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preferencie)</a:t>
            </a:r>
          </a:p>
          <a:p>
            <a:pPr lvl="0"/>
            <a:endParaRPr lang="sk-SK" b="1" dirty="0" smtClean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lvl="0"/>
            <a:r>
              <a:rPr lang="sk-SK" b="1" dirty="0" smtClean="0">
                <a:latin typeface="+mn-lt"/>
              </a:rPr>
              <a:t>5.  Špecifické metodiky pre </a:t>
            </a:r>
            <a:r>
              <a:rPr lang="sk-SK" b="1" dirty="0" err="1" smtClean="0">
                <a:latin typeface="+mn-lt"/>
              </a:rPr>
              <a:t>kariérové</a:t>
            </a:r>
            <a:r>
              <a:rPr lang="sk-SK" b="1" dirty="0" smtClean="0">
                <a:latin typeface="+mn-lt"/>
              </a:rPr>
              <a:t> poradenstvo</a:t>
            </a:r>
            <a:endParaRPr lang="en-US" dirty="0" smtClean="0">
              <a:latin typeface="+mn-lt"/>
            </a:endParaRPr>
          </a:p>
          <a:p>
            <a:pPr lvl="0"/>
            <a:r>
              <a:rPr lang="sk-SK" sz="1500" dirty="0" smtClean="0">
                <a:latin typeface="+mn-lt"/>
              </a:rPr>
              <a:t>COMDI – Počítačová diagnostika študijno-profesijných predpokladov žiakov</a:t>
            </a:r>
            <a:endParaRPr lang="en-US" sz="1500" dirty="0" smtClean="0">
              <a:latin typeface="+mn-lt"/>
            </a:endParaRPr>
          </a:p>
          <a:p>
            <a:pPr lvl="0"/>
            <a:r>
              <a:rPr lang="sk-SK" sz="1500" dirty="0" smtClean="0">
                <a:latin typeface="+mn-lt"/>
              </a:rPr>
              <a:t>Metóda diagnostikovania stavu a procesov vo vedomí jednotlivca</a:t>
            </a:r>
            <a:endParaRPr lang="en-US" sz="1500" dirty="0" smtClean="0">
              <a:latin typeface="+mn-lt"/>
            </a:endParaRPr>
          </a:p>
          <a:p>
            <a:pPr lvl="0"/>
            <a:r>
              <a:rPr lang="sk-SK" sz="1500" dirty="0" smtClean="0">
                <a:latin typeface="+mn-lt"/>
              </a:rPr>
              <a:t>Metóda merania symptómov a charakteristík zameraných na atmosféru v školách a rizikové javy</a:t>
            </a:r>
            <a:endParaRPr lang="en-US" sz="1500" dirty="0" smtClean="0">
              <a:latin typeface="+mn-lt"/>
            </a:endParaRPr>
          </a:p>
          <a:p>
            <a:pPr lvl="0"/>
            <a:r>
              <a:rPr lang="sk-SK" sz="1500" dirty="0" smtClean="0">
                <a:latin typeface="+mn-lt"/>
              </a:rPr>
              <a:t>Metóda merania technického talentu vo vzťahu k </a:t>
            </a:r>
            <a:r>
              <a:rPr lang="sk-SK" sz="1500" dirty="0" err="1" smtClean="0">
                <a:latin typeface="+mn-lt"/>
              </a:rPr>
              <a:t>vedecko</a:t>
            </a:r>
            <a:r>
              <a:rPr lang="sk-SK" sz="1500" dirty="0" smtClean="0">
                <a:latin typeface="+mn-lt"/>
              </a:rPr>
              <a:t> technickej činnosti</a:t>
            </a:r>
            <a:endParaRPr lang="en-US" sz="1500" dirty="0" smtClean="0">
              <a:latin typeface="+mn-lt"/>
            </a:endParaRPr>
          </a:p>
          <a:p>
            <a:pPr lvl="0"/>
            <a:r>
              <a:rPr lang="sk-SK" sz="1500" dirty="0" smtClean="0">
                <a:latin typeface="+mn-lt"/>
              </a:rPr>
              <a:t>Metóda merania preferencie foriem učenia</a:t>
            </a:r>
            <a:endParaRPr lang="en-US" sz="1500" dirty="0" smtClean="0">
              <a:latin typeface="+mn-lt"/>
            </a:endParaRPr>
          </a:p>
          <a:p>
            <a:pPr lvl="0"/>
            <a:r>
              <a:rPr lang="sk-SK" sz="1500" dirty="0" smtClean="0">
                <a:latin typeface="+mn-lt"/>
              </a:rPr>
              <a:t>Metóda merania chápania fyzikálnych a mechanických zákonitostí</a:t>
            </a:r>
            <a:endParaRPr lang="en-US" sz="1500" dirty="0" smtClean="0"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sk-S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 idx="4294967295"/>
          </p:nvPr>
        </p:nvSpPr>
        <p:spPr>
          <a:xfrm>
            <a:off x="457200" y="-98425"/>
            <a:ext cx="8229600" cy="1223963"/>
          </a:xfrm>
        </p:spPr>
        <p:txBody>
          <a:bodyPr/>
          <a:lstStyle/>
          <a:p>
            <a:pPr eaLnBrk="1" hangingPunct="1"/>
            <a:r>
              <a:rPr lang="sk-SK" sz="20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Zoznam odborných metodík pre výchovných poradcov, špeciálnych pedagógov a psychológov, ktoré budú aktualizované a dopĺňané až do roku 2015</a:t>
            </a:r>
            <a:endParaRPr lang="en-US" sz="2000" b="1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2" name="Content Placeholder 2"/>
          <p:cNvSpPr>
            <a:spLocks noGrp="1"/>
          </p:cNvSpPr>
          <p:nvPr>
            <p:ph idx="4294967295"/>
          </p:nvPr>
        </p:nvSpPr>
        <p:spPr>
          <a:xfrm>
            <a:off x="1331913" y="1052513"/>
            <a:ext cx="7070725" cy="4105275"/>
          </a:xfrm>
        </p:spPr>
        <p:txBody>
          <a:bodyPr/>
          <a:lstStyle/>
          <a:p>
            <a:pPr marL="463550" indent="-419100" eaLnBrk="1" hangingPunct="1">
              <a:lnSpc>
                <a:spcPct val="80000"/>
              </a:lnSpc>
              <a:spcBef>
                <a:spcPts val="1000"/>
              </a:spcBef>
              <a:buFont typeface="Georgia" pitchFamily="18" charset="0"/>
              <a:buNone/>
            </a:pPr>
            <a:endParaRPr lang="sk-SK" sz="1800" dirty="0" smtClean="0">
              <a:latin typeface="Arial" pitchFamily="34" charset="0"/>
              <a:cs typeface="Arial" pitchFamily="34" charset="0"/>
            </a:endParaRPr>
          </a:p>
          <a:p>
            <a:pPr marL="463550" indent="-419100" eaLnBrk="1" hangingPunct="1">
              <a:lnSpc>
                <a:spcPct val="80000"/>
              </a:lnSpc>
              <a:spcBef>
                <a:spcPts val="1000"/>
              </a:spcBef>
              <a:buFont typeface="Georgia" pitchFamily="18" charset="0"/>
              <a:buNone/>
            </a:pPr>
            <a:r>
              <a:rPr lang="sk-SK" sz="18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sk-SK" sz="18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Učiteľ a žiak a ich vzťahy v školskom prostredí</a:t>
            </a:r>
            <a:endParaRPr lang="sk-SK" sz="1800" dirty="0" smtClean="0">
              <a:latin typeface="Arial" pitchFamily="34" charset="0"/>
              <a:cs typeface="Arial" pitchFamily="34" charset="0"/>
            </a:endParaRPr>
          </a:p>
          <a:p>
            <a:pPr marL="463550" indent="-419100" eaLnBrk="1" hangingPunct="1">
              <a:lnSpc>
                <a:spcPct val="80000"/>
              </a:lnSpc>
              <a:spcBef>
                <a:spcPts val="1000"/>
              </a:spcBef>
              <a:buFont typeface="Georgia" pitchFamily="18" charset="0"/>
              <a:buNone/>
            </a:pPr>
            <a:r>
              <a:rPr lang="sk-SK" sz="18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2. Nástrahy dnešnej doby</a:t>
            </a:r>
            <a:endParaRPr lang="sk-SK" sz="1800" dirty="0" smtClean="0">
              <a:latin typeface="Arial" pitchFamily="34" charset="0"/>
              <a:cs typeface="Arial" pitchFamily="34" charset="0"/>
            </a:endParaRPr>
          </a:p>
          <a:p>
            <a:pPr marL="463550" indent="-419100" eaLnBrk="1" hangingPunct="1">
              <a:lnSpc>
                <a:spcPct val="80000"/>
              </a:lnSpc>
              <a:spcBef>
                <a:spcPts val="1000"/>
              </a:spcBef>
              <a:buFont typeface="Georgia" pitchFamily="18" charset="0"/>
              <a:buNone/>
            </a:pPr>
            <a:r>
              <a:rPr lang="sk-SK" sz="18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3. Sila osobnosti</a:t>
            </a:r>
            <a:endParaRPr lang="sk-SK" sz="1800" dirty="0" smtClean="0">
              <a:latin typeface="Arial" pitchFamily="34" charset="0"/>
              <a:cs typeface="Arial" pitchFamily="34" charset="0"/>
            </a:endParaRPr>
          </a:p>
          <a:p>
            <a:pPr marL="463550" indent="-419100" eaLnBrk="1" hangingPunct="1">
              <a:lnSpc>
                <a:spcPct val="80000"/>
              </a:lnSpc>
              <a:spcBef>
                <a:spcPts val="1000"/>
              </a:spcBef>
              <a:buFont typeface="Georgia" pitchFamily="18" charset="0"/>
              <a:buNone/>
            </a:pPr>
            <a:r>
              <a:rPr lang="sk-SK" sz="18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4. Vzdelávanie detí s poruchami učenia a pozornosti</a:t>
            </a:r>
            <a:endParaRPr lang="sk-SK" sz="1800" dirty="0" smtClean="0">
              <a:latin typeface="Arial" pitchFamily="34" charset="0"/>
              <a:cs typeface="Arial" pitchFamily="34" charset="0"/>
            </a:endParaRPr>
          </a:p>
          <a:p>
            <a:pPr marL="463550" indent="-419100" eaLnBrk="1" hangingPunct="1">
              <a:lnSpc>
                <a:spcPct val="80000"/>
              </a:lnSpc>
              <a:spcBef>
                <a:spcPts val="1000"/>
              </a:spcBef>
              <a:buFont typeface="Georgia" pitchFamily="18" charset="0"/>
              <a:buNone/>
            </a:pPr>
            <a:r>
              <a:rPr lang="sk-SK" sz="18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5. Výchovné poradenstvo a voľba povolania I.</a:t>
            </a:r>
            <a:endParaRPr lang="sk-SK" sz="1800" dirty="0" smtClean="0">
              <a:latin typeface="Arial" pitchFamily="34" charset="0"/>
              <a:cs typeface="Arial" pitchFamily="34" charset="0"/>
            </a:endParaRPr>
          </a:p>
          <a:p>
            <a:pPr marL="463550" indent="-419100" eaLnBrk="1" hangingPunct="1">
              <a:lnSpc>
                <a:spcPct val="80000"/>
              </a:lnSpc>
              <a:spcBef>
                <a:spcPts val="1000"/>
              </a:spcBef>
              <a:buFont typeface="Georgia" pitchFamily="18" charset="0"/>
              <a:buNone/>
            </a:pPr>
            <a:r>
              <a:rPr lang="sk-SK" sz="18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6. Výchovné poradenstvo a voľba povolania II.</a:t>
            </a:r>
            <a:endParaRPr lang="sk-SK" sz="1800" dirty="0" smtClean="0">
              <a:latin typeface="Arial" pitchFamily="34" charset="0"/>
              <a:cs typeface="Arial" pitchFamily="34" charset="0"/>
            </a:endParaRPr>
          </a:p>
          <a:p>
            <a:pPr marL="463550" indent="-419100" eaLnBrk="1" hangingPunct="1">
              <a:lnSpc>
                <a:spcPct val="80000"/>
              </a:lnSpc>
              <a:spcBef>
                <a:spcPts val="1000"/>
              </a:spcBef>
              <a:buFont typeface="Georgia" pitchFamily="18" charset="0"/>
              <a:buNone/>
            </a:pPr>
            <a:r>
              <a:rPr lang="sk-SK" sz="18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7. Čo robiť keď...</a:t>
            </a:r>
            <a:endParaRPr lang="sk-SK" sz="1800" dirty="0" smtClean="0">
              <a:latin typeface="Arial" pitchFamily="34" charset="0"/>
              <a:cs typeface="Arial" pitchFamily="34" charset="0"/>
            </a:endParaRPr>
          </a:p>
          <a:p>
            <a:pPr marL="463550" indent="-419100" eaLnBrk="1" hangingPunct="1">
              <a:lnSpc>
                <a:spcPct val="80000"/>
              </a:lnSpc>
              <a:spcBef>
                <a:spcPts val="1000"/>
              </a:spcBef>
              <a:buFont typeface="Georgia" pitchFamily="18" charset="0"/>
              <a:buNone/>
            </a:pPr>
            <a:r>
              <a:rPr lang="sk-SK" sz="18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8. Sociálne vzťahy a problémy na školách</a:t>
            </a:r>
            <a:endParaRPr lang="sk-SK" sz="1800" dirty="0" smtClean="0">
              <a:latin typeface="Arial" pitchFamily="34" charset="0"/>
              <a:cs typeface="Arial" pitchFamily="34" charset="0"/>
            </a:endParaRPr>
          </a:p>
          <a:p>
            <a:pPr marL="463550" indent="-419100" eaLnBrk="1" hangingPunct="1">
              <a:lnSpc>
                <a:spcPct val="80000"/>
              </a:lnSpc>
              <a:spcBef>
                <a:spcPts val="1000"/>
              </a:spcBef>
              <a:buFont typeface="Georgia" pitchFamily="18" charset="0"/>
              <a:buNone/>
            </a:pPr>
            <a:r>
              <a:rPr lang="sk-SK" sz="18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9. Poradenstvo v škole</a:t>
            </a:r>
            <a:endParaRPr lang="sk-SK" sz="1800" dirty="0" smtClean="0">
              <a:latin typeface="Arial" pitchFamily="34" charset="0"/>
              <a:cs typeface="Arial" pitchFamily="34" charset="0"/>
            </a:endParaRPr>
          </a:p>
          <a:p>
            <a:pPr marL="463550" indent="-419100" eaLnBrk="1" hangingPunct="1">
              <a:lnSpc>
                <a:spcPct val="80000"/>
              </a:lnSpc>
              <a:spcBef>
                <a:spcPts val="1000"/>
              </a:spcBef>
              <a:buFont typeface="Georgia" pitchFamily="18" charset="0"/>
              <a:buNone/>
            </a:pPr>
            <a:r>
              <a:rPr lang="sk-SK" sz="18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10. Sociálne kompetencie, zodpovednosť a sebauvedomenie</a:t>
            </a:r>
            <a:endParaRPr lang="sk-SK" sz="1800" dirty="0" smtClean="0">
              <a:latin typeface="Arial" pitchFamily="34" charset="0"/>
              <a:cs typeface="Arial" pitchFamily="34" charset="0"/>
            </a:endParaRPr>
          </a:p>
          <a:p>
            <a:pPr marL="463550" indent="-419100" eaLnBrk="1" hangingPunct="1">
              <a:lnSpc>
                <a:spcPct val="80000"/>
              </a:lnSpc>
              <a:spcBef>
                <a:spcPts val="1000"/>
              </a:spcBef>
              <a:buFont typeface="Georgia" pitchFamily="18" charset="0"/>
              <a:buNone/>
            </a:pPr>
            <a:r>
              <a:rPr lang="sk-SK" sz="18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11. Poruchy učenia, intelektu a ďalšie poruchy podľa MKCH 10</a:t>
            </a:r>
            <a:endParaRPr lang="sk-SK" sz="1800" dirty="0" smtClean="0">
              <a:latin typeface="Arial" pitchFamily="34" charset="0"/>
              <a:cs typeface="Arial" pitchFamily="34" charset="0"/>
            </a:endParaRPr>
          </a:p>
          <a:p>
            <a:pPr marL="463550" indent="-419100" eaLnBrk="1" hangingPunct="1">
              <a:lnSpc>
                <a:spcPct val="80000"/>
              </a:lnSpc>
              <a:spcBef>
                <a:spcPts val="1000"/>
              </a:spcBef>
              <a:buFont typeface="Georgia" pitchFamily="18" charset="0"/>
              <a:buNone/>
            </a:pPr>
            <a:r>
              <a:rPr lang="sk-SK" sz="18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12. Manažment triedy</a:t>
            </a:r>
            <a:endParaRPr lang="sk-SK" sz="1800" dirty="0" smtClean="0">
              <a:latin typeface="Arial" pitchFamily="34" charset="0"/>
              <a:cs typeface="Arial" pitchFamily="34" charset="0"/>
            </a:endParaRPr>
          </a:p>
          <a:p>
            <a:pPr marL="463550" indent="-419100" eaLnBrk="1" hangingPunct="1">
              <a:lnSpc>
                <a:spcPct val="80000"/>
              </a:lnSpc>
              <a:spcBef>
                <a:spcPts val="1000"/>
              </a:spcBef>
              <a:buFont typeface="Georgia" pitchFamily="18" charset="0"/>
              <a:buNone/>
            </a:pPr>
            <a:r>
              <a:rPr lang="sk-SK" sz="18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13. Pomoc v praxi</a:t>
            </a:r>
            <a:endParaRPr lang="sk-SK" sz="1800" dirty="0" smtClean="0">
              <a:latin typeface="Arial" pitchFamily="34" charset="0"/>
              <a:cs typeface="Arial" pitchFamily="34" charset="0"/>
            </a:endParaRPr>
          </a:p>
          <a:p>
            <a:pPr marL="463550" indent="-419100" eaLnBrk="1" hangingPunct="1">
              <a:lnSpc>
                <a:spcPct val="80000"/>
              </a:lnSpc>
              <a:spcBef>
                <a:spcPts val="1000"/>
              </a:spcBef>
              <a:buFont typeface="Georgia" pitchFamily="18" charset="0"/>
              <a:buNone/>
            </a:pPr>
            <a:r>
              <a:rPr lang="sk-SK" sz="18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14. Informačné brožúrky k voľbe povolania žiakov so ŠVVP</a:t>
            </a:r>
          </a:p>
          <a:p>
            <a:pPr marL="463550" indent="-419100" eaLnBrk="1" hangingPunct="1">
              <a:lnSpc>
                <a:spcPct val="80000"/>
              </a:lnSpc>
              <a:spcBef>
                <a:spcPts val="1000"/>
              </a:spcBef>
              <a:buFont typeface="Georgia" pitchFamily="18" charset="0"/>
              <a:buNone/>
            </a:pPr>
            <a:r>
              <a:rPr lang="sk-SK" sz="18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15. Poradenstvo hrou</a:t>
            </a:r>
          </a:p>
          <a:p>
            <a:pPr marL="463550" indent="-419100" eaLnBrk="1" hangingPunct="1">
              <a:lnSpc>
                <a:spcPct val="120000"/>
              </a:lnSpc>
              <a:buFont typeface="Georgia" pitchFamily="18" charset="0"/>
              <a:buNone/>
            </a:pPr>
            <a:endParaRPr lang="sk-SK" sz="1800" dirty="0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463550" indent="-419100" eaLnBrk="1" hangingPunct="1">
              <a:lnSpc>
                <a:spcPct val="120000"/>
              </a:lnSpc>
            </a:pPr>
            <a:endParaRPr lang="en-US" sz="1800" dirty="0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 idx="4294967295"/>
          </p:nvPr>
        </p:nvSpPr>
        <p:spPr>
          <a:xfrm>
            <a:off x="457200" y="-100013"/>
            <a:ext cx="8229600" cy="1138238"/>
          </a:xfrm>
        </p:spPr>
        <p:txBody>
          <a:bodyPr/>
          <a:lstStyle/>
          <a:p>
            <a:pPr eaLnBrk="1" hangingPunct="1"/>
            <a:r>
              <a:rPr lang="en-US" sz="24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KARIÉROVÉ PORADENSTVO </a:t>
            </a:r>
            <a:br>
              <a:rPr lang="en-US" sz="24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24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  </a:t>
            </a:r>
            <a:r>
              <a:rPr lang="sk-SK" sz="24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ťažisková téma národného projektu</a:t>
            </a:r>
            <a:endParaRPr lang="en-US" sz="2400" b="1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626" name="Content Placeholder 2"/>
          <p:cNvSpPr>
            <a:spLocks noGrp="1"/>
          </p:cNvSpPr>
          <p:nvPr>
            <p:ph idx="4294967295"/>
          </p:nvPr>
        </p:nvSpPr>
        <p:spPr>
          <a:xfrm>
            <a:off x="323850" y="1341438"/>
            <a:ext cx="8078788" cy="50403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sk-SK" sz="2000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sk-SK" sz="20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Kariérové poradenstv</a:t>
            </a:r>
            <a:r>
              <a:rPr lang="sk-SK" sz="2000" smtClean="0">
                <a:latin typeface="Arial" pitchFamily="34" charset="0"/>
                <a:cs typeface="Arial" pitchFamily="34" charset="0"/>
              </a:rPr>
              <a:t>o - </a:t>
            </a:r>
            <a:r>
              <a:rPr lang="sk-SK" sz="20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nástroj sociálnej inklúzie</a:t>
            </a:r>
            <a:endParaRPr lang="sk-SK" sz="200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sk-SK" sz="20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Zefektívnenie prípravy žiakov so ŠVVP pre trh práce - zvýšenie ich</a:t>
            </a:r>
            <a:r>
              <a:rPr lang="sk-SK" sz="2000" smtClean="0">
                <a:latin typeface="Arial" pitchFamily="34" charset="0"/>
                <a:cs typeface="Arial" pitchFamily="34" charset="0"/>
              </a:rPr>
              <a:t> šancí zamestnať sa;</a:t>
            </a:r>
            <a:r>
              <a:rPr lang="sk-SK" sz="20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 prevencia pred nezamestnanosťou v dospelosti, hlavne pred dlhodobou</a:t>
            </a:r>
            <a:endParaRPr lang="sk-SK" sz="200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sk-SK" sz="20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Naším cieľom je zlepšiť prípravu žiakov pre trh práce modernizáciou / inováciou metód,  postupov využívaných v kariérovom poradenstve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sk-SK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diagnostických metodík, testov (metodologických nástrojov)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sk-SK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poradenských metód, postupov, programov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sk-SK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informačných zdrojov o svete práce, trhu práce</a:t>
            </a:r>
          </a:p>
          <a:p>
            <a:pPr eaLnBrk="1" hangingPunct="1"/>
            <a:endParaRPr lang="sk-SK" sz="2000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6707188" cy="3122613"/>
          </a:xfrm>
        </p:spPr>
        <p:txBody>
          <a:bodyPr/>
          <a:lstStyle/>
          <a:p>
            <a:pPr eaLnBrk="1" hangingPunct="1"/>
            <a:r>
              <a:rPr lang="sk-SK" sz="3200" b="1" smtClean="0">
                <a:latin typeface="Arial" pitchFamily="34" charset="0"/>
              </a:rPr>
              <a:t>Výskyt žiakov </a:t>
            </a:r>
            <a:br>
              <a:rPr lang="sk-SK" sz="3200" b="1" smtClean="0">
                <a:latin typeface="Arial" pitchFamily="34" charset="0"/>
              </a:rPr>
            </a:br>
            <a:r>
              <a:rPr lang="sk-SK" sz="3200" b="1" smtClean="0">
                <a:latin typeface="Arial" pitchFamily="34" charset="0"/>
              </a:rPr>
              <a:t>so špeciálnymi </a:t>
            </a:r>
            <a:br>
              <a:rPr lang="sk-SK" sz="3200" b="1" smtClean="0">
                <a:latin typeface="Arial" pitchFamily="34" charset="0"/>
              </a:rPr>
            </a:br>
            <a:r>
              <a:rPr lang="sk-SK" sz="3200" b="1" smtClean="0">
                <a:latin typeface="Arial" pitchFamily="34" charset="0"/>
              </a:rPr>
              <a:t>výchovno-vzdelávacími potrebami </a:t>
            </a:r>
            <a:br>
              <a:rPr lang="sk-SK" sz="3200" b="1" smtClean="0">
                <a:latin typeface="Arial" pitchFamily="34" charset="0"/>
              </a:rPr>
            </a:br>
            <a:r>
              <a:rPr lang="sk-SK" sz="3200" b="1" smtClean="0">
                <a:latin typeface="Arial" pitchFamily="34" charset="0"/>
              </a:rPr>
              <a:t>v základných školách SR</a:t>
            </a:r>
            <a:br>
              <a:rPr lang="sk-SK" sz="3200" b="1" smtClean="0">
                <a:latin typeface="Arial" pitchFamily="34" charset="0"/>
              </a:rPr>
            </a:br>
            <a:endParaRPr lang="en-US" sz="3200" smtClean="0">
              <a:latin typeface="Arial" pitchFamily="34" charset="0"/>
            </a:endParaRPr>
          </a:p>
        </p:txBody>
      </p:sp>
      <p:sp>
        <p:nvSpPr>
          <p:cNvPr id="27650" name="Text Placeholder 2"/>
          <p:cNvSpPr>
            <a:spLocks noGrp="1"/>
          </p:cNvSpPr>
          <p:nvPr>
            <p:ph type="body" idx="1"/>
          </p:nvPr>
        </p:nvSpPr>
        <p:spPr>
          <a:xfrm>
            <a:off x="1042988" y="3609975"/>
            <a:ext cx="5815012" cy="1500188"/>
          </a:xfrm>
        </p:spPr>
        <p:txBody>
          <a:bodyPr/>
          <a:lstStyle/>
          <a:p>
            <a:pPr eaLnBrk="1" hangingPunct="1"/>
            <a:r>
              <a:rPr lang="sk-SK" smtClean="0">
                <a:latin typeface="Arial" pitchFamily="34" charset="0"/>
              </a:rPr>
              <a:t>Aktuálne najvýznamnejšie zistenia z analýzyprimárnych dát celoslovenskej depistáže výskytu žiakov, ktorých triedni učitelia odporúčajú do poradenskej starostlivosti zariadení systému výchovného poradenstva a prevencie</a:t>
            </a:r>
          </a:p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539750" y="203200"/>
            <a:ext cx="79930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3000" b="1">
                <a:solidFill>
                  <a:schemeClr val="bg1"/>
                </a:solidFill>
              </a:rPr>
              <a:t>Depistáž 2013</a:t>
            </a:r>
          </a:p>
        </p:txBody>
      </p:sp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250825" y="1412775"/>
            <a:ext cx="8713788" cy="5111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 sz="1600" b="1" dirty="0">
                <a:cs typeface="Arial" pitchFamily="34" charset="0"/>
              </a:rPr>
              <a:t>Výskumný ústav detskej psychológie a patopsychológie </a:t>
            </a:r>
            <a:r>
              <a:rPr lang="sk-SK" sz="1600" b="1" dirty="0" smtClean="0">
                <a:cs typeface="Arial" pitchFamily="34" charset="0"/>
              </a:rPr>
              <a:t>venuje osobitnú pozornosť žiakom so špeciálnymi výchovno-vzdelávacími potrebami (ŠVVP).</a:t>
            </a:r>
            <a:endParaRPr lang="sk-SK" sz="1600" b="1" dirty="0"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 sz="1600" b="1" dirty="0">
                <a:cs typeface="Arial" pitchFamily="34" charset="0"/>
              </a:rPr>
              <a:t>Cieľom </a:t>
            </a:r>
            <a:r>
              <a:rPr lang="sk-SK" sz="1600" b="1" dirty="0" err="1">
                <a:cs typeface="Arial" pitchFamily="34" charset="0"/>
              </a:rPr>
              <a:t>depistáže</a:t>
            </a:r>
            <a:r>
              <a:rPr lang="sk-SK" sz="1600" b="1" dirty="0">
                <a:cs typeface="Arial" pitchFamily="34" charset="0"/>
              </a:rPr>
              <a:t> v roku 2013 bolo </a:t>
            </a:r>
            <a:r>
              <a:rPr lang="sk-SK" altLang="ja-JP" sz="1600" b="1" dirty="0">
                <a:cs typeface="Arial" pitchFamily="34" charset="0"/>
              </a:rPr>
              <a:t>zistiť výskyt </a:t>
            </a:r>
            <a:r>
              <a:rPr lang="sk-SK" altLang="ja-JP" sz="1600" b="1" dirty="0" smtClean="0">
                <a:cs typeface="Arial" pitchFamily="34" charset="0"/>
              </a:rPr>
              <a:t>žiakov</a:t>
            </a:r>
            <a:r>
              <a:rPr lang="sk-SK" altLang="ja-JP" sz="1600" b="1" dirty="0">
                <a:cs typeface="Arial" pitchFamily="34" charset="0"/>
              </a:rPr>
              <a:t>, ktorých triedni  učitelia odporúčajú do poradenskej starostlivosti</a:t>
            </a:r>
            <a:r>
              <a:rPr lang="sk-SK" altLang="ja-JP" sz="1600" b="1" dirty="0" smtClean="0">
                <a:cs typeface="Arial" pitchFamily="34" charset="0"/>
              </a:rPr>
              <a:t>. </a:t>
            </a:r>
            <a:r>
              <a:rPr lang="sk-SK" altLang="ja-JP" sz="1600" b="1" dirty="0" err="1" smtClean="0">
                <a:cs typeface="Arial" pitchFamily="34" charset="0"/>
              </a:rPr>
              <a:t>Depistážne</a:t>
            </a:r>
            <a:r>
              <a:rPr lang="sk-SK" altLang="ja-JP" sz="1600" b="1" dirty="0" smtClean="0">
                <a:cs typeface="Arial" pitchFamily="34" charset="0"/>
              </a:rPr>
              <a:t> </a:t>
            </a:r>
            <a:r>
              <a:rPr lang="sk-SK" altLang="ja-JP" sz="1600" b="1" dirty="0">
                <a:cs typeface="Arial" pitchFamily="34" charset="0"/>
              </a:rPr>
              <a:t>zisťovanie v rámci národného projektu </a:t>
            </a:r>
            <a:r>
              <a:rPr lang="sk-SK" altLang="ja-JP" sz="1600" b="1" dirty="0" err="1">
                <a:cs typeface="Arial" pitchFamily="34" charset="0"/>
              </a:rPr>
              <a:t>VÚDPaP</a:t>
            </a:r>
            <a:r>
              <a:rPr lang="sk-SK" altLang="ja-JP" sz="1600" b="1" dirty="0">
                <a:cs typeface="Arial" pitchFamily="34" charset="0"/>
              </a:rPr>
              <a:t> bolo </a:t>
            </a:r>
            <a:r>
              <a:rPr lang="sk-SK" altLang="ja-JP" sz="1600" b="1" dirty="0" smtClean="0">
                <a:cs typeface="Arial" pitchFamily="34" charset="0"/>
              </a:rPr>
              <a:t>komplexné, </a:t>
            </a:r>
            <a:r>
              <a:rPr lang="sk-SK" altLang="ja-JP" sz="1600" b="1" dirty="0">
                <a:cs typeface="Arial" pitchFamily="34" charset="0"/>
              </a:rPr>
              <a:t>zamerané na skupiny žiakov so </a:t>
            </a:r>
            <a:r>
              <a:rPr lang="sk-SK" altLang="ja-JP" sz="1600" b="1" dirty="0" smtClean="0">
                <a:cs typeface="Arial" pitchFamily="34" charset="0"/>
              </a:rPr>
              <a:t>ŠVVP:</a:t>
            </a:r>
            <a:endParaRPr lang="sk-SK" altLang="ja-JP" sz="1600" b="1" dirty="0">
              <a:cs typeface="Arial" pitchFamily="34" charset="0"/>
            </a:endParaRPr>
          </a:p>
          <a:p>
            <a:pPr lvl="3" indent="-336550">
              <a:lnSpc>
                <a:spcPct val="80000"/>
              </a:lnSpc>
              <a:spcBef>
                <a:spcPts val="600"/>
              </a:spcBef>
              <a:buClr>
                <a:srgbClr val="C1F944"/>
              </a:buClr>
              <a:buSzPct val="90000"/>
              <a:buFont typeface="Wingdings" pitchFamily="2" charset="2"/>
              <a:buChar char="S"/>
            </a:pPr>
            <a:r>
              <a:rPr lang="sk-SK" altLang="ja-JP" sz="1500" dirty="0">
                <a:cs typeface="Arial" pitchFamily="34" charset="0"/>
              </a:rPr>
              <a:t>Poruchy správania </a:t>
            </a:r>
          </a:p>
          <a:p>
            <a:pPr lvl="3" indent="-336550">
              <a:lnSpc>
                <a:spcPct val="80000"/>
              </a:lnSpc>
              <a:spcBef>
                <a:spcPts val="600"/>
              </a:spcBef>
              <a:buClr>
                <a:srgbClr val="C1F944"/>
              </a:buClr>
              <a:buSzPct val="90000"/>
              <a:buFont typeface="Wingdings" pitchFamily="2" charset="2"/>
              <a:buChar char="S"/>
            </a:pPr>
            <a:r>
              <a:rPr lang="sk-SK" altLang="ja-JP" sz="1500" dirty="0">
                <a:cs typeface="Arial" pitchFamily="34" charset="0"/>
              </a:rPr>
              <a:t>Poruchy učenia</a:t>
            </a:r>
          </a:p>
          <a:p>
            <a:pPr lvl="3" indent="-336550">
              <a:lnSpc>
                <a:spcPct val="80000"/>
              </a:lnSpc>
              <a:spcBef>
                <a:spcPts val="600"/>
              </a:spcBef>
              <a:buClr>
                <a:srgbClr val="C1F944"/>
              </a:buClr>
              <a:buSzPct val="90000"/>
              <a:buFont typeface="Wingdings" pitchFamily="2" charset="2"/>
              <a:buChar char="S"/>
            </a:pPr>
            <a:r>
              <a:rPr lang="sk-SK" altLang="ja-JP" sz="1500" dirty="0">
                <a:cs typeface="Arial" pitchFamily="34" charset="0"/>
              </a:rPr>
              <a:t>Poruchy reči a jazyka</a:t>
            </a:r>
          </a:p>
          <a:p>
            <a:pPr lvl="3" indent="-336550">
              <a:lnSpc>
                <a:spcPct val="80000"/>
              </a:lnSpc>
              <a:spcBef>
                <a:spcPts val="600"/>
              </a:spcBef>
              <a:buClr>
                <a:srgbClr val="C1F944"/>
              </a:buClr>
              <a:buSzPct val="90000"/>
              <a:buFont typeface="Wingdings" pitchFamily="2" charset="2"/>
              <a:buChar char="S"/>
            </a:pPr>
            <a:r>
              <a:rPr lang="sk-SK" altLang="ja-JP" sz="1500" dirty="0">
                <a:cs typeface="Arial" pitchFamily="34" charset="0"/>
              </a:rPr>
              <a:t>Sociálne znevýhodnenie</a:t>
            </a:r>
          </a:p>
          <a:p>
            <a:pPr lvl="3" indent="-336550">
              <a:lnSpc>
                <a:spcPct val="80000"/>
              </a:lnSpc>
              <a:spcBef>
                <a:spcPts val="600"/>
              </a:spcBef>
              <a:buClr>
                <a:srgbClr val="C1F944"/>
              </a:buClr>
              <a:buSzPct val="90000"/>
              <a:buFont typeface="Wingdings" pitchFamily="2" charset="2"/>
              <a:buChar char="S"/>
            </a:pPr>
            <a:r>
              <a:rPr lang="sk-SK" altLang="ja-JP" sz="1500" dirty="0">
                <a:cs typeface="Arial" pitchFamily="34" charset="0"/>
              </a:rPr>
              <a:t>Nadanie</a:t>
            </a:r>
          </a:p>
          <a:p>
            <a:pPr lvl="3" indent="-336550">
              <a:lnSpc>
                <a:spcPct val="80000"/>
              </a:lnSpc>
              <a:spcBef>
                <a:spcPts val="600"/>
              </a:spcBef>
              <a:buClr>
                <a:srgbClr val="C1F944"/>
              </a:buClr>
              <a:buSzPct val="90000"/>
              <a:buFont typeface="Wingdings" pitchFamily="2" charset="2"/>
              <a:buChar char="S"/>
            </a:pPr>
            <a:r>
              <a:rPr lang="sk-SK" altLang="ja-JP" sz="1500" dirty="0">
                <a:cs typeface="Arial" pitchFamily="34" charset="0"/>
              </a:rPr>
              <a:t>Potreba usmerňovania študijno-profesijného vývinu </a:t>
            </a:r>
          </a:p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 sz="1600" b="1" dirty="0">
                <a:cs typeface="Arial" pitchFamily="34" charset="0"/>
              </a:rPr>
              <a:t>Ďalšie okruhy zisťovania:</a:t>
            </a:r>
          </a:p>
          <a:p>
            <a:pPr lvl="3" indent="-336550">
              <a:lnSpc>
                <a:spcPct val="80000"/>
              </a:lnSpc>
              <a:spcBef>
                <a:spcPts val="600"/>
              </a:spcBef>
              <a:buClr>
                <a:srgbClr val="C1F944"/>
              </a:buClr>
              <a:buSzPct val="90000"/>
              <a:buFont typeface="Wingdings" pitchFamily="2" charset="2"/>
              <a:buChar char="S"/>
            </a:pPr>
            <a:r>
              <a:rPr lang="sk-SK" altLang="ja-JP" sz="1500" dirty="0">
                <a:cs typeface="Arial" pitchFamily="34" charset="0"/>
              </a:rPr>
              <a:t>Záškoláctvo, skúsenosti s návykovými látkami, vyšetrovanie na polícii, trestná činnosť</a:t>
            </a:r>
          </a:p>
          <a:p>
            <a:pPr lvl="3" indent="-336550">
              <a:lnSpc>
                <a:spcPct val="80000"/>
              </a:lnSpc>
              <a:spcBef>
                <a:spcPts val="600"/>
              </a:spcBef>
              <a:buClr>
                <a:srgbClr val="C1F944"/>
              </a:buClr>
              <a:buSzPct val="90000"/>
              <a:buFont typeface="Wingdings" pitchFamily="2" charset="2"/>
              <a:buChar char="S"/>
            </a:pPr>
            <a:r>
              <a:rPr lang="sk-SK" altLang="ja-JP" sz="1500" dirty="0">
                <a:cs typeface="Arial" pitchFamily="34" charset="0"/>
              </a:rPr>
              <a:t>Uplatnené pedagogické opatrenia, znížená známka zo správania </a:t>
            </a:r>
          </a:p>
          <a:p>
            <a:pPr lvl="3" indent="-336550">
              <a:lnSpc>
                <a:spcPct val="80000"/>
              </a:lnSpc>
              <a:spcBef>
                <a:spcPts val="600"/>
              </a:spcBef>
              <a:buClr>
                <a:srgbClr val="C1F944"/>
              </a:buClr>
              <a:buSzPct val="90000"/>
              <a:buFont typeface="Wingdings" pitchFamily="2" charset="2"/>
              <a:buChar char="S"/>
            </a:pPr>
            <a:r>
              <a:rPr lang="sk-SK" altLang="ja-JP" sz="1500" dirty="0">
                <a:cs typeface="Arial" pitchFamily="34" charset="0"/>
              </a:rPr>
              <a:t>Miera a forma poskytovania odbornej starostlivosti</a:t>
            </a:r>
          </a:p>
          <a:p>
            <a:pPr lvl="3" indent="-336550">
              <a:lnSpc>
                <a:spcPct val="80000"/>
              </a:lnSpc>
              <a:spcBef>
                <a:spcPts val="600"/>
              </a:spcBef>
              <a:buClr>
                <a:srgbClr val="C1F944"/>
              </a:buClr>
              <a:buSzPct val="90000"/>
              <a:buFont typeface="Wingdings" pitchFamily="2" charset="2"/>
              <a:buChar char="S"/>
            </a:pPr>
            <a:r>
              <a:rPr lang="sk-SK" altLang="ja-JP" sz="1500" dirty="0">
                <a:cs typeface="Arial" pitchFamily="34" charset="0"/>
              </a:rPr>
              <a:t>Prognóza ďalšieho vývinu žiaka</a:t>
            </a:r>
          </a:p>
          <a:p>
            <a:pPr lvl="3" indent="-336550">
              <a:lnSpc>
                <a:spcPct val="80000"/>
              </a:lnSpc>
              <a:spcBef>
                <a:spcPts val="600"/>
              </a:spcBef>
              <a:buClr>
                <a:srgbClr val="C1F944"/>
              </a:buClr>
              <a:buSzPct val="90000"/>
              <a:buFont typeface="Wingdings" pitchFamily="2" charset="2"/>
              <a:buChar char="S"/>
            </a:pPr>
            <a:r>
              <a:rPr lang="sk-SK" altLang="ja-JP" sz="1500" dirty="0">
                <a:cs typeface="Arial" pitchFamily="34" charset="0"/>
              </a:rPr>
              <a:t>Hodnotenie spolupráce rodičov so školou</a:t>
            </a:r>
          </a:p>
          <a:p>
            <a:pPr lvl="3" indent="-336550">
              <a:lnSpc>
                <a:spcPct val="80000"/>
              </a:lnSpc>
              <a:spcBef>
                <a:spcPts val="600"/>
              </a:spcBef>
              <a:buClr>
                <a:srgbClr val="C1F944"/>
              </a:buClr>
              <a:buSzPct val="90000"/>
              <a:buFont typeface="Wingdings" pitchFamily="2" charset="2"/>
              <a:buChar char="S"/>
            </a:pPr>
            <a:endParaRPr lang="sk-SK" altLang="ja-JP" sz="1500" dirty="0">
              <a:cs typeface="Arial" pitchFamily="34" charset="0"/>
            </a:endParaRPr>
          </a:p>
          <a:p>
            <a:pPr lvl="3" indent="-336550">
              <a:lnSpc>
                <a:spcPct val="80000"/>
              </a:lnSpc>
              <a:spcBef>
                <a:spcPts val="600"/>
              </a:spcBef>
              <a:buClr>
                <a:srgbClr val="C1F944"/>
              </a:buClr>
              <a:buSzPct val="90000"/>
              <a:buFont typeface="Wingdings" pitchFamily="2" charset="2"/>
              <a:buChar char="S"/>
            </a:pPr>
            <a:endParaRPr lang="sk-SK" altLang="ja-JP" sz="1500" dirty="0"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None/>
            </a:pPr>
            <a:endParaRPr lang="sk-SK" altLang="ja-JP" dirty="0"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 idx="4294967295"/>
          </p:nvPr>
        </p:nvSpPr>
        <p:spPr>
          <a:xfrm>
            <a:off x="457200" y="-100013"/>
            <a:ext cx="8229600" cy="1143001"/>
          </a:xfrm>
        </p:spPr>
        <p:txBody>
          <a:bodyPr/>
          <a:lstStyle/>
          <a:p>
            <a:pPr eaLnBrk="1" hangingPunct="1"/>
            <a:r>
              <a:rPr lang="sk-SK" sz="4800" b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Špecifický cie</a:t>
            </a:r>
            <a:r>
              <a:rPr lang="sk-SK" sz="4800" b="1" smtClean="0">
                <a:latin typeface="Arial" pitchFamily="34" charset="0"/>
              </a:rPr>
              <a:t>ľ</a:t>
            </a:r>
            <a:r>
              <a:rPr lang="sk-SK" sz="4800" b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NP</a:t>
            </a:r>
            <a:endParaRPr lang="en-US" sz="4800" b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290" name="Content Placeholder 2"/>
          <p:cNvSpPr>
            <a:spLocks noGrp="1"/>
          </p:cNvSpPr>
          <p:nvPr>
            <p:ph idx="4294967295"/>
          </p:nvPr>
        </p:nvSpPr>
        <p:spPr>
          <a:xfrm>
            <a:off x="323850" y="1962150"/>
            <a:ext cx="8078788" cy="3267075"/>
          </a:xfrm>
        </p:spPr>
        <p:txBody>
          <a:bodyPr/>
          <a:lstStyle/>
          <a:p>
            <a:pPr algn="just" eaLnBrk="1" hangingPunct="1"/>
            <a:r>
              <a:rPr lang="sk-SK" sz="24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Podporiť sociálnu inklúziu osôb so špeciálnymi výchovno-vzdelávacími potrebami (ŠVVP) prostredníctvom uľahčenia</a:t>
            </a:r>
            <a:r>
              <a:rPr lang="sk-SK" sz="24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sk-SK" sz="24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ich prístupu k získavaniu zručností potrebných na trhu práce a podporiť ďalšie vzdelávanie osôb pracujúcich v oblasti ich integrácie do spoločnosti</a:t>
            </a:r>
            <a:endParaRPr lang="en-US" sz="2400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ChangeArrowheads="1"/>
          </p:cNvSpPr>
          <p:nvPr/>
        </p:nvSpPr>
        <p:spPr bwMode="auto">
          <a:xfrm>
            <a:off x="323850" y="1341438"/>
            <a:ext cx="8078788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Oproti predchádzajúcim zisteniam výrazne </a:t>
            </a:r>
            <a:r>
              <a:rPr lang="sk-SK" sz="2400" b="1">
                <a:cs typeface="Arial" pitchFamily="34" charset="0"/>
              </a:rPr>
              <a:t>narástol podiel problémových žiakov na I. stupni ZŠ.</a:t>
            </a:r>
          </a:p>
          <a:p>
            <a:pPr marL="342900" indent="-342900" algn="ctr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problémy sa takmer vyrovnane týkajú</a:t>
            </a:r>
            <a:r>
              <a:rPr lang="sk-SK" b="1">
                <a:cs typeface="Arial" pitchFamily="34" charset="0"/>
              </a:rPr>
              <a:t> </a:t>
            </a:r>
            <a:r>
              <a:rPr lang="sk-SK" sz="2400" b="1">
                <a:cs typeface="Arial" pitchFamily="34" charset="0"/>
              </a:rPr>
              <a:t>žiakov</a:t>
            </a:r>
            <a:r>
              <a:rPr lang="sk-SK" b="1">
                <a:cs typeface="Arial" pitchFamily="34" charset="0"/>
              </a:rPr>
              <a:t> </a:t>
            </a:r>
            <a:r>
              <a:rPr lang="sk-SK" sz="2400" b="1">
                <a:cs typeface="Arial" pitchFamily="34" charset="0"/>
              </a:rPr>
              <a:t>všetkých vekových skupín.</a:t>
            </a: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539750" y="203200"/>
            <a:ext cx="79930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3000" b="1">
                <a:solidFill>
                  <a:schemeClr val="bg1"/>
                </a:solidFill>
              </a:rPr>
              <a:t>Najvýznamnejšie zistenia</a:t>
            </a:r>
          </a:p>
        </p:txBody>
      </p:sp>
      <p:graphicFrame>
        <p:nvGraphicFramePr>
          <p:cNvPr id="29699" name="Object 7"/>
          <p:cNvGraphicFramePr>
            <a:graphicFrameLocks noChangeAspect="1"/>
          </p:cNvGraphicFramePr>
          <p:nvPr/>
        </p:nvGraphicFramePr>
        <p:xfrm>
          <a:off x="250825" y="2865438"/>
          <a:ext cx="8642350" cy="3948112"/>
        </p:xfrm>
        <a:graphic>
          <a:graphicData uri="http://schemas.openxmlformats.org/presentationml/2006/ole">
            <p:oleObj spid="_x0000_s29699" name="Chart" r:id="rId3" imgW="6296177" imgH="2876631" progId="Excel.Sheet.8">
              <p:embed/>
            </p:oleObj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3"/>
          <p:cNvSpPr>
            <a:spLocks noChangeArrowheads="1"/>
          </p:cNvSpPr>
          <p:nvPr/>
        </p:nvSpPr>
        <p:spPr bwMode="auto">
          <a:xfrm>
            <a:off x="739775" y="1338263"/>
            <a:ext cx="7662863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Oproti predchádzajúcim zisteniam výrazne </a:t>
            </a:r>
            <a:r>
              <a:rPr lang="sk-SK" sz="2400" b="1">
                <a:cs typeface="Arial" pitchFamily="34" charset="0"/>
              </a:rPr>
              <a:t>narástol počet problémových dievčat.</a:t>
            </a: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539750" y="203200"/>
            <a:ext cx="79930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3000" b="1">
                <a:solidFill>
                  <a:schemeClr val="bg1"/>
                </a:solidFill>
              </a:rPr>
              <a:t>Najvýznamnejšie zistenia</a:t>
            </a:r>
          </a:p>
        </p:txBody>
      </p:sp>
      <p:graphicFrame>
        <p:nvGraphicFramePr>
          <p:cNvPr id="30723" name="Object 8"/>
          <p:cNvGraphicFramePr>
            <a:graphicFrameLocks noChangeAspect="1"/>
          </p:cNvGraphicFramePr>
          <p:nvPr/>
        </p:nvGraphicFramePr>
        <p:xfrm>
          <a:off x="468313" y="2127250"/>
          <a:ext cx="8135937" cy="4541838"/>
        </p:xfrm>
        <a:graphic>
          <a:graphicData uri="http://schemas.openxmlformats.org/presentationml/2006/ole">
            <p:oleObj spid="_x0000_s30723" name="Chart" r:id="rId3" imgW="6943888" imgH="3876647" progId="Excel.Sheet.8">
              <p:embed/>
            </p:oleObj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539750" y="203200"/>
            <a:ext cx="79930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3000" b="1">
                <a:solidFill>
                  <a:schemeClr val="bg1"/>
                </a:solidFill>
              </a:rPr>
              <a:t>Poruchy učenia</a:t>
            </a:r>
          </a:p>
        </p:txBody>
      </p:sp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179388" y="1268413"/>
            <a:ext cx="871378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Triedni učitelia uviedli pri</a:t>
            </a:r>
            <a:r>
              <a:rPr lang="sk-SK" sz="2200">
                <a:cs typeface="Arial" pitchFamily="34" charset="0"/>
              </a:rPr>
              <a:t> </a:t>
            </a:r>
            <a:r>
              <a:rPr lang="sk-SK" sz="2400" b="1">
                <a:cs typeface="Arial" pitchFamily="34" charset="0"/>
              </a:rPr>
              <a:t>62,2%</a:t>
            </a:r>
            <a:r>
              <a:rPr lang="sk-SK" sz="2400">
                <a:cs typeface="Arial" pitchFamily="34" charset="0"/>
              </a:rPr>
              <a:t> </a:t>
            </a:r>
            <a:r>
              <a:rPr lang="sk-SK">
                <a:cs typeface="Arial" pitchFamily="34" charset="0"/>
              </a:rPr>
              <a:t>problémových</a:t>
            </a:r>
            <a:r>
              <a:rPr lang="sk-SK" sz="2400">
                <a:cs typeface="Arial" pitchFamily="34" charset="0"/>
              </a:rPr>
              <a:t> </a:t>
            </a:r>
            <a:r>
              <a:rPr lang="sk-SK">
                <a:cs typeface="Arial" pitchFamily="34" charset="0"/>
              </a:rPr>
              <a:t>žiakov výskyt</a:t>
            </a:r>
            <a:r>
              <a:rPr lang="sk-SK" sz="2400" b="1">
                <a:cs typeface="Arial" pitchFamily="34" charset="0"/>
              </a:rPr>
              <a:t> minimálne jednej z porúch učenia.</a:t>
            </a:r>
          </a:p>
          <a:p>
            <a:pPr marL="342900" indent="-342900" algn="ctr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Vo výskyte dominujú problémy žiakov s </a:t>
            </a:r>
            <a:r>
              <a:rPr lang="sk-SK" sz="2400" b="1">
                <a:cs typeface="Arial" pitchFamily="34" charset="0"/>
              </a:rPr>
              <a:t>písaním</a:t>
            </a:r>
            <a:r>
              <a:rPr lang="sk-SK">
                <a:cs typeface="Arial" pitchFamily="34" charset="0"/>
              </a:rPr>
              <a:t> a s</a:t>
            </a:r>
            <a:r>
              <a:rPr lang="sk-SK" sz="2400" b="1">
                <a:cs typeface="Arial" pitchFamily="34" charset="0"/>
              </a:rPr>
              <a:t> čítaním. </a:t>
            </a:r>
          </a:p>
          <a:p>
            <a:pPr marL="342900" indent="-342900" algn="ctr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endParaRPr lang="sk-SK" sz="2400" b="1">
              <a:cs typeface="Arial" pitchFamily="34" charset="0"/>
            </a:endParaRPr>
          </a:p>
        </p:txBody>
      </p:sp>
      <p:graphicFrame>
        <p:nvGraphicFramePr>
          <p:cNvPr id="31747" name="Object 6"/>
          <p:cNvGraphicFramePr>
            <a:graphicFrameLocks noChangeAspect="1"/>
          </p:cNvGraphicFramePr>
          <p:nvPr/>
        </p:nvGraphicFramePr>
        <p:xfrm>
          <a:off x="466725" y="2420938"/>
          <a:ext cx="7921625" cy="4389437"/>
        </p:xfrm>
        <a:graphic>
          <a:graphicData uri="http://schemas.openxmlformats.org/presentationml/2006/ole">
            <p:oleObj spid="_x0000_s31747" name="Chart" r:id="rId3" imgW="6362859" imgH="3524373" progId="Excel.Sheet.8">
              <p:embed/>
            </p:oleObj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539750" y="203200"/>
            <a:ext cx="79930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3000" b="1">
                <a:solidFill>
                  <a:schemeClr val="bg1"/>
                </a:solidFill>
              </a:rPr>
              <a:t>Poruchy správania</a:t>
            </a:r>
          </a:p>
        </p:txBody>
      </p:sp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179388" y="1268413"/>
            <a:ext cx="871378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Triedni učitelia uviedli pri</a:t>
            </a:r>
            <a:r>
              <a:rPr lang="sk-SK" sz="2200">
                <a:cs typeface="Arial" pitchFamily="34" charset="0"/>
              </a:rPr>
              <a:t> </a:t>
            </a:r>
            <a:r>
              <a:rPr lang="sk-SK" sz="2200" b="1">
                <a:cs typeface="Arial" pitchFamily="34" charset="0"/>
              </a:rPr>
              <a:t>56%</a:t>
            </a:r>
            <a:r>
              <a:rPr lang="sk-SK" sz="2400">
                <a:cs typeface="Arial" pitchFamily="34" charset="0"/>
              </a:rPr>
              <a:t> </a:t>
            </a:r>
            <a:r>
              <a:rPr lang="sk-SK">
                <a:cs typeface="Arial" pitchFamily="34" charset="0"/>
              </a:rPr>
              <a:t>žiakov výskyt</a:t>
            </a:r>
            <a:r>
              <a:rPr lang="sk-SK" sz="2400" b="1">
                <a:cs typeface="Arial" pitchFamily="34" charset="0"/>
              </a:rPr>
              <a:t> </a:t>
            </a:r>
            <a:r>
              <a:rPr lang="sk-SK" sz="2200" b="1">
                <a:cs typeface="Arial" pitchFamily="34" charset="0"/>
              </a:rPr>
              <a:t>minimálne jednej kategórie z problémových prejavov v správaní.</a:t>
            </a:r>
          </a:p>
          <a:p>
            <a:pPr marL="342900" indent="-342900" algn="ctr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Vo výskyte dominuje </a:t>
            </a:r>
            <a:r>
              <a:rPr lang="sk-SK" sz="2200" b="1">
                <a:cs typeface="Arial" pitchFamily="34" charset="0"/>
              </a:rPr>
              <a:t>impulzívne</a:t>
            </a:r>
            <a:r>
              <a:rPr lang="sk-SK">
                <a:cs typeface="Arial" pitchFamily="34" charset="0"/>
              </a:rPr>
              <a:t> správanie, </a:t>
            </a:r>
            <a:r>
              <a:rPr lang="sk-SK" sz="2200" b="1">
                <a:cs typeface="Arial" pitchFamily="34" charset="0"/>
              </a:rPr>
              <a:t>negativistické</a:t>
            </a:r>
            <a:r>
              <a:rPr lang="sk-SK">
                <a:cs typeface="Arial" pitchFamily="34" charset="0"/>
              </a:rPr>
              <a:t> správanie a </a:t>
            </a:r>
            <a:r>
              <a:rPr lang="sk-SK" sz="2200" b="1">
                <a:cs typeface="Arial" pitchFamily="34" charset="0"/>
              </a:rPr>
              <a:t>inklinovanie žiakov k problémovým skupinám.</a:t>
            </a:r>
            <a:r>
              <a:rPr lang="sk-SK" sz="2400" b="1">
                <a:cs typeface="Arial" pitchFamily="34" charset="0"/>
              </a:rPr>
              <a:t> </a:t>
            </a:r>
          </a:p>
        </p:txBody>
      </p:sp>
      <p:graphicFrame>
        <p:nvGraphicFramePr>
          <p:cNvPr id="32771" name="Object 8"/>
          <p:cNvGraphicFramePr>
            <a:graphicFrameLocks noChangeAspect="1"/>
          </p:cNvGraphicFramePr>
          <p:nvPr/>
        </p:nvGraphicFramePr>
        <p:xfrm>
          <a:off x="395288" y="2744788"/>
          <a:ext cx="8137525" cy="4141787"/>
        </p:xfrm>
        <a:graphic>
          <a:graphicData uri="http://schemas.openxmlformats.org/presentationml/2006/ole">
            <p:oleObj spid="_x0000_s32771" name="Chart" r:id="rId3" imgW="6953240" imgH="3886047" progId="Excel.Sheet.8">
              <p:embed/>
            </p:oleObj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539750" y="203200"/>
            <a:ext cx="79930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3000" b="1">
                <a:solidFill>
                  <a:schemeClr val="bg1"/>
                </a:solidFill>
              </a:rPr>
              <a:t>Poruchy správania - záškoláctvo</a:t>
            </a:r>
          </a:p>
        </p:txBody>
      </p:sp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179388" y="1195388"/>
            <a:ext cx="8964612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Približne </a:t>
            </a:r>
            <a:r>
              <a:rPr lang="sk-SK" sz="2200" b="1">
                <a:cs typeface="Arial" pitchFamily="34" charset="0"/>
              </a:rPr>
              <a:t>každý šiesty žiak ZŠ (14,9%),</a:t>
            </a:r>
            <a:r>
              <a:rPr lang="sk-SK" sz="2400" b="1">
                <a:cs typeface="Arial" pitchFamily="34" charset="0"/>
              </a:rPr>
              <a:t> </a:t>
            </a:r>
            <a:r>
              <a:rPr lang="sk-SK">
                <a:cs typeface="Arial" pitchFamily="34" charset="0"/>
              </a:rPr>
              <a:t>ktorého učiteľ odporúča do poradenskej starostlivosti, </a:t>
            </a:r>
            <a:r>
              <a:rPr lang="sk-SK" sz="2200" b="1">
                <a:cs typeface="Arial" pitchFamily="34" charset="0"/>
              </a:rPr>
              <a:t>má evidovanú</a:t>
            </a:r>
            <a:r>
              <a:rPr lang="sk-SK" sz="2200">
                <a:cs typeface="Arial" pitchFamily="34" charset="0"/>
              </a:rPr>
              <a:t> </a:t>
            </a:r>
            <a:r>
              <a:rPr lang="sk-SK" sz="2200" b="1">
                <a:cs typeface="Arial" pitchFamily="34" charset="0"/>
              </a:rPr>
              <a:t>minimálne jednu neospravedlnenú vymeškanú hodinu (NVH).</a:t>
            </a:r>
          </a:p>
          <a:p>
            <a:pPr marL="342900" indent="-342900" algn="ctr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Bolo zistených </a:t>
            </a:r>
            <a:r>
              <a:rPr lang="sk-SK" sz="2200" b="1">
                <a:cs typeface="Arial" pitchFamily="34" charset="0"/>
              </a:rPr>
              <a:t>635</a:t>
            </a:r>
            <a:r>
              <a:rPr lang="sk-SK" sz="2200">
                <a:cs typeface="Arial" pitchFamily="34" charset="0"/>
              </a:rPr>
              <a:t> </a:t>
            </a:r>
            <a:r>
              <a:rPr lang="sk-SK" sz="2200" b="1">
                <a:cs typeface="Arial" pitchFamily="34" charset="0"/>
              </a:rPr>
              <a:t>žiakov</a:t>
            </a:r>
            <a:r>
              <a:rPr lang="sk-SK">
                <a:cs typeface="Arial" pitchFamily="34" charset="0"/>
              </a:rPr>
              <a:t>, ktorí mali </a:t>
            </a:r>
            <a:r>
              <a:rPr lang="sk-SK" sz="2200" b="1">
                <a:cs typeface="Arial" pitchFamily="34" charset="0"/>
              </a:rPr>
              <a:t>už za prvý polrok</a:t>
            </a:r>
            <a:r>
              <a:rPr lang="sk-SK">
                <a:cs typeface="Arial" pitchFamily="34" charset="0"/>
              </a:rPr>
              <a:t> šk. roka 2012/2013 </a:t>
            </a:r>
            <a:r>
              <a:rPr lang="sk-SK" sz="2200" b="1">
                <a:cs typeface="Arial" pitchFamily="34" charset="0"/>
              </a:rPr>
              <a:t>sto a viac NVH</a:t>
            </a:r>
            <a:r>
              <a:rPr lang="sk-SK">
                <a:cs typeface="Arial" pitchFamily="34" charset="0"/>
              </a:rPr>
              <a:t> </a:t>
            </a:r>
            <a:r>
              <a:rPr lang="sk-SK" sz="1600">
                <a:cs typeface="Arial" pitchFamily="34" charset="0"/>
              </a:rPr>
              <a:t>(čím dochádza k ohrozovaniu mravnej výchovy mládeže, podľa trestného zákona č. 300/2005 Z.z. v znení neskorších predpisov).</a:t>
            </a:r>
          </a:p>
        </p:txBody>
      </p:sp>
      <p:pic>
        <p:nvPicPr>
          <p:cNvPr id="93193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3141663"/>
            <a:ext cx="9036050" cy="371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539750" y="203200"/>
            <a:ext cx="79930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3000" b="1">
                <a:solidFill>
                  <a:schemeClr val="bg1"/>
                </a:solidFill>
              </a:rPr>
              <a:t>Poruchy správania v 7 krajoch SR</a:t>
            </a:r>
          </a:p>
        </p:txBody>
      </p:sp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107950" y="1338263"/>
            <a:ext cx="8964613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Kategórie problémového správania, ktoré prekročili 30%-tný výskyt v krajoch SR:</a:t>
            </a:r>
          </a:p>
        </p:txBody>
      </p:sp>
      <p:pic>
        <p:nvPicPr>
          <p:cNvPr id="34819" name="Picture 5" descr="mapa SR_poruchy správan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1700213"/>
            <a:ext cx="9161463" cy="463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77" name="Oval 21"/>
          <p:cNvSpPr>
            <a:spLocks noChangeArrowheads="1"/>
          </p:cNvSpPr>
          <p:nvPr/>
        </p:nvSpPr>
        <p:spPr bwMode="auto">
          <a:xfrm>
            <a:off x="2484438" y="3500438"/>
            <a:ext cx="647700" cy="6477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32,7%</a:t>
            </a:r>
          </a:p>
        </p:txBody>
      </p:sp>
      <p:sp>
        <p:nvSpPr>
          <p:cNvPr id="96278" name="Oval 22"/>
          <p:cNvSpPr>
            <a:spLocks noChangeArrowheads="1"/>
          </p:cNvSpPr>
          <p:nvPr/>
        </p:nvSpPr>
        <p:spPr bwMode="auto">
          <a:xfrm>
            <a:off x="3635375" y="2708275"/>
            <a:ext cx="647700" cy="6477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33,7%</a:t>
            </a:r>
          </a:p>
        </p:txBody>
      </p:sp>
      <p:sp>
        <p:nvSpPr>
          <p:cNvPr id="96280" name="Oval 24"/>
          <p:cNvSpPr>
            <a:spLocks noChangeArrowheads="1"/>
          </p:cNvSpPr>
          <p:nvPr/>
        </p:nvSpPr>
        <p:spPr bwMode="auto">
          <a:xfrm>
            <a:off x="2339975" y="5157788"/>
            <a:ext cx="647700" cy="6477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31,5%</a:t>
            </a:r>
          </a:p>
        </p:txBody>
      </p:sp>
      <p:sp>
        <p:nvSpPr>
          <p:cNvPr id="96281" name="Oval 25"/>
          <p:cNvSpPr>
            <a:spLocks noChangeArrowheads="1"/>
          </p:cNvSpPr>
          <p:nvPr/>
        </p:nvSpPr>
        <p:spPr bwMode="auto">
          <a:xfrm>
            <a:off x="1187450" y="4581525"/>
            <a:ext cx="647700" cy="6477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30,1%</a:t>
            </a:r>
          </a:p>
        </p:txBody>
      </p:sp>
      <p:sp>
        <p:nvSpPr>
          <p:cNvPr id="96284" name="Oval 28"/>
          <p:cNvSpPr>
            <a:spLocks noChangeArrowheads="1"/>
          </p:cNvSpPr>
          <p:nvPr/>
        </p:nvSpPr>
        <p:spPr bwMode="auto">
          <a:xfrm>
            <a:off x="7092950" y="2781300"/>
            <a:ext cx="647700" cy="6477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31,6%</a:t>
            </a:r>
          </a:p>
        </p:txBody>
      </p:sp>
      <p:sp>
        <p:nvSpPr>
          <p:cNvPr id="96287" name="Oval 31"/>
          <p:cNvSpPr>
            <a:spLocks noChangeArrowheads="1"/>
          </p:cNvSpPr>
          <p:nvPr/>
        </p:nvSpPr>
        <p:spPr bwMode="auto">
          <a:xfrm>
            <a:off x="4787900" y="4149725"/>
            <a:ext cx="646113" cy="647700"/>
          </a:xfrm>
          <a:prstGeom prst="ellipse">
            <a:avLst/>
          </a:prstGeom>
          <a:gradFill rotWithShape="1">
            <a:gsLst>
              <a:gs pos="0">
                <a:srgbClr val="800080"/>
              </a:gs>
              <a:gs pos="100000">
                <a:srgbClr val="80008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30,2%</a:t>
            </a:r>
          </a:p>
        </p:txBody>
      </p:sp>
      <p:sp>
        <p:nvSpPr>
          <p:cNvPr id="96289" name="Oval 33"/>
          <p:cNvSpPr>
            <a:spLocks noChangeArrowheads="1"/>
          </p:cNvSpPr>
          <p:nvPr/>
        </p:nvSpPr>
        <p:spPr bwMode="auto">
          <a:xfrm>
            <a:off x="7740650" y="3860800"/>
            <a:ext cx="647700" cy="6477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31,3%</a:t>
            </a:r>
          </a:p>
        </p:txBody>
      </p:sp>
      <p:sp>
        <p:nvSpPr>
          <p:cNvPr id="96291" name="AutoShape 35"/>
          <p:cNvSpPr>
            <a:spLocks noChangeArrowheads="1"/>
          </p:cNvSpPr>
          <p:nvPr/>
        </p:nvSpPr>
        <p:spPr bwMode="auto">
          <a:xfrm>
            <a:off x="5724525" y="4868863"/>
            <a:ext cx="2735263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k-SK" sz="1200" b="1">
                <a:solidFill>
                  <a:schemeClr val="bg1"/>
                </a:solidFill>
              </a:rPr>
              <a:t>Impulzívne správanie</a:t>
            </a:r>
          </a:p>
        </p:txBody>
      </p:sp>
      <p:sp>
        <p:nvSpPr>
          <p:cNvPr id="96268" name="Oval 12"/>
          <p:cNvSpPr>
            <a:spLocks noChangeArrowheads="1"/>
          </p:cNvSpPr>
          <p:nvPr/>
        </p:nvSpPr>
        <p:spPr bwMode="auto">
          <a:xfrm>
            <a:off x="971550" y="4076700"/>
            <a:ext cx="647700" cy="6477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34,9%</a:t>
            </a:r>
          </a:p>
        </p:txBody>
      </p:sp>
      <p:sp>
        <p:nvSpPr>
          <p:cNvPr id="96270" name="Oval 14"/>
          <p:cNvSpPr>
            <a:spLocks noChangeArrowheads="1"/>
          </p:cNvSpPr>
          <p:nvPr/>
        </p:nvSpPr>
        <p:spPr bwMode="auto">
          <a:xfrm>
            <a:off x="1979613" y="3357563"/>
            <a:ext cx="647700" cy="6477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37,6%</a:t>
            </a:r>
          </a:p>
        </p:txBody>
      </p:sp>
      <p:sp>
        <p:nvSpPr>
          <p:cNvPr id="96272" name="Oval 16"/>
          <p:cNvSpPr>
            <a:spLocks noChangeArrowheads="1"/>
          </p:cNvSpPr>
          <p:nvPr/>
        </p:nvSpPr>
        <p:spPr bwMode="auto">
          <a:xfrm>
            <a:off x="3132138" y="2492375"/>
            <a:ext cx="647700" cy="6477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36,9%</a:t>
            </a:r>
          </a:p>
        </p:txBody>
      </p:sp>
      <p:sp>
        <p:nvSpPr>
          <p:cNvPr id="96269" name="Oval 13"/>
          <p:cNvSpPr>
            <a:spLocks noChangeArrowheads="1"/>
          </p:cNvSpPr>
          <p:nvPr/>
        </p:nvSpPr>
        <p:spPr bwMode="auto">
          <a:xfrm>
            <a:off x="2051050" y="4652963"/>
            <a:ext cx="647700" cy="6477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34,9%</a:t>
            </a:r>
          </a:p>
        </p:txBody>
      </p:sp>
      <p:sp>
        <p:nvSpPr>
          <p:cNvPr id="96285" name="Oval 29"/>
          <p:cNvSpPr>
            <a:spLocks noChangeArrowheads="1"/>
          </p:cNvSpPr>
          <p:nvPr/>
        </p:nvSpPr>
        <p:spPr bwMode="auto">
          <a:xfrm>
            <a:off x="4284663" y="3933825"/>
            <a:ext cx="647700" cy="6477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36,7%</a:t>
            </a:r>
          </a:p>
        </p:txBody>
      </p:sp>
      <p:sp>
        <p:nvSpPr>
          <p:cNvPr id="96279" name="Oval 23"/>
          <p:cNvSpPr>
            <a:spLocks noChangeArrowheads="1"/>
          </p:cNvSpPr>
          <p:nvPr/>
        </p:nvSpPr>
        <p:spPr bwMode="auto">
          <a:xfrm>
            <a:off x="3708400" y="4005263"/>
            <a:ext cx="647700" cy="6477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37,3%</a:t>
            </a:r>
          </a:p>
        </p:txBody>
      </p:sp>
      <p:sp>
        <p:nvSpPr>
          <p:cNvPr id="96271" name="Oval 15"/>
          <p:cNvSpPr>
            <a:spLocks noChangeArrowheads="1"/>
          </p:cNvSpPr>
          <p:nvPr/>
        </p:nvSpPr>
        <p:spPr bwMode="auto">
          <a:xfrm>
            <a:off x="3203575" y="4292600"/>
            <a:ext cx="647700" cy="6477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41,7%</a:t>
            </a:r>
          </a:p>
        </p:txBody>
      </p:sp>
      <p:sp>
        <p:nvSpPr>
          <p:cNvPr id="96276" name="Oval 20"/>
          <p:cNvSpPr>
            <a:spLocks noChangeArrowheads="1"/>
          </p:cNvSpPr>
          <p:nvPr/>
        </p:nvSpPr>
        <p:spPr bwMode="auto">
          <a:xfrm>
            <a:off x="6516688" y="2708275"/>
            <a:ext cx="647700" cy="6477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33,3%</a:t>
            </a:r>
          </a:p>
        </p:txBody>
      </p:sp>
      <p:sp>
        <p:nvSpPr>
          <p:cNvPr id="96267" name="Oval 11"/>
          <p:cNvSpPr>
            <a:spLocks noChangeArrowheads="1"/>
          </p:cNvSpPr>
          <p:nvPr/>
        </p:nvSpPr>
        <p:spPr bwMode="auto">
          <a:xfrm>
            <a:off x="5940425" y="2636838"/>
            <a:ext cx="647700" cy="6477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36,8%</a:t>
            </a:r>
          </a:p>
        </p:txBody>
      </p:sp>
      <p:sp>
        <p:nvSpPr>
          <p:cNvPr id="96286" name="Oval 30"/>
          <p:cNvSpPr>
            <a:spLocks noChangeArrowheads="1"/>
          </p:cNvSpPr>
          <p:nvPr/>
        </p:nvSpPr>
        <p:spPr bwMode="auto">
          <a:xfrm>
            <a:off x="7164388" y="3789363"/>
            <a:ext cx="647700" cy="647700"/>
          </a:xfrm>
          <a:prstGeom prst="ellipse">
            <a:avLst/>
          </a:prstGeom>
          <a:gradFill rotWithShape="1">
            <a:gsLst>
              <a:gs pos="0">
                <a:srgbClr val="800080"/>
              </a:gs>
              <a:gs pos="100000">
                <a:srgbClr val="80008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32,0%</a:t>
            </a:r>
          </a:p>
        </p:txBody>
      </p:sp>
      <p:sp>
        <p:nvSpPr>
          <p:cNvPr id="96282" name="Oval 26"/>
          <p:cNvSpPr>
            <a:spLocks noChangeArrowheads="1"/>
          </p:cNvSpPr>
          <p:nvPr/>
        </p:nvSpPr>
        <p:spPr bwMode="auto">
          <a:xfrm>
            <a:off x="6588125" y="3716338"/>
            <a:ext cx="647700" cy="6477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37,6%</a:t>
            </a:r>
          </a:p>
        </p:txBody>
      </p:sp>
      <p:sp>
        <p:nvSpPr>
          <p:cNvPr id="96274" name="Oval 18"/>
          <p:cNvSpPr>
            <a:spLocks noChangeArrowheads="1"/>
          </p:cNvSpPr>
          <p:nvPr/>
        </p:nvSpPr>
        <p:spPr bwMode="auto">
          <a:xfrm>
            <a:off x="6011863" y="3644900"/>
            <a:ext cx="647700" cy="6477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37,8%</a:t>
            </a:r>
          </a:p>
        </p:txBody>
      </p:sp>
      <p:sp>
        <p:nvSpPr>
          <p:cNvPr id="96266" name="Oval 10"/>
          <p:cNvSpPr>
            <a:spLocks noChangeArrowheads="1"/>
          </p:cNvSpPr>
          <p:nvPr/>
        </p:nvSpPr>
        <p:spPr bwMode="auto">
          <a:xfrm>
            <a:off x="5435600" y="3500438"/>
            <a:ext cx="647700" cy="6477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k-SK" sz="12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43,3%</a:t>
            </a:r>
          </a:p>
        </p:txBody>
      </p:sp>
      <p:sp>
        <p:nvSpPr>
          <p:cNvPr id="96293" name="AutoShape 37"/>
          <p:cNvSpPr>
            <a:spLocks noChangeArrowheads="1"/>
          </p:cNvSpPr>
          <p:nvPr/>
        </p:nvSpPr>
        <p:spPr bwMode="auto">
          <a:xfrm>
            <a:off x="5724525" y="5227638"/>
            <a:ext cx="2735263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k-SK" sz="1200" b="1">
                <a:solidFill>
                  <a:schemeClr val="bg1"/>
                </a:solidFill>
              </a:rPr>
              <a:t>Negativistické správanie</a:t>
            </a:r>
          </a:p>
        </p:txBody>
      </p:sp>
      <p:sp>
        <p:nvSpPr>
          <p:cNvPr id="96294" name="AutoShape 38"/>
          <p:cNvSpPr>
            <a:spLocks noChangeArrowheads="1"/>
          </p:cNvSpPr>
          <p:nvPr/>
        </p:nvSpPr>
        <p:spPr bwMode="auto">
          <a:xfrm>
            <a:off x="5724525" y="5588000"/>
            <a:ext cx="2736850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k-SK" sz="1200" b="1">
                <a:solidFill>
                  <a:schemeClr val="bg1"/>
                </a:solidFill>
              </a:rPr>
              <a:t>Inklinovanie k problémovej skupine</a:t>
            </a:r>
          </a:p>
        </p:txBody>
      </p:sp>
      <p:sp>
        <p:nvSpPr>
          <p:cNvPr id="96295" name="AutoShape 39"/>
          <p:cNvSpPr>
            <a:spLocks noChangeArrowheads="1"/>
          </p:cNvSpPr>
          <p:nvPr/>
        </p:nvSpPr>
        <p:spPr bwMode="auto">
          <a:xfrm>
            <a:off x="5724525" y="5948363"/>
            <a:ext cx="2735263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0066"/>
              </a:gs>
              <a:gs pos="100000">
                <a:srgbClr val="6600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k-SK" sz="1200" b="1">
                <a:solidFill>
                  <a:schemeClr val="bg1"/>
                </a:solidFill>
              </a:rPr>
              <a:t>Antisociálne správanie</a:t>
            </a:r>
          </a:p>
        </p:txBody>
      </p:sp>
      <p:sp>
        <p:nvSpPr>
          <p:cNvPr id="96296" name="AutoShape 40"/>
          <p:cNvSpPr>
            <a:spLocks noChangeArrowheads="1"/>
          </p:cNvSpPr>
          <p:nvPr/>
        </p:nvSpPr>
        <p:spPr bwMode="auto">
          <a:xfrm>
            <a:off x="5726113" y="6308725"/>
            <a:ext cx="2735262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k-SK" sz="1200" b="1">
                <a:solidFill>
                  <a:schemeClr val="bg1"/>
                </a:solidFill>
              </a:rPr>
              <a:t>Asociálne správanie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77" grpId="0" animBg="1"/>
      <p:bldP spid="96278" grpId="0" animBg="1"/>
      <p:bldP spid="96280" grpId="0" animBg="1"/>
      <p:bldP spid="96281" grpId="0" animBg="1"/>
      <p:bldP spid="96284" grpId="0" animBg="1"/>
      <p:bldP spid="96287" grpId="0" animBg="1"/>
      <p:bldP spid="96289" grpId="0" animBg="1"/>
      <p:bldP spid="96291" grpId="0" animBg="1"/>
      <p:bldP spid="96268" grpId="0" animBg="1"/>
      <p:bldP spid="96270" grpId="0" animBg="1"/>
      <p:bldP spid="96272" grpId="0" animBg="1"/>
      <p:bldP spid="96269" grpId="0" animBg="1"/>
      <p:bldP spid="96285" grpId="0" animBg="1"/>
      <p:bldP spid="96279" grpId="0" animBg="1"/>
      <p:bldP spid="96271" grpId="0" animBg="1"/>
      <p:bldP spid="96276" grpId="0" animBg="1"/>
      <p:bldP spid="96267" grpId="0" animBg="1"/>
      <p:bldP spid="96286" grpId="0" animBg="1"/>
      <p:bldP spid="96282" grpId="0" animBg="1"/>
      <p:bldP spid="96274" grpId="0" animBg="1"/>
      <p:bldP spid="96266" grpId="0" animBg="1"/>
      <p:bldP spid="96293" grpId="0" animBg="1"/>
      <p:bldP spid="96294" grpId="0" animBg="1"/>
      <p:bldP spid="96295" grpId="0" animBg="1"/>
      <p:bldP spid="9629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 Box 2"/>
          <p:cNvSpPr txBox="1">
            <a:spLocks noChangeArrowheads="1"/>
          </p:cNvSpPr>
          <p:nvPr/>
        </p:nvSpPr>
        <p:spPr bwMode="auto">
          <a:xfrm>
            <a:off x="539750" y="203200"/>
            <a:ext cx="79930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3000" b="1">
                <a:solidFill>
                  <a:schemeClr val="bg1"/>
                </a:solidFill>
              </a:rPr>
              <a:t>Sociálne znevýhodnenie</a:t>
            </a:r>
          </a:p>
        </p:txBody>
      </p:sp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179388" y="1341438"/>
            <a:ext cx="896461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Najvyšší výskyt problémových žiakov, ktorí spĺňajú minimálne tri kritériá sociálne znevýhodneného prostredia je v </a:t>
            </a:r>
            <a:r>
              <a:rPr lang="sk-SK" sz="2200" b="1">
                <a:cs typeface="Arial" pitchFamily="34" charset="0"/>
              </a:rPr>
              <a:t>Košickom, Prešovskom a Banskobystrickom kraji.</a:t>
            </a:r>
          </a:p>
        </p:txBody>
      </p:sp>
      <p:pic>
        <p:nvPicPr>
          <p:cNvPr id="10855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420938"/>
            <a:ext cx="4897438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3635375" y="5588000"/>
            <a:ext cx="550862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None/>
            </a:pPr>
            <a:r>
              <a:rPr lang="sk-SK" altLang="ja-JP" sz="1200"/>
              <a:t>Mapa dlhodobej nezamestnanosti (</a:t>
            </a:r>
            <a:r>
              <a:rPr lang="sk-SK" altLang="ja-JP" sz="1200" i="1"/>
              <a:t>zdroj: Inštitút zamestnanosti; http://www.iz.sk/sk/projekty/inkluzivny-rast/regiony; údaje z októbra 2012</a:t>
            </a:r>
            <a:r>
              <a:rPr lang="sk-SK" altLang="ja-JP" sz="1200"/>
              <a:t>)</a:t>
            </a:r>
            <a:endParaRPr lang="sk-SK" sz="1200">
              <a:cs typeface="Arial" pitchFamily="34" charset="0"/>
            </a:endParaRPr>
          </a:p>
        </p:txBody>
      </p:sp>
      <p:sp>
        <p:nvSpPr>
          <p:cNvPr id="35845" name="Rectangle 3"/>
          <p:cNvSpPr>
            <a:spLocks noChangeArrowheads="1"/>
          </p:cNvSpPr>
          <p:nvPr/>
        </p:nvSpPr>
        <p:spPr bwMode="auto">
          <a:xfrm>
            <a:off x="179388" y="2349500"/>
            <a:ext cx="374491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Košický kraj: 52,1%</a:t>
            </a:r>
          </a:p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Prešovský kraj: 50,7%</a:t>
            </a:r>
          </a:p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Banskobystrický kraj 33,1%</a:t>
            </a:r>
          </a:p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Nitriansky kraj: 19,7 %</a:t>
            </a:r>
          </a:p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Trnavský kraj: 9,5%</a:t>
            </a:r>
          </a:p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Žilinský kraj: 5,9%</a:t>
            </a:r>
          </a:p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Trenčiansky kraj: 4,0%</a:t>
            </a:r>
            <a:endParaRPr lang="sk-SK" sz="2200" b="1"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539750" y="203200"/>
            <a:ext cx="79930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3000" b="1">
                <a:solidFill>
                  <a:schemeClr val="bg1"/>
                </a:solidFill>
              </a:rPr>
              <a:t>Návrhy opatrení – odprúčania pre prax</a:t>
            </a:r>
          </a:p>
        </p:txBody>
      </p:sp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179388" y="1700213"/>
            <a:ext cx="896461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Prostredníctvom Výskumného ústavu detskej psychológie a patopsychológie, realizovať pravidelný celoštátny monitoring výskytu detí vyžadujúcich si odbornú starostlivosť a následne navrhovať systémové opatrenia na zefektívnenie systému výchovného poradenstva a prevencie pre rezort školstva.</a:t>
            </a: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179388" y="3860800"/>
            <a:ext cx="896461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Vytvárať podmienky pre využívanie modernej technológie v činnosti systému výchovného poradenstva a prevencie a takých metodických nástrojov, ktoré budú porovnateľné so štandardom vo vyspelých krajinách Európskej únie.</a:t>
            </a:r>
          </a:p>
        </p:txBody>
      </p:sp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179388" y="2781300"/>
            <a:ext cx="8964612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>
                <a:cs typeface="Arial" pitchFamily="34" charset="0"/>
              </a:rPr>
              <a:t>Využívať výsledky pravidelného celoslovenského depistážneho zisťovania problémov detí ako podklad pre aktualizáciu výchovno – poradenských opatrení a pre nastavenie celoštátnej, krajskej a okresnej stratégie metodologickej optimalizácie systému výchovného poradenstva a prevencie.</a:t>
            </a:r>
          </a:p>
        </p:txBody>
      </p:sp>
      <p:sp>
        <p:nvSpPr>
          <p:cNvPr id="28677" name="Rectangle 3"/>
          <p:cNvSpPr>
            <a:spLocks noChangeArrowheads="1"/>
          </p:cNvSpPr>
          <p:nvPr/>
        </p:nvSpPr>
        <p:spPr bwMode="auto">
          <a:xfrm>
            <a:off x="179388" y="4722813"/>
            <a:ext cx="8964612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 sz="2000" b="1">
                <a:cs typeface="Arial" pitchFamily="34" charset="0"/>
              </a:rPr>
              <a:t>Komplexne podporovať aktivity systému výchovného poradenstva a prevencie, nakoľko úzko súvisia s politikou výchovy a vzdelávania, zamestnanosti a s prevenciou pred dlhodobou nezamestnanosťou prioritne mladých ľudí.</a:t>
            </a:r>
          </a:p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</a:pPr>
            <a:r>
              <a:rPr lang="sk-SK" sz="2400">
                <a:cs typeface="Arial" pitchFamily="34" charset="0"/>
              </a:rPr>
              <a:t>Integrovať komplexný poradenský systém do systému inkluzívneho vzdelávania</a:t>
            </a:r>
          </a:p>
          <a:p>
            <a:pPr marL="342900" indent="-342900">
              <a:lnSpc>
                <a:spcPct val="80000"/>
              </a:lnSpc>
              <a:spcBef>
                <a:spcPts val="2000"/>
              </a:spcBef>
              <a:buClr>
                <a:schemeClr val="accent1"/>
              </a:buClr>
              <a:buSzPct val="90000"/>
            </a:pPr>
            <a:endParaRPr lang="sk-SK" sz="2400"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 idx="4294967295"/>
          </p:nvPr>
        </p:nvSpPr>
        <p:spPr>
          <a:xfrm>
            <a:off x="457200" y="115888"/>
            <a:ext cx="8229600" cy="936625"/>
          </a:xfrm>
        </p:spPr>
        <p:txBody>
          <a:bodyPr/>
          <a:lstStyle/>
          <a:p>
            <a:pPr eaLnBrk="1" hangingPunct="1"/>
            <a:r>
              <a:rPr lang="sk-SK" sz="3500" b="1" smtClean="0">
                <a:latin typeface="Arial" pitchFamily="34" charset="0"/>
                <a:cs typeface="Arial" pitchFamily="34" charset="0"/>
              </a:rPr>
              <a:t>Inovácie národného projektu</a:t>
            </a:r>
            <a:endParaRPr lang="en-US" sz="3500" b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890" name="Content Placeholder 2"/>
          <p:cNvSpPr>
            <a:spLocks noGrp="1"/>
          </p:cNvSpPr>
          <p:nvPr>
            <p:ph idx="4294967295"/>
          </p:nvPr>
        </p:nvSpPr>
        <p:spPr>
          <a:xfrm>
            <a:off x="323850" y="981075"/>
            <a:ext cx="8078788" cy="50403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sk-SK" sz="1800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sk-SK" sz="18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Inovácia metodologických nástrojov  má v projekte  dominantný význam (e-verzie testov, metodík, reštandardizácia diagnostických nástrojov, priebežná aktualizácia noriem, zber dát prostredníctvom portálu)</a:t>
            </a:r>
          </a:p>
          <a:p>
            <a:pPr eaLnBrk="1" hangingPunct="1"/>
            <a:r>
              <a:rPr lang="sk-SK" sz="18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Zavedenie IKT a digitálneho dátového úložiska je zlomovým  faktorom vo vývoji kariérového poradenstva, umožňuje spracovanie systému informácií o povolaniach a zamestnaniach a poskytuje možnosť párovania požiadaviek sveta práce s kompetenciami, s osobnostnými predpokladmi jednotlivca</a:t>
            </a:r>
          </a:p>
          <a:p>
            <a:pPr eaLnBrk="1" hangingPunct="1"/>
            <a:r>
              <a:rPr lang="sk-SK" sz="18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Doplnenie špecifických metód pre kariérové poradenstvo, ktoré umožnia porovnať osobné predpoklady jednotlivca s požiadavkami povolaní – v projekte chceme pilotne overiť využitie nástroja COMDI</a:t>
            </a:r>
          </a:p>
          <a:p>
            <a:pPr eaLnBrk="1" hangingPunct="1">
              <a:buFont typeface="Wingdings" pitchFamily="2" charset="2"/>
              <a:buNone/>
            </a:pPr>
            <a:endParaRPr lang="sk-SK" sz="1800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buFont typeface="Wingdings" pitchFamily="2" charset="2"/>
              <a:buNone/>
            </a:pPr>
            <a:endParaRPr lang="sk-SK" sz="1800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alisto MT" pitchFamily="18" charset="0"/>
              </a:rPr>
              <a:t>									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4294967295"/>
          </p:nvPr>
        </p:nvSpPr>
        <p:spPr>
          <a:xfrm>
            <a:off x="323850" y="3419475"/>
            <a:ext cx="8640763" cy="2962275"/>
          </a:xfrm>
        </p:spPr>
        <p:txBody>
          <a:bodyPr/>
          <a:lstStyle/>
          <a:p>
            <a:pPr marL="228600" indent="-182563" algn="ctr" eaLnBrk="1" hangingPunct="1"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sk-SK" sz="1900" b="1" smtClean="0">
                <a:latin typeface="Arial" pitchFamily="34" charset="0"/>
              </a:rPr>
              <a:t>Na spoluprácu s Vami sa teší riadiaci tím národného projektu</a:t>
            </a:r>
          </a:p>
          <a:p>
            <a:pPr marL="228600" indent="-182563" algn="ctr" eaLnBrk="1" hangingPunct="1">
              <a:spcAft>
                <a:spcPts val="300"/>
              </a:spcAft>
              <a:buClr>
                <a:srgbClr val="C3260C"/>
              </a:buClr>
              <a:buSzPct val="130000"/>
              <a:buFont typeface="Wingdings" pitchFamily="2" charset="2"/>
              <a:buNone/>
            </a:pPr>
            <a:r>
              <a:rPr lang="sk-SK" sz="1800" b="1" smtClean="0">
                <a:latin typeface="Arial" pitchFamily="34" charset="0"/>
              </a:rPr>
              <a:t>Komplexný poradenský systém prevencie a ovplyvňovania sociálno-patologických javov v školskom prostredí</a:t>
            </a:r>
            <a:endParaRPr lang="sk-SK" sz="1800" smtClean="0">
              <a:latin typeface="Arial" pitchFamily="34" charset="0"/>
            </a:endParaRPr>
          </a:p>
          <a:p>
            <a:pPr marL="228600" indent="-182563" algn="ctr" eaLnBrk="1" hangingPunct="1"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sk-SK" sz="2300" b="1" smtClean="0">
                <a:solidFill>
                  <a:schemeClr val="tx2"/>
                </a:solidFill>
                <a:latin typeface="Arial" pitchFamily="34" charset="0"/>
              </a:rPr>
              <a:t>Ďakujeme za pozornosť!</a:t>
            </a:r>
          </a:p>
          <a:p>
            <a:pPr marL="228600" indent="-182563" algn="ctr" eaLnBrk="1" hangingPunct="1"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sk-SK" sz="4000" b="1" smtClean="0">
                <a:latin typeface="Arial" pitchFamily="34" charset="0"/>
              </a:rPr>
              <a:t>www.vudpap-projekt.sk</a:t>
            </a:r>
          </a:p>
          <a:p>
            <a:pPr marL="228600" indent="-182563" eaLnBrk="1" hangingPunct="1"/>
            <a:endParaRPr lang="en-US" smtClean="0">
              <a:latin typeface="Arial" pitchFamily="34" charset="0"/>
            </a:endParaRPr>
          </a:p>
        </p:txBody>
      </p:sp>
      <p:pic>
        <p:nvPicPr>
          <p:cNvPr id="38915" name="Picture 5" descr="opv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384300"/>
            <a:ext cx="14668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Obrázok 7" descr="VUDPaP-1_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1455738"/>
            <a:ext cx="10080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Obrázok 4" descr="C:\Users\Surová\Pictures\VUDPaP\LOGO projektu K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1455738"/>
            <a:ext cx="19446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7" descr="EU-ESF-VERTICAL-COLO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1455738"/>
            <a:ext cx="144145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9" name="TextBox 9"/>
          <p:cNvSpPr txBox="1">
            <a:spLocks noChangeArrowheads="1"/>
          </p:cNvSpPr>
          <p:nvPr/>
        </p:nvSpPr>
        <p:spPr bwMode="auto">
          <a:xfrm>
            <a:off x="250825" y="2794000"/>
            <a:ext cx="81375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01650" lvl="1" algn="ctr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</a:pPr>
            <a:r>
              <a:rPr lang="sk-SK" sz="1200" b="1"/>
              <a:t>Moderné vzdelávanie pre vedomostnú spoločnosť/projekt je spolufinancovaný zo zdrojov EÚ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171450"/>
            <a:ext cx="8385175" cy="1431925"/>
          </a:xfrm>
        </p:spPr>
        <p:txBody>
          <a:bodyPr/>
          <a:lstStyle/>
          <a:p>
            <a:pPr eaLnBrk="1" hangingPunct="1"/>
            <a:r>
              <a:rPr lang="sk-SK" sz="4800" b="1" smtClean="0">
                <a:latin typeface="Arial" pitchFamily="34" charset="0"/>
              </a:rPr>
              <a:t>Ciele projektu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28597" y="1643049"/>
            <a:ext cx="7974042" cy="42354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k-SK" sz="19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Zefektívnenie systému výchovného poradenstva a prevencie („</a:t>
            </a:r>
            <a:r>
              <a:rPr lang="sk-SK" sz="1900" dirty="0" err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VPaP</a:t>
            </a:r>
            <a:r>
              <a:rPr lang="ja-JP" altLang="sk-SK" sz="1900" dirty="0" smtClean="0">
                <a:latin typeface="Arial" pitchFamily="34" charset="0"/>
                <a:ea typeface="MS Mincho" pitchFamily="49" charset="-128"/>
              </a:rPr>
              <a:t>“</a:t>
            </a:r>
            <a:r>
              <a:rPr lang="sk-SK" altLang="ja-JP" sz="19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sk-SK" sz="1900" dirty="0" smtClean="0">
                <a:latin typeface="Arial" pitchFamily="34" charset="0"/>
                <a:cs typeface="Arial" pitchFamily="34" charset="0"/>
              </a:rPr>
              <a:t>Poradenská podpora vzdelávania a odbornej prípravy u žiakov ZŠ  so špeciálnymi výchovno-vzdelávacími potrebami („ŠVVP</a:t>
            </a:r>
            <a:r>
              <a:rPr lang="ja-JP" altLang="sk-SK" sz="1900" dirty="0" smtClean="0">
                <a:latin typeface="Arial" pitchFamily="34" charset="0"/>
                <a:ea typeface="MS Mincho" pitchFamily="49" charset="-128"/>
              </a:rPr>
              <a:t>“</a:t>
            </a:r>
            <a:r>
              <a:rPr lang="sk-SK" altLang="ja-JP" sz="19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) v záujme  ich  sociálnej integrácie / začleňovania sa, uplatnenia sa na trhu práce</a:t>
            </a:r>
          </a:p>
          <a:p>
            <a:pPr eaLnBrk="1" hangingPunct="1">
              <a:lnSpc>
                <a:spcPct val="80000"/>
              </a:lnSpc>
            </a:pPr>
            <a:r>
              <a:rPr lang="sk-SK" sz="19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Zvládanie sociálno-patologických javov žiakov, poradenská pomoc pri ich sociálnej integrácii, podpora študijno-profesijných záujmov, primeraných vzdelanostných ašpirácií a efektívnej prípravy žiakov na vstup na trh práce </a:t>
            </a:r>
          </a:p>
          <a:p>
            <a:pPr eaLnBrk="1" hangingPunct="1">
              <a:lnSpc>
                <a:spcPct val="80000"/>
              </a:lnSpc>
            </a:pPr>
            <a:r>
              <a:rPr lang="sk-SK" sz="19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Podpora ďalšieho vzdelávania zamestnancov systému výchovného poradenstva a prevencie </a:t>
            </a:r>
          </a:p>
          <a:p>
            <a:pPr eaLnBrk="1" hangingPunct="1">
              <a:lnSpc>
                <a:spcPct val="80000"/>
              </a:lnSpc>
            </a:pPr>
            <a:r>
              <a:rPr lang="sk-SK" sz="1900" dirty="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Inovácia poradenských metód, metodík, testov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-26988"/>
            <a:ext cx="7696200" cy="927101"/>
          </a:xfrm>
        </p:spPr>
        <p:txBody>
          <a:bodyPr/>
          <a:lstStyle/>
          <a:p>
            <a:pPr eaLnBrk="1" hangingPunct="1"/>
            <a:r>
              <a:rPr lang="sk-SK" b="1" smtClean="0">
                <a:latin typeface="Arial" pitchFamily="34" charset="0"/>
              </a:rPr>
              <a:t>Hlavné výstupy projektu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14282" y="1500174"/>
            <a:ext cx="8572531" cy="5072098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k-SK" sz="1600" b="1" dirty="0" smtClean="0">
                <a:latin typeface="Arial" pitchFamily="34" charset="0"/>
                <a:ea typeface="Arial Unicode MS" pitchFamily="34" charset="-128"/>
              </a:rPr>
              <a:t>Zefektívnenie činnosti systému výchovného poradenstva a prevencie prostredníctvom systémových opatrení:</a:t>
            </a:r>
            <a:endParaRPr lang="sk-SK" sz="1600" dirty="0" smtClean="0">
              <a:latin typeface="Arial" pitchFamily="34" charset="0"/>
              <a:ea typeface="Arial Unicode MS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sk-SK" sz="1500" dirty="0" smtClean="0">
                <a:latin typeface="Arial" pitchFamily="34" charset="0"/>
                <a:ea typeface="Arial Unicode MS" pitchFamily="34" charset="-128"/>
              </a:rPr>
              <a:t>Modernizáciou jeho materiálno-technického vybavenia, doplnením metodík, metodologických nástrojov, nových odborných zdrojov, vybavením odborných knižníc škôl a školských zariadení, vytvorením portálu </a:t>
            </a:r>
            <a:r>
              <a:rPr lang="sk-SK" sz="1500" dirty="0" err="1" smtClean="0">
                <a:latin typeface="Arial" pitchFamily="34" charset="0"/>
                <a:ea typeface="Arial Unicode MS" pitchFamily="34" charset="-128"/>
              </a:rPr>
              <a:t>VÚDPaP</a:t>
            </a:r>
            <a:r>
              <a:rPr lang="sk-SK" sz="1500" dirty="0" smtClean="0">
                <a:latin typeface="Arial" pitchFamily="34" charset="0"/>
                <a:ea typeface="Arial Unicode MS" pitchFamily="34" charset="-128"/>
              </a:rPr>
              <a:t> pre systém </a:t>
            </a:r>
            <a:r>
              <a:rPr lang="sk-SK" sz="1500" dirty="0" err="1" smtClean="0">
                <a:latin typeface="Arial" pitchFamily="34" charset="0"/>
                <a:ea typeface="Arial Unicode MS" pitchFamily="34" charset="-128"/>
              </a:rPr>
              <a:t>VPaP</a:t>
            </a:r>
            <a:endParaRPr lang="sk-SK" sz="1500" dirty="0" smtClean="0">
              <a:latin typeface="Arial" pitchFamily="34" charset="0"/>
              <a:ea typeface="Arial Unicode MS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sk-SK" sz="1500" dirty="0" smtClean="0">
                <a:latin typeface="Arial" pitchFamily="34" charset="0"/>
                <a:ea typeface="Arial Unicode MS" pitchFamily="34" charset="-128"/>
              </a:rPr>
              <a:t>Inováciou a vývojom nových metodologických nástrojov, postupov, adaptáciou zahraničných metodík; digitalizáciou diagnostických procesov, </a:t>
            </a:r>
            <a:r>
              <a:rPr lang="sk-SK" sz="1500" dirty="0" err="1" smtClean="0">
                <a:latin typeface="Arial" pitchFamily="34" charset="0"/>
                <a:ea typeface="Arial Unicode MS" pitchFamily="34" charset="-128"/>
              </a:rPr>
              <a:t>e-verzie</a:t>
            </a:r>
            <a:r>
              <a:rPr lang="sk-SK" sz="1500" dirty="0" smtClean="0">
                <a:latin typeface="Arial" pitchFamily="34" charset="0"/>
                <a:ea typeface="Arial Unicode MS" pitchFamily="34" charset="-128"/>
              </a:rPr>
              <a:t> metodík; portál </a:t>
            </a:r>
            <a:r>
              <a:rPr lang="sk-SK" sz="1500" dirty="0" err="1" smtClean="0">
                <a:latin typeface="Arial" pitchFamily="34" charset="0"/>
                <a:ea typeface="Arial Unicode MS" pitchFamily="34" charset="-128"/>
              </a:rPr>
              <a:t>VÚDPaP</a:t>
            </a:r>
            <a:r>
              <a:rPr lang="sk-SK" sz="1500" dirty="0" smtClean="0">
                <a:latin typeface="Arial" pitchFamily="34" charset="0"/>
                <a:ea typeface="Arial Unicode MS" pitchFamily="34" charset="-128"/>
              </a:rPr>
              <a:t> pre systém </a:t>
            </a:r>
            <a:r>
              <a:rPr lang="sk-SK" sz="1500" dirty="0" err="1" smtClean="0">
                <a:latin typeface="Arial" pitchFamily="34" charset="0"/>
                <a:ea typeface="Arial Unicode MS" pitchFamily="34" charset="-128"/>
              </a:rPr>
              <a:t>VPaP</a:t>
            </a:r>
            <a:endParaRPr lang="sk-SK" sz="1500" dirty="0" smtClean="0">
              <a:latin typeface="Arial" pitchFamily="34" charset="0"/>
              <a:ea typeface="Arial Unicode MS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sk-SK" sz="1500" dirty="0" smtClean="0">
                <a:latin typeface="Arial" pitchFamily="34" charset="0"/>
                <a:ea typeface="Arial Unicode MS" pitchFamily="34" charset="-128"/>
              </a:rPr>
              <a:t>Propagáciou odborných poradenských služieb systému </a:t>
            </a:r>
            <a:r>
              <a:rPr lang="sk-SK" sz="1500" dirty="0" err="1" smtClean="0">
                <a:latin typeface="Arial" pitchFamily="34" charset="0"/>
                <a:ea typeface="Arial Unicode MS" pitchFamily="34" charset="-128"/>
              </a:rPr>
              <a:t>VPaP</a:t>
            </a:r>
            <a:r>
              <a:rPr lang="sk-SK" sz="1500" dirty="0" smtClean="0">
                <a:latin typeface="Arial" pitchFamily="34" charset="0"/>
                <a:ea typeface="Arial Unicode MS" pitchFamily="34" charset="-128"/>
              </a:rPr>
              <a:t> medzi rodičmi, širokou verejnosťou</a:t>
            </a:r>
          </a:p>
          <a:p>
            <a:pPr eaLnBrk="1" hangingPunct="1">
              <a:lnSpc>
                <a:spcPct val="90000"/>
              </a:lnSpc>
            </a:pPr>
            <a:r>
              <a:rPr lang="sk-SK" sz="1500" dirty="0" smtClean="0">
                <a:latin typeface="Arial" pitchFamily="34" charset="0"/>
                <a:ea typeface="Arial Unicode MS" pitchFamily="34" charset="-128"/>
              </a:rPr>
              <a:t>Zlepšením interdisciplinárnej spolupráce v systéme </a:t>
            </a:r>
            <a:r>
              <a:rPr lang="sk-SK" sz="1500" dirty="0" err="1" smtClean="0">
                <a:latin typeface="Arial" pitchFamily="34" charset="0"/>
                <a:ea typeface="Arial Unicode MS" pitchFamily="34" charset="-128"/>
              </a:rPr>
              <a:t>VPaP</a:t>
            </a:r>
            <a:r>
              <a:rPr lang="sk-SK" sz="1500" dirty="0" smtClean="0">
                <a:latin typeface="Arial" pitchFamily="34" charset="0"/>
                <a:ea typeface="Arial Unicode MS" pitchFamily="34" charset="-128"/>
              </a:rPr>
              <a:t>, tiež medzi jednotlivými poradenskými zariadeniami, medzi </a:t>
            </a:r>
            <a:r>
              <a:rPr lang="sk-SK" sz="1500" dirty="0" err="1" smtClean="0">
                <a:latin typeface="Arial" pitchFamily="34" charset="0"/>
                <a:ea typeface="Arial Unicode MS" pitchFamily="34" charset="-128"/>
              </a:rPr>
              <a:t>CPPPaP</a:t>
            </a:r>
            <a:r>
              <a:rPr lang="sk-SK" sz="1500" dirty="0" smtClean="0">
                <a:latin typeface="Arial" pitchFamily="34" charset="0"/>
                <a:ea typeface="Arial Unicode MS" pitchFamily="34" charset="-128"/>
              </a:rPr>
              <a:t>, CŠPP a výchovnými poradcami v školách</a:t>
            </a:r>
          </a:p>
          <a:p>
            <a:pPr eaLnBrk="1" hangingPunct="1">
              <a:lnSpc>
                <a:spcPct val="90000"/>
              </a:lnSpc>
            </a:pPr>
            <a:r>
              <a:rPr lang="sk-SK" sz="1500" dirty="0" smtClean="0">
                <a:latin typeface="Arial" pitchFamily="34" charset="0"/>
                <a:ea typeface="Arial Unicode MS" pitchFamily="34" charset="-128"/>
              </a:rPr>
              <a:t>Zlepšením informovanosti žiakov so ŠVVP a ich rodičov o svete práce, o možnostiach odborného vzdelávania a prípravy, o možnostiach profesionálneho uplatnenia sa na trhu práce </a:t>
            </a:r>
          </a:p>
          <a:p>
            <a:pPr eaLnBrk="1" hangingPunct="1">
              <a:lnSpc>
                <a:spcPct val="90000"/>
              </a:lnSpc>
            </a:pPr>
            <a:r>
              <a:rPr lang="sk-SK" sz="1500" dirty="0" smtClean="0">
                <a:latin typeface="Arial" pitchFamily="34" charset="0"/>
                <a:ea typeface="Arial Unicode MS" pitchFamily="34" charset="-128"/>
              </a:rPr>
              <a:t>Návrhmi na zlepšenie postavenia výchovných poradcov, ich pracovných podmienok v školách, zefektívnenie systému riadenia v systéme </a:t>
            </a:r>
            <a:r>
              <a:rPr lang="sk-SK" sz="1500" dirty="0" err="1" smtClean="0">
                <a:latin typeface="Arial" pitchFamily="34" charset="0"/>
                <a:ea typeface="Arial Unicode MS" pitchFamily="34" charset="-128"/>
              </a:rPr>
              <a:t>VPaP</a:t>
            </a:r>
            <a:r>
              <a:rPr lang="sk-SK" sz="1500" dirty="0" smtClean="0">
                <a:latin typeface="Arial" pitchFamily="34" charset="0"/>
                <a:ea typeface="Arial Unicode MS" pitchFamily="34" charset="-128"/>
              </a:rPr>
              <a:t>, využitím výstupov procesnej analýzy systému </a:t>
            </a:r>
            <a:r>
              <a:rPr lang="sk-SK" sz="1500" dirty="0" err="1" smtClean="0">
                <a:latin typeface="Arial" pitchFamily="34" charset="0"/>
                <a:ea typeface="Arial Unicode MS" pitchFamily="34" charset="-128"/>
              </a:rPr>
              <a:t>VP</a:t>
            </a:r>
            <a:r>
              <a:rPr lang="sk-SK" sz="1400" dirty="0" err="1" smtClean="0">
                <a:latin typeface="Arial" pitchFamily="34" charset="0"/>
                <a:ea typeface="Arial Unicode MS" pitchFamily="34" charset="-128"/>
              </a:rPr>
              <a:t>aP</a:t>
            </a:r>
            <a:endParaRPr lang="sk-SK" sz="1400" dirty="0" smtClean="0">
              <a:latin typeface="Arial" pitchFamily="34" charset="0"/>
              <a:ea typeface="Arial Unicode MS" pitchFamily="34" charset="-128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>
          <a:xfrm>
            <a:off x="457200" y="-26988"/>
            <a:ext cx="8229600" cy="876301"/>
          </a:xfrm>
        </p:spPr>
        <p:txBody>
          <a:bodyPr/>
          <a:lstStyle/>
          <a:p>
            <a:pPr eaLnBrk="1" hangingPunct="1"/>
            <a:r>
              <a:rPr lang="sk-SK" sz="4800" b="1" smtClean="0">
                <a:latin typeface="Arial" pitchFamily="34" charset="0"/>
              </a:rPr>
              <a:t>Cieľové skupiny</a:t>
            </a:r>
            <a:endParaRPr lang="en-US" sz="4800" b="1" smtClean="0">
              <a:latin typeface="Arial" pitchFamily="34" charset="0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4294967295"/>
          </p:nvPr>
        </p:nvSpPr>
        <p:spPr>
          <a:xfrm>
            <a:off x="285750" y="2204863"/>
            <a:ext cx="8172450" cy="302436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sk-SK" sz="2000" dirty="0" smtClean="0">
                <a:latin typeface="Arial" pitchFamily="34" charset="0"/>
              </a:rPr>
              <a:t>Pedagogickí </a:t>
            </a:r>
            <a:r>
              <a:rPr lang="sk-SK" sz="2000" dirty="0" smtClean="0">
                <a:latin typeface="Arial" pitchFamily="34" charset="0"/>
              </a:rPr>
              <a:t>zamestnanci </a:t>
            </a:r>
            <a:r>
              <a:rPr lang="sk-SK" sz="2000" dirty="0" smtClean="0">
                <a:latin typeface="Arial" pitchFamily="34" charset="0"/>
              </a:rPr>
              <a:t>(837 </a:t>
            </a:r>
            <a:r>
              <a:rPr lang="sk-SK" sz="2000" smtClean="0">
                <a:latin typeface="Arial" pitchFamily="34" charset="0"/>
              </a:rPr>
              <a:t>výchovných poradcov)</a:t>
            </a:r>
            <a:endParaRPr lang="sk-SK" sz="2000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k-SK" sz="2000" dirty="0" smtClean="0">
                <a:latin typeface="Arial" pitchFamily="34" charset="0"/>
              </a:rPr>
              <a:t>Odborní zamestnanci </a:t>
            </a:r>
            <a:r>
              <a:rPr lang="sk-SK" sz="2000" dirty="0" smtClean="0">
                <a:latin typeface="Arial" pitchFamily="34" charset="0"/>
              </a:rPr>
              <a:t>(300 </a:t>
            </a:r>
            <a:r>
              <a:rPr lang="sk-SK" sz="2000" dirty="0" smtClean="0">
                <a:latin typeface="Arial" pitchFamily="34" charset="0"/>
              </a:rPr>
              <a:t>psychológov, 300 špeciálnych </a:t>
            </a:r>
            <a:r>
              <a:rPr lang="sk-SK" sz="2000" dirty="0" smtClean="0">
                <a:latin typeface="Arial" pitchFamily="34" charset="0"/>
              </a:rPr>
              <a:t>pedagógov – reálny stav)</a:t>
            </a:r>
            <a:endParaRPr lang="sk-SK" sz="2000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k-SK" sz="2000" dirty="0" smtClean="0">
                <a:latin typeface="Arial" pitchFamily="34" charset="0"/>
              </a:rPr>
              <a:t>Zamestnanci </a:t>
            </a:r>
            <a:r>
              <a:rPr lang="sk-SK" sz="2000" dirty="0" smtClean="0">
                <a:latin typeface="Arial" pitchFamily="34" charset="0"/>
              </a:rPr>
              <a:t>štátnej správy a samosprávy pracujúci </a:t>
            </a:r>
            <a:r>
              <a:rPr lang="sk-SK" sz="2000" dirty="0" smtClean="0">
                <a:latin typeface="Arial" pitchFamily="34" charset="0"/>
              </a:rPr>
              <a:t>so žiakmi so ŠVVP (10 zamestnanci)</a:t>
            </a:r>
            <a:endParaRPr lang="en-US" sz="2000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k-SK" sz="2000" dirty="0" smtClean="0">
                <a:latin typeface="Arial" pitchFamily="34" charset="0"/>
              </a:rPr>
              <a:t> </a:t>
            </a:r>
            <a:endParaRPr lang="en-US" sz="20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-100013"/>
            <a:ext cx="8229600" cy="1143001"/>
          </a:xfrm>
        </p:spPr>
        <p:txBody>
          <a:bodyPr/>
          <a:lstStyle/>
          <a:p>
            <a:pPr eaLnBrk="1" hangingPunct="1"/>
            <a:r>
              <a:rPr lang="sk-SK" sz="4200" b="1" smtClean="0">
                <a:latin typeface="Arial" pitchFamily="34" charset="0"/>
              </a:rPr>
              <a:t>Riadiaca štruktúra projektu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50825" y="1571612"/>
            <a:ext cx="8151813" cy="4500594"/>
          </a:xfrm>
        </p:spPr>
        <p:txBody>
          <a:bodyPr>
            <a:normAutofit/>
          </a:bodyPr>
          <a:lstStyle/>
          <a:p>
            <a:pPr eaLnBrk="1" hangingPunct="1">
              <a:lnSpc>
                <a:spcPct val="40000"/>
              </a:lnSpc>
            </a:pPr>
            <a:endParaRPr lang="sk-SK" sz="1700" b="1" dirty="0" smtClean="0">
              <a:latin typeface="Arial" pitchFamily="34" charset="0"/>
            </a:endParaRPr>
          </a:p>
          <a:p>
            <a:pPr eaLnBrk="1" hangingPunct="1">
              <a:lnSpc>
                <a:spcPct val="40000"/>
              </a:lnSpc>
            </a:pPr>
            <a:r>
              <a:rPr lang="sk-SK" sz="1700" b="1" dirty="0" smtClean="0">
                <a:latin typeface="Arial" pitchFamily="34" charset="0"/>
              </a:rPr>
              <a:t>Hlavný manažér národného projektu</a:t>
            </a:r>
            <a:endParaRPr lang="en-US" sz="1700" b="1" dirty="0" smtClean="0">
              <a:latin typeface="Arial" pitchFamily="34" charset="0"/>
            </a:endParaRPr>
          </a:p>
          <a:p>
            <a:pPr eaLnBrk="1" hangingPunct="1">
              <a:lnSpc>
                <a:spcPct val="40000"/>
              </a:lnSpc>
            </a:pPr>
            <a:r>
              <a:rPr lang="sk-SK" sz="1700" b="1" dirty="0" smtClean="0">
                <a:latin typeface="Arial" pitchFamily="34" charset="0"/>
              </a:rPr>
              <a:t>Riadiaci výbor národného projektu</a:t>
            </a:r>
            <a:endParaRPr lang="en-US" sz="1700" b="1" dirty="0" smtClean="0">
              <a:latin typeface="Arial" pitchFamily="34" charset="0"/>
            </a:endParaRPr>
          </a:p>
          <a:p>
            <a:pPr algn="just" eaLnBrk="1" hangingPunct="1">
              <a:lnSpc>
                <a:spcPct val="70000"/>
              </a:lnSpc>
            </a:pPr>
            <a:r>
              <a:rPr lang="sk-SK" sz="1700" b="1" dirty="0" smtClean="0">
                <a:latin typeface="Arial" pitchFamily="34" charset="0"/>
              </a:rPr>
              <a:t>Projektové centrá </a:t>
            </a:r>
            <a:r>
              <a:rPr lang="sk-SK" sz="1700" dirty="0" smtClean="0">
                <a:latin typeface="Arial" pitchFamily="34" charset="0"/>
              </a:rPr>
              <a:t>– ako experimentálne pracoviská podieľajúce sa na výskume a vývoji, pilotnom overovaní metód, metodík (1 na </a:t>
            </a:r>
            <a:r>
              <a:rPr lang="sk-SK" sz="1700" dirty="0" err="1" smtClean="0">
                <a:latin typeface="Arial" pitchFamily="34" charset="0"/>
              </a:rPr>
              <a:t>VÚDPaP</a:t>
            </a:r>
            <a:r>
              <a:rPr lang="sk-SK" sz="1700" dirty="0" smtClean="0">
                <a:latin typeface="Arial" pitchFamily="34" charset="0"/>
              </a:rPr>
              <a:t>, 7 na </a:t>
            </a:r>
            <a:r>
              <a:rPr lang="sk-SK" sz="1700" dirty="0" err="1" smtClean="0">
                <a:latin typeface="Arial" pitchFamily="34" charset="0"/>
              </a:rPr>
              <a:t>CPPPaP</a:t>
            </a:r>
            <a:r>
              <a:rPr lang="sk-SK" sz="1700" dirty="0" smtClean="0">
                <a:latin typeface="Arial" pitchFamily="34" charset="0"/>
              </a:rPr>
              <a:t> poverených metodickým usmerňovaním, 1 na CŠPP, 1 pre výchovných poradcov)</a:t>
            </a:r>
          </a:p>
          <a:p>
            <a:pPr algn="just" eaLnBrk="1" hangingPunct="1">
              <a:lnSpc>
                <a:spcPct val="70000"/>
              </a:lnSpc>
            </a:pPr>
            <a:r>
              <a:rPr lang="sk-SK" sz="1700" b="1" dirty="0" smtClean="0">
                <a:latin typeface="Arial" pitchFamily="34" charset="0"/>
              </a:rPr>
              <a:t>Koordinátori projektových aktivít </a:t>
            </a:r>
            <a:r>
              <a:rPr lang="sk-SK" sz="1700" dirty="0" smtClean="0">
                <a:latin typeface="Arial" pitchFamily="34" charset="0"/>
              </a:rPr>
              <a:t>v </a:t>
            </a:r>
            <a:r>
              <a:rPr lang="sk-SK" sz="1700" dirty="0" err="1" smtClean="0">
                <a:latin typeface="Arial" pitchFamily="34" charset="0"/>
              </a:rPr>
              <a:t>CPPPaP</a:t>
            </a:r>
            <a:r>
              <a:rPr lang="sk-SK" sz="1700" dirty="0" smtClean="0">
                <a:latin typeface="Arial" pitchFamily="34" charset="0"/>
              </a:rPr>
              <a:t> </a:t>
            </a:r>
            <a:r>
              <a:rPr lang="sk-SK" sz="1700" dirty="0" err="1" smtClean="0">
                <a:latin typeface="Arial" pitchFamily="34" charset="0"/>
              </a:rPr>
              <a:t>v</a:t>
            </a:r>
            <a:r>
              <a:rPr lang="sk-SK" sz="1700" dirty="0" smtClean="0">
                <a:latin typeface="Arial" pitchFamily="34" charset="0"/>
              </a:rPr>
              <a:t> okresných mestách</a:t>
            </a:r>
          </a:p>
          <a:p>
            <a:pPr algn="just" eaLnBrk="1" hangingPunct="1">
              <a:lnSpc>
                <a:spcPct val="70000"/>
              </a:lnSpc>
            </a:pPr>
            <a:r>
              <a:rPr lang="sk-SK" sz="1700" b="1" dirty="0" smtClean="0">
                <a:latin typeface="Arial" pitchFamily="34" charset="0"/>
              </a:rPr>
              <a:t>Expertné skupiny NP </a:t>
            </a:r>
          </a:p>
          <a:p>
            <a:pPr algn="just" eaLnBrk="1" hangingPunct="1">
              <a:lnSpc>
                <a:spcPct val="70000"/>
              </a:lnSpc>
              <a:buFont typeface="Wingdings" pitchFamily="2" charset="2"/>
              <a:buNone/>
            </a:pPr>
            <a:endParaRPr lang="sk-SK" sz="1700" dirty="0" smtClean="0">
              <a:latin typeface="Arial" pitchFamily="34" charset="0"/>
            </a:endParaRPr>
          </a:p>
          <a:p>
            <a:pPr algn="just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sk-SK" sz="1700" dirty="0" smtClean="0">
                <a:latin typeface="Arial" pitchFamily="34" charset="0"/>
              </a:rPr>
              <a:t>Spolupracujúce inštitúcie:</a:t>
            </a:r>
            <a:endParaRPr lang="en-US" sz="1700" dirty="0" smtClean="0">
              <a:latin typeface="Arial" pitchFamily="34" charset="0"/>
            </a:endParaRPr>
          </a:p>
          <a:p>
            <a:pPr eaLnBrk="1" hangingPunct="1">
              <a:lnSpc>
                <a:spcPct val="40000"/>
              </a:lnSpc>
            </a:pPr>
            <a:r>
              <a:rPr lang="sk-SK" sz="1700" b="1" dirty="0" smtClean="0">
                <a:latin typeface="Arial" pitchFamily="34" charset="0"/>
              </a:rPr>
              <a:t>Združenie zamestnancov </a:t>
            </a:r>
            <a:r>
              <a:rPr lang="sk-SK" sz="1700" b="1" dirty="0" err="1" smtClean="0">
                <a:latin typeface="Arial" pitchFamily="34" charset="0"/>
              </a:rPr>
              <a:t>CPPPaP</a:t>
            </a:r>
            <a:endParaRPr lang="sk-SK" sz="1700" b="1" dirty="0" smtClean="0">
              <a:latin typeface="Arial" pitchFamily="34" charset="0"/>
            </a:endParaRPr>
          </a:p>
          <a:p>
            <a:pPr eaLnBrk="1" hangingPunct="1">
              <a:lnSpc>
                <a:spcPct val="40000"/>
              </a:lnSpc>
            </a:pPr>
            <a:r>
              <a:rPr lang="sk-SK" sz="1700" b="1" dirty="0" smtClean="0">
                <a:latin typeface="Arial" pitchFamily="34" charset="0"/>
              </a:rPr>
              <a:t>Asociácia výchovných poradcov</a:t>
            </a:r>
            <a:endParaRPr lang="en-US" sz="1700" b="1" dirty="0" smtClean="0">
              <a:latin typeface="Arial" pitchFamily="34" charset="0"/>
            </a:endParaRPr>
          </a:p>
          <a:p>
            <a:pPr eaLnBrk="1" hangingPunct="1">
              <a:lnSpc>
                <a:spcPct val="40000"/>
              </a:lnSpc>
            </a:pPr>
            <a:endParaRPr lang="sk-SK" sz="17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>
          <a:xfrm>
            <a:off x="457200" y="-26988"/>
            <a:ext cx="8229600" cy="935038"/>
          </a:xfrm>
        </p:spPr>
        <p:txBody>
          <a:bodyPr/>
          <a:lstStyle/>
          <a:p>
            <a:pPr eaLnBrk="1" hangingPunct="1"/>
            <a:r>
              <a:rPr lang="sk-SK" sz="3000" b="1" smtClean="0">
                <a:latin typeface="Arial" pitchFamily="34" charset="0"/>
              </a:rPr>
              <a:t>Realizácia národného  projektu (NUTS III)</a:t>
            </a:r>
            <a:endParaRPr lang="en-US" sz="3000" b="1" smtClean="0">
              <a:latin typeface="Arial" pitchFamily="34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</a:pPr>
            <a:r>
              <a:rPr lang="sk-SK" sz="2000" b="1" smtClean="0">
                <a:latin typeface="Arial" pitchFamily="34" charset="0"/>
              </a:rPr>
              <a:t>Trnavský kraj </a:t>
            </a:r>
          </a:p>
          <a:p>
            <a:pPr eaLnBrk="1" hangingPunct="1">
              <a:lnSpc>
                <a:spcPct val="70000"/>
              </a:lnSpc>
            </a:pPr>
            <a:r>
              <a:rPr lang="sk-SK" sz="2000" b="1" smtClean="0">
                <a:latin typeface="Arial" pitchFamily="34" charset="0"/>
              </a:rPr>
              <a:t>Trenčiansky kraj </a:t>
            </a:r>
          </a:p>
          <a:p>
            <a:pPr eaLnBrk="1" hangingPunct="1">
              <a:lnSpc>
                <a:spcPct val="70000"/>
              </a:lnSpc>
            </a:pPr>
            <a:r>
              <a:rPr lang="sk-SK" sz="2000" b="1" smtClean="0">
                <a:latin typeface="Arial" pitchFamily="34" charset="0"/>
              </a:rPr>
              <a:t>Nitriansky kraj</a:t>
            </a:r>
          </a:p>
          <a:p>
            <a:pPr eaLnBrk="1" hangingPunct="1">
              <a:lnSpc>
                <a:spcPct val="70000"/>
              </a:lnSpc>
            </a:pPr>
            <a:r>
              <a:rPr lang="sk-SK" sz="2000" b="1" smtClean="0">
                <a:latin typeface="Arial" pitchFamily="34" charset="0"/>
              </a:rPr>
              <a:t>Žilinský kraj </a:t>
            </a:r>
          </a:p>
          <a:p>
            <a:pPr eaLnBrk="1" hangingPunct="1">
              <a:lnSpc>
                <a:spcPct val="70000"/>
              </a:lnSpc>
            </a:pPr>
            <a:r>
              <a:rPr lang="sk-SK" sz="2000" b="1" smtClean="0">
                <a:latin typeface="Arial" pitchFamily="34" charset="0"/>
              </a:rPr>
              <a:t>Banskobystrický kraj </a:t>
            </a:r>
          </a:p>
          <a:p>
            <a:pPr eaLnBrk="1" hangingPunct="1">
              <a:lnSpc>
                <a:spcPct val="70000"/>
              </a:lnSpc>
            </a:pPr>
            <a:r>
              <a:rPr lang="sk-SK" sz="2000" b="1" smtClean="0">
                <a:latin typeface="Arial" pitchFamily="34" charset="0"/>
              </a:rPr>
              <a:t>Prešovský kraj </a:t>
            </a:r>
          </a:p>
          <a:p>
            <a:pPr eaLnBrk="1" hangingPunct="1">
              <a:lnSpc>
                <a:spcPct val="70000"/>
              </a:lnSpc>
            </a:pPr>
            <a:r>
              <a:rPr lang="sk-SK" sz="2000" b="1" smtClean="0">
                <a:latin typeface="Arial" pitchFamily="34" charset="0"/>
              </a:rPr>
              <a:t>Košický kraj</a:t>
            </a:r>
            <a:endParaRPr lang="en-US" sz="200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>
          <a:xfrm>
            <a:off x="457200" y="-26988"/>
            <a:ext cx="8229600" cy="1066801"/>
          </a:xfrm>
        </p:spPr>
        <p:txBody>
          <a:bodyPr/>
          <a:lstStyle/>
          <a:p>
            <a:pPr eaLnBrk="1" hangingPunct="1"/>
            <a:r>
              <a:rPr lang="sk-SK" b="1" smtClean="0">
                <a:latin typeface="Arial" pitchFamily="34" charset="0"/>
              </a:rPr>
              <a:t>Hlavné aktivity NP</a:t>
            </a:r>
            <a:endParaRPr lang="en-US" b="1" smtClean="0">
              <a:latin typeface="Arial" pitchFamily="34" charset="0"/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>
          <a:xfrm>
            <a:off x="357188" y="1557338"/>
            <a:ext cx="8572500" cy="41052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k-SK" sz="26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1.1 Inovácia procesov komplexnej diagnostiky v systéme VPaP pre žiakov so ŠVVP</a:t>
            </a:r>
          </a:p>
          <a:p>
            <a:pPr eaLnBrk="1" hangingPunct="1">
              <a:buFont typeface="Wingdings" pitchFamily="2" charset="2"/>
              <a:buNone/>
            </a:pPr>
            <a:r>
              <a:rPr lang="sk-SK" sz="26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1.2 Vzdelávanie pedagogických a odborných zamestnancov systému výchovného poradenstva a prevencie</a:t>
            </a:r>
          </a:p>
          <a:p>
            <a:pPr eaLnBrk="1" hangingPunct="1">
              <a:buFont typeface="Wingdings" pitchFamily="2" charset="2"/>
              <a:buNone/>
            </a:pPr>
            <a:r>
              <a:rPr lang="sk-SK" sz="26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1.3 Inovácia poradenských metód v systéme VPaP pre žiakov so ŠVVP pri zvyšovaní ich zamestnateľnosti </a:t>
            </a:r>
            <a:endParaRPr lang="en-US" sz="2600" b="1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>
          <a:xfrm>
            <a:off x="457200" y="-171450"/>
            <a:ext cx="8229600" cy="1223963"/>
          </a:xfrm>
        </p:spPr>
        <p:txBody>
          <a:bodyPr/>
          <a:lstStyle/>
          <a:p>
            <a:pPr eaLnBrk="1" hangingPunct="1"/>
            <a:r>
              <a:rPr lang="sk-SK" sz="2400" b="1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Aktivita 1.1: Inovácia procesov komplexnej diagnostiky v systéme VPaP pre žiakov so ŠVVP</a:t>
            </a:r>
            <a:endParaRPr lang="en-US" sz="2400" b="1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23850" y="1401763"/>
            <a:ext cx="8078788" cy="3683000"/>
          </a:xfrm>
        </p:spPr>
        <p:txBody>
          <a:bodyPr>
            <a:normAutofit/>
          </a:bodyPr>
          <a:lstStyle/>
          <a:p>
            <a:pPr marL="800100" lvl="1" indent="-457200" eaLnBrk="1" hangingPunct="1">
              <a:lnSpc>
                <a:spcPct val="90000"/>
              </a:lnSpc>
              <a:buFont typeface="Calisto MT" pitchFamily="18" charset="0"/>
              <a:buNone/>
            </a:pPr>
            <a:endParaRPr lang="en-US" sz="2200" i="1" smtClean="0">
              <a:latin typeface="Arial" pitchFamily="34" charset="0"/>
              <a:cs typeface="Arial" pitchFamily="34" charset="0"/>
            </a:endParaRPr>
          </a:p>
          <a:p>
            <a:pPr marL="457200" indent="-457200" algn="just" eaLnBrk="1" hangingPunct="1">
              <a:lnSpc>
                <a:spcPct val="90000"/>
              </a:lnSpc>
            </a:pPr>
            <a:r>
              <a:rPr lang="sk-SK" smtClean="0">
                <a:latin typeface="Arial" pitchFamily="34" charset="0"/>
                <a:ea typeface="Arial Unicode MS" pitchFamily="34" charset="-128"/>
              </a:rPr>
              <a:t>1.1.1 Materiálno – technické zabezpečenie – nové diagnostické nástroje, metodiky, IKT</a:t>
            </a:r>
            <a:endParaRPr lang="sk-SK" smtClean="0">
              <a:latin typeface="Arial" pitchFamily="34" charset="0"/>
              <a:cs typeface="Arial" pitchFamily="34" charset="0"/>
            </a:endParaRPr>
          </a:p>
          <a:p>
            <a:pPr marL="457200" indent="-457200" algn="just" eaLnBrk="1" hangingPunct="1">
              <a:lnSpc>
                <a:spcPct val="90000"/>
              </a:lnSpc>
            </a:pPr>
            <a:r>
              <a:rPr lang="sk-SK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1.1.2 Depistážna analýza výskytu problémových žiakov (ktorí pod</a:t>
            </a:r>
            <a:r>
              <a:rPr lang="sk-SK" smtClean="0">
                <a:latin typeface="Arial" pitchFamily="34" charset="0"/>
              </a:rPr>
              <a:t>ľ</a:t>
            </a:r>
            <a:r>
              <a:rPr lang="sk-SK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a posúdenia pedagóga vyžadujú odbornú starostlivosť systému VPaP)</a:t>
            </a:r>
            <a:endParaRPr lang="sk-SK" smtClean="0">
              <a:latin typeface="Arial" pitchFamily="34" charset="0"/>
              <a:cs typeface="Arial" pitchFamily="34" charset="0"/>
            </a:endParaRPr>
          </a:p>
          <a:p>
            <a:pPr marL="457200" indent="-457200" algn="just" eaLnBrk="1" hangingPunct="1">
              <a:lnSpc>
                <a:spcPct val="90000"/>
              </a:lnSpc>
            </a:pPr>
            <a:r>
              <a:rPr lang="sk-SK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1.1.3 Štandardizácia psychodiagnostických metodík, testov</a:t>
            </a:r>
            <a:endParaRPr lang="sk-SK" smtClean="0">
              <a:latin typeface="Arial" pitchFamily="34" charset="0"/>
              <a:cs typeface="Arial" pitchFamily="34" charset="0"/>
            </a:endParaRPr>
          </a:p>
          <a:p>
            <a:pPr marL="457200" indent="-457200" algn="just" eaLnBrk="1" hangingPunct="1">
              <a:lnSpc>
                <a:spcPct val="90000"/>
              </a:lnSpc>
            </a:pPr>
            <a:r>
              <a:rPr lang="sk-SK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1.1.4 Procesná analýza činnosti systému VPaP</a:t>
            </a:r>
            <a:endParaRPr lang="en-US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9_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9_Genesis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1300</TotalTime>
  <Words>1303</Words>
  <Application>Microsoft Office PowerPoint</Application>
  <PresentationFormat>Prezentácia na obrazovke (4:3)</PresentationFormat>
  <Paragraphs>229</Paragraphs>
  <Slides>29</Slides>
  <Notes>1</Notes>
  <HiddenSlides>0</HiddenSlides>
  <MMClips>0</MMClips>
  <ScaleCrop>false</ScaleCrop>
  <HeadingPairs>
    <vt:vector size="6" baseType="variant"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29</vt:i4>
      </vt:variant>
    </vt:vector>
  </HeadingPairs>
  <TitlesOfParts>
    <vt:vector size="31" baseType="lpstr">
      <vt:lpstr>9_Genesis</vt:lpstr>
      <vt:lpstr>Chart</vt:lpstr>
      <vt:lpstr>Národný projekt VÚDPaP  Komplexný poradenský systém prevencie a ovplyvňovania sociálno-patologických javov v školskom prostredí </vt:lpstr>
      <vt:lpstr>Špecifický cieľ NP</vt:lpstr>
      <vt:lpstr>Ciele projektu</vt:lpstr>
      <vt:lpstr>Hlavné výstupy projektu</vt:lpstr>
      <vt:lpstr>Cieľové skupiny</vt:lpstr>
      <vt:lpstr>Riadiaca štruktúra projektu</vt:lpstr>
      <vt:lpstr>Realizácia národného  projektu (NUTS III)</vt:lpstr>
      <vt:lpstr>Hlavné aktivity NP</vt:lpstr>
      <vt:lpstr>Aktivita 1.1: Inovácia procesov komplexnej diagnostiky v systéme VPaP pre žiakov so ŠVVP</vt:lpstr>
      <vt:lpstr>Aktivita 1.2.: Vzdelávanie pedagogických a odborných zamestnancov systému výchovného poradenstva a prevencie</vt:lpstr>
      <vt:lpstr>Aktivita 1.3:  Inovácia poradenských metód v systéme VPaP pre žiakov so ŠVVP pri zvyšovaní ich zamestnateľnosti </vt:lpstr>
      <vt:lpstr>Benefity NP pre základné školy  a poradne</vt:lpstr>
      <vt:lpstr>Príklady metodologických nástrojov pre všetky cieľové skupiny NP</vt:lpstr>
      <vt:lpstr>Snímka 14</vt:lpstr>
      <vt:lpstr>Snímka 15</vt:lpstr>
      <vt:lpstr>Zoznam odborných metodík pre výchovných poradcov, špeciálnych pedagógov a psychológov, ktoré budú aktualizované a dopĺňané až do roku 2015</vt:lpstr>
      <vt:lpstr>KARIÉROVÉ PORADENSTVO    ťažisková téma národného projektu</vt:lpstr>
      <vt:lpstr>Výskyt žiakov  so špeciálnymi  výchovno-vzdelávacími potrebami  v základných školách SR </vt:lpstr>
      <vt:lpstr>Snímka 19</vt:lpstr>
      <vt:lpstr>Snímka 20</vt:lpstr>
      <vt:lpstr>Snímka 21</vt:lpstr>
      <vt:lpstr>Snímka 22</vt:lpstr>
      <vt:lpstr>Snímka 23</vt:lpstr>
      <vt:lpstr>Snímka 24</vt:lpstr>
      <vt:lpstr>Snímka 25</vt:lpstr>
      <vt:lpstr>Snímka 26</vt:lpstr>
      <vt:lpstr>Snímka 27</vt:lpstr>
      <vt:lpstr>Inovácie národného projektu</vt:lpstr>
      <vt:lpstr>      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PRÍPRAVA NÁRODNÉHO PROJEKTU:  Komplexný poradenský systém prevencie a ovplyvňovania sociálno-patologických javov v školskom prostredí </dc:title>
  <dc:creator>VÚDPaP</dc:creator>
  <cp:lastModifiedBy>VÚDPaP</cp:lastModifiedBy>
  <cp:revision>184</cp:revision>
  <cp:lastPrinted>2014-06-02T15:03:16Z</cp:lastPrinted>
  <dcterms:created xsi:type="dcterms:W3CDTF">2013-02-11T14:24:34Z</dcterms:created>
  <dcterms:modified xsi:type="dcterms:W3CDTF">2014-06-20T11:55:27Z</dcterms:modified>
</cp:coreProperties>
</file>