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1"/>
  </p:sldMasterIdLst>
  <p:notesMasterIdLst>
    <p:notesMasterId r:id="rId22"/>
  </p:notesMasterIdLst>
  <p:sldIdLst>
    <p:sldId id="256" r:id="rId2"/>
    <p:sldId id="279" r:id="rId3"/>
    <p:sldId id="281" r:id="rId4"/>
    <p:sldId id="282" r:id="rId5"/>
    <p:sldId id="27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71" autoAdjust="0"/>
    <p:restoredTop sz="94660"/>
  </p:normalViewPr>
  <p:slideViewPr>
    <p:cSldViewPr snapToGrid="0">
      <p:cViewPr varScale="1">
        <p:scale>
          <a:sx n="48" d="100"/>
          <a:sy n="48" d="100"/>
        </p:scale>
        <p:origin x="-114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1438A-07EF-4929-AE90-D8A079005489}" type="datetimeFigureOut">
              <a:rPr lang="sk-SK" smtClean="0"/>
              <a:t>26. 5. 2014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9762C-AE53-410A-B798-7A36B6672E4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94197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9762C-AE53-410A-B798-7A36B6672E4A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99261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7F60B-4A6D-4844-AD14-B99AD3AD6EFD}" type="datetime1">
              <a:rPr lang="sk-SK" smtClean="0"/>
              <a:t>26. 5. 2014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4938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3179-6A74-4151-9ABE-6279F77403EA}" type="datetime1">
              <a:rPr lang="sk-SK" smtClean="0"/>
              <a:t>26. 5. 2014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30754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32AD2-867E-4BC9-A8CD-62CBB3C91F05}" type="datetime1">
              <a:rPr lang="sk-SK" smtClean="0"/>
              <a:t>26. 5. 2014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751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37F5-B94A-4981-BC6B-172A19EB6A6F}" type="datetime1">
              <a:rPr lang="sk-SK" smtClean="0"/>
              <a:t>26. 5. 2014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19046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987C-7432-4E70-B7E5-55FEE49E88E1}" type="datetime1">
              <a:rPr lang="sk-SK" smtClean="0"/>
              <a:t>26. 5. 2014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70253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17804-F913-4670-8CDD-541012062A6A}" type="datetime1">
              <a:rPr lang="sk-SK" smtClean="0"/>
              <a:t>26. 5. 2014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0024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9A5F5-08A2-4447-BB48-C6DC46EEA0B0}" type="datetime1">
              <a:rPr lang="sk-SK" smtClean="0"/>
              <a:t>26. 5. 2014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770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E1503-BE9B-4560-A49C-5F8160CA9A62}" type="datetime1">
              <a:rPr lang="sk-SK" smtClean="0"/>
              <a:t>26. 5. 2014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50155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1C543-AD01-4D74-9DD7-FFF15BB94171}" type="datetime1">
              <a:rPr lang="sk-SK" smtClean="0"/>
              <a:t>26. 5. 2014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26101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17B2-5EF4-4BCF-865E-B5CBB382643A}" type="datetime1">
              <a:rPr lang="sk-SK" smtClean="0"/>
              <a:t>26. 5. 2014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453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184CB-CA81-4757-A14D-F37BB87E60B2}" type="datetime1">
              <a:rPr lang="sk-SK" smtClean="0"/>
              <a:t>26. 5. 2014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26120130023, 26140230013</a:t>
            </a:r>
            <a:endParaRPr lang="en-US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54649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C5612-8409-49DC-B591-FB140A4DA65F}" type="datetime1">
              <a:rPr lang="sk-SK" smtClean="0"/>
              <a:t>26. 5. 2014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8ADFB-CB4C-4441-AA69-02877555791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4608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586850"/>
            <a:ext cx="9144000" cy="2387600"/>
          </a:xfrm>
        </p:spPr>
        <p:txBody>
          <a:bodyPr/>
          <a:lstStyle/>
          <a:p>
            <a:r>
              <a:rPr lang="sk-SK" b="1" dirty="0" smtClean="0"/>
              <a:t>Tvorba národnej sústavy kvalifikácií</a:t>
            </a:r>
            <a:endParaRPr lang="sk-SK" b="1" dirty="0"/>
          </a:p>
        </p:txBody>
      </p:sp>
      <p:pic>
        <p:nvPicPr>
          <p:cNvPr id="5" name="Obrázo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852" y="591125"/>
            <a:ext cx="12588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o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386" y="600903"/>
            <a:ext cx="10334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69706"/>
            <a:ext cx="1905000" cy="1009650"/>
          </a:xfrm>
          <a:prstGeom prst="rect">
            <a:avLst/>
          </a:prstGeom>
        </p:spPr>
      </p:pic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8ADFB-CB4C-4441-AA69-02877555791B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6872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32216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96410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4657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34985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16173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27872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1954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94876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92110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18030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/>
              <a:t/>
            </a:r>
            <a:br>
              <a:rPr lang="sk-SK" dirty="0" smtClean="0"/>
            </a:br>
            <a:r>
              <a:rPr lang="sk-SK" dirty="0"/>
              <a:t/>
            </a:r>
            <a:br>
              <a:rPr lang="sk-SK" dirty="0"/>
            </a:br>
            <a:r>
              <a:rPr lang="sk-SK" dirty="0" smtClean="0"/>
              <a:t/>
            </a:r>
            <a:br>
              <a:rPr lang="sk-SK" dirty="0" smtClean="0"/>
            </a:br>
            <a:r>
              <a:rPr lang="sk-SK" b="1" dirty="0" smtClean="0"/>
              <a:t>Zdôvodnenie realizácie projektu 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35285" y="2396936"/>
            <a:ext cx="9910011" cy="395941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sk-SK" dirty="0" smtClean="0"/>
              <a:t>súlad so zákonom č. 568/2009 Z. z. o celoživotnom vzdelávaní</a:t>
            </a:r>
          </a:p>
          <a:p>
            <a:pPr>
              <a:lnSpc>
                <a:spcPct val="150000"/>
              </a:lnSpc>
            </a:pPr>
            <a:r>
              <a:rPr lang="sk-SK" dirty="0" smtClean="0"/>
              <a:t>naplnenie Odporúčania Rady č.  2012/C 398/01 o potvrdzovaní neformálneho vzdelávania a informálneho učenia sa </a:t>
            </a:r>
          </a:p>
          <a:p>
            <a:pPr>
              <a:lnSpc>
                <a:spcPct val="150000"/>
              </a:lnSpc>
            </a:pPr>
            <a:r>
              <a:rPr lang="sk-SK" dirty="0"/>
              <a:t>n</a:t>
            </a:r>
            <a:r>
              <a:rPr lang="sk-SK" dirty="0" smtClean="0"/>
              <a:t>aplnenie Odporúčania EP a R č. 2008/C 111/01 o vytvorení Európskeho kvalifikačného rámca pre CŽV</a:t>
            </a:r>
          </a:p>
          <a:p>
            <a:pPr>
              <a:lnSpc>
                <a:spcPct val="150000"/>
              </a:lnSpc>
            </a:pPr>
            <a:r>
              <a:rPr lang="sk-SK" dirty="0"/>
              <a:t>n</a:t>
            </a:r>
            <a:r>
              <a:rPr lang="sk-SK" dirty="0" smtClean="0"/>
              <a:t>aplnenie Smernice EP a R č. 2005/36/ES o uznávaní odborných kvalifikácií </a:t>
            </a:r>
            <a:endParaRPr lang="sk-SK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pic>
        <p:nvPicPr>
          <p:cNvPr id="5" name="Obrázo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852" y="591125"/>
            <a:ext cx="12588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386" y="600903"/>
            <a:ext cx="10334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69706"/>
            <a:ext cx="190500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8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5948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/>
              <a:t/>
            </a:r>
            <a:br>
              <a:rPr lang="sk-SK" b="1" dirty="0"/>
            </a:br>
            <a:r>
              <a:rPr lang="sk-SK" b="1" dirty="0" smtClean="0"/>
              <a:t>Aktivity projektu  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k-SK" b="1" dirty="0" smtClean="0"/>
              <a:t>Aktivita 1.1 </a:t>
            </a:r>
            <a:r>
              <a:rPr lang="sk-SK" dirty="0" smtClean="0"/>
              <a:t>Vytvorenie riadiacich, odborných a metodologických štruktúr pre tvorbu NKR, NSK a IS </a:t>
            </a:r>
            <a:r>
              <a:rPr lang="sk-SK" b="1" dirty="0" smtClean="0">
                <a:solidFill>
                  <a:srgbClr val="FF0000"/>
                </a:solidFill>
              </a:rPr>
              <a:t>(Aktivita realizovaná od 01/03/2013) </a:t>
            </a:r>
          </a:p>
          <a:p>
            <a:r>
              <a:rPr lang="sk-SK" b="1" dirty="0" smtClean="0"/>
              <a:t>Aktivita 2.1 </a:t>
            </a:r>
            <a:r>
              <a:rPr lang="sk-SK" dirty="0" smtClean="0"/>
              <a:t>Tvorba analýz a metodík </a:t>
            </a:r>
            <a:r>
              <a:rPr lang="sk-SK" b="1" dirty="0" smtClean="0">
                <a:solidFill>
                  <a:srgbClr val="FF0000"/>
                </a:solidFill>
              </a:rPr>
              <a:t>(Aktivita realizovaná od 01/04/2013)</a:t>
            </a:r>
          </a:p>
          <a:p>
            <a:r>
              <a:rPr lang="sk-SK" b="1" dirty="0" smtClean="0"/>
              <a:t>Aktivita 3.1 </a:t>
            </a:r>
            <a:r>
              <a:rPr lang="sk-SK" dirty="0" smtClean="0"/>
              <a:t>Tvorba Národného kvalifikačného rámca a Národnej sústavy kvalifikácií</a:t>
            </a:r>
          </a:p>
          <a:p>
            <a:r>
              <a:rPr lang="sk-SK" b="1" dirty="0" smtClean="0"/>
              <a:t>Aktivita 4.1 </a:t>
            </a:r>
            <a:r>
              <a:rPr lang="sk-SK" dirty="0" smtClean="0"/>
              <a:t>Vytvorenie informačného systému Národného kvalifikačného rámca a Národnej sústavy kvalifikácií</a:t>
            </a:r>
          </a:p>
          <a:p>
            <a:r>
              <a:rPr lang="sk-SK" b="1" dirty="0" smtClean="0"/>
              <a:t>Aktivita 5.1 </a:t>
            </a:r>
            <a:r>
              <a:rPr lang="sk-SK" dirty="0" smtClean="0"/>
              <a:t>Ďalšie vzdelávanie cieľovej skupiny na tvorbu a používanie NKR, NSK a IS </a:t>
            </a:r>
            <a:endParaRPr lang="sk-SK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pic>
        <p:nvPicPr>
          <p:cNvPr id="5" name="Obrázo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852" y="591125"/>
            <a:ext cx="12588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386" y="600903"/>
            <a:ext cx="10334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69706"/>
            <a:ext cx="190500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29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/>
              <a:t/>
            </a:r>
            <a:br>
              <a:rPr lang="sk-SK" b="1" dirty="0"/>
            </a:br>
            <a:r>
              <a:rPr lang="sk-SK" b="1" dirty="0" smtClean="0"/>
              <a:t>Cieľové skupiny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sk-SK" dirty="0"/>
              <a:t>Pedagogickí a nepedagogickí zamestnanci vrátane </a:t>
            </a:r>
            <a:r>
              <a:rPr lang="sk-SK" dirty="0" smtClean="0"/>
              <a:t>VŠ                   (3685 frekventantov) </a:t>
            </a:r>
            <a:endParaRPr lang="sk-SK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sk-SK" dirty="0" smtClean="0"/>
              <a:t>Vysokoškolskí učitelia (214 frekventantov)</a:t>
            </a:r>
            <a:endParaRPr lang="sk-SK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sk-SK" dirty="0" smtClean="0"/>
              <a:t>Zamestnanci pracujúci v oblasti vzdelávania (187 frekventantov)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sk-SK" dirty="0" smtClean="0"/>
              <a:t>Osoby zúčastnené na aktivitách ďalšieho vzdelávania                     (394 frekventantov) </a:t>
            </a:r>
            <a:endParaRPr lang="sk-SK" dirty="0"/>
          </a:p>
          <a:p>
            <a:endParaRPr lang="sk-SK" dirty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pic>
        <p:nvPicPr>
          <p:cNvPr id="5" name="Obrázo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852" y="591125"/>
            <a:ext cx="12588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386" y="600903"/>
            <a:ext cx="10334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69706"/>
            <a:ext cx="190500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76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/>
              <a:t/>
            </a:r>
            <a:br>
              <a:rPr lang="sk-SK" b="1" dirty="0"/>
            </a:br>
            <a:r>
              <a:rPr lang="sk-SK" b="1" dirty="0" smtClean="0"/>
              <a:t>Finančné ukazovatele 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974559" y="1979415"/>
            <a:ext cx="9601196" cy="432219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sk-SK" sz="2600" dirty="0" smtClean="0"/>
              <a:t>Celková alokácia finančných prostriedkov: </a:t>
            </a:r>
            <a:r>
              <a:rPr lang="sk-SK" sz="2600" b="1" dirty="0" smtClean="0"/>
              <a:t>24 080 427,60 </a:t>
            </a:r>
            <a:r>
              <a:rPr lang="sk-SK" sz="2600" b="1" dirty="0"/>
              <a:t>€</a:t>
            </a:r>
            <a:r>
              <a:rPr lang="sk-SK" sz="2600" dirty="0" smtClean="0"/>
              <a:t> a z toho: </a:t>
            </a:r>
          </a:p>
          <a:p>
            <a:pPr lvl="1">
              <a:lnSpc>
                <a:spcPct val="150000"/>
              </a:lnSpc>
            </a:pPr>
            <a:r>
              <a:rPr lang="sk-SK" sz="1600" dirty="0" smtClean="0"/>
              <a:t>Konvergencia: 21 442 896,78 €</a:t>
            </a:r>
          </a:p>
          <a:p>
            <a:pPr lvl="1">
              <a:lnSpc>
                <a:spcPct val="150000"/>
              </a:lnSpc>
            </a:pPr>
            <a:r>
              <a:rPr lang="sk-SK" sz="1600" dirty="0" smtClean="0"/>
              <a:t>Regionálna konkurencieschopnosť a zamestnanosť: 2 637 530,82 €</a:t>
            </a:r>
          </a:p>
          <a:p>
            <a:pPr>
              <a:lnSpc>
                <a:spcPct val="150000"/>
              </a:lnSpc>
            </a:pPr>
            <a:r>
              <a:rPr lang="sk-SK" sz="2600" dirty="0" smtClean="0"/>
              <a:t>Výdavky na riadenie projektu: </a:t>
            </a:r>
            <a:r>
              <a:rPr lang="sk-SK" sz="2600" b="1" dirty="0" smtClean="0"/>
              <a:t>1 359 208,84 € </a:t>
            </a:r>
            <a:r>
              <a:rPr lang="sk-SK" sz="2600" dirty="0" smtClean="0"/>
              <a:t>a z toho</a:t>
            </a:r>
            <a:r>
              <a:rPr lang="sk-SK" dirty="0" smtClean="0"/>
              <a:t>: </a:t>
            </a:r>
          </a:p>
          <a:p>
            <a:pPr lvl="1">
              <a:lnSpc>
                <a:spcPct val="150000"/>
              </a:lnSpc>
            </a:pPr>
            <a:r>
              <a:rPr lang="sk-SK" sz="1600" dirty="0" smtClean="0"/>
              <a:t>Konvergencia: 1 029 740,46 €</a:t>
            </a:r>
          </a:p>
          <a:p>
            <a:pPr lvl="1">
              <a:lnSpc>
                <a:spcPct val="150000"/>
              </a:lnSpc>
            </a:pPr>
            <a:r>
              <a:rPr lang="sk-SK" sz="1600" dirty="0" smtClean="0"/>
              <a:t>Regionálna konkurencieschopnosť a zamestnanosť: 369 468,38 €</a:t>
            </a:r>
          </a:p>
          <a:p>
            <a:pPr>
              <a:lnSpc>
                <a:spcPct val="150000"/>
              </a:lnSpc>
            </a:pPr>
            <a:r>
              <a:rPr lang="sk-SK" sz="2600" dirty="0" smtClean="0"/>
              <a:t>Výdavky na jednotlivé aktivity: </a:t>
            </a:r>
            <a:r>
              <a:rPr lang="sk-SK" sz="2600" b="1" dirty="0" smtClean="0"/>
              <a:t>22 681 343,16 €</a:t>
            </a:r>
          </a:p>
          <a:p>
            <a:pPr lvl="1">
              <a:lnSpc>
                <a:spcPct val="150000"/>
              </a:lnSpc>
            </a:pPr>
            <a:r>
              <a:rPr lang="sk-SK" sz="1600" dirty="0" smtClean="0"/>
              <a:t>Konvergencia: 20 413 156,32 €</a:t>
            </a:r>
          </a:p>
          <a:p>
            <a:pPr lvl="1">
              <a:lnSpc>
                <a:spcPct val="150000"/>
              </a:lnSpc>
            </a:pPr>
            <a:r>
              <a:rPr lang="sk-SK" sz="1600" dirty="0" smtClean="0"/>
              <a:t>Regionálna konkurencieschopnosť a zamestnanosť: 2 268 062,44 €</a:t>
            </a:r>
          </a:p>
          <a:p>
            <a:pPr marL="914400" lvl="2" indent="0">
              <a:buNone/>
            </a:pPr>
            <a:endParaRPr lang="sk-SK" dirty="0"/>
          </a:p>
          <a:p>
            <a:pPr lvl="1"/>
            <a:endParaRPr lang="sk-SK" dirty="0"/>
          </a:p>
          <a:p>
            <a:pPr lvl="1"/>
            <a:endParaRPr lang="sk-SK" dirty="0" smtClean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pic>
        <p:nvPicPr>
          <p:cNvPr id="5" name="Obrázo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852" y="591125"/>
            <a:ext cx="12588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386" y="600903"/>
            <a:ext cx="10334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69706"/>
            <a:ext cx="190500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39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/>
              <a:t/>
            </a:r>
            <a:br>
              <a:rPr lang="sk-SK" b="1" dirty="0"/>
            </a:br>
            <a:r>
              <a:rPr lang="sk-SK" b="1" dirty="0" smtClean="0"/>
              <a:t/>
            </a:r>
            <a:br>
              <a:rPr lang="sk-SK" b="1" dirty="0" smtClean="0"/>
            </a:br>
            <a:r>
              <a:rPr lang="sk-SK" b="1" dirty="0" smtClean="0"/>
              <a:t>Výstupy projektu a jeho dopady 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k-SK" dirty="0" smtClean="0"/>
          </a:p>
          <a:p>
            <a:pPr>
              <a:lnSpc>
                <a:spcPct val="150000"/>
              </a:lnSpc>
            </a:pPr>
            <a:r>
              <a:rPr lang="sk-SK" dirty="0" smtClean="0"/>
              <a:t>Počet popísaných kvalifikačných a hodnotiacich štandardov: </a:t>
            </a:r>
            <a:r>
              <a:rPr lang="sk-SK" b="1" dirty="0" smtClean="0"/>
              <a:t>1000</a:t>
            </a:r>
          </a:p>
          <a:p>
            <a:pPr>
              <a:lnSpc>
                <a:spcPct val="150000"/>
              </a:lnSpc>
            </a:pPr>
            <a:r>
              <a:rPr lang="sk-SK" dirty="0" smtClean="0"/>
              <a:t>Počet novovytvorených vzdelávacích programov: </a:t>
            </a:r>
            <a:r>
              <a:rPr lang="sk-SK" b="1" dirty="0" smtClean="0"/>
              <a:t>2</a:t>
            </a:r>
          </a:p>
          <a:p>
            <a:pPr>
              <a:lnSpc>
                <a:spcPct val="150000"/>
              </a:lnSpc>
            </a:pPr>
            <a:r>
              <a:rPr lang="sk-SK" dirty="0" smtClean="0"/>
              <a:t>Počet osôb zapojených do realizácie aktivít: </a:t>
            </a:r>
            <a:r>
              <a:rPr lang="sk-SK" b="1" dirty="0" smtClean="0"/>
              <a:t>4550</a:t>
            </a:r>
          </a:p>
          <a:p>
            <a:pPr>
              <a:lnSpc>
                <a:spcPct val="150000"/>
              </a:lnSpc>
            </a:pPr>
            <a:r>
              <a:rPr lang="sk-SK" dirty="0" smtClean="0"/>
              <a:t>Počet zavedených elektronických služieb: </a:t>
            </a:r>
            <a:r>
              <a:rPr lang="sk-SK" b="1" dirty="0" smtClean="0"/>
              <a:t>1</a:t>
            </a:r>
          </a:p>
          <a:p>
            <a:pPr marL="0" indent="0">
              <a:buNone/>
            </a:pPr>
            <a:endParaRPr lang="sk-SK" dirty="0" smtClean="0"/>
          </a:p>
          <a:p>
            <a:pPr marL="0" indent="0">
              <a:buNone/>
            </a:pPr>
            <a:endParaRPr lang="sk-SK" dirty="0" smtClean="0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pic>
        <p:nvPicPr>
          <p:cNvPr id="5" name="Obrázo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852" y="591125"/>
            <a:ext cx="12588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386" y="600903"/>
            <a:ext cx="10334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69706"/>
            <a:ext cx="190500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59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4456142"/>
          </a:xfrm>
        </p:spPr>
        <p:txBody>
          <a:bodyPr/>
          <a:lstStyle/>
          <a:p>
            <a:r>
              <a:rPr lang="sk-SK" dirty="0" smtClean="0"/>
              <a:t>		Ďakujeme za pozornosť!</a:t>
            </a:r>
            <a:endParaRPr lang="sk-SK" dirty="0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  <p:pic>
        <p:nvPicPr>
          <p:cNvPr id="4" name="Obrázo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852" y="591125"/>
            <a:ext cx="12588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2386" y="600903"/>
            <a:ext cx="10334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69706"/>
            <a:ext cx="190500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53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342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26120130023, 26140230013</a:t>
            </a:r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978783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335</Words>
  <Application>Microsoft Office PowerPoint</Application>
  <PresentationFormat>Vlastná</PresentationFormat>
  <Paragraphs>57</Paragraphs>
  <Slides>20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20</vt:i4>
      </vt:variant>
    </vt:vector>
  </HeadingPairs>
  <TitlesOfParts>
    <vt:vector size="21" baseType="lpstr">
      <vt:lpstr>Motív Office</vt:lpstr>
      <vt:lpstr>Tvorba národnej sústavy kvalifikácií</vt:lpstr>
      <vt:lpstr>   Zdôvodnenie realizácie projektu </vt:lpstr>
      <vt:lpstr>  Aktivity projektu  </vt:lpstr>
      <vt:lpstr>  Cieľové skupiny</vt:lpstr>
      <vt:lpstr>  Finančné ukazovatele </vt:lpstr>
      <vt:lpstr>   Výstupy projektu a jeho dopady </vt:lpstr>
      <vt:lpstr>  Ďakujeme za pozornosť!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Tvorba národnej sústavy kvalifikácií</dc:title>
  <dc:creator>User</dc:creator>
  <cp:lastModifiedBy>Komarcová Anna</cp:lastModifiedBy>
  <cp:revision>22</cp:revision>
  <dcterms:created xsi:type="dcterms:W3CDTF">2013-06-06T11:46:30Z</dcterms:created>
  <dcterms:modified xsi:type="dcterms:W3CDTF">2014-05-26T11:28:04Z</dcterms:modified>
</cp:coreProperties>
</file>