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4" r:id="rId5"/>
    <p:sldId id="265" r:id="rId6"/>
    <p:sldId id="266" r:id="rId7"/>
    <p:sldId id="269" r:id="rId8"/>
    <p:sldId id="270" r:id="rId9"/>
    <p:sldId id="267" r:id="rId10"/>
    <p:sldId id="275" r:id="rId11"/>
    <p:sldId id="279" r:id="rId12"/>
    <p:sldId id="276" r:id="rId13"/>
    <p:sldId id="277" r:id="rId14"/>
    <p:sldId id="281" r:id="rId15"/>
    <p:sldId id="280" r:id="rId16"/>
    <p:sldId id="271" r:id="rId17"/>
    <p:sldId id="272" r:id="rId18"/>
    <p:sldId id="273" r:id="rId19"/>
    <p:sldId id="282" r:id="rId20"/>
    <p:sldId id="283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F5"/>
    <a:srgbClr val="7D9DC7"/>
    <a:srgbClr val="7A003C"/>
    <a:srgbClr val="C3112B"/>
    <a:srgbClr val="12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vřinková Jana" userId="6297b1c9-873b-4e2d-9150-fd09c97d1793" providerId="ADAL" clId="{BE89CD35-325F-4918-8C6F-C4015416DAD7}"/>
    <pc:docChg chg="modSld">
      <pc:chgData name="Vavřinková Jana" userId="6297b1c9-873b-4e2d-9150-fd09c97d1793" providerId="ADAL" clId="{BE89CD35-325F-4918-8C6F-C4015416DAD7}" dt="2026-06-05T11:18:37.399" v="18" actId="20577"/>
      <pc:docMkLst>
        <pc:docMk/>
      </pc:docMkLst>
      <pc:sldChg chg="modSp mod">
        <pc:chgData name="Vavřinková Jana" userId="6297b1c9-873b-4e2d-9150-fd09c97d1793" providerId="ADAL" clId="{BE89CD35-325F-4918-8C6F-C4015416DAD7}" dt="2026-06-05T08:49:05.978" v="1" actId="20577"/>
        <pc:sldMkLst>
          <pc:docMk/>
          <pc:sldMk cId="3952374385" sldId="258"/>
        </pc:sldMkLst>
        <pc:spChg chg="mod">
          <ac:chgData name="Vavřinková Jana" userId="6297b1c9-873b-4e2d-9150-fd09c97d1793" providerId="ADAL" clId="{BE89CD35-325F-4918-8C6F-C4015416DAD7}" dt="2026-06-05T08:49:05.978" v="1" actId="20577"/>
          <ac:spMkLst>
            <pc:docMk/>
            <pc:sldMk cId="3952374385" sldId="258"/>
            <ac:spMk id="8" creationId="{D52F286A-F4FC-0C2A-64E2-7228C5B72E8F}"/>
          </ac:spMkLst>
        </pc:spChg>
      </pc:sldChg>
      <pc:sldChg chg="modSp mod">
        <pc:chgData name="Vavřinková Jana" userId="6297b1c9-873b-4e2d-9150-fd09c97d1793" providerId="ADAL" clId="{BE89CD35-325F-4918-8C6F-C4015416DAD7}" dt="2026-06-05T08:49:44.321" v="8" actId="20577"/>
        <pc:sldMkLst>
          <pc:docMk/>
          <pc:sldMk cId="1704909016" sldId="265"/>
        </pc:sldMkLst>
        <pc:spChg chg="mod">
          <ac:chgData name="Vavřinková Jana" userId="6297b1c9-873b-4e2d-9150-fd09c97d1793" providerId="ADAL" clId="{BE89CD35-325F-4918-8C6F-C4015416DAD7}" dt="2026-06-05T08:49:44.321" v="8" actId="20577"/>
          <ac:spMkLst>
            <pc:docMk/>
            <pc:sldMk cId="1704909016" sldId="265"/>
            <ac:spMk id="5" creationId="{7A59B5BE-AF17-67CB-519E-B1700C968B43}"/>
          </ac:spMkLst>
        </pc:spChg>
      </pc:sldChg>
      <pc:sldChg chg="modSp mod">
        <pc:chgData name="Vavřinková Jana" userId="6297b1c9-873b-4e2d-9150-fd09c97d1793" providerId="ADAL" clId="{BE89CD35-325F-4918-8C6F-C4015416DAD7}" dt="2026-06-05T08:49:27.009" v="7" actId="20577"/>
        <pc:sldMkLst>
          <pc:docMk/>
          <pc:sldMk cId="3589172994" sldId="268"/>
        </pc:sldMkLst>
        <pc:spChg chg="mod">
          <ac:chgData name="Vavřinková Jana" userId="6297b1c9-873b-4e2d-9150-fd09c97d1793" providerId="ADAL" clId="{BE89CD35-325F-4918-8C6F-C4015416DAD7}" dt="2026-06-05T08:49:27.009" v="7" actId="20577"/>
          <ac:spMkLst>
            <pc:docMk/>
            <pc:sldMk cId="3589172994" sldId="268"/>
            <ac:spMk id="7" creationId="{C004522A-B4DC-6823-49E9-DCDC71ABCDF1}"/>
          </ac:spMkLst>
        </pc:spChg>
        <pc:spChg chg="mod">
          <ac:chgData name="Vavřinková Jana" userId="6297b1c9-873b-4e2d-9150-fd09c97d1793" providerId="ADAL" clId="{BE89CD35-325F-4918-8C6F-C4015416DAD7}" dt="2026-06-05T08:49:10.832" v="3" actId="6549"/>
          <ac:spMkLst>
            <pc:docMk/>
            <pc:sldMk cId="3589172994" sldId="268"/>
            <ac:spMk id="20" creationId="{5CE19298-546D-A723-F3A4-3FE561A03603}"/>
          </ac:spMkLst>
        </pc:spChg>
      </pc:sldChg>
      <pc:sldChg chg="modSp mod">
        <pc:chgData name="Vavřinková Jana" userId="6297b1c9-873b-4e2d-9150-fd09c97d1793" providerId="ADAL" clId="{BE89CD35-325F-4918-8C6F-C4015416DAD7}" dt="2026-06-05T08:50:09.665" v="9" actId="20577"/>
        <pc:sldMkLst>
          <pc:docMk/>
          <pc:sldMk cId="562363090" sldId="269"/>
        </pc:sldMkLst>
        <pc:spChg chg="mod">
          <ac:chgData name="Vavřinková Jana" userId="6297b1c9-873b-4e2d-9150-fd09c97d1793" providerId="ADAL" clId="{BE89CD35-325F-4918-8C6F-C4015416DAD7}" dt="2026-06-05T08:50:09.665" v="9" actId="20577"/>
          <ac:spMkLst>
            <pc:docMk/>
            <pc:sldMk cId="562363090" sldId="269"/>
            <ac:spMk id="20" creationId="{3A87D729-5528-39D3-158B-1975551A6CE4}"/>
          </ac:spMkLst>
        </pc:spChg>
      </pc:sldChg>
      <pc:sldChg chg="modSp mod">
        <pc:chgData name="Vavřinková Jana" userId="6297b1c9-873b-4e2d-9150-fd09c97d1793" providerId="ADAL" clId="{BE89CD35-325F-4918-8C6F-C4015416DAD7}" dt="2026-06-05T11:18:37.399" v="18" actId="20577"/>
        <pc:sldMkLst>
          <pc:docMk/>
          <pc:sldMk cId="2386253624" sldId="271"/>
        </pc:sldMkLst>
        <pc:spChg chg="mod">
          <ac:chgData name="Vavřinková Jana" userId="6297b1c9-873b-4e2d-9150-fd09c97d1793" providerId="ADAL" clId="{BE89CD35-325F-4918-8C6F-C4015416DAD7}" dt="2026-06-05T11:18:37.399" v="18" actId="20577"/>
          <ac:spMkLst>
            <pc:docMk/>
            <pc:sldMk cId="2386253624" sldId="271"/>
            <ac:spMk id="2" creationId="{E4E4370D-B71A-0C03-FA06-B3ADC812971D}"/>
          </ac:spMkLst>
        </pc:spChg>
      </pc:sldChg>
      <pc:sldChg chg="modSp mod">
        <pc:chgData name="Vavřinková Jana" userId="6297b1c9-873b-4e2d-9150-fd09c97d1793" providerId="ADAL" clId="{BE89CD35-325F-4918-8C6F-C4015416DAD7}" dt="2026-06-05T08:50:29.711" v="14" actId="20577"/>
        <pc:sldMkLst>
          <pc:docMk/>
          <pc:sldMk cId="1837783728" sldId="280"/>
        </pc:sldMkLst>
        <pc:spChg chg="mod">
          <ac:chgData name="Vavřinková Jana" userId="6297b1c9-873b-4e2d-9150-fd09c97d1793" providerId="ADAL" clId="{BE89CD35-325F-4918-8C6F-C4015416DAD7}" dt="2026-06-05T08:50:29.711" v="14" actId="20577"/>
          <ac:spMkLst>
            <pc:docMk/>
            <pc:sldMk cId="1837783728" sldId="280"/>
            <ac:spMk id="16" creationId="{D9474B3B-B5C4-A165-0530-675CA8FF74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0625"/>
            <a:ext cx="9144000" cy="19009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sk-SK" sz="5000" b="1" noProof="0" dirty="0">
                <a:solidFill>
                  <a:schemeClr val="bg1"/>
                </a:solidFill>
                <a:latin typeface="Century Gothic"/>
              </a:rPr>
              <a:t>Fakty namiesto konštrukcií: Pravda o projekte X-Rock </a:t>
            </a:r>
            <a:br>
              <a:rPr lang="sk-SK" sz="5000" b="1" noProof="0" dirty="0">
                <a:solidFill>
                  <a:schemeClr val="bg1"/>
                </a:solidFill>
                <a:latin typeface="Century Gothic"/>
              </a:rPr>
            </a:br>
            <a:r>
              <a:rPr lang="sk-SK" sz="5000" b="1" noProof="0" dirty="0">
                <a:solidFill>
                  <a:schemeClr val="bg1"/>
                </a:solidFill>
                <a:latin typeface="Century Gothic"/>
              </a:rPr>
              <a:t>a prideľovaní eurofondov </a:t>
            </a:r>
            <a:br>
              <a:rPr lang="sk-SK" sz="5000" b="1" noProof="0" dirty="0">
                <a:solidFill>
                  <a:schemeClr val="bg1"/>
                </a:solidFill>
                <a:latin typeface="Century Gothic"/>
              </a:rPr>
            </a:br>
            <a:r>
              <a:rPr lang="sk-SK" sz="5000" b="1" noProof="0" dirty="0">
                <a:solidFill>
                  <a:schemeClr val="bg1"/>
                </a:solidFill>
                <a:latin typeface="Century Gothic"/>
              </a:rPr>
              <a:t>na vedu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0359A-BFC8-6C49-9C41-AAC0C44F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873" y="5097375"/>
            <a:ext cx="2574152" cy="8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8DFAC-4443-774B-84E5-8D4B635EF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9C9F-4D89-5A86-B1E1-C45FD0A8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68" y="-184147"/>
            <a:ext cx="10515600" cy="1325563"/>
          </a:xfrm>
        </p:spPr>
        <p:txBody>
          <a:bodyPr>
            <a:normAutofit/>
          </a:bodyPr>
          <a:lstStyle/>
          <a:p>
            <a: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PROJEKT – verejne dostupné informácie z ITMS21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90486C-B517-F438-C698-A5A135ED84E9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4" name="Obrázok 3" descr="Obrázok, na ktorom je text, snímka obrazovky, softvér, písmo&#10;&#10;Obsah vygenerovaný pomocou AI môže byť nesprávny.">
            <a:extLst>
              <a:ext uri="{FF2B5EF4-FFF2-40B4-BE49-F238E27FC236}">
                <a16:creationId xmlns:a16="http://schemas.microsoft.com/office/drawing/2014/main" id="{087A19B0-F3FA-8BD7-68E6-5DC85820D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51" y="816864"/>
            <a:ext cx="9096745" cy="6041136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CF811A2-A361-D56C-9B7D-9C83663BA3D4}"/>
              </a:ext>
            </a:extLst>
          </p:cNvPr>
          <p:cNvSpPr/>
          <p:nvPr/>
        </p:nvSpPr>
        <p:spPr>
          <a:xfrm>
            <a:off x="7552413" y="5011959"/>
            <a:ext cx="1426487" cy="906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E3BF8A5B-CA86-71DA-A4D0-B64E4816B9B2}"/>
              </a:ext>
            </a:extLst>
          </p:cNvPr>
          <p:cNvSpPr/>
          <p:nvPr/>
        </p:nvSpPr>
        <p:spPr>
          <a:xfrm>
            <a:off x="4108081" y="5546563"/>
            <a:ext cx="3308719" cy="4945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9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2BFA5-C753-0133-ED59-4C08BECD2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22ED-6C46-24F6-A5EE-C6FEDA5C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35" y="-120232"/>
            <a:ext cx="11207725" cy="1325563"/>
          </a:xfrm>
        </p:spPr>
        <p:txBody>
          <a:bodyPr>
            <a:normAutofit/>
          </a:bodyPr>
          <a:lstStyle/>
          <a:p>
            <a:r>
              <a:rPr lang="sk-SK" sz="2800" b="1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Hodnotenie odbornými hodnotiteľmi </a:t>
            </a:r>
            <a:br>
              <a:rPr lang="sk-SK" sz="2800" b="1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</a:br>
            <a: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- </a:t>
            </a:r>
            <a:r>
              <a:rPr lang="sk-SK" sz="24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projekt získal14,5 b. (max. počet bodov 15)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96FB755-2CAF-EBDF-04CF-8D079293EDFC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469A6D-5803-2C02-DC1E-3E7C528A31DB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5" name="Obrázok 4" descr="Obrázok, na ktorom je text, snímka obrazovky, písmo, rad&#10;&#10;Obsah vygenerovaný pomocou AI môže byť nesprávny.">
            <a:extLst>
              <a:ext uri="{FF2B5EF4-FFF2-40B4-BE49-F238E27FC236}">
                <a16:creationId xmlns:a16="http://schemas.microsoft.com/office/drawing/2014/main" id="{3FE85819-5A56-B1C5-5117-ECBA129E2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1" y="2088163"/>
            <a:ext cx="8268894" cy="105185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0FFC2AC1-D493-AFBE-B85A-7D97B271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2" y="3351421"/>
            <a:ext cx="8268894" cy="67588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3CC58F5B-B82F-FF09-A0CA-893916B38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82" y="4225462"/>
            <a:ext cx="8268894" cy="795320"/>
          </a:xfrm>
          <a:prstGeom prst="rect">
            <a:avLst/>
          </a:prstGeom>
        </p:spPr>
      </p:pic>
      <p:pic>
        <p:nvPicPr>
          <p:cNvPr id="12" name="Obrázok 11" descr="Obrázok, na ktorom je text, snímka obrazovky, písmo, rad&#10;&#10;Obsah vygenerovaný pomocou AI môže byť nesprávny.">
            <a:extLst>
              <a:ext uri="{FF2B5EF4-FFF2-40B4-BE49-F238E27FC236}">
                <a16:creationId xmlns:a16="http://schemas.microsoft.com/office/drawing/2014/main" id="{355298DF-1449-E1E2-178A-03109E204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130" y="2088161"/>
            <a:ext cx="3367988" cy="1083172"/>
          </a:xfrm>
          <a:prstGeom prst="rect">
            <a:avLst/>
          </a:prstGeom>
        </p:spPr>
      </p:pic>
      <p:pic>
        <p:nvPicPr>
          <p:cNvPr id="14" name="Obrázok 13" descr="Obrázok, na ktorom je text, písmo, biely, potvrdenie&#10;&#10;Obsah vygenerovaný pomocou AI môže byť nesprávny.">
            <a:extLst>
              <a:ext uri="{FF2B5EF4-FFF2-40B4-BE49-F238E27FC236}">
                <a16:creationId xmlns:a16="http://schemas.microsoft.com/office/drawing/2014/main" id="{6E4AC2C9-E850-2EC5-A3B5-A4E42DFB6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099" y="3312563"/>
            <a:ext cx="3386019" cy="649220"/>
          </a:xfrm>
          <a:prstGeom prst="rect">
            <a:avLst/>
          </a:prstGeom>
        </p:spPr>
      </p:pic>
      <p:pic>
        <p:nvPicPr>
          <p:cNvPr id="16" name="Obrázok 15" descr="Obrázok, na ktorom je text, písmo, biely, algebra&#10;&#10;Obsah vygenerovaný pomocou AI môže byť nesprávny.">
            <a:extLst>
              <a:ext uri="{FF2B5EF4-FFF2-40B4-BE49-F238E27FC236}">
                <a16:creationId xmlns:a16="http://schemas.microsoft.com/office/drawing/2014/main" id="{3BCF130F-EC28-1940-4E1D-CC6F5C63B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2130" y="4267530"/>
            <a:ext cx="3348554" cy="539551"/>
          </a:xfrm>
          <a:prstGeom prst="rect">
            <a:avLst/>
          </a:prstGeom>
        </p:spPr>
      </p:pic>
      <p:sp>
        <p:nvSpPr>
          <p:cNvPr id="20" name="Obdĺžnik 19">
            <a:extLst>
              <a:ext uri="{FF2B5EF4-FFF2-40B4-BE49-F238E27FC236}">
                <a16:creationId xmlns:a16="http://schemas.microsoft.com/office/drawing/2014/main" id="{1271B54D-3BF9-EE29-DAE2-E551D810DEB6}"/>
              </a:ext>
            </a:extLst>
          </p:cNvPr>
          <p:cNvSpPr/>
          <p:nvPr/>
        </p:nvSpPr>
        <p:spPr>
          <a:xfrm>
            <a:off x="4674197" y="1635023"/>
            <a:ext cx="3872256" cy="4004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099B82CC-57AC-37C5-360B-F6E0B814372A}"/>
              </a:ext>
            </a:extLst>
          </p:cNvPr>
          <p:cNvSpPr/>
          <p:nvPr/>
        </p:nvSpPr>
        <p:spPr>
          <a:xfrm>
            <a:off x="8666728" y="1635022"/>
            <a:ext cx="3424371" cy="4004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7C2822C-0AE5-0F17-CAD2-7A746C527C25}"/>
              </a:ext>
            </a:extLst>
          </p:cNvPr>
          <p:cNvSpPr txBox="1"/>
          <p:nvPr/>
        </p:nvSpPr>
        <p:spPr>
          <a:xfrm>
            <a:off x="6286500" y="928772"/>
            <a:ext cx="170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OH1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892E0C87-2014-1DD5-488B-4F03F4885DB5}"/>
              </a:ext>
            </a:extLst>
          </p:cNvPr>
          <p:cNvSpPr txBox="1"/>
          <p:nvPr/>
        </p:nvSpPr>
        <p:spPr>
          <a:xfrm>
            <a:off x="10021046" y="928772"/>
            <a:ext cx="170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OH2</a:t>
            </a:r>
          </a:p>
        </p:txBody>
      </p: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6E7566A3-EFBE-5AA3-AA2E-4AB01810F95D}"/>
              </a:ext>
            </a:extLst>
          </p:cNvPr>
          <p:cNvCxnSpPr>
            <a:cxnSpLocks/>
          </p:cNvCxnSpPr>
          <p:nvPr/>
        </p:nvCxnSpPr>
        <p:spPr>
          <a:xfrm>
            <a:off x="1420904" y="2836051"/>
            <a:ext cx="16143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F11AC197-62D7-2F29-FFB1-D08CF4542077}"/>
              </a:ext>
            </a:extLst>
          </p:cNvPr>
          <p:cNvCxnSpPr>
            <a:cxnSpLocks/>
          </p:cNvCxnSpPr>
          <p:nvPr/>
        </p:nvCxnSpPr>
        <p:spPr>
          <a:xfrm>
            <a:off x="1420904" y="3547251"/>
            <a:ext cx="1220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14985671-89E3-DC4C-4BD6-4EFFB966F404}"/>
              </a:ext>
            </a:extLst>
          </p:cNvPr>
          <p:cNvCxnSpPr>
            <a:cxnSpLocks/>
          </p:cNvCxnSpPr>
          <p:nvPr/>
        </p:nvCxnSpPr>
        <p:spPr>
          <a:xfrm>
            <a:off x="1420904" y="4410851"/>
            <a:ext cx="1703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Šípka: nadol 2">
            <a:extLst>
              <a:ext uri="{FF2B5EF4-FFF2-40B4-BE49-F238E27FC236}">
                <a16:creationId xmlns:a16="http://schemas.microsoft.com/office/drawing/2014/main" id="{7147041B-C419-A952-6477-B31B60D0CB5A}"/>
              </a:ext>
            </a:extLst>
          </p:cNvPr>
          <p:cNvSpPr/>
          <p:nvPr/>
        </p:nvSpPr>
        <p:spPr>
          <a:xfrm>
            <a:off x="4941651" y="5661172"/>
            <a:ext cx="223736" cy="5655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8709552-8993-6A32-F3DA-F5B38CF2A539}"/>
              </a:ext>
            </a:extLst>
          </p:cNvPr>
          <p:cNvSpPr txBox="1"/>
          <p:nvPr/>
        </p:nvSpPr>
        <p:spPr>
          <a:xfrm>
            <a:off x="4542864" y="6264581"/>
            <a:ext cx="167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15 bodov </a:t>
            </a:r>
          </a:p>
        </p:txBody>
      </p:sp>
      <p:sp>
        <p:nvSpPr>
          <p:cNvPr id="6" name="Šípka: nadol 5">
            <a:extLst>
              <a:ext uri="{FF2B5EF4-FFF2-40B4-BE49-F238E27FC236}">
                <a16:creationId xmlns:a16="http://schemas.microsoft.com/office/drawing/2014/main" id="{F12EB277-0328-EE7F-475B-D0E57DE0B944}"/>
              </a:ext>
            </a:extLst>
          </p:cNvPr>
          <p:cNvSpPr/>
          <p:nvPr/>
        </p:nvSpPr>
        <p:spPr>
          <a:xfrm>
            <a:off x="8753751" y="5671541"/>
            <a:ext cx="223736" cy="5655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19898E8-A3F3-EF96-C3DA-D7B9A71FD566}"/>
              </a:ext>
            </a:extLst>
          </p:cNvPr>
          <p:cNvSpPr txBox="1"/>
          <p:nvPr/>
        </p:nvSpPr>
        <p:spPr>
          <a:xfrm>
            <a:off x="8486296" y="6274950"/>
            <a:ext cx="190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14 bodov</a:t>
            </a:r>
          </a:p>
        </p:txBody>
      </p:sp>
    </p:spTree>
    <p:extLst>
      <p:ext uri="{BB962C8B-B14F-4D97-AF65-F5344CB8AC3E}">
        <p14:creationId xmlns:p14="http://schemas.microsoft.com/office/powerpoint/2010/main" val="28415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88811-46F7-5B30-92FC-A71F30DD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AE7E-629B-2F95-C370-EDC860BE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12" y="-58794"/>
            <a:ext cx="11130280" cy="1325563"/>
          </a:xfrm>
        </p:spPr>
        <p:txBody>
          <a:bodyPr>
            <a:normAutofit/>
          </a:bodyPr>
          <a:lstStyle/>
          <a:p>
            <a:pPr algn="ctr"/>
            <a: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JUHAPHARM – z hodnotiacich hárkov odborných hodnotiteľov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0FF2ACD-4DB1-0B72-AFE4-274DA1B3F1FB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7B31C1-0D2F-62E8-E589-D3B5B35ACDA6}"/>
              </a:ext>
            </a:extLst>
          </p:cNvPr>
          <p:cNvSpPr>
            <a:spLocks noGrp="1"/>
          </p:cNvSpPr>
          <p:nvPr/>
        </p:nvSpPr>
        <p:spPr>
          <a:xfrm>
            <a:off x="-3128851" y="1540567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8" name="Obrázok 7" descr="Obrázok, na ktorom je text, čierno-biela, snímka obrazovky, písmo&#10;&#10;Obsah vygenerovaný pomocou AI môže byť nesprávny.">
            <a:extLst>
              <a:ext uri="{FF2B5EF4-FFF2-40B4-BE49-F238E27FC236}">
                <a16:creationId xmlns:a16="http://schemas.microsoft.com/office/drawing/2014/main" id="{BF8B6DA4-D1D5-EABA-8388-44A7DC03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7" t="-655" r="-1497" b="71911"/>
          <a:stretch>
            <a:fillRect/>
          </a:stretch>
        </p:blipFill>
        <p:spPr>
          <a:xfrm>
            <a:off x="2972736" y="4986610"/>
            <a:ext cx="4393264" cy="1605259"/>
          </a:xfrm>
          <a:prstGeom prst="rect">
            <a:avLst/>
          </a:prstGeom>
        </p:spPr>
      </p:pic>
      <p:pic>
        <p:nvPicPr>
          <p:cNvPr id="10" name="Obrázok 9" descr="Obrázok, na ktorom je text, písmo, biely&#10;&#10;Obsah vygenerovaný pomocou AI môže byť nesprávny.">
            <a:extLst>
              <a:ext uri="{FF2B5EF4-FFF2-40B4-BE49-F238E27FC236}">
                <a16:creationId xmlns:a16="http://schemas.microsoft.com/office/drawing/2014/main" id="{7FC2955F-D2F3-471E-7D50-FF9C03AE4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759" y="3788068"/>
            <a:ext cx="4705241" cy="1099926"/>
          </a:xfrm>
          <a:prstGeom prst="rect">
            <a:avLst/>
          </a:prstGeom>
        </p:spPr>
      </p:pic>
      <p:pic>
        <p:nvPicPr>
          <p:cNvPr id="12" name="Obrázok 11" descr="Obrázok, na ktorom je text, písmo, biely&#10;&#10;Obsah vygenerovaný pomocou AI môže byť nesprávny.">
            <a:extLst>
              <a:ext uri="{FF2B5EF4-FFF2-40B4-BE49-F238E27FC236}">
                <a16:creationId xmlns:a16="http://schemas.microsoft.com/office/drawing/2014/main" id="{B8B7A48E-D716-FE9F-2EB6-A7AC2F74B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03" y="2763886"/>
            <a:ext cx="5097402" cy="908667"/>
          </a:xfrm>
          <a:prstGeom prst="rect">
            <a:avLst/>
          </a:prstGeom>
        </p:spPr>
      </p:pic>
      <p:pic>
        <p:nvPicPr>
          <p:cNvPr id="16" name="Obrázok 15" descr="Obrázok, na ktorom je text, písmo, snímka obrazovky, biely&#10;&#10;Obsah vygenerovaný pomocou AI môže byť nesprávny.">
            <a:extLst>
              <a:ext uri="{FF2B5EF4-FFF2-40B4-BE49-F238E27FC236}">
                <a16:creationId xmlns:a16="http://schemas.microsoft.com/office/drawing/2014/main" id="{9237649F-E130-A344-AECB-0B368E798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287" y="3071164"/>
            <a:ext cx="3686333" cy="2892203"/>
          </a:xfrm>
          <a:prstGeom prst="rect">
            <a:avLst/>
          </a:prstGeom>
        </p:spPr>
      </p:pic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B1544900-42BD-3B62-29DB-56C056A3C693}"/>
              </a:ext>
            </a:extLst>
          </p:cNvPr>
          <p:cNvCxnSpPr>
            <a:cxnSpLocks/>
          </p:cNvCxnSpPr>
          <p:nvPr/>
        </p:nvCxnSpPr>
        <p:spPr>
          <a:xfrm>
            <a:off x="2984144" y="6282110"/>
            <a:ext cx="19815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BAF6461D-BBDC-75F7-7EB6-2DB79ED46E30}"/>
              </a:ext>
            </a:extLst>
          </p:cNvPr>
          <p:cNvCxnSpPr>
            <a:cxnSpLocks/>
          </p:cNvCxnSpPr>
          <p:nvPr/>
        </p:nvCxnSpPr>
        <p:spPr>
          <a:xfrm>
            <a:off x="2992591" y="5770013"/>
            <a:ext cx="4345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CFF1099D-0240-DD85-24CC-B24DFFAD89A8}"/>
              </a:ext>
            </a:extLst>
          </p:cNvPr>
          <p:cNvCxnSpPr>
            <a:cxnSpLocks/>
          </p:cNvCxnSpPr>
          <p:nvPr/>
        </p:nvCxnSpPr>
        <p:spPr>
          <a:xfrm>
            <a:off x="3018877" y="6031947"/>
            <a:ext cx="43450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>
            <a:extLst>
              <a:ext uri="{FF2B5EF4-FFF2-40B4-BE49-F238E27FC236}">
                <a16:creationId xmlns:a16="http://schemas.microsoft.com/office/drawing/2014/main" id="{DC23CEB5-CA00-BD4C-E0E5-BBE1A99DAB5F}"/>
              </a:ext>
            </a:extLst>
          </p:cNvPr>
          <p:cNvCxnSpPr>
            <a:cxnSpLocks/>
          </p:cNvCxnSpPr>
          <p:nvPr/>
        </p:nvCxnSpPr>
        <p:spPr>
          <a:xfrm>
            <a:off x="2984144" y="4057037"/>
            <a:ext cx="30616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336B8C0D-7DBC-61BC-9C49-A6F80A43DFA5}"/>
              </a:ext>
            </a:extLst>
          </p:cNvPr>
          <p:cNvCxnSpPr>
            <a:cxnSpLocks/>
          </p:cNvCxnSpPr>
          <p:nvPr/>
        </p:nvCxnSpPr>
        <p:spPr>
          <a:xfrm>
            <a:off x="1537481" y="4338031"/>
            <a:ext cx="33209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695B407E-5927-7BE1-0E30-EEE88548F03B}"/>
              </a:ext>
            </a:extLst>
          </p:cNvPr>
          <p:cNvCxnSpPr>
            <a:cxnSpLocks/>
          </p:cNvCxnSpPr>
          <p:nvPr/>
        </p:nvCxnSpPr>
        <p:spPr>
          <a:xfrm>
            <a:off x="792067" y="3331351"/>
            <a:ext cx="26674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F3D19069-F367-8098-17BA-369AD140541F}"/>
              </a:ext>
            </a:extLst>
          </p:cNvPr>
          <p:cNvCxnSpPr>
            <a:cxnSpLocks/>
          </p:cNvCxnSpPr>
          <p:nvPr/>
        </p:nvCxnSpPr>
        <p:spPr>
          <a:xfrm>
            <a:off x="2554239" y="3049724"/>
            <a:ext cx="31897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>
            <a:extLst>
              <a:ext uri="{FF2B5EF4-FFF2-40B4-BE49-F238E27FC236}">
                <a16:creationId xmlns:a16="http://schemas.microsoft.com/office/drawing/2014/main" id="{27BD381B-BA0D-55EA-6A95-2D1B2EA23286}"/>
              </a:ext>
            </a:extLst>
          </p:cNvPr>
          <p:cNvCxnSpPr>
            <a:cxnSpLocks/>
          </p:cNvCxnSpPr>
          <p:nvPr/>
        </p:nvCxnSpPr>
        <p:spPr>
          <a:xfrm>
            <a:off x="8009287" y="3590712"/>
            <a:ext cx="36006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nica 34">
            <a:extLst>
              <a:ext uri="{FF2B5EF4-FFF2-40B4-BE49-F238E27FC236}">
                <a16:creationId xmlns:a16="http://schemas.microsoft.com/office/drawing/2014/main" id="{14EA7AFC-5943-DDA7-04FB-98804CDCA712}"/>
              </a:ext>
            </a:extLst>
          </p:cNvPr>
          <p:cNvCxnSpPr>
            <a:cxnSpLocks/>
          </p:cNvCxnSpPr>
          <p:nvPr/>
        </p:nvCxnSpPr>
        <p:spPr>
          <a:xfrm>
            <a:off x="8705803" y="3357002"/>
            <a:ext cx="29898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nica 37">
            <a:extLst>
              <a:ext uri="{FF2B5EF4-FFF2-40B4-BE49-F238E27FC236}">
                <a16:creationId xmlns:a16="http://schemas.microsoft.com/office/drawing/2014/main" id="{158FEACF-8EE1-5AD0-FB48-CB73FD2908D3}"/>
              </a:ext>
            </a:extLst>
          </p:cNvPr>
          <p:cNvCxnSpPr>
            <a:cxnSpLocks/>
          </p:cNvCxnSpPr>
          <p:nvPr/>
        </p:nvCxnSpPr>
        <p:spPr>
          <a:xfrm>
            <a:off x="8009287" y="3848030"/>
            <a:ext cx="3594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nica 39">
            <a:extLst>
              <a:ext uri="{FF2B5EF4-FFF2-40B4-BE49-F238E27FC236}">
                <a16:creationId xmlns:a16="http://schemas.microsoft.com/office/drawing/2014/main" id="{7C19BD7E-965E-8CAC-5256-A11683AC5BA9}"/>
              </a:ext>
            </a:extLst>
          </p:cNvPr>
          <p:cNvCxnSpPr>
            <a:cxnSpLocks/>
          </p:cNvCxnSpPr>
          <p:nvPr/>
        </p:nvCxnSpPr>
        <p:spPr>
          <a:xfrm>
            <a:off x="8002073" y="4095346"/>
            <a:ext cx="3594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nica 40">
            <a:extLst>
              <a:ext uri="{FF2B5EF4-FFF2-40B4-BE49-F238E27FC236}">
                <a16:creationId xmlns:a16="http://schemas.microsoft.com/office/drawing/2014/main" id="{57ACC52D-1788-7407-786D-CE41350E64DD}"/>
              </a:ext>
            </a:extLst>
          </p:cNvPr>
          <p:cNvCxnSpPr>
            <a:cxnSpLocks/>
          </p:cNvCxnSpPr>
          <p:nvPr/>
        </p:nvCxnSpPr>
        <p:spPr>
          <a:xfrm>
            <a:off x="7993459" y="4364315"/>
            <a:ext cx="35944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nica 41">
            <a:extLst>
              <a:ext uri="{FF2B5EF4-FFF2-40B4-BE49-F238E27FC236}">
                <a16:creationId xmlns:a16="http://schemas.microsoft.com/office/drawing/2014/main" id="{0922C11A-1BEC-B4B7-BF01-4357B175F05D}"/>
              </a:ext>
            </a:extLst>
          </p:cNvPr>
          <p:cNvCxnSpPr>
            <a:cxnSpLocks/>
          </p:cNvCxnSpPr>
          <p:nvPr/>
        </p:nvCxnSpPr>
        <p:spPr>
          <a:xfrm>
            <a:off x="7993459" y="4656067"/>
            <a:ext cx="3045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Obrázok 43" descr="Obrázok, na ktorom je text, snímka obrazovky, písmo, rad&#10;&#10;Obsah vygenerovaný pomocou AI môže byť nesprávny.">
            <a:extLst>
              <a:ext uri="{FF2B5EF4-FFF2-40B4-BE49-F238E27FC236}">
                <a16:creationId xmlns:a16="http://schemas.microsoft.com/office/drawing/2014/main" id="{768C51A5-A1EB-8ADB-125A-8118BABDE3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3205"/>
          <a:stretch>
            <a:fillRect/>
          </a:stretch>
        </p:blipFill>
        <p:spPr>
          <a:xfrm>
            <a:off x="2772412" y="894633"/>
            <a:ext cx="6703268" cy="1703165"/>
          </a:xfrm>
          <a:prstGeom prst="rect">
            <a:avLst/>
          </a:prstGeom>
        </p:spPr>
      </p:pic>
      <p:sp>
        <p:nvSpPr>
          <p:cNvPr id="45" name="Obdĺžnik 44">
            <a:extLst>
              <a:ext uri="{FF2B5EF4-FFF2-40B4-BE49-F238E27FC236}">
                <a16:creationId xmlns:a16="http://schemas.microsoft.com/office/drawing/2014/main" id="{FE46D6C0-98AE-ED6F-3026-A38DBDB7FD36}"/>
              </a:ext>
            </a:extLst>
          </p:cNvPr>
          <p:cNvSpPr/>
          <p:nvPr/>
        </p:nvSpPr>
        <p:spPr>
          <a:xfrm>
            <a:off x="3145513" y="1682736"/>
            <a:ext cx="5168442" cy="283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862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67245-6C49-4E7F-2468-014E6D9C0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6556-CA7F-84CB-1663-E15AF089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12" y="-67211"/>
            <a:ext cx="12019280" cy="1325563"/>
          </a:xfrm>
        </p:spPr>
        <p:txBody>
          <a:bodyPr>
            <a:normAutofit/>
          </a:bodyPr>
          <a:lstStyle/>
          <a:p>
            <a:pPr algn="ctr"/>
            <a:r>
              <a:rPr lang="sk-SK" sz="2800" dirty="0" err="1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ZerumOne</a:t>
            </a:r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 </a:t>
            </a:r>
            <a:r>
              <a:rPr lang="sk-SK" sz="2800" dirty="0" err="1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s.r.o</a:t>
            </a:r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.</a:t>
            </a:r>
            <a: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 – z hodnotiacich hárkov  odborných hodnotiteľov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F9C9AD-3324-48D7-AE7D-C273454B7BC3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585A75-5FE4-93F7-E881-0F39B86A2B0D}"/>
              </a:ext>
            </a:extLst>
          </p:cNvPr>
          <p:cNvSpPr>
            <a:spLocks noGrp="1"/>
          </p:cNvSpPr>
          <p:nvPr/>
        </p:nvSpPr>
        <p:spPr>
          <a:xfrm>
            <a:off x="-3128851" y="1540567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44" name="Obrázok 43" descr="Obrázok, na ktorom je text, snímka obrazovky, písmo, rad&#10;&#10;Obsah vygenerovaný pomocou AI môže byť nesprávny.">
            <a:extLst>
              <a:ext uri="{FF2B5EF4-FFF2-40B4-BE49-F238E27FC236}">
                <a16:creationId xmlns:a16="http://schemas.microsoft.com/office/drawing/2014/main" id="{CC3BDA33-3378-1F47-3AB8-DA040DC6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205"/>
          <a:stretch>
            <a:fillRect/>
          </a:stretch>
        </p:blipFill>
        <p:spPr>
          <a:xfrm>
            <a:off x="3096682" y="976138"/>
            <a:ext cx="5998635" cy="1524132"/>
          </a:xfrm>
          <a:prstGeom prst="rect">
            <a:avLst/>
          </a:prstGeom>
        </p:spPr>
      </p:pic>
      <p:sp>
        <p:nvSpPr>
          <p:cNvPr id="45" name="Obdĺžnik 44">
            <a:extLst>
              <a:ext uri="{FF2B5EF4-FFF2-40B4-BE49-F238E27FC236}">
                <a16:creationId xmlns:a16="http://schemas.microsoft.com/office/drawing/2014/main" id="{7B52F637-115B-CD2F-735A-EFE530FF3B55}"/>
              </a:ext>
            </a:extLst>
          </p:cNvPr>
          <p:cNvSpPr/>
          <p:nvPr/>
        </p:nvSpPr>
        <p:spPr>
          <a:xfrm>
            <a:off x="3381718" y="2178395"/>
            <a:ext cx="4968240" cy="253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 descr="Obrázok, na ktorom je písmo, text, biely, kaligrafia&#10;&#10;Obsah vygenerovaný pomocou AI môže byť nesprávny.">
            <a:extLst>
              <a:ext uri="{FF2B5EF4-FFF2-40B4-BE49-F238E27FC236}">
                <a16:creationId xmlns:a16="http://schemas.microsoft.com/office/drawing/2014/main" id="{A2E6BEEC-4FE4-02A4-E688-D42216343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361" y="2734856"/>
            <a:ext cx="3284915" cy="447161"/>
          </a:xfrm>
          <a:prstGeom prst="rect">
            <a:avLst/>
          </a:prstGeom>
        </p:spPr>
      </p:pic>
      <p:pic>
        <p:nvPicPr>
          <p:cNvPr id="11" name="Obrázok 10" descr="Obrázok, na ktorom je text, písmo, biely, typografia&#10;&#10;Obsah vygenerovaný pomocou AI môže byť nesprávny.">
            <a:extLst>
              <a:ext uri="{FF2B5EF4-FFF2-40B4-BE49-F238E27FC236}">
                <a16:creationId xmlns:a16="http://schemas.microsoft.com/office/drawing/2014/main" id="{160C9E1A-0DF2-2180-FC9F-2279701B0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126" y="3187086"/>
            <a:ext cx="3276312" cy="447160"/>
          </a:xfrm>
          <a:prstGeom prst="rect">
            <a:avLst/>
          </a:prstGeom>
        </p:spPr>
      </p:pic>
      <p:pic>
        <p:nvPicPr>
          <p:cNvPr id="14" name="Obrázok 13" descr="Obrázok, na ktorom je text, písmo, biely, algebra&#10;&#10;Obsah vygenerovaný pomocou AI môže byť nesprávny.">
            <a:extLst>
              <a:ext uri="{FF2B5EF4-FFF2-40B4-BE49-F238E27FC236}">
                <a16:creationId xmlns:a16="http://schemas.microsoft.com/office/drawing/2014/main" id="{D12D4BBC-B93E-3A0F-20F0-01C083D99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254" y="2745332"/>
            <a:ext cx="3482642" cy="1417443"/>
          </a:xfrm>
          <a:prstGeom prst="rect">
            <a:avLst/>
          </a:prstGeom>
        </p:spPr>
      </p:pic>
      <p:pic>
        <p:nvPicPr>
          <p:cNvPr id="17" name="Obrázok 16" descr="Obrázok, na ktorom je text, písmo, biely, snímka obrazovky&#10;&#10;Obsah vygenerovaný pomocou AI môže byť nesprávny.">
            <a:extLst>
              <a:ext uri="{FF2B5EF4-FFF2-40B4-BE49-F238E27FC236}">
                <a16:creationId xmlns:a16="http://schemas.microsoft.com/office/drawing/2014/main" id="{788F6E2E-675F-B518-3D55-0EE099633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007" y="4577360"/>
            <a:ext cx="3513124" cy="1661304"/>
          </a:xfrm>
          <a:prstGeom prst="rect">
            <a:avLst/>
          </a:prstGeom>
        </p:spPr>
      </p:pic>
      <p:pic>
        <p:nvPicPr>
          <p:cNvPr id="20" name="Obrázok 19" descr="Obrázok, na ktorom je text, písmo, snímka obrazovky, biely&#10;&#10;Obsah vygenerovaný pomocou AI môže byť nesprávny.">
            <a:extLst>
              <a:ext uri="{FF2B5EF4-FFF2-40B4-BE49-F238E27FC236}">
                <a16:creationId xmlns:a16="http://schemas.microsoft.com/office/drawing/2014/main" id="{7346EDDA-EC1F-D10F-3697-D5684BD47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3476" y="4162775"/>
            <a:ext cx="3482642" cy="2141406"/>
          </a:xfrm>
          <a:prstGeom prst="rect">
            <a:avLst/>
          </a:prstGeom>
        </p:spPr>
      </p:pic>
      <p:pic>
        <p:nvPicPr>
          <p:cNvPr id="23" name="Obrázok 22" descr="Obrázok, na ktorom je text, písmo, snímka obrazovky, biely&#10;&#10;Obsah vygenerovaný pomocou AI môže byť nesprávny.">
            <a:extLst>
              <a:ext uri="{FF2B5EF4-FFF2-40B4-BE49-F238E27FC236}">
                <a16:creationId xmlns:a16="http://schemas.microsoft.com/office/drawing/2014/main" id="{FC229C5D-8891-C62E-38FE-D256B8B28F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62" y="2586412"/>
            <a:ext cx="3452159" cy="2606266"/>
          </a:xfrm>
          <a:prstGeom prst="rect">
            <a:avLst/>
          </a:prstGeom>
        </p:spPr>
      </p:pic>
      <p:cxnSp>
        <p:nvCxnSpPr>
          <p:cNvPr id="28" name="Rovná spojnica 27">
            <a:extLst>
              <a:ext uri="{FF2B5EF4-FFF2-40B4-BE49-F238E27FC236}">
                <a16:creationId xmlns:a16="http://schemas.microsoft.com/office/drawing/2014/main" id="{08F4D396-2CA9-450F-BF84-95A14A096B96}"/>
              </a:ext>
            </a:extLst>
          </p:cNvPr>
          <p:cNvCxnSpPr>
            <a:cxnSpLocks/>
          </p:cNvCxnSpPr>
          <p:nvPr/>
        </p:nvCxnSpPr>
        <p:spPr>
          <a:xfrm>
            <a:off x="242724" y="2758514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nica 31">
            <a:extLst>
              <a:ext uri="{FF2B5EF4-FFF2-40B4-BE49-F238E27FC236}">
                <a16:creationId xmlns:a16="http://schemas.microsoft.com/office/drawing/2014/main" id="{FE48A157-808F-1CE2-3175-D9388E89BA69}"/>
              </a:ext>
            </a:extLst>
          </p:cNvPr>
          <p:cNvCxnSpPr>
            <a:cxnSpLocks/>
          </p:cNvCxnSpPr>
          <p:nvPr/>
        </p:nvCxnSpPr>
        <p:spPr>
          <a:xfrm>
            <a:off x="231562" y="2955099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>
            <a:extLst>
              <a:ext uri="{FF2B5EF4-FFF2-40B4-BE49-F238E27FC236}">
                <a16:creationId xmlns:a16="http://schemas.microsoft.com/office/drawing/2014/main" id="{2CD63B2E-0E91-E9EF-672D-D3B037DC8222}"/>
              </a:ext>
            </a:extLst>
          </p:cNvPr>
          <p:cNvCxnSpPr>
            <a:cxnSpLocks/>
          </p:cNvCxnSpPr>
          <p:nvPr/>
        </p:nvCxnSpPr>
        <p:spPr>
          <a:xfrm>
            <a:off x="242724" y="3159917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>
            <a:extLst>
              <a:ext uri="{FF2B5EF4-FFF2-40B4-BE49-F238E27FC236}">
                <a16:creationId xmlns:a16="http://schemas.microsoft.com/office/drawing/2014/main" id="{55354AC4-F73D-45B2-682E-45B2DC8C1898}"/>
              </a:ext>
            </a:extLst>
          </p:cNvPr>
          <p:cNvCxnSpPr>
            <a:cxnSpLocks/>
          </p:cNvCxnSpPr>
          <p:nvPr/>
        </p:nvCxnSpPr>
        <p:spPr>
          <a:xfrm>
            <a:off x="242723" y="4168475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ovná spojnica 36">
            <a:extLst>
              <a:ext uri="{FF2B5EF4-FFF2-40B4-BE49-F238E27FC236}">
                <a16:creationId xmlns:a16="http://schemas.microsoft.com/office/drawing/2014/main" id="{1F3B13B9-896F-EE51-EB34-1298EC65DEF2}"/>
              </a:ext>
            </a:extLst>
          </p:cNvPr>
          <p:cNvCxnSpPr>
            <a:cxnSpLocks/>
          </p:cNvCxnSpPr>
          <p:nvPr/>
        </p:nvCxnSpPr>
        <p:spPr>
          <a:xfrm>
            <a:off x="242723" y="3356269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>
            <a:extLst>
              <a:ext uri="{FF2B5EF4-FFF2-40B4-BE49-F238E27FC236}">
                <a16:creationId xmlns:a16="http://schemas.microsoft.com/office/drawing/2014/main" id="{B8114A36-64EE-89B1-F848-F8D9B078798A}"/>
              </a:ext>
            </a:extLst>
          </p:cNvPr>
          <p:cNvCxnSpPr>
            <a:cxnSpLocks/>
          </p:cNvCxnSpPr>
          <p:nvPr/>
        </p:nvCxnSpPr>
        <p:spPr>
          <a:xfrm>
            <a:off x="4690254" y="2935971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Rovná spojnica 42">
            <a:extLst>
              <a:ext uri="{FF2B5EF4-FFF2-40B4-BE49-F238E27FC236}">
                <a16:creationId xmlns:a16="http://schemas.microsoft.com/office/drawing/2014/main" id="{C6D562C3-9D63-DF46-5D0A-E52BC18BFB55}"/>
              </a:ext>
            </a:extLst>
          </p:cNvPr>
          <p:cNvCxnSpPr>
            <a:cxnSpLocks/>
          </p:cNvCxnSpPr>
          <p:nvPr/>
        </p:nvCxnSpPr>
        <p:spPr>
          <a:xfrm>
            <a:off x="4735785" y="3159917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ovná spojnica 45">
            <a:extLst>
              <a:ext uri="{FF2B5EF4-FFF2-40B4-BE49-F238E27FC236}">
                <a16:creationId xmlns:a16="http://schemas.microsoft.com/office/drawing/2014/main" id="{03EC3659-D457-EC8F-4FBC-558B9F20D816}"/>
              </a:ext>
            </a:extLst>
          </p:cNvPr>
          <p:cNvCxnSpPr>
            <a:cxnSpLocks/>
          </p:cNvCxnSpPr>
          <p:nvPr/>
        </p:nvCxnSpPr>
        <p:spPr>
          <a:xfrm>
            <a:off x="3972779" y="5869142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nica 46">
            <a:extLst>
              <a:ext uri="{FF2B5EF4-FFF2-40B4-BE49-F238E27FC236}">
                <a16:creationId xmlns:a16="http://schemas.microsoft.com/office/drawing/2014/main" id="{65B2F7A3-D306-5960-1000-F0B6292DFD6E}"/>
              </a:ext>
            </a:extLst>
          </p:cNvPr>
          <p:cNvCxnSpPr>
            <a:cxnSpLocks/>
          </p:cNvCxnSpPr>
          <p:nvPr/>
        </p:nvCxnSpPr>
        <p:spPr>
          <a:xfrm>
            <a:off x="3972779" y="6056487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>
            <a:extLst>
              <a:ext uri="{FF2B5EF4-FFF2-40B4-BE49-F238E27FC236}">
                <a16:creationId xmlns:a16="http://schemas.microsoft.com/office/drawing/2014/main" id="{A4C87A3F-27CD-2BC3-EDB9-6A1530FE3274}"/>
              </a:ext>
            </a:extLst>
          </p:cNvPr>
          <p:cNvCxnSpPr>
            <a:cxnSpLocks/>
          </p:cNvCxnSpPr>
          <p:nvPr/>
        </p:nvCxnSpPr>
        <p:spPr>
          <a:xfrm>
            <a:off x="3972779" y="6290426"/>
            <a:ext cx="33915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>
            <a:extLst>
              <a:ext uri="{FF2B5EF4-FFF2-40B4-BE49-F238E27FC236}">
                <a16:creationId xmlns:a16="http://schemas.microsoft.com/office/drawing/2014/main" id="{50B9005C-FC85-7F69-AABB-2A92EFBECB85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9540046" y="3404821"/>
            <a:ext cx="2420392" cy="58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>
            <a:extLst>
              <a:ext uri="{FF2B5EF4-FFF2-40B4-BE49-F238E27FC236}">
                <a16:creationId xmlns:a16="http://schemas.microsoft.com/office/drawing/2014/main" id="{FBEDD345-2876-ADA0-551F-1209F24863B5}"/>
              </a:ext>
            </a:extLst>
          </p:cNvPr>
          <p:cNvCxnSpPr>
            <a:cxnSpLocks/>
          </p:cNvCxnSpPr>
          <p:nvPr/>
        </p:nvCxnSpPr>
        <p:spPr>
          <a:xfrm>
            <a:off x="8723201" y="3669913"/>
            <a:ext cx="17894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nica 53">
            <a:extLst>
              <a:ext uri="{FF2B5EF4-FFF2-40B4-BE49-F238E27FC236}">
                <a16:creationId xmlns:a16="http://schemas.microsoft.com/office/drawing/2014/main" id="{B51AA037-45E0-3023-CC08-7B11B941834B}"/>
              </a:ext>
            </a:extLst>
          </p:cNvPr>
          <p:cNvCxnSpPr>
            <a:cxnSpLocks/>
          </p:cNvCxnSpPr>
          <p:nvPr/>
        </p:nvCxnSpPr>
        <p:spPr>
          <a:xfrm>
            <a:off x="8329850" y="4354828"/>
            <a:ext cx="3324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nica 55">
            <a:extLst>
              <a:ext uri="{FF2B5EF4-FFF2-40B4-BE49-F238E27FC236}">
                <a16:creationId xmlns:a16="http://schemas.microsoft.com/office/drawing/2014/main" id="{A8C567CB-45FD-757D-017C-6152BFB2CCC4}"/>
              </a:ext>
            </a:extLst>
          </p:cNvPr>
          <p:cNvCxnSpPr>
            <a:cxnSpLocks/>
          </p:cNvCxnSpPr>
          <p:nvPr/>
        </p:nvCxnSpPr>
        <p:spPr>
          <a:xfrm>
            <a:off x="8329850" y="4577360"/>
            <a:ext cx="3324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Rovná spojnica 56">
            <a:extLst>
              <a:ext uri="{FF2B5EF4-FFF2-40B4-BE49-F238E27FC236}">
                <a16:creationId xmlns:a16="http://schemas.microsoft.com/office/drawing/2014/main" id="{2590D8D8-C352-6F60-EC69-0B2047FC3D4A}"/>
              </a:ext>
            </a:extLst>
          </p:cNvPr>
          <p:cNvCxnSpPr>
            <a:cxnSpLocks/>
          </p:cNvCxnSpPr>
          <p:nvPr/>
        </p:nvCxnSpPr>
        <p:spPr>
          <a:xfrm>
            <a:off x="8391736" y="4768223"/>
            <a:ext cx="33243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Rovná spojnica 57">
            <a:extLst>
              <a:ext uri="{FF2B5EF4-FFF2-40B4-BE49-F238E27FC236}">
                <a16:creationId xmlns:a16="http://schemas.microsoft.com/office/drawing/2014/main" id="{36356064-664B-F0CE-0062-72E9B1C88B02}"/>
              </a:ext>
            </a:extLst>
          </p:cNvPr>
          <p:cNvCxnSpPr>
            <a:cxnSpLocks/>
          </p:cNvCxnSpPr>
          <p:nvPr/>
        </p:nvCxnSpPr>
        <p:spPr>
          <a:xfrm>
            <a:off x="8233440" y="4984689"/>
            <a:ext cx="8618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7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7602-3DBE-5199-AB44-950411FE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64C6-2287-1FB9-A0E6-A03FE120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12" y="-67211"/>
            <a:ext cx="12019280" cy="1325563"/>
          </a:xfrm>
        </p:spPr>
        <p:txBody>
          <a:bodyPr>
            <a:normAutofit/>
          </a:bodyPr>
          <a:lstStyle/>
          <a:p>
            <a:pPr algn="ctr"/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Hospodárske ukazovatele partnerov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142957-C5CC-1903-73DB-B42095CC9466}"/>
              </a:ext>
            </a:extLst>
          </p:cNvPr>
          <p:cNvSpPr>
            <a:spLocks noGrp="1"/>
          </p:cNvSpPr>
          <p:nvPr/>
        </p:nvSpPr>
        <p:spPr>
          <a:xfrm>
            <a:off x="728134" y="4161162"/>
            <a:ext cx="10941455" cy="1710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dirty="0"/>
              <a:t>Obe spoločnosti spĺňajú podmienku </a:t>
            </a:r>
            <a:r>
              <a:rPr lang="sk-SK" b="1" dirty="0"/>
              <a:t>priaznivej finančnej situácie</a:t>
            </a:r>
            <a:r>
              <a:rPr lang="sk-SK" dirty="0"/>
              <a:t> podľa bodu 2 výzvy </a:t>
            </a:r>
            <a:r>
              <a:rPr lang="sk-SK" dirty="0" err="1"/>
              <a:t>SVaV-MSVVaM</a:t>
            </a:r>
            <a:r>
              <a:rPr lang="sk-SK" dirty="0"/>
              <a:t> SR-20 a metodiky testu finančného zdravia pre podnikateľský sektor!</a:t>
            </a:r>
          </a:p>
          <a:p>
            <a:pPr marL="0" indent="0" algn="ctr">
              <a:buNone/>
            </a:pPr>
            <a:r>
              <a:rPr lang="sk-SK" sz="2000" dirty="0"/>
              <a:t>Hodnota indexu bonity nesmie byť ≤ -2, obrátka celkového majetku </a:t>
            </a:r>
            <a:r>
              <a:rPr lang="sk-SK" sz="2000" dirty="0">
                <a:ln w="0"/>
              </a:rPr>
              <a:t>&gt; 0,2 </a:t>
            </a: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9865EB38-9AC2-63C8-01D0-65FDA80A7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83458"/>
              </p:ext>
            </p:extLst>
          </p:nvPr>
        </p:nvGraphicFramePr>
        <p:xfrm>
          <a:off x="542002" y="1439223"/>
          <a:ext cx="11313717" cy="1899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71239">
                  <a:extLst>
                    <a:ext uri="{9D8B030D-6E8A-4147-A177-3AD203B41FA5}">
                      <a16:colId xmlns:a16="http://schemas.microsoft.com/office/drawing/2014/main" val="265527396"/>
                    </a:ext>
                  </a:extLst>
                </a:gridCol>
                <a:gridCol w="3771239">
                  <a:extLst>
                    <a:ext uri="{9D8B030D-6E8A-4147-A177-3AD203B41FA5}">
                      <a16:colId xmlns:a16="http://schemas.microsoft.com/office/drawing/2014/main" val="330003668"/>
                    </a:ext>
                  </a:extLst>
                </a:gridCol>
                <a:gridCol w="3771239">
                  <a:extLst>
                    <a:ext uri="{9D8B030D-6E8A-4147-A177-3AD203B41FA5}">
                      <a16:colId xmlns:a16="http://schemas.microsoft.com/office/drawing/2014/main" val="40178971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Ukazovateľ</a:t>
                      </a:r>
                    </a:p>
                  </a:txBody>
                  <a:tcPr marL="55033" marR="55033" marT="25400" marB="25400" anchor="ctr">
                    <a:solidFill>
                      <a:srgbClr val="D3E2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JUHAPHARM, </a:t>
                      </a:r>
                      <a:r>
                        <a:rPr lang="sk-SK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s.r.o</a:t>
                      </a: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.</a:t>
                      </a:r>
                    </a:p>
                  </a:txBody>
                  <a:tcPr marL="55033" marR="55033" marT="25400" marB="254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sk-SK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ZerumOne</a:t>
                      </a: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</a:t>
                      </a:r>
                      <a:r>
                        <a:rPr lang="sk-SK" b="0" cap="none" spc="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s.r.o</a:t>
                      </a: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.</a:t>
                      </a:r>
                    </a:p>
                  </a:txBody>
                  <a:tcPr marL="55033" marR="55033" marT="25400" marB="25400" anchor="ctr"/>
                </a:tc>
                <a:extLst>
                  <a:ext uri="{0D108BD9-81ED-4DB2-BD59-A6C34878D82A}">
                    <a16:rowId xmlns:a16="http://schemas.microsoft.com/office/drawing/2014/main" val="497042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Index bonity (IB)</a:t>
                      </a:r>
                    </a:p>
                  </a:txBody>
                  <a:tcPr marL="55033" marR="55033" marT="25400" marB="25400" anchor="ctr">
                    <a:solidFill>
                      <a:srgbClr val="D3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1,76</a:t>
                      </a:r>
                    </a:p>
                  </a:txBody>
                  <a:tcPr marL="55033" marR="55033" marT="25400" marB="254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3,13</a:t>
                      </a:r>
                    </a:p>
                  </a:txBody>
                  <a:tcPr marL="55033" marR="55033" marT="25400" marB="25400" anchor="ctr"/>
                </a:tc>
                <a:extLst>
                  <a:ext uri="{0D108BD9-81ED-4DB2-BD59-A6C34878D82A}">
                    <a16:rowId xmlns:a16="http://schemas.microsoft.com/office/drawing/2014/main" val="321996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Hodnotenie</a:t>
                      </a:r>
                    </a:p>
                  </a:txBody>
                  <a:tcPr marL="55033" marR="55033" marT="25400" marB="25400" anchor="ctr">
                    <a:solidFill>
                      <a:srgbClr val="D3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✅ Dobrá finančná situácia</a:t>
                      </a:r>
                    </a:p>
                  </a:txBody>
                  <a:tcPr marL="55033" marR="55033" marT="25400" marB="254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✅ Extrémne dobrá finančná situácia</a:t>
                      </a:r>
                    </a:p>
                  </a:txBody>
                  <a:tcPr marL="55033" marR="55033" marT="25400" marB="25400" anchor="ctr"/>
                </a:tc>
                <a:extLst>
                  <a:ext uri="{0D108BD9-81ED-4DB2-BD59-A6C34878D82A}">
                    <a16:rowId xmlns:a16="http://schemas.microsoft.com/office/drawing/2014/main" val="2268071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Obrátka celkového majetku (OCMT)</a:t>
                      </a:r>
                    </a:p>
                  </a:txBody>
                  <a:tcPr marL="55033" marR="55033" marT="25400" marB="25400" anchor="ctr">
                    <a:solidFill>
                      <a:srgbClr val="D3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0,85 (&gt; 0,2 ✅)</a:t>
                      </a:r>
                    </a:p>
                  </a:txBody>
                  <a:tcPr marL="55033" marR="55033" marT="25400" marB="254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2,27 (&gt; 0,2 ✅)</a:t>
                      </a:r>
                    </a:p>
                  </a:txBody>
                  <a:tcPr marL="55033" marR="55033" marT="25400" marB="25400" anchor="ctr"/>
                </a:tc>
                <a:extLst>
                  <a:ext uri="{0D108BD9-81ED-4DB2-BD59-A6C34878D82A}">
                    <a16:rowId xmlns:a16="http://schemas.microsoft.com/office/drawing/2014/main" val="81330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Podmienka oprávnenosti žiadateľa splnená?</a:t>
                      </a:r>
                    </a:p>
                  </a:txBody>
                  <a:tcPr marL="55033" marR="55033" marT="25400" marB="25400" anchor="ctr">
                    <a:solidFill>
                      <a:srgbClr val="D3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ÁNO</a:t>
                      </a:r>
                    </a:p>
                  </a:txBody>
                  <a:tcPr marL="55033" marR="55033" marT="25400" marB="2540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ÁNO</a:t>
                      </a:r>
                    </a:p>
                  </a:txBody>
                  <a:tcPr marL="55033" marR="55033" marT="25400" marB="25400" anchor="ctr"/>
                </a:tc>
                <a:extLst>
                  <a:ext uri="{0D108BD9-81ED-4DB2-BD59-A6C34878D82A}">
                    <a16:rowId xmlns:a16="http://schemas.microsoft.com/office/drawing/2014/main" val="265277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3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C52A2F-1A95-B046-8B2F-4B06EAC88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5FF62-F11D-5344-3135-5B1CE123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19" y="78626"/>
            <a:ext cx="12019280" cy="1325563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Aktivity partnerov </a:t>
            </a:r>
            <a:r>
              <a:rPr lang="sk-SK" sz="2800" dirty="0" err="1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Juhapharm</a:t>
            </a:r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 a </a:t>
            </a:r>
            <a:r>
              <a:rPr lang="sk-SK" sz="2800" dirty="0" err="1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ZerumOne</a:t>
            </a:r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 </a:t>
            </a:r>
            <a:r>
              <a:rPr lang="sk-SK" sz="2800" dirty="0" err="1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s.r.o</a:t>
            </a:r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.</a:t>
            </a:r>
            <a: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 </a:t>
            </a:r>
            <a:b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</a:b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- projekt má celkovo 13 aktivít</a:t>
            </a:r>
            <a:br>
              <a:rPr lang="sk-SK" sz="20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</a:b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- 10 aktivít realizuje TUKE, 3 aktivity partneri (každý 1 samostatne)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16A3BB-CE33-4154-2772-34A6975CD826}"/>
              </a:ext>
            </a:extLst>
          </p:cNvPr>
          <p:cNvSpPr>
            <a:spLocks noGrp="1"/>
          </p:cNvSpPr>
          <p:nvPr/>
        </p:nvSpPr>
        <p:spPr>
          <a:xfrm>
            <a:off x="-3128851" y="1540567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3" name="Obrázok 2" descr="Obrázok, na ktorom je text, snímka obrazovky, písmo, algebra&#10;&#10;Obsah vygenerovaný pomocou AI môže byť nesprávny.">
            <a:extLst>
              <a:ext uri="{FF2B5EF4-FFF2-40B4-BE49-F238E27FC236}">
                <a16:creationId xmlns:a16="http://schemas.microsoft.com/office/drawing/2014/main" id="{BC0963E8-5CF9-4A36-8D03-447519B4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85"/>
          <a:stretch>
            <a:fillRect/>
          </a:stretch>
        </p:blipFill>
        <p:spPr>
          <a:xfrm>
            <a:off x="0" y="1404189"/>
            <a:ext cx="12090889" cy="1681242"/>
          </a:xfrm>
          <a:prstGeom prst="rect">
            <a:avLst/>
          </a:prstGeom>
        </p:spPr>
      </p:pic>
      <p:pic>
        <p:nvPicPr>
          <p:cNvPr id="6" name="Obrázok 5" descr="Obrázok, na ktorom je text, písmo, algebra, snímka obrazovky&#10;&#10;Obsah vygenerovaný pomocou AI môže byť nesprávny.">
            <a:extLst>
              <a:ext uri="{FF2B5EF4-FFF2-40B4-BE49-F238E27FC236}">
                <a16:creationId xmlns:a16="http://schemas.microsoft.com/office/drawing/2014/main" id="{0D23E077-0B3E-E228-707D-23167078A0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5"/>
          <a:stretch>
            <a:fillRect/>
          </a:stretch>
        </p:blipFill>
        <p:spPr>
          <a:xfrm>
            <a:off x="0" y="3436018"/>
            <a:ext cx="12120391" cy="2214438"/>
          </a:xfrm>
          <a:prstGeom prst="rect">
            <a:avLst/>
          </a:prstGeom>
        </p:spPr>
      </p:pic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5673D337-1DB4-6CD6-2479-6DD738ADDA53}"/>
              </a:ext>
            </a:extLst>
          </p:cNvPr>
          <p:cNvCxnSpPr>
            <a:cxnSpLocks/>
          </p:cNvCxnSpPr>
          <p:nvPr/>
        </p:nvCxnSpPr>
        <p:spPr>
          <a:xfrm>
            <a:off x="1223862" y="2119361"/>
            <a:ext cx="106792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D62CAAEA-A1A1-4879-F6B7-D303D400BC9E}"/>
              </a:ext>
            </a:extLst>
          </p:cNvPr>
          <p:cNvCxnSpPr>
            <a:cxnSpLocks/>
          </p:cNvCxnSpPr>
          <p:nvPr/>
        </p:nvCxnSpPr>
        <p:spPr>
          <a:xfrm>
            <a:off x="93562" y="2360661"/>
            <a:ext cx="47483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4552327D-A2BA-1D74-5726-F8B0DC1F1962}"/>
              </a:ext>
            </a:extLst>
          </p:cNvPr>
          <p:cNvCxnSpPr>
            <a:cxnSpLocks/>
          </p:cNvCxnSpPr>
          <p:nvPr/>
        </p:nvCxnSpPr>
        <p:spPr>
          <a:xfrm>
            <a:off x="1122262" y="4316461"/>
            <a:ext cx="60437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D9474B3B-B5C4-A165-0530-675CA8FF7464}"/>
              </a:ext>
            </a:extLst>
          </p:cNvPr>
          <p:cNvSpPr txBox="1">
            <a:spLocks/>
          </p:cNvSpPr>
          <p:nvPr/>
        </p:nvSpPr>
        <p:spPr>
          <a:xfrm>
            <a:off x="71609" y="5532437"/>
            <a:ext cx="12019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sk-SK" sz="20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</a:br>
            <a:r>
              <a:rPr lang="sk-SK" sz="2000" b="1" dirty="0">
                <a:solidFill>
                  <a:srgbClr val="FF0000"/>
                </a:solidFill>
                <a:latin typeface="Century Gothic"/>
                <a:ea typeface="+mj-lt"/>
                <a:cs typeface="+mj-lt"/>
              </a:rPr>
              <a:t>Všetky aktivity žiadateľa (TUKE) a partnerov spoločne prispievajú </a:t>
            </a:r>
          </a:p>
          <a:p>
            <a:pPr algn="ctr"/>
            <a:r>
              <a:rPr lang="sk-SK" sz="2000" b="1" dirty="0">
                <a:solidFill>
                  <a:srgbClr val="FF0000"/>
                </a:solidFill>
                <a:latin typeface="Century Gothic"/>
                <a:ea typeface="+mj-lt"/>
                <a:cs typeface="+mj-lt"/>
              </a:rPr>
              <a:t>k naplneniu cieľa celého projektu</a:t>
            </a:r>
            <a:endParaRPr lang="sk-SK" sz="2800" b="1" dirty="0">
              <a:solidFill>
                <a:srgbClr val="FF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778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670B5-4952-7291-ED78-AABE035C8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370D-B71A-0C03-FA06-B3ADC812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6" y="135616"/>
            <a:ext cx="10515600" cy="1325563"/>
          </a:xfrm>
        </p:spPr>
        <p:txBody>
          <a:bodyPr>
            <a:normAutofit/>
          </a:bodyPr>
          <a:lstStyle/>
          <a:p>
            <a: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PROJEKTY z uvedenej výzvy</a:t>
            </a:r>
            <a:b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</a:b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- podporených 15  projektov z celkového počtu </a:t>
            </a:r>
            <a:r>
              <a:rPr lang="sk-SK" sz="200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83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656E93-0706-B7DE-A701-889F8B603DC6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D7ADBD-22A2-317C-2452-92B10741198E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6" name="Obrázok 5" descr="Obrázok, na ktorom je text, snímka obrazovky, číslo, písmo&#10;&#10;Obsah vygenerovaný pomocou AI môže byť nesprávny.">
            <a:extLst>
              <a:ext uri="{FF2B5EF4-FFF2-40B4-BE49-F238E27FC236}">
                <a16:creationId xmlns:a16="http://schemas.microsoft.com/office/drawing/2014/main" id="{62AE437E-674E-D567-CD04-977638203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12" y="1296588"/>
            <a:ext cx="11774291" cy="52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8FE4B-D630-DCDC-8E91-84743471E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D729028-6EA4-D8F5-4F0C-D0D594A664D8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582D15-40D8-F4DD-6F79-49B0B0EB06DD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3" name="Obrázok 2" descr="Obrázok, na ktorom je text, snímka obrazovky, číslo, písmo&#10;&#10;Obsah vygenerovaný pomocou AI môže byť nesprávny.">
            <a:extLst>
              <a:ext uri="{FF2B5EF4-FFF2-40B4-BE49-F238E27FC236}">
                <a16:creationId xmlns:a16="http://schemas.microsoft.com/office/drawing/2014/main" id="{DC8C36A5-0CC1-310E-DFEE-C40AEC4E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1" y="712961"/>
            <a:ext cx="11881133" cy="52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506A6-13DB-FA6F-0368-66C7EE68B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9A0DB51-0276-5990-5F53-35B452C81ABD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376543-2BDE-3599-0620-FA55A7A38BAB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3" name="Obrázok 2" descr="Obrázok, na ktorom je text, snímka obrazovky, číslo, rovnobežný&#10;&#10;Obsah vygenerovaný pomocou AI môže byť nesprávny.">
            <a:extLst>
              <a:ext uri="{FF2B5EF4-FFF2-40B4-BE49-F238E27FC236}">
                <a16:creationId xmlns:a16="http://schemas.microsoft.com/office/drawing/2014/main" id="{6574CC42-B50B-CE5D-96FE-A82BAFE9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43" y="361137"/>
            <a:ext cx="11724314" cy="61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9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12830-B858-955F-90AC-1F652220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FE07-915F-3F9B-573C-57756CB2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85" y="39710"/>
            <a:ext cx="7556203" cy="760065"/>
          </a:xfrm>
        </p:spPr>
        <p:txBody>
          <a:bodyPr>
            <a:normAutofit/>
          </a:bodyPr>
          <a:lstStyle/>
          <a:p>
            <a: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L</a:t>
            </a:r>
            <a:r>
              <a:rPr lang="sk-SK" sz="2800" dirty="0" err="1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ogika</a:t>
            </a:r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 výzvy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601D50-065C-3EB8-C371-ADC8683683D9}"/>
              </a:ext>
            </a:extLst>
          </p:cNvPr>
          <p:cNvSpPr>
            <a:spLocks noGrp="1"/>
          </p:cNvSpPr>
          <p:nvPr/>
        </p:nvSpPr>
        <p:spPr>
          <a:xfrm>
            <a:off x="-3128851" y="1540567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D9F7D45-4FBC-3700-BF56-F732DAAB3756}"/>
              </a:ext>
            </a:extLst>
          </p:cNvPr>
          <p:cNvSpPr txBox="1"/>
          <p:nvPr/>
        </p:nvSpPr>
        <p:spPr>
          <a:xfrm>
            <a:off x="451554" y="942623"/>
            <a:ext cx="11322757" cy="95410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700" b="1" dirty="0"/>
              <a:t>Oprávnené výdavky</a:t>
            </a:r>
          </a:p>
          <a:p>
            <a:pPr algn="just">
              <a:spcAft>
                <a:spcPts val="600"/>
              </a:spcAft>
            </a:pPr>
            <a:r>
              <a:rPr lang="sk-SK" sz="1700" dirty="0"/>
              <a:t>Mzdy výskumníkov a k tomu 40 % paušál na pokrytie výdavkov súvisiacich s realizáciou projektu (riadenie projektu, nákup vybavení, zariadení, techniky pre výskumníkov, stavebné úpravy a iné)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0B5A7A1-F827-A8FD-7C5A-BB2B00ECA3A5}"/>
              </a:ext>
            </a:extLst>
          </p:cNvPr>
          <p:cNvSpPr txBox="1"/>
          <p:nvPr/>
        </p:nvSpPr>
        <p:spPr>
          <a:xfrm>
            <a:off x="451553" y="2117896"/>
            <a:ext cx="11322757" cy="136960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700" b="1" dirty="0"/>
              <a:t>Minimálne vlastné zdroje firiem (plus k podpore z eurofondov)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700" dirty="0"/>
              <a:t>20% malý podnik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700" dirty="0"/>
              <a:t>30 % stredný podnik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sk-SK" sz="1700" dirty="0"/>
              <a:t>40% veľký podnik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3C3CF52D-1148-535F-BD71-2A4E9A6A36B7}"/>
              </a:ext>
            </a:extLst>
          </p:cNvPr>
          <p:cNvSpPr txBox="1"/>
          <p:nvPr/>
        </p:nvSpPr>
        <p:spPr>
          <a:xfrm>
            <a:off x="451553" y="3708668"/>
            <a:ext cx="11322756" cy="197137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076325" algn="l"/>
              </a:tabLs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Iné podmienky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1076325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musí zahŕňať spoluprácu medzi podnikmi, spomedzi ktorých aspoň jeden je MSP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1076325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Žiadny z podnikov nesmie jednotlivo znášať viac ako 70 % oprávnených výdavkov projektu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1076325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 projekte efektívnej spolupráce medzi podnikom a jednou alebo viacerými výskumnými organizáciami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1076325" algn="l"/>
              </a:tabLs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ýskumné organizácie musia znášať aspoň 10 % oprávnených výdavkov projektu</a:t>
            </a:r>
          </a:p>
        </p:txBody>
      </p:sp>
    </p:spTree>
    <p:extLst>
      <p:ext uri="{BB962C8B-B14F-4D97-AF65-F5344CB8AC3E}">
        <p14:creationId xmlns:p14="http://schemas.microsoft.com/office/powerpoint/2010/main" val="425920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E707-4EB4-BE0E-2436-38F56706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2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Fakty namiesto konštrukcií</a:t>
            </a:r>
            <a:endParaRPr lang="sk-SK" sz="12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3079F5B-EE2D-2B5B-AE3B-FE9B84161A1B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346CC31-983D-B2E5-7A14-AEC16B75C5B0}"/>
              </a:ext>
            </a:extLst>
          </p:cNvPr>
          <p:cNvSpPr>
            <a:spLocks noGrp="1"/>
          </p:cNvSpPr>
          <p:nvPr/>
        </p:nvSpPr>
        <p:spPr>
          <a:xfrm>
            <a:off x="838200" y="2035265"/>
            <a:ext cx="4421956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Vo štvrtok 4. júna vyzvali poslanci Progresívneho Slovenska predstaviteľov ministerstva, aby sa k projektu vyjadrili.</a:t>
            </a:r>
            <a:endParaRPr lang="sk-SK" sz="2000" b="1" noProof="0" dirty="0">
              <a:solidFill>
                <a:srgbClr val="122A5C"/>
              </a:solidFill>
              <a:latin typeface="Century Gothic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5B2159-1370-F0E1-AAFB-7922200D12BE}"/>
              </a:ext>
            </a:extLst>
          </p:cNvPr>
          <p:cNvSpPr>
            <a:spLocks noGrp="1"/>
          </p:cNvSpPr>
          <p:nvPr/>
        </p:nvSpPr>
        <p:spPr>
          <a:xfrm>
            <a:off x="838200" y="1180980"/>
            <a:ext cx="3066256" cy="61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4000" b="1" noProof="0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2F286A-F4FC-0C2A-64E2-7228C5B72E8F}"/>
              </a:ext>
            </a:extLst>
          </p:cNvPr>
          <p:cNvSpPr>
            <a:spLocks noGrp="1"/>
          </p:cNvSpPr>
          <p:nvPr/>
        </p:nvSpPr>
        <p:spPr>
          <a:xfrm>
            <a:off x="838200" y="3810392"/>
            <a:ext cx="4421956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u="sng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V stredu 3. júna</a:t>
            </a: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 ministerstvo vydalo stanovisko a v rámci zákonných lehôt odpovedalo na otázky ICJK.</a:t>
            </a:r>
            <a:endParaRPr lang="sk-SK" sz="2000" b="1" noProof="0" dirty="0">
              <a:solidFill>
                <a:srgbClr val="122A5C"/>
              </a:solidFill>
              <a:latin typeface="Century Gothic"/>
            </a:endParaRPr>
          </a:p>
        </p:txBody>
      </p:sp>
      <p:pic>
        <p:nvPicPr>
          <p:cNvPr id="10" name="Obrázok 9" descr="Obrázok, na ktorom je text, snímka obrazovky, softvér, webová stránka&#10;&#10;Obsah vygenerovaný pomocou AI môže byť nesprávny.">
            <a:extLst>
              <a:ext uri="{FF2B5EF4-FFF2-40B4-BE49-F238E27FC236}">
                <a16:creationId xmlns:a16="http://schemas.microsoft.com/office/drawing/2014/main" id="{5B858ACA-BC55-97C7-C3F2-7E9F3703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32" t="9326" r="15799" b="18173"/>
          <a:stretch>
            <a:fillRect/>
          </a:stretch>
        </p:blipFill>
        <p:spPr>
          <a:xfrm>
            <a:off x="5372982" y="1647323"/>
            <a:ext cx="6303711" cy="35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74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EDAAE-837D-9A6B-65DE-A78955678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DAA9-B5FE-5E7C-09FD-E4D70EAF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85" y="39710"/>
            <a:ext cx="7556203" cy="760065"/>
          </a:xfrm>
        </p:spPr>
        <p:txBody>
          <a:bodyPr>
            <a:normAutofit/>
          </a:bodyPr>
          <a:lstStyle/>
          <a:p>
            <a:r>
              <a:rPr lang="sk-SK" sz="28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L</a:t>
            </a:r>
            <a:r>
              <a:rPr lang="sk-SK" sz="2800" dirty="0" err="1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ogika</a:t>
            </a:r>
            <a:r>
              <a:rPr lang="sk-SK" sz="280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 výzvy – príklady</a:t>
            </a:r>
            <a:endParaRPr lang="sk-SK" sz="28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BF9DB9-455A-2DB6-D118-37BA74CAD075}"/>
              </a:ext>
            </a:extLst>
          </p:cNvPr>
          <p:cNvSpPr>
            <a:spLocks noGrp="1"/>
          </p:cNvSpPr>
          <p:nvPr/>
        </p:nvSpPr>
        <p:spPr>
          <a:xfrm>
            <a:off x="-3128851" y="1540567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0E2D1087-3DE7-2ACC-3441-D970D1F2C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83433"/>
              </p:ext>
            </p:extLst>
          </p:nvPr>
        </p:nvGraphicFramePr>
        <p:xfrm>
          <a:off x="594374" y="1018079"/>
          <a:ext cx="6241048" cy="1677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10">
                  <a:extLst>
                    <a:ext uri="{9D8B030D-6E8A-4147-A177-3AD203B41FA5}">
                      <a16:colId xmlns:a16="http://schemas.microsoft.com/office/drawing/2014/main" val="1481522875"/>
                    </a:ext>
                  </a:extLst>
                </a:gridCol>
                <a:gridCol w="1577383">
                  <a:extLst>
                    <a:ext uri="{9D8B030D-6E8A-4147-A177-3AD203B41FA5}">
                      <a16:colId xmlns:a16="http://schemas.microsoft.com/office/drawing/2014/main" val="3128598985"/>
                    </a:ext>
                  </a:extLst>
                </a:gridCol>
                <a:gridCol w="2331155">
                  <a:extLst>
                    <a:ext uri="{9D8B030D-6E8A-4147-A177-3AD203B41FA5}">
                      <a16:colId xmlns:a16="http://schemas.microsoft.com/office/drawing/2014/main" val="3861212435"/>
                    </a:ext>
                  </a:extLst>
                </a:gridCol>
              </a:tblGrid>
              <a:tr h="308934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Položky 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Malý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% položiek na COV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779782"/>
                  </a:ext>
                </a:extLst>
              </a:tr>
              <a:tr h="334898">
                <a:tc>
                  <a:txBody>
                    <a:bodyPr/>
                    <a:lstStyle/>
                    <a:p>
                      <a:r>
                        <a:rPr lang="sk-SK" sz="1600" dirty="0"/>
                        <a:t>Mzdy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1 000 000 €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57,14%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770310"/>
                  </a:ext>
                </a:extLst>
              </a:tr>
              <a:tr h="326996">
                <a:tc>
                  <a:txBody>
                    <a:bodyPr/>
                    <a:lstStyle/>
                    <a:p>
                      <a:r>
                        <a:rPr lang="sk-SK" sz="1600" dirty="0"/>
                        <a:t>Paušál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400 000 €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22,86 %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02330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r>
                        <a:rPr lang="sk-SK" sz="1600" dirty="0"/>
                        <a:t>Vlastné 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350 000 €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20,00 %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728104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r>
                        <a:rPr lang="sk-SK" sz="1600" dirty="0"/>
                        <a:t>Celkové výdavky (COV)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1 750 000 €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100,00 %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90173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BDB00548-10CE-FB85-4424-BFF88A58B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43826"/>
              </p:ext>
            </p:extLst>
          </p:nvPr>
        </p:nvGraphicFramePr>
        <p:xfrm>
          <a:off x="583085" y="2822080"/>
          <a:ext cx="6252337" cy="1677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382">
                  <a:extLst>
                    <a:ext uri="{9D8B030D-6E8A-4147-A177-3AD203B41FA5}">
                      <a16:colId xmlns:a16="http://schemas.microsoft.com/office/drawing/2014/main" val="4248470478"/>
                    </a:ext>
                  </a:extLst>
                </a:gridCol>
                <a:gridCol w="1597377">
                  <a:extLst>
                    <a:ext uri="{9D8B030D-6E8A-4147-A177-3AD203B41FA5}">
                      <a16:colId xmlns:a16="http://schemas.microsoft.com/office/drawing/2014/main" val="3770396379"/>
                    </a:ext>
                  </a:extLst>
                </a:gridCol>
                <a:gridCol w="2308578">
                  <a:extLst>
                    <a:ext uri="{9D8B030D-6E8A-4147-A177-3AD203B41FA5}">
                      <a16:colId xmlns:a16="http://schemas.microsoft.com/office/drawing/2014/main" val="2539500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Položky 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Stredný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% položiek na COV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34985"/>
                  </a:ext>
                </a:extLst>
              </a:tr>
              <a:tr h="334898">
                <a:tc>
                  <a:txBody>
                    <a:bodyPr/>
                    <a:lstStyle/>
                    <a:p>
                      <a:r>
                        <a:rPr lang="sk-SK" sz="1600" dirty="0"/>
                        <a:t>Mzdy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1 000 000 €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50,00%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287785"/>
                  </a:ext>
                </a:extLst>
              </a:tr>
              <a:tr h="326996">
                <a:tc>
                  <a:txBody>
                    <a:bodyPr/>
                    <a:lstStyle/>
                    <a:p>
                      <a:r>
                        <a:rPr lang="sk-SK" sz="1600" dirty="0"/>
                        <a:t>Paušál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400 000 €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20,00 %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885827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r>
                        <a:rPr lang="sk-SK" sz="1600" dirty="0"/>
                        <a:t>Vlastné 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600 000 €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30,00 %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752854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r>
                        <a:rPr lang="sk-SK" sz="1600" dirty="0"/>
                        <a:t>Celkové výdavky (COV)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2 000 000 €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100,00 %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913671"/>
                  </a:ext>
                </a:extLst>
              </a:tr>
            </a:tbl>
          </a:graphicData>
        </a:graphic>
      </p:graphicFrame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631FE3EF-6EA8-D2CF-D8C3-60054CF25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58812"/>
              </p:ext>
            </p:extLst>
          </p:nvPr>
        </p:nvGraphicFramePr>
        <p:xfrm>
          <a:off x="594374" y="4764687"/>
          <a:ext cx="6252337" cy="1677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382">
                  <a:extLst>
                    <a:ext uri="{9D8B030D-6E8A-4147-A177-3AD203B41FA5}">
                      <a16:colId xmlns:a16="http://schemas.microsoft.com/office/drawing/2014/main" val="70272392"/>
                    </a:ext>
                  </a:extLst>
                </a:gridCol>
                <a:gridCol w="1597377">
                  <a:extLst>
                    <a:ext uri="{9D8B030D-6E8A-4147-A177-3AD203B41FA5}">
                      <a16:colId xmlns:a16="http://schemas.microsoft.com/office/drawing/2014/main" val="3846972096"/>
                    </a:ext>
                  </a:extLst>
                </a:gridCol>
                <a:gridCol w="2308578">
                  <a:extLst>
                    <a:ext uri="{9D8B030D-6E8A-4147-A177-3AD203B41FA5}">
                      <a16:colId xmlns:a16="http://schemas.microsoft.com/office/drawing/2014/main" val="3286114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Položky 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Stredný podnik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/>
                        <a:t>% položiek na COV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64692"/>
                  </a:ext>
                </a:extLst>
              </a:tr>
              <a:tr h="334898">
                <a:tc>
                  <a:txBody>
                    <a:bodyPr/>
                    <a:lstStyle/>
                    <a:p>
                      <a:r>
                        <a:rPr lang="sk-SK" sz="1600" dirty="0"/>
                        <a:t>Mzdy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1 000 000 €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42,86 %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857482"/>
                  </a:ext>
                </a:extLst>
              </a:tr>
              <a:tr h="326996">
                <a:tc>
                  <a:txBody>
                    <a:bodyPr/>
                    <a:lstStyle/>
                    <a:p>
                      <a:r>
                        <a:rPr lang="sk-SK" sz="1600" dirty="0"/>
                        <a:t>Paušál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400 000 €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17,14 %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02387"/>
                  </a:ext>
                </a:extLst>
              </a:tr>
              <a:tr h="336027">
                <a:tc>
                  <a:txBody>
                    <a:bodyPr/>
                    <a:lstStyle/>
                    <a:p>
                      <a:r>
                        <a:rPr lang="sk-SK" sz="1600" dirty="0"/>
                        <a:t>Vlastné 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933 333 €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40,00 %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24537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r>
                        <a:rPr lang="sk-SK" sz="1600" dirty="0"/>
                        <a:t>Celkové výdavky (COV)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2 333 333 €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600" dirty="0"/>
                        <a:t>100,00 %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610238"/>
                  </a:ext>
                </a:extLst>
              </a:tr>
            </a:tbl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76A463BA-C45E-E56C-64CB-DB6B508FA79D}"/>
              </a:ext>
            </a:extLst>
          </p:cNvPr>
          <p:cNvSpPr txBox="1"/>
          <p:nvPr/>
        </p:nvSpPr>
        <p:spPr>
          <a:xfrm>
            <a:off x="7230533" y="894236"/>
            <a:ext cx="44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Kedy sa oplatí zapojiť sa do takejto výzvy špekulantovi?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03B1CEF-A9AE-AE04-DE52-C89B31E13E27}"/>
              </a:ext>
            </a:extLst>
          </p:cNvPr>
          <p:cNvSpPr txBox="1"/>
          <p:nvPr/>
        </p:nvSpPr>
        <p:spPr>
          <a:xfrm>
            <a:off x="7230534" y="1671986"/>
            <a:ext cx="426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1. Už vopred má vykonaný výskum z iného zdroja  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6605C9A-117E-3F59-9626-FFFCF8F60EA6}"/>
              </a:ext>
            </a:extLst>
          </p:cNvPr>
          <p:cNvSpPr txBox="1"/>
          <p:nvPr/>
        </p:nvSpPr>
        <p:spPr>
          <a:xfrm>
            <a:off x="7230534" y="2498914"/>
            <a:ext cx="431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Má smolu, všetky jeho minulé projekty detailne kontrolujeme, hrozba duplicity je minimálna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02D3243-3E7E-34B0-1E6C-75C8A230156A}"/>
              </a:ext>
            </a:extLst>
          </p:cNvPr>
          <p:cNvSpPr txBox="1"/>
          <p:nvPr/>
        </p:nvSpPr>
        <p:spPr>
          <a:xfrm>
            <a:off x="7230533" y="369414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2. Výskum vykonávajú vlastní zamestnanci  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BC1F702-4312-4A53-18BB-4F51B97EC359}"/>
              </a:ext>
            </a:extLst>
          </p:cNvPr>
          <p:cNvSpPr txBox="1"/>
          <p:nvPr/>
        </p:nvSpPr>
        <p:spPr>
          <a:xfrm>
            <a:off x="7230534" y="4262684"/>
            <a:ext cx="431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Je to hrozba pre veľké a (menšej miere) pre stredné podniky. Pre minimalizovanie prípadných ziskov majú zvýšené vlastné zdroje </a:t>
            </a:r>
          </a:p>
        </p:txBody>
      </p:sp>
    </p:spTree>
    <p:extLst>
      <p:ext uri="{BB962C8B-B14F-4D97-AF65-F5344CB8AC3E}">
        <p14:creationId xmlns:p14="http://schemas.microsoft.com/office/powerpoint/2010/main" val="350253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A5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7C164-432A-6D8A-BBFA-9E5AD328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B24AA4A4-7219-35DC-7872-15B84CD1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383" y="2809242"/>
            <a:ext cx="3968804" cy="12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8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0FA5E-0587-9604-A387-31F624D6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FFE5-82D0-E8B1-2987-8DCD4BC9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2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Fakty namiesto konštrukcií</a:t>
            </a:r>
            <a:endParaRPr lang="sk-SK" sz="12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0E55371-9F9D-C71F-734F-6D5855C9215C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E19298-546D-A723-F3A4-3FE561A03603}"/>
              </a:ext>
            </a:extLst>
          </p:cNvPr>
          <p:cNvSpPr>
            <a:spLocks noGrp="1"/>
          </p:cNvSpPr>
          <p:nvPr/>
        </p:nvSpPr>
        <p:spPr>
          <a:xfrm>
            <a:off x="1129552" y="2358374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Tina </a:t>
            </a:r>
            <a:r>
              <a:rPr lang="sk-SK" sz="2000" noProof="0" dirty="0" err="1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Gažovičová</a:t>
            </a: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: </a:t>
            </a:r>
            <a:r>
              <a:rPr lang="sk-SK" sz="20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„Pri posudkoch (pozn. odborných hodnotiteľov) bolo preukázané, že firmy (pozn. JUHAPHARM a </a:t>
            </a:r>
            <a:r>
              <a:rPr lang="sk-SK" sz="2000" b="1" noProof="0" dirty="0" err="1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ZerumOne</a:t>
            </a:r>
            <a:r>
              <a:rPr lang="sk-SK" sz="20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) nemajú dostatočné, doterajšie výsledky a pracovné skúsenosti...“</a:t>
            </a:r>
            <a:endParaRPr lang="sk-SK" sz="2000" b="1" noProof="0" dirty="0">
              <a:solidFill>
                <a:srgbClr val="122A5C"/>
              </a:solidFill>
              <a:latin typeface="Century Gothic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DB189F-503F-E910-2B28-A6BCB7387313}"/>
              </a:ext>
            </a:extLst>
          </p:cNvPr>
          <p:cNvSpPr>
            <a:spLocks noGrp="1"/>
          </p:cNvSpPr>
          <p:nvPr/>
        </p:nvSpPr>
        <p:spPr>
          <a:xfrm>
            <a:off x="838200" y="1180980"/>
            <a:ext cx="3066256" cy="61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4000" b="1" noProof="0" dirty="0">
                <a:solidFill>
                  <a:srgbClr val="FF0000"/>
                </a:solidFill>
                <a:latin typeface="Century Gothic"/>
                <a:ea typeface="+mn-lt"/>
                <a:cs typeface="+mn-lt"/>
              </a:rPr>
              <a:t>KLAMSTVO</a:t>
            </a:r>
            <a:endParaRPr lang="sk-SK" sz="4000" b="1" noProof="0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39B36A-A2F6-B44A-A73D-678A39C35B58}"/>
              </a:ext>
            </a:extLst>
          </p:cNvPr>
          <p:cNvSpPr>
            <a:spLocks noGrp="1"/>
          </p:cNvSpPr>
          <p:nvPr/>
        </p:nvSpPr>
        <p:spPr>
          <a:xfrm>
            <a:off x="1129551" y="3613564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Tina </a:t>
            </a:r>
            <a:r>
              <a:rPr lang="sk-SK" sz="2000" noProof="0" dirty="0" err="1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Gažovičová</a:t>
            </a: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: </a:t>
            </a:r>
            <a:r>
              <a:rPr lang="sk-SK" sz="20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„V projekte sú subjekty, ktoré doteraz nepreukázali žiadne výsledky vo svojej práci.“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04522A-B4DC-6823-49E9-DCDC71ABCDF1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Branislav Vančo: </a:t>
            </a:r>
            <a:r>
              <a:rPr lang="sk-SK" sz="20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„V projekte sú dve firmy, ktorá ani jedna z nich nemá skúsenosti v danej oblasti.“</a:t>
            </a:r>
          </a:p>
        </p:txBody>
      </p:sp>
    </p:spTree>
    <p:extLst>
      <p:ext uri="{BB962C8B-B14F-4D97-AF65-F5344CB8AC3E}">
        <p14:creationId xmlns:p14="http://schemas.microsoft.com/office/powerpoint/2010/main" val="358917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0BE24-2A91-ED42-A4DE-466EC1F7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EAB9-05DC-0D5F-FAA2-98FF39679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2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Fakty namiesto konštrukcií</a:t>
            </a:r>
            <a:endParaRPr lang="sk-SK" sz="12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9EA38A-9EB6-4AED-9616-126914B0EAFA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40733B-CACE-B4BD-69A9-73128C769BC4}"/>
              </a:ext>
            </a:extLst>
          </p:cNvPr>
          <p:cNvSpPr>
            <a:spLocks noGrp="1"/>
          </p:cNvSpPr>
          <p:nvPr/>
        </p:nvSpPr>
        <p:spPr>
          <a:xfrm>
            <a:off x="838200" y="1180980"/>
            <a:ext cx="3066256" cy="61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4000" b="1" noProof="0" dirty="0">
                <a:solidFill>
                  <a:schemeClr val="accent6"/>
                </a:solidFill>
                <a:latin typeface="Century Gothic"/>
                <a:ea typeface="+mn-lt"/>
                <a:cs typeface="+mn-lt"/>
              </a:rPr>
              <a:t>FAKT</a:t>
            </a:r>
            <a:endParaRPr lang="sk-SK" sz="4000" b="1" noProof="0" dirty="0">
              <a:solidFill>
                <a:schemeClr val="accent6"/>
              </a:solidFill>
              <a:latin typeface="Century Gothic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5633AD-60B3-4FE6-DB5D-F6057C628950}"/>
              </a:ext>
            </a:extLst>
          </p:cNvPr>
          <p:cNvSpPr>
            <a:spLocks noGrp="1"/>
          </p:cNvSpPr>
          <p:nvPr/>
        </p:nvSpPr>
        <p:spPr>
          <a:xfrm>
            <a:off x="1129551" y="2458905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50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Z odborných posudkov vyplýva, že projekt získal mimoriadne vysoké hodnotenie. Hodnotitelia konštatovali, že</a:t>
            </a:r>
            <a:r>
              <a:rPr lang="sk-SK" sz="2500" dirty="0">
                <a:solidFill>
                  <a:srgbClr val="122A5C"/>
                </a:solidFill>
                <a:latin typeface="Century Gothic"/>
              </a:rPr>
              <a:t> </a:t>
            </a:r>
            <a:r>
              <a:rPr lang="sk-SK" sz="2500" b="1" dirty="0">
                <a:solidFill>
                  <a:srgbClr val="122A5C"/>
                </a:solidFill>
                <a:latin typeface="Century Gothic"/>
              </a:rPr>
              <a:t>s</a:t>
            </a:r>
            <a:r>
              <a:rPr lang="sk-SK" sz="2500" b="1" noProof="0" dirty="0" err="1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poločnosť</a:t>
            </a:r>
            <a:r>
              <a:rPr lang="sk-SK" sz="25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 JUHAPHARM disponuje kvalifikovaným projektovým tímom, ktorý je schopný efektívne riadiť vedecko-výskumné projekty vďaka dlhoročným skúsenostiam a prepracovaným procesom</a:t>
            </a: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. Tím pozostáva z odborníkov z rôznych oblastí, čo umožňuje interdisciplinárny prístup k riešeniu zložitých úloh.</a:t>
            </a:r>
            <a:endParaRPr lang="sk-SK" sz="2500" b="1" noProof="0" dirty="0">
              <a:solidFill>
                <a:srgbClr val="122A5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319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822C0-4686-C0C7-9396-23F8AEC59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64CD-1862-4A5E-54AE-29C9F507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2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Fakty namiesto konštrukcií</a:t>
            </a:r>
            <a:endParaRPr lang="sk-SK" sz="12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7208BB-82F2-A814-C3CB-B88BB230CAA9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17EAE-9C30-433E-281D-953BA2AA91AC}"/>
              </a:ext>
            </a:extLst>
          </p:cNvPr>
          <p:cNvSpPr>
            <a:spLocks noGrp="1"/>
          </p:cNvSpPr>
          <p:nvPr/>
        </p:nvSpPr>
        <p:spPr>
          <a:xfrm>
            <a:off x="1129552" y="2358374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I</a:t>
            </a:r>
            <a:r>
              <a:rPr lang="sk-SK" sz="2000" noProof="0" dirty="0" err="1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ngrid</a:t>
            </a: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 </a:t>
            </a:r>
            <a:r>
              <a:rPr lang="sk-SK" sz="2000" noProof="0" dirty="0" err="1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Kosová</a:t>
            </a: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: </a:t>
            </a:r>
            <a:r>
              <a:rPr lang="sk-SK" sz="20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„O miliónových grantoch rozhoduje to, či ste ochotný a koľko dať na kampaň prezidentovi či ministrovi.“</a:t>
            </a:r>
            <a:endParaRPr lang="sk-SK" sz="2000" b="1" noProof="0" dirty="0">
              <a:solidFill>
                <a:srgbClr val="122A5C"/>
              </a:solidFill>
              <a:latin typeface="Century Gothic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5B5DB8-DE06-FFF9-D46E-639F9ACFA421}"/>
              </a:ext>
            </a:extLst>
          </p:cNvPr>
          <p:cNvSpPr>
            <a:spLocks noGrp="1"/>
          </p:cNvSpPr>
          <p:nvPr/>
        </p:nvSpPr>
        <p:spPr>
          <a:xfrm>
            <a:off x="838200" y="1180980"/>
            <a:ext cx="3066256" cy="61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4000" b="1" noProof="0" dirty="0">
                <a:solidFill>
                  <a:srgbClr val="FF0000"/>
                </a:solidFill>
                <a:latin typeface="Century Gothic"/>
                <a:ea typeface="+mn-lt"/>
                <a:cs typeface="+mn-lt"/>
              </a:rPr>
              <a:t>KLAMSTVO</a:t>
            </a:r>
            <a:endParaRPr lang="sk-SK" sz="4000" b="1" noProof="0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59B5BE-AF17-67CB-519E-B1700C968B43}"/>
              </a:ext>
            </a:extLst>
          </p:cNvPr>
          <p:cNvSpPr>
            <a:spLocks noGrp="1"/>
          </p:cNvSpPr>
          <p:nvPr/>
        </p:nvSpPr>
        <p:spPr>
          <a:xfrm>
            <a:off x="1129551" y="3613564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Branislav Vančo: </a:t>
            </a:r>
            <a:r>
              <a:rPr lang="sk-SK" sz="20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„Ministerstvo školstva rozhodovalo o prideľovaní dotácie.“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507BDD-8C86-B9A8-99E1-879C3D3BAB3A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90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0D7EF-EBAC-5D47-75F3-48AC885F0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BE43-0BBF-625A-4F96-113C1A74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2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Fakty namiesto konštrukcií</a:t>
            </a:r>
            <a:endParaRPr lang="sk-SK" sz="12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97D165-C89A-C365-3440-A8658C043DEB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D427211-37F4-EB67-9215-2F7EE2A9ECFD}"/>
              </a:ext>
            </a:extLst>
          </p:cNvPr>
          <p:cNvSpPr>
            <a:spLocks noGrp="1"/>
          </p:cNvSpPr>
          <p:nvPr/>
        </p:nvSpPr>
        <p:spPr>
          <a:xfrm>
            <a:off x="1129552" y="2726019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Projekt </a:t>
            </a:r>
            <a:r>
              <a:rPr lang="sk-SK" sz="25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nehodnotil </a:t>
            </a: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minister, štátny tajomník, poradcovia ministerstva ani žiadny politický predstaviteľ. </a:t>
            </a:r>
            <a:r>
              <a:rPr lang="sk-SK" sz="25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Posudzovali ho dvaja nezávislí odborní hodnotitelia </a:t>
            </a: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(jeden zo Slovenska, druhý z Česka), ktorí boli k projektu pridelení prostredníctvom systému ITMS bez ľudského zásahu.</a:t>
            </a:r>
            <a:endParaRPr lang="sk-SK" sz="2500" b="1" noProof="0" dirty="0">
              <a:solidFill>
                <a:srgbClr val="122A5C"/>
              </a:solidFill>
              <a:latin typeface="Century Gothic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4ACC75-EFF3-7A88-1813-4EFD43B424E0}"/>
              </a:ext>
            </a:extLst>
          </p:cNvPr>
          <p:cNvSpPr>
            <a:spLocks noGrp="1"/>
          </p:cNvSpPr>
          <p:nvPr/>
        </p:nvSpPr>
        <p:spPr>
          <a:xfrm>
            <a:off x="838200" y="1180980"/>
            <a:ext cx="3066256" cy="61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4000" b="1" noProof="0" dirty="0">
                <a:solidFill>
                  <a:schemeClr val="accent6"/>
                </a:solidFill>
                <a:latin typeface="Century Gothic"/>
                <a:ea typeface="+mn-lt"/>
                <a:cs typeface="+mn-lt"/>
              </a:rPr>
              <a:t>FAKT</a:t>
            </a:r>
            <a:endParaRPr lang="sk-SK" sz="4000" b="1" noProof="0" dirty="0">
              <a:solidFill>
                <a:schemeClr val="accent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446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52F53F-B3E4-2FB1-AF1C-5A78E9F6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9212-8D23-A666-859A-A54B52AF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2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Fakty namiesto konštrukcií</a:t>
            </a:r>
            <a:endParaRPr lang="sk-SK" sz="12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66FC4AF-2A9F-A8BF-96D8-6C3C8C7EBAAB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A87D729-5528-39D3-158B-1975551A6CE4}"/>
              </a:ext>
            </a:extLst>
          </p:cNvPr>
          <p:cNvSpPr>
            <a:spLocks noGrp="1"/>
          </p:cNvSpPr>
          <p:nvPr/>
        </p:nvSpPr>
        <p:spPr>
          <a:xfrm>
            <a:off x="1129552" y="2358374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Branislav Vančo: </a:t>
            </a:r>
            <a:r>
              <a:rPr lang="sk-SK" sz="2000" b="1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„Firma (pozn. JUHAPHARM) má vykonať výskum, s ktorým nemá žiadne skúsenosti.“</a:t>
            </a:r>
            <a:endParaRPr lang="sk-SK" sz="2000" b="1" noProof="0" dirty="0">
              <a:solidFill>
                <a:srgbClr val="122A5C"/>
              </a:solidFill>
              <a:latin typeface="Century Gothic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29C900-99C0-B3C4-DBCC-ABDE806A059F}"/>
              </a:ext>
            </a:extLst>
          </p:cNvPr>
          <p:cNvSpPr>
            <a:spLocks noGrp="1"/>
          </p:cNvSpPr>
          <p:nvPr/>
        </p:nvSpPr>
        <p:spPr>
          <a:xfrm>
            <a:off x="838200" y="1180980"/>
            <a:ext cx="3066256" cy="61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4000" b="1" noProof="0" dirty="0">
                <a:solidFill>
                  <a:srgbClr val="FF0000"/>
                </a:solidFill>
                <a:latin typeface="Century Gothic"/>
                <a:ea typeface="+mn-lt"/>
                <a:cs typeface="+mn-lt"/>
              </a:rPr>
              <a:t>KLAMSTVO</a:t>
            </a:r>
            <a:endParaRPr lang="sk-SK" sz="4000" b="1" noProof="0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BAB978-D83C-497D-DF30-C6B9B8B0D0B6}"/>
              </a:ext>
            </a:extLst>
          </p:cNvPr>
          <p:cNvSpPr>
            <a:spLocks noGrp="1"/>
          </p:cNvSpPr>
          <p:nvPr/>
        </p:nvSpPr>
        <p:spPr>
          <a:xfrm>
            <a:off x="1129551" y="3613564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Branislav Vančo: </a:t>
            </a:r>
            <a:r>
              <a:rPr lang="sk-SK" sz="20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„Firmy nemajú personálne kapacity.“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BF7BDC-B86B-BFB8-9D22-EDBBA4EA6521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236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E9008-5D27-5488-6CE5-E60F32B38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9A121-C16E-67E7-C1D0-8AE0DCE6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2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Fakty namiesto konštrukcií</a:t>
            </a:r>
            <a:endParaRPr lang="sk-SK" sz="12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8FBDCA0-9C03-F61E-334F-D11401A7B4C9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0264074-7079-EBBB-57D7-8161E7AAC74A}"/>
              </a:ext>
            </a:extLst>
          </p:cNvPr>
          <p:cNvSpPr>
            <a:spLocks noGrp="1"/>
          </p:cNvSpPr>
          <p:nvPr/>
        </p:nvSpPr>
        <p:spPr>
          <a:xfrm>
            <a:off x="1129552" y="2358373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50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Spoločnosť</a:t>
            </a: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 JUHAPHARM disponuje </a:t>
            </a:r>
            <a:r>
              <a:rPr lang="sk-SK" sz="25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kvalifikovaným projektovým tímom</a:t>
            </a: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, ktorý je schopný efektívne riadiť vedecko-výskumné projekty </a:t>
            </a:r>
            <a:r>
              <a:rPr lang="sk-SK" sz="25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vďaka dlhoročným skúsenostiam </a:t>
            </a: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a prepracovaným procesom. (odborný posudok)</a:t>
            </a:r>
            <a:endParaRPr lang="sk-SK" sz="2500" b="1" noProof="0" dirty="0">
              <a:solidFill>
                <a:srgbClr val="122A5C"/>
              </a:solidFill>
              <a:latin typeface="Century Gothic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EB0D45-81DC-BFA5-67C1-C83420989D9F}"/>
              </a:ext>
            </a:extLst>
          </p:cNvPr>
          <p:cNvSpPr>
            <a:spLocks noGrp="1"/>
          </p:cNvSpPr>
          <p:nvPr/>
        </p:nvSpPr>
        <p:spPr>
          <a:xfrm>
            <a:off x="838200" y="1180980"/>
            <a:ext cx="3066256" cy="615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4000" b="1" noProof="0" dirty="0">
                <a:solidFill>
                  <a:schemeClr val="accent6"/>
                </a:solidFill>
                <a:latin typeface="Century Gothic"/>
                <a:ea typeface="+mn-lt"/>
                <a:cs typeface="+mn-lt"/>
              </a:rPr>
              <a:t>FAKT</a:t>
            </a:r>
            <a:endParaRPr lang="sk-SK" sz="4000" b="1" noProof="0" dirty="0">
              <a:solidFill>
                <a:schemeClr val="accent6"/>
              </a:solidFill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FEBC1-AD6D-2D1A-3EA3-604AE214AA67}"/>
              </a:ext>
            </a:extLst>
          </p:cNvPr>
          <p:cNvSpPr>
            <a:spLocks noGrp="1"/>
          </p:cNvSpPr>
          <p:nvPr/>
        </p:nvSpPr>
        <p:spPr>
          <a:xfrm>
            <a:off x="1129551" y="4354306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Administratívne a odborné kapacity žiadateľa sú </a:t>
            </a:r>
            <a:r>
              <a:rPr lang="sk-SK" sz="25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dostatočné</a:t>
            </a: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 z hľadiska ich počtu, </a:t>
            </a:r>
            <a:r>
              <a:rPr lang="sk-SK" sz="2500" b="1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odborných znalostí a skúseností</a:t>
            </a:r>
            <a:r>
              <a:rPr lang="sk-SK" sz="2500" noProof="0" dirty="0">
                <a:solidFill>
                  <a:srgbClr val="122A5C"/>
                </a:solidFill>
                <a:latin typeface="Century Gothic"/>
                <a:ea typeface="+mn-lt"/>
                <a:cs typeface="+mn-lt"/>
              </a:rPr>
              <a:t>. (odborný posudok)</a:t>
            </a:r>
            <a:endParaRPr lang="sk-SK" sz="2500" b="1" noProof="0" dirty="0">
              <a:solidFill>
                <a:srgbClr val="122A5C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532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2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55B09-B7B5-7605-1CBB-2BCBEF3DA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E644-6EAC-D2F8-A291-553A8484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200" noProof="0" dirty="0">
                <a:solidFill>
                  <a:srgbClr val="122A5C"/>
                </a:solidFill>
                <a:latin typeface="Century Gothic"/>
                <a:ea typeface="+mj-lt"/>
                <a:cs typeface="+mj-lt"/>
              </a:rPr>
              <a:t>Fakty namiesto konštrukcií</a:t>
            </a:r>
            <a:endParaRPr lang="sk-SK" sz="1200" noProof="0" dirty="0">
              <a:solidFill>
                <a:srgbClr val="C3112B"/>
              </a:solidFill>
              <a:latin typeface="Century Gothic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512A4BC-3D7A-366E-87CF-C619240B051A}"/>
              </a:ext>
            </a:extLst>
          </p:cNvPr>
          <p:cNvSpPr>
            <a:spLocks noGrp="1"/>
          </p:cNvSpPr>
          <p:nvPr/>
        </p:nvSpPr>
        <p:spPr>
          <a:xfrm>
            <a:off x="1420904" y="2088162"/>
            <a:ext cx="9932896" cy="2680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86BFE4-5F58-8EA2-F908-D04F48D60D0B}"/>
              </a:ext>
            </a:extLst>
          </p:cNvPr>
          <p:cNvSpPr>
            <a:spLocks noGrp="1"/>
          </p:cNvSpPr>
          <p:nvPr/>
        </p:nvSpPr>
        <p:spPr>
          <a:xfrm>
            <a:off x="1129551" y="4667692"/>
            <a:ext cx="9932895" cy="11546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sz="2000" b="1" noProof="0" dirty="0">
              <a:solidFill>
                <a:srgbClr val="122A5C"/>
              </a:solidFill>
              <a:latin typeface="Century Gothic"/>
              <a:ea typeface="+mn-lt"/>
              <a:cs typeface="+mn-lt"/>
            </a:endParaRPr>
          </a:p>
        </p:txBody>
      </p:sp>
      <p:pic>
        <p:nvPicPr>
          <p:cNvPr id="6" name="Obrázok 5" descr="Obrázok, na ktorom je text, snímka obrazovky, softvér, webová stránka&#10;&#10;Obsah vygenerovaný pomocou AI môže byť nesprávny.">
            <a:extLst>
              <a:ext uri="{FF2B5EF4-FFF2-40B4-BE49-F238E27FC236}">
                <a16:creationId xmlns:a16="http://schemas.microsoft.com/office/drawing/2014/main" id="{09C3286B-C3A8-E214-131B-A5A69354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857" b="13478"/>
          <a:stretch>
            <a:fillRect/>
          </a:stretch>
        </p:blipFill>
        <p:spPr>
          <a:xfrm>
            <a:off x="-2" y="2190308"/>
            <a:ext cx="12192000" cy="27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856</Words>
  <Application>Microsoft Office PowerPoint</Application>
  <PresentationFormat>Širokouhlá</PresentationFormat>
  <Paragraphs>121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Century Gothic</vt:lpstr>
      <vt:lpstr>Wingdings</vt:lpstr>
      <vt:lpstr>office theme</vt:lpstr>
      <vt:lpstr>Fakty namiesto konštrukcií: Pravda o projekte X-Rock  a prideľovaní eurofondov  na vedu</vt:lpstr>
      <vt:lpstr>Fakty namiesto konštrukcií</vt:lpstr>
      <vt:lpstr>Fakty namiesto konštrukcií</vt:lpstr>
      <vt:lpstr>Fakty namiesto konštrukcií</vt:lpstr>
      <vt:lpstr>Fakty namiesto konštrukcií</vt:lpstr>
      <vt:lpstr>Fakty namiesto konštrukcií</vt:lpstr>
      <vt:lpstr>Fakty namiesto konštrukcií</vt:lpstr>
      <vt:lpstr>Fakty namiesto konštrukcií</vt:lpstr>
      <vt:lpstr>Fakty namiesto konštrukcií</vt:lpstr>
      <vt:lpstr>PROJEKT – verejne dostupné informácie z ITMS21</vt:lpstr>
      <vt:lpstr>Hodnotenie odbornými hodnotiteľmi  - projekt získal14,5 b. (max. počet bodov 15)</vt:lpstr>
      <vt:lpstr>JUHAPHARM – z hodnotiacich hárkov odborných hodnotiteľov</vt:lpstr>
      <vt:lpstr>ZerumOne s.r.o. – z hodnotiacich hárkov  odborných hodnotiteľov</vt:lpstr>
      <vt:lpstr>Hospodárske ukazovatele partnerov</vt:lpstr>
      <vt:lpstr>Aktivity partnerov Juhapharm a ZerumOne s.r.o.  - projekt má celkovo 13 aktivít - 10 aktivít realizuje TUKE, 3 aktivity partneri (každý 1 samostatne)</vt:lpstr>
      <vt:lpstr>PROJEKTY z uvedenej výzvy - podporených 15  projektov z celkového počtu 83</vt:lpstr>
      <vt:lpstr>Prezentácia programu PowerPoint</vt:lpstr>
      <vt:lpstr>Prezentácia programu PowerPoint</vt:lpstr>
      <vt:lpstr>Logika výzvy</vt:lpstr>
      <vt:lpstr>Logika výzvy – príklady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Hajtol Michal</dc:creator>
  <cp:lastModifiedBy>Vavřinková Jana</cp:lastModifiedBy>
  <cp:revision>265</cp:revision>
  <dcterms:created xsi:type="dcterms:W3CDTF">2025-10-10T08:55:31Z</dcterms:created>
  <dcterms:modified xsi:type="dcterms:W3CDTF">2026-06-05T11:18:43Z</dcterms:modified>
</cp:coreProperties>
</file>