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28" r:id="rId1"/>
  </p:sldMasterIdLst>
  <p:notesMasterIdLst>
    <p:notesMasterId r:id="rId24"/>
  </p:notesMasterIdLst>
  <p:sldIdLst>
    <p:sldId id="256" r:id="rId2"/>
    <p:sldId id="423" r:id="rId3"/>
    <p:sldId id="475" r:id="rId4"/>
    <p:sldId id="476" r:id="rId5"/>
    <p:sldId id="488" r:id="rId6"/>
    <p:sldId id="477" r:id="rId7"/>
    <p:sldId id="489" r:id="rId8"/>
    <p:sldId id="490" r:id="rId9"/>
    <p:sldId id="491" r:id="rId10"/>
    <p:sldId id="492" r:id="rId11"/>
    <p:sldId id="493" r:id="rId12"/>
    <p:sldId id="494" r:id="rId13"/>
    <p:sldId id="478" r:id="rId14"/>
    <p:sldId id="495" r:id="rId15"/>
    <p:sldId id="499" r:id="rId16"/>
    <p:sldId id="504" r:id="rId17"/>
    <p:sldId id="503" r:id="rId18"/>
    <p:sldId id="500" r:id="rId19"/>
    <p:sldId id="486" r:id="rId20"/>
    <p:sldId id="501" r:id="rId21"/>
    <p:sldId id="502" r:id="rId22"/>
    <p:sldId id="417" r:id="rId23"/>
  </p:sldIdLst>
  <p:sldSz cx="9144000" cy="6858000" type="screen4x3"/>
  <p:notesSz cx="7315200" cy="96012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C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99" autoAdjust="0"/>
    <p:restoredTop sz="94370" autoAdjust="0"/>
  </p:normalViewPr>
  <p:slideViewPr>
    <p:cSldViewPr>
      <p:cViewPr varScale="1">
        <p:scale>
          <a:sx n="150" d="100"/>
          <a:sy n="150" d="100"/>
        </p:scale>
        <p:origin x="199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3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ED34A424-0411-4663-B24C-52F8B83189A5}" type="datetimeFigureOut">
              <a:rPr lang="sk-SK"/>
              <a:pPr>
                <a:defRPr/>
              </a:pPr>
              <a:t>28. 5. 2026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sk-SK" noProof="0"/>
              <a:t>Upravte štýl predlohy textu.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0A22628-639B-46AE-97F8-69ACAB06B5B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4112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A22628-639B-46AE-97F8-69ACAB06B5BA}" type="slidenum">
              <a:rPr lang="sk-SK" smtClean="0"/>
              <a:pPr>
                <a:defRPr/>
              </a:pPr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764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45907E-99F4-4103-986F-7219F5D0D687}" type="datetime1">
              <a:rPr lang="sk-SK" smtClean="0"/>
              <a:t>28. 5. 2026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9050"/>
            <a:ext cx="4095750" cy="530225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708D9-53B1-45FA-BB50-C78107507C7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316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6B836-6D87-4753-B6F3-5529C137C06D}" type="datetime1">
              <a:rPr lang="sk-SK" smtClean="0"/>
              <a:t>28. 5. 2026</a:t>
            </a:fld>
            <a:endParaRPr lang="sk-S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03484-D6AA-4D12-B1FE-B2DD102DC43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216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6797A-A037-49F0-A11A-62ED734FFA19}" type="datetime1">
              <a:rPr lang="sk-SK" smtClean="0"/>
              <a:t>28. 5. 2026</a:t>
            </a:fld>
            <a:endParaRPr lang="sk-S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1E996-4BE4-4404-9A9B-1A0F988419E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213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D00D2-EE68-4319-8AFC-9EB5B8DDBAA9}" type="datetime1">
              <a:rPr lang="sk-SK" smtClean="0"/>
              <a:t>28. 5. 2026</a:t>
            </a:fld>
            <a:endParaRPr lang="sk-S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FE4AA-39CD-4CB9-A9E9-004848F338D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284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91251B-38F7-4945-B5EB-FD9C673FB23E}" type="datetime1">
              <a:rPr lang="sk-SK" smtClean="0"/>
              <a:t>28. 5. 2026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BF855-84C9-4906-B536-C685739AF8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3298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21EE4-FD86-4778-AFBC-7A963F7A45E3}" type="datetime1">
              <a:rPr lang="sk-SK" smtClean="0"/>
              <a:t>28. 5. 2026</a:t>
            </a:fld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7D357-BADB-4B72-83EC-B6F53EA1129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696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754DD0-6800-4074-8406-DE05FBAE9D74}" type="datetime1">
              <a:rPr lang="sk-SK" smtClean="0"/>
              <a:t>28. 5. 2026</a:t>
            </a:fld>
            <a:endParaRPr lang="sk-SK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EA80-2340-4FD3-8FA5-40393EC1D9A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897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C2D60-4566-4FB5-B59C-B429F8C629EC}" type="datetime1">
              <a:rPr lang="sk-SK" smtClean="0"/>
              <a:t>28. 5. 2026</a:t>
            </a:fld>
            <a:endParaRPr lang="sk-SK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BCED-8CA5-4BF9-898B-F8AD2170292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662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53AB-4922-4333-AC43-7A8CE94CAFFC}" type="datetime1">
              <a:rPr lang="sk-SK" smtClean="0"/>
              <a:t>28. 5. 2026</a:t>
            </a:fld>
            <a:endParaRPr lang="sk-SK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81C3E-5280-433B-9C28-52C4CC51032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823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B8501C-A34D-4F3C-ADA6-4266B6E1E6DD}" type="datetime1">
              <a:rPr lang="sk-SK" smtClean="0"/>
              <a:t>28. 5. 2026</a:t>
            </a:fld>
            <a:endParaRPr lang="sk-SK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EB42D-3FB0-4B1E-9D7A-8B1A7C67576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890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k-SK" noProof="0"/>
              <a:t>Ak chcete pridať obrázok, kliknite na ikonu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2DF8-91B8-4B09-BE26-0F556FAEC621}" type="datetime1">
              <a:rPr lang="sk-SK" smtClean="0"/>
              <a:t>28. 5. 2026</a:t>
            </a:fld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22ED8-E47E-492A-B83B-B1B1A1D8A60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194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183A4CC-F5D9-4E6D-9D2B-3BE08249DD7D}" type="datetime1">
              <a:rPr lang="sk-SK" smtClean="0"/>
              <a:t>28. 5. 2026</a:t>
            </a:fld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972B53A-FDEA-44B9-895A-99E384E3535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it-IT"/>
              <a:t>Algoritmické aspekty automatu e-prihlášky</a:t>
            </a: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5" r:id="rId2"/>
    <p:sldLayoutId id="2147484167" r:id="rId3"/>
    <p:sldLayoutId id="2147484164" r:id="rId4"/>
    <p:sldLayoutId id="2147484168" r:id="rId5"/>
    <p:sldLayoutId id="2147484163" r:id="rId6"/>
    <p:sldLayoutId id="2147484162" r:id="rId7"/>
    <p:sldLayoutId id="2147484169" r:id="rId8"/>
    <p:sldLayoutId id="2147484161" r:id="rId9"/>
    <p:sldLayoutId id="2147484160" r:id="rId10"/>
    <p:sldLayoutId id="21474841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matching-in-practice.com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k-SK" cap="none" dirty="0">
                <a:latin typeface="Arial" charset="0"/>
              </a:rPr>
              <a:t>Algoritmické aspekty automatu e-prihlášky</a:t>
            </a:r>
          </a:p>
        </p:txBody>
      </p:sp>
      <p:sp>
        <p:nvSpPr>
          <p:cNvPr id="6147" name="Podnadpis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78789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dirty="0">
                <a:solidFill>
                  <a:srgbClr val="404040"/>
                </a:solidFill>
                <a:latin typeface="Arial" charset="0"/>
              </a:rPr>
              <a:t>Analýza možností automatického priradzovania študentov do škôl</a:t>
            </a:r>
            <a:endParaRPr lang="sk-SK" dirty="0">
              <a:solidFill>
                <a:srgbClr val="404040"/>
              </a:solidFill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 bwMode="auto">
          <a:xfrm>
            <a:off x="708937" y="4869160"/>
            <a:ext cx="640080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sk-SK" dirty="0">
                <a:solidFill>
                  <a:srgbClr val="404040"/>
                </a:solidFill>
                <a:latin typeface="Arial" charset="0"/>
              </a:rPr>
              <a:t>Prof. RNDr. </a:t>
            </a:r>
            <a:r>
              <a:rPr lang="sk-SK" dirty="0">
                <a:solidFill>
                  <a:srgbClr val="404040"/>
                </a:solidFill>
                <a:latin typeface="Arial" pitchFamily="34" charset="0"/>
                <a:cs typeface="Arial" pitchFamily="34" charset="0"/>
              </a:rPr>
              <a:t>Katarína </a:t>
            </a:r>
            <a:r>
              <a:rPr lang="sk-SK" dirty="0" err="1">
                <a:solidFill>
                  <a:srgbClr val="404040"/>
                </a:solidFill>
                <a:latin typeface="Arial" pitchFamily="34" charset="0"/>
                <a:cs typeface="Arial" pitchFamily="34" charset="0"/>
              </a:rPr>
              <a:t>Cechlárová</a:t>
            </a:r>
            <a:r>
              <a:rPr lang="sk-SK" dirty="0">
                <a:solidFill>
                  <a:srgbClr val="40404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sk-SK" dirty="0">
                <a:solidFill>
                  <a:srgbClr val="404040"/>
                </a:solidFill>
                <a:latin typeface="Arial" charset="0"/>
              </a:rPr>
              <a:t> </a:t>
            </a:r>
            <a:r>
              <a:rPr lang="sk-SK" dirty="0" err="1">
                <a:solidFill>
                  <a:srgbClr val="404040"/>
                </a:solidFill>
                <a:latin typeface="Arial" charset="0"/>
              </a:rPr>
              <a:t>DrSc</a:t>
            </a:r>
            <a:endParaRPr lang="sk-SK" dirty="0">
              <a:solidFill>
                <a:srgbClr val="40404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k-SK" dirty="0">
                <a:solidFill>
                  <a:srgbClr val="404040"/>
                </a:solidFill>
                <a:latin typeface="Arial" charset="0"/>
              </a:rPr>
              <a:t>Ústav matematiky</a:t>
            </a:r>
          </a:p>
          <a:p>
            <a:pPr eaLnBrk="1" hangingPunct="1">
              <a:lnSpc>
                <a:spcPct val="90000"/>
              </a:lnSpc>
            </a:pPr>
            <a:r>
              <a:rPr lang="sk-SK" dirty="0">
                <a:solidFill>
                  <a:srgbClr val="404040"/>
                </a:solidFill>
                <a:latin typeface="Arial" charset="0"/>
              </a:rPr>
              <a:t>Prírodovedecká fakulta UPJŠ Košice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C8686-E90E-52BE-45B1-2BA7D15BE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C378DB7C-849B-B398-917D-59FAC62CF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241211"/>
              </p:ext>
            </p:extLst>
          </p:nvPr>
        </p:nvGraphicFramePr>
        <p:xfrm>
          <a:off x="971600" y="1268760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6B980734-CB28-1DCF-15E4-7484E50C06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10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40F2D07-01E9-EBC1-1F8A-964E063A685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9E04260D-2A85-1494-F2E4-E6A3E2691D0C}"/>
              </a:ext>
            </a:extLst>
          </p:cNvPr>
          <p:cNvSpPr txBox="1"/>
          <p:nvPr/>
        </p:nvSpPr>
        <p:spPr>
          <a:xfrm>
            <a:off x="368096" y="51673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Krok 4.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Na konzervatóriu sa opäť uvoľnilo miesto. Riaditeľ znova „posunie čiaru“. 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FDB79E32-8CEF-35F5-0175-A149AF8AA6BE}"/>
              </a:ext>
            </a:extLst>
          </p:cNvPr>
          <p:cNvSpPr txBox="1"/>
          <p:nvPr/>
        </p:nvSpPr>
        <p:spPr>
          <a:xfrm>
            <a:off x="368096" y="612841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Proces končí. Každý žiak je prijatý najviac na jednu školu a žiadna škola neprekročila svoju kapacitu.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Rovná spojnica 18">
            <a:extLst>
              <a:ext uri="{FF2B5EF4-FFF2-40B4-BE49-F238E27FC236}">
                <a16:creationId xmlns:a16="http://schemas.microsoft.com/office/drawing/2014/main" id="{E8FD7533-CDD6-4FAE-BCE5-48BE3CBABABF}"/>
              </a:ext>
            </a:extLst>
          </p:cNvPr>
          <p:cNvCxnSpPr/>
          <p:nvPr/>
        </p:nvCxnSpPr>
        <p:spPr>
          <a:xfrm>
            <a:off x="850220" y="314096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EEDE22F8-8BC5-4886-41F8-FE83352A6DBA}"/>
              </a:ext>
            </a:extLst>
          </p:cNvPr>
          <p:cNvCxnSpPr/>
          <p:nvPr/>
        </p:nvCxnSpPr>
        <p:spPr>
          <a:xfrm>
            <a:off x="26997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>
            <a:extLst>
              <a:ext uri="{FF2B5EF4-FFF2-40B4-BE49-F238E27FC236}">
                <a16:creationId xmlns:a16="http://schemas.microsoft.com/office/drawing/2014/main" id="{7CBED375-95E9-5EAC-64F4-EA5EE72D735F}"/>
              </a:ext>
            </a:extLst>
          </p:cNvPr>
          <p:cNvCxnSpPr/>
          <p:nvPr/>
        </p:nvCxnSpPr>
        <p:spPr>
          <a:xfrm>
            <a:off x="4487109" y="386104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>
            <a:extLst>
              <a:ext uri="{FF2B5EF4-FFF2-40B4-BE49-F238E27FC236}">
                <a16:creationId xmlns:a16="http://schemas.microsoft.com/office/drawing/2014/main" id="{302E2A56-94A1-97B2-FE7A-9778EE28A1E5}"/>
              </a:ext>
            </a:extLst>
          </p:cNvPr>
          <p:cNvCxnSpPr/>
          <p:nvPr/>
        </p:nvCxnSpPr>
        <p:spPr>
          <a:xfrm>
            <a:off x="6204660" y="350100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Výbuch 1 12">
            <a:extLst>
              <a:ext uri="{FF2B5EF4-FFF2-40B4-BE49-F238E27FC236}">
                <a16:creationId xmlns:a16="http://schemas.microsoft.com/office/drawing/2014/main" id="{4032CD63-4650-880F-2389-CC13339A7097}"/>
              </a:ext>
            </a:extLst>
          </p:cNvPr>
          <p:cNvSpPr/>
          <p:nvPr/>
        </p:nvSpPr>
        <p:spPr>
          <a:xfrm>
            <a:off x="4798665" y="2801009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Výbuch 1 12">
            <a:extLst>
              <a:ext uri="{FF2B5EF4-FFF2-40B4-BE49-F238E27FC236}">
                <a16:creationId xmlns:a16="http://schemas.microsoft.com/office/drawing/2014/main" id="{8EE919F7-2FDD-BB57-E8B8-AA0397E50A6C}"/>
              </a:ext>
            </a:extLst>
          </p:cNvPr>
          <p:cNvSpPr/>
          <p:nvPr/>
        </p:nvSpPr>
        <p:spPr>
          <a:xfrm>
            <a:off x="6516216" y="2025973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Výbuch 1 12">
            <a:extLst>
              <a:ext uri="{FF2B5EF4-FFF2-40B4-BE49-F238E27FC236}">
                <a16:creationId xmlns:a16="http://schemas.microsoft.com/office/drawing/2014/main" id="{D012DFB7-3C60-99A0-9482-514A95E669BF}"/>
              </a:ext>
            </a:extLst>
          </p:cNvPr>
          <p:cNvSpPr/>
          <p:nvPr/>
        </p:nvSpPr>
        <p:spPr>
          <a:xfrm>
            <a:off x="4801843" y="206253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Výbuch 1 12">
            <a:extLst>
              <a:ext uri="{FF2B5EF4-FFF2-40B4-BE49-F238E27FC236}">
                <a16:creationId xmlns:a16="http://schemas.microsoft.com/office/drawing/2014/main" id="{D0647355-8141-B0DB-E9C9-F138858DF467}"/>
              </a:ext>
            </a:extLst>
          </p:cNvPr>
          <p:cNvSpPr/>
          <p:nvPr/>
        </p:nvSpPr>
        <p:spPr>
          <a:xfrm>
            <a:off x="1161776" y="2450330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Výbuch 1 12">
            <a:extLst>
              <a:ext uri="{FF2B5EF4-FFF2-40B4-BE49-F238E27FC236}">
                <a16:creationId xmlns:a16="http://schemas.microsoft.com/office/drawing/2014/main" id="{20163E72-DCC2-F7FB-6E6E-CBED3D3F7153}"/>
              </a:ext>
            </a:extLst>
          </p:cNvPr>
          <p:cNvSpPr/>
          <p:nvPr/>
        </p:nvSpPr>
        <p:spPr>
          <a:xfrm>
            <a:off x="1203114" y="283812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1104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-1.85185E-6 L 0.00261 0.05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1A369-08A5-9C3A-9C6C-3627D5FB3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655C9D44-64B8-7AC8-02C8-485842207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813943"/>
              </p:ext>
            </p:extLst>
          </p:nvPr>
        </p:nvGraphicFramePr>
        <p:xfrm>
          <a:off x="1018503" y="1271938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32651D2C-4547-DF75-D02E-7305A6B41B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27DC3C09-C3A6-72EC-D4D2-2CC196AAF76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52A6A909-24FE-D816-8D80-56EF24DD2FD0}"/>
              </a:ext>
            </a:extLst>
          </p:cNvPr>
          <p:cNvSpPr txBox="1"/>
          <p:nvPr/>
        </p:nvSpPr>
        <p:spPr>
          <a:xfrm>
            <a:off x="368096" y="51673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Výsledok: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Bolo prijatých 10 študentov, piati na svoju druhú možnosť,  traja na tretiu a dvaja na svoju poslednú štvrtú.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AE529541-13F8-B93D-2D77-386BF052FEBF}"/>
              </a:ext>
            </a:extLst>
          </p:cNvPr>
          <p:cNvSpPr/>
          <p:nvPr/>
        </p:nvSpPr>
        <p:spPr>
          <a:xfrm>
            <a:off x="971600" y="2062535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dĺžnik: zaoblené rohy 6">
            <a:extLst>
              <a:ext uri="{FF2B5EF4-FFF2-40B4-BE49-F238E27FC236}">
                <a16:creationId xmlns:a16="http://schemas.microsoft.com/office/drawing/2014/main" id="{52AEB6CB-0B5F-3363-7F5D-12049C647184}"/>
              </a:ext>
            </a:extLst>
          </p:cNvPr>
          <p:cNvSpPr/>
          <p:nvPr/>
        </p:nvSpPr>
        <p:spPr>
          <a:xfrm>
            <a:off x="971600" y="3149800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bdĺžnik: zaoblené rohy 7">
            <a:extLst>
              <a:ext uri="{FF2B5EF4-FFF2-40B4-BE49-F238E27FC236}">
                <a16:creationId xmlns:a16="http://schemas.microsoft.com/office/drawing/2014/main" id="{809B4051-E17C-61EB-87C0-A5734E9D6D0A}"/>
              </a:ext>
            </a:extLst>
          </p:cNvPr>
          <p:cNvSpPr/>
          <p:nvPr/>
        </p:nvSpPr>
        <p:spPr>
          <a:xfrm>
            <a:off x="2699792" y="2060848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bdĺžnik: zaoblené rohy 8">
            <a:extLst>
              <a:ext uri="{FF2B5EF4-FFF2-40B4-BE49-F238E27FC236}">
                <a16:creationId xmlns:a16="http://schemas.microsoft.com/office/drawing/2014/main" id="{A204D6C8-5E0E-2346-3F95-EF8A399E9C32}"/>
              </a:ext>
            </a:extLst>
          </p:cNvPr>
          <p:cNvSpPr/>
          <p:nvPr/>
        </p:nvSpPr>
        <p:spPr>
          <a:xfrm>
            <a:off x="2699792" y="2420888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bdĺžnik: zaoblené rohy 9">
            <a:extLst>
              <a:ext uri="{FF2B5EF4-FFF2-40B4-BE49-F238E27FC236}">
                <a16:creationId xmlns:a16="http://schemas.microsoft.com/office/drawing/2014/main" id="{D382807B-FB2E-CD09-FDC8-A76FE6C07C42}"/>
              </a:ext>
            </a:extLst>
          </p:cNvPr>
          <p:cNvSpPr/>
          <p:nvPr/>
        </p:nvSpPr>
        <p:spPr>
          <a:xfrm>
            <a:off x="4427984" y="2431925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bdĺžnik: zaoblené rohy 11">
            <a:extLst>
              <a:ext uri="{FF2B5EF4-FFF2-40B4-BE49-F238E27FC236}">
                <a16:creationId xmlns:a16="http://schemas.microsoft.com/office/drawing/2014/main" id="{070290B7-DCA9-C33F-7534-3660A7A9E236}"/>
              </a:ext>
            </a:extLst>
          </p:cNvPr>
          <p:cNvSpPr/>
          <p:nvPr/>
        </p:nvSpPr>
        <p:spPr>
          <a:xfrm>
            <a:off x="4436447" y="3167201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bdĺžnik: zaoblené rohy 12">
            <a:extLst>
              <a:ext uri="{FF2B5EF4-FFF2-40B4-BE49-F238E27FC236}">
                <a16:creationId xmlns:a16="http://schemas.microsoft.com/office/drawing/2014/main" id="{60C9138F-F9E4-CA76-67D0-C39DF3993657}"/>
              </a:ext>
            </a:extLst>
          </p:cNvPr>
          <p:cNvSpPr/>
          <p:nvPr/>
        </p:nvSpPr>
        <p:spPr>
          <a:xfrm>
            <a:off x="4434237" y="3539867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bdĺžnik: zaoblené rohy 14">
            <a:extLst>
              <a:ext uri="{FF2B5EF4-FFF2-40B4-BE49-F238E27FC236}">
                <a16:creationId xmlns:a16="http://schemas.microsoft.com/office/drawing/2014/main" id="{470AF340-DBEE-C4F0-8397-489E7884D098}"/>
              </a:ext>
            </a:extLst>
          </p:cNvPr>
          <p:cNvSpPr/>
          <p:nvPr/>
        </p:nvSpPr>
        <p:spPr>
          <a:xfrm>
            <a:off x="6204660" y="2448353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bdĺžnik: zaoblené rohy 15">
            <a:extLst>
              <a:ext uri="{FF2B5EF4-FFF2-40B4-BE49-F238E27FC236}">
                <a16:creationId xmlns:a16="http://schemas.microsoft.com/office/drawing/2014/main" id="{1FCE91D9-B0BA-96CE-C2F1-E328355F977D}"/>
              </a:ext>
            </a:extLst>
          </p:cNvPr>
          <p:cNvSpPr/>
          <p:nvPr/>
        </p:nvSpPr>
        <p:spPr>
          <a:xfrm>
            <a:off x="6212694" y="2780928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49538EC9-65FC-A3CA-E361-9E0B16EA6DF9}"/>
              </a:ext>
            </a:extLst>
          </p:cNvPr>
          <p:cNvSpPr/>
          <p:nvPr/>
        </p:nvSpPr>
        <p:spPr>
          <a:xfrm>
            <a:off x="6204660" y="3167201"/>
            <a:ext cx="1728192" cy="351208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5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5BADF-5E7D-1BC2-FF1B-F8191B125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1C6451-E996-F140-49C5-F73E086E2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132856"/>
            <a:ext cx="8229600" cy="1656184"/>
          </a:xfrm>
        </p:spPr>
        <p:txBody>
          <a:bodyPr>
            <a:noAutofit/>
          </a:bodyPr>
          <a:lstStyle/>
          <a:p>
            <a:pPr algn="ctr"/>
            <a:r>
              <a:rPr lang="sk-SK" sz="4800" b="1">
                <a:solidFill>
                  <a:schemeClr val="accent5"/>
                </a:solidFill>
              </a:rPr>
              <a:t>Teraz si ukážeme, ako funguje priraďovací automat.</a:t>
            </a:r>
            <a:endParaRPr lang="en-US" sz="4800" b="1">
              <a:solidFill>
                <a:schemeClr val="accent5"/>
              </a:solidFill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805241E-61C1-5138-E8F4-EB86F0AC47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12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031B71AF-3A9D-A1CE-C24D-CD02A4B286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4972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13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/>
          <p:cNvSpPr txBox="1"/>
          <p:nvPr/>
        </p:nvSpPr>
        <p:spPr>
          <a:xfrm>
            <a:off x="436038" y="516736"/>
            <a:ext cx="8528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Krok 1.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Automat predbežne priradí každého študenta do jeho najpreferovanejšej školy.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179512" y="6120829"/>
            <a:ext cx="88675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Keby školy prijali všetkých týchto predbežne pijatých študentov, dve z nich  (športová škola a gymnázium) by prekročili svoje kapacity.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AE5447B9-A782-C376-C469-7355F30773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709302"/>
              </p:ext>
            </p:extLst>
          </p:nvPr>
        </p:nvGraphicFramePr>
        <p:xfrm>
          <a:off x="971600" y="1278367"/>
          <a:ext cx="7022592" cy="4856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CFB8747D-34A7-ABC2-8744-903DCACF65B8}"/>
              </a:ext>
            </a:extLst>
          </p:cNvPr>
          <p:cNvSpPr/>
          <p:nvPr/>
        </p:nvSpPr>
        <p:spPr>
          <a:xfrm>
            <a:off x="988580" y="3531003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bdĺžnik: zaoblené rohy 17">
            <a:extLst>
              <a:ext uri="{FF2B5EF4-FFF2-40B4-BE49-F238E27FC236}">
                <a16:creationId xmlns:a16="http://schemas.microsoft.com/office/drawing/2014/main" id="{3C2EB68D-C530-5AC0-DE3F-603C2D01A3CB}"/>
              </a:ext>
            </a:extLst>
          </p:cNvPr>
          <p:cNvSpPr/>
          <p:nvPr/>
        </p:nvSpPr>
        <p:spPr>
          <a:xfrm>
            <a:off x="966003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dĺžnik: zaoblené rohy 18">
            <a:extLst>
              <a:ext uri="{FF2B5EF4-FFF2-40B4-BE49-F238E27FC236}">
                <a16:creationId xmlns:a16="http://schemas.microsoft.com/office/drawing/2014/main" id="{2399AB71-8D33-58BB-AEB9-DDA12702DEC2}"/>
              </a:ext>
            </a:extLst>
          </p:cNvPr>
          <p:cNvSpPr/>
          <p:nvPr/>
        </p:nvSpPr>
        <p:spPr>
          <a:xfrm>
            <a:off x="2694195" y="282858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bdĺžnik: zaoblené rohy 19">
            <a:extLst>
              <a:ext uri="{FF2B5EF4-FFF2-40B4-BE49-F238E27FC236}">
                <a16:creationId xmlns:a16="http://schemas.microsoft.com/office/drawing/2014/main" id="{54172887-A3AC-9A91-3C61-F205A19BF989}"/>
              </a:ext>
            </a:extLst>
          </p:cNvPr>
          <p:cNvSpPr/>
          <p:nvPr/>
        </p:nvSpPr>
        <p:spPr>
          <a:xfrm>
            <a:off x="2706569" y="392712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1B79B92C-2FCF-5BBE-D5C3-92E1B18218E2}"/>
              </a:ext>
            </a:extLst>
          </p:cNvPr>
          <p:cNvSpPr/>
          <p:nvPr/>
        </p:nvSpPr>
        <p:spPr>
          <a:xfrm>
            <a:off x="2688916" y="3578109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38776F22-A1ED-6128-B9E0-7DE23217497B}"/>
              </a:ext>
            </a:extLst>
          </p:cNvPr>
          <p:cNvSpPr/>
          <p:nvPr/>
        </p:nvSpPr>
        <p:spPr>
          <a:xfrm>
            <a:off x="4467543" y="4307321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bdĺžnik: zaoblené rohy 22">
            <a:extLst>
              <a:ext uri="{FF2B5EF4-FFF2-40B4-BE49-F238E27FC236}">
                <a16:creationId xmlns:a16="http://schemas.microsoft.com/office/drawing/2014/main" id="{BC40875C-8DDC-35F5-EE9D-9833FEF8D804}"/>
              </a:ext>
            </a:extLst>
          </p:cNvPr>
          <p:cNvSpPr/>
          <p:nvPr/>
        </p:nvSpPr>
        <p:spPr>
          <a:xfrm>
            <a:off x="4456465" y="466529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dĺžnik: zaoblené rohy 23">
            <a:extLst>
              <a:ext uri="{FF2B5EF4-FFF2-40B4-BE49-F238E27FC236}">
                <a16:creationId xmlns:a16="http://schemas.microsoft.com/office/drawing/2014/main" id="{1DDFF173-685F-F755-7DA0-084BB3F4AEB3}"/>
              </a:ext>
            </a:extLst>
          </p:cNvPr>
          <p:cNvSpPr/>
          <p:nvPr/>
        </p:nvSpPr>
        <p:spPr>
          <a:xfrm>
            <a:off x="4490121" y="5412448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bdĺžnik: zaoblené rohy 24">
            <a:extLst>
              <a:ext uri="{FF2B5EF4-FFF2-40B4-BE49-F238E27FC236}">
                <a16:creationId xmlns:a16="http://schemas.microsoft.com/office/drawing/2014/main" id="{F1EDDE91-74F5-3B7B-A74F-FD5DA5E3A6F2}"/>
              </a:ext>
            </a:extLst>
          </p:cNvPr>
          <p:cNvSpPr/>
          <p:nvPr/>
        </p:nvSpPr>
        <p:spPr>
          <a:xfrm>
            <a:off x="4490121" y="5783639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dĺžnik: zaoblené rohy 25">
            <a:extLst>
              <a:ext uri="{FF2B5EF4-FFF2-40B4-BE49-F238E27FC236}">
                <a16:creationId xmlns:a16="http://schemas.microsoft.com/office/drawing/2014/main" id="{24D023C4-EE43-3C18-2FDB-12596DCA62EC}"/>
              </a:ext>
            </a:extLst>
          </p:cNvPr>
          <p:cNvSpPr/>
          <p:nvPr/>
        </p:nvSpPr>
        <p:spPr>
          <a:xfrm>
            <a:off x="6231136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bdĺžnik: zaoblené rohy 26">
            <a:extLst>
              <a:ext uri="{FF2B5EF4-FFF2-40B4-BE49-F238E27FC236}">
                <a16:creationId xmlns:a16="http://schemas.microsoft.com/office/drawing/2014/main" id="{B5BB4C8C-D7F5-7ED5-9A04-EFCCC5D12A03}"/>
              </a:ext>
            </a:extLst>
          </p:cNvPr>
          <p:cNvSpPr/>
          <p:nvPr/>
        </p:nvSpPr>
        <p:spPr>
          <a:xfrm>
            <a:off x="6241102" y="504467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6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51957-D630-AD9E-786B-DD3ED8E5A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12DE7C10-7001-A873-DA3C-4892ADE863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D3A3E6A-4B50-06EC-2CC9-FBF35CF0F0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1AC6EE7-A3E1-B85D-2CF4-2E662412E9EA}"/>
              </a:ext>
            </a:extLst>
          </p:cNvPr>
          <p:cNvSpPr txBox="1"/>
          <p:nvPr/>
        </p:nvSpPr>
        <p:spPr>
          <a:xfrm>
            <a:off x="436038" y="516736"/>
            <a:ext cx="8528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Krok 2 a ďalšie.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Automat presunie študentov „pod čiarou“ na ich nasledujúce priority.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9265A579-4E75-7E51-7C33-0A066A331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863793"/>
              </p:ext>
            </p:extLst>
          </p:nvPr>
        </p:nvGraphicFramePr>
        <p:xfrm>
          <a:off x="971600" y="1278367"/>
          <a:ext cx="7022592" cy="4856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D8B158F6-FDDE-994A-0A16-7973C0266405}"/>
              </a:ext>
            </a:extLst>
          </p:cNvPr>
          <p:cNvSpPr/>
          <p:nvPr/>
        </p:nvSpPr>
        <p:spPr>
          <a:xfrm>
            <a:off x="988580" y="3531003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bdĺžnik: zaoblené rohy 17">
            <a:extLst>
              <a:ext uri="{FF2B5EF4-FFF2-40B4-BE49-F238E27FC236}">
                <a16:creationId xmlns:a16="http://schemas.microsoft.com/office/drawing/2014/main" id="{D55A73E6-92F0-7EAA-B02E-14B072B8AE2D}"/>
              </a:ext>
            </a:extLst>
          </p:cNvPr>
          <p:cNvSpPr/>
          <p:nvPr/>
        </p:nvSpPr>
        <p:spPr>
          <a:xfrm>
            <a:off x="966003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dĺžnik: zaoblené rohy 18">
            <a:extLst>
              <a:ext uri="{FF2B5EF4-FFF2-40B4-BE49-F238E27FC236}">
                <a16:creationId xmlns:a16="http://schemas.microsoft.com/office/drawing/2014/main" id="{B41C27A4-B84B-3F28-1827-A7B300319404}"/>
              </a:ext>
            </a:extLst>
          </p:cNvPr>
          <p:cNvSpPr/>
          <p:nvPr/>
        </p:nvSpPr>
        <p:spPr>
          <a:xfrm>
            <a:off x="2694195" y="282858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bdĺžnik: zaoblené rohy 19">
            <a:extLst>
              <a:ext uri="{FF2B5EF4-FFF2-40B4-BE49-F238E27FC236}">
                <a16:creationId xmlns:a16="http://schemas.microsoft.com/office/drawing/2014/main" id="{DA359B85-4AAD-A96F-7486-53238C370B04}"/>
              </a:ext>
            </a:extLst>
          </p:cNvPr>
          <p:cNvSpPr/>
          <p:nvPr/>
        </p:nvSpPr>
        <p:spPr>
          <a:xfrm>
            <a:off x="2694195" y="354260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0EEDF815-AB38-8996-B419-294FE1ADCF6C}"/>
              </a:ext>
            </a:extLst>
          </p:cNvPr>
          <p:cNvSpPr/>
          <p:nvPr/>
        </p:nvSpPr>
        <p:spPr>
          <a:xfrm>
            <a:off x="2746971" y="390962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4A2DCBDA-7C34-FD1A-310A-4A932B01907A}"/>
              </a:ext>
            </a:extLst>
          </p:cNvPr>
          <p:cNvSpPr/>
          <p:nvPr/>
        </p:nvSpPr>
        <p:spPr>
          <a:xfrm>
            <a:off x="4467543" y="4307321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bdĺžnik: zaoblené rohy 22">
            <a:extLst>
              <a:ext uri="{FF2B5EF4-FFF2-40B4-BE49-F238E27FC236}">
                <a16:creationId xmlns:a16="http://schemas.microsoft.com/office/drawing/2014/main" id="{1B56C654-FE28-95C5-3DDA-CC7A03A4A211}"/>
              </a:ext>
            </a:extLst>
          </p:cNvPr>
          <p:cNvSpPr/>
          <p:nvPr/>
        </p:nvSpPr>
        <p:spPr>
          <a:xfrm>
            <a:off x="4456465" y="466529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dĺžnik: zaoblené rohy 23">
            <a:extLst>
              <a:ext uri="{FF2B5EF4-FFF2-40B4-BE49-F238E27FC236}">
                <a16:creationId xmlns:a16="http://schemas.microsoft.com/office/drawing/2014/main" id="{F4C87253-9804-FBF3-4505-6ED20D39A673}"/>
              </a:ext>
            </a:extLst>
          </p:cNvPr>
          <p:cNvSpPr/>
          <p:nvPr/>
        </p:nvSpPr>
        <p:spPr>
          <a:xfrm>
            <a:off x="4490121" y="5412448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bdĺžnik: zaoblené rohy 24">
            <a:extLst>
              <a:ext uri="{FF2B5EF4-FFF2-40B4-BE49-F238E27FC236}">
                <a16:creationId xmlns:a16="http://schemas.microsoft.com/office/drawing/2014/main" id="{8750EC98-25E0-FE32-88E8-B1D9712E28AA}"/>
              </a:ext>
            </a:extLst>
          </p:cNvPr>
          <p:cNvSpPr/>
          <p:nvPr/>
        </p:nvSpPr>
        <p:spPr>
          <a:xfrm>
            <a:off x="4490121" y="5783639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dĺžnik: zaoblené rohy 25">
            <a:extLst>
              <a:ext uri="{FF2B5EF4-FFF2-40B4-BE49-F238E27FC236}">
                <a16:creationId xmlns:a16="http://schemas.microsoft.com/office/drawing/2014/main" id="{00151287-C386-766A-3D6C-8D164726B468}"/>
              </a:ext>
            </a:extLst>
          </p:cNvPr>
          <p:cNvSpPr/>
          <p:nvPr/>
        </p:nvSpPr>
        <p:spPr>
          <a:xfrm>
            <a:off x="6231136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bdĺžnik: zaoblené rohy 26">
            <a:extLst>
              <a:ext uri="{FF2B5EF4-FFF2-40B4-BE49-F238E27FC236}">
                <a16:creationId xmlns:a16="http://schemas.microsoft.com/office/drawing/2014/main" id="{00D184E9-17A3-FC51-C9D7-73FF4C7419F8}"/>
              </a:ext>
            </a:extLst>
          </p:cNvPr>
          <p:cNvSpPr/>
          <p:nvPr/>
        </p:nvSpPr>
        <p:spPr>
          <a:xfrm>
            <a:off x="6241102" y="504467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18906 -0.0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44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022E-16 L 0.18906 -0.1692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44" y="-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B2FC1-85ED-DF44-6DBC-3C76BF3AD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5B3EB92-7CBF-C8EF-F02D-718F054257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7D16258-1627-1B2E-072A-72426E432CF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7F716CB0-80F3-C1D3-F7B8-2F782B35A648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1278367"/>
          <a:ext cx="7022592" cy="4856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70F86B16-1BDF-0FE5-C2A2-E22CD5DEF130}"/>
              </a:ext>
            </a:extLst>
          </p:cNvPr>
          <p:cNvSpPr/>
          <p:nvPr/>
        </p:nvSpPr>
        <p:spPr>
          <a:xfrm>
            <a:off x="988580" y="3531003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bdĺžnik: zaoblené rohy 17">
            <a:extLst>
              <a:ext uri="{FF2B5EF4-FFF2-40B4-BE49-F238E27FC236}">
                <a16:creationId xmlns:a16="http://schemas.microsoft.com/office/drawing/2014/main" id="{5C017CC5-E424-60DC-0E0F-0568D5641422}"/>
              </a:ext>
            </a:extLst>
          </p:cNvPr>
          <p:cNvSpPr/>
          <p:nvPr/>
        </p:nvSpPr>
        <p:spPr>
          <a:xfrm>
            <a:off x="966003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dĺžnik: zaoblené rohy 18">
            <a:extLst>
              <a:ext uri="{FF2B5EF4-FFF2-40B4-BE49-F238E27FC236}">
                <a16:creationId xmlns:a16="http://schemas.microsoft.com/office/drawing/2014/main" id="{55D6F6E3-7080-5888-65D6-C9500FB4F1D9}"/>
              </a:ext>
            </a:extLst>
          </p:cNvPr>
          <p:cNvSpPr/>
          <p:nvPr/>
        </p:nvSpPr>
        <p:spPr>
          <a:xfrm>
            <a:off x="2694195" y="282858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bdĺžnik: zaoblené rohy 19">
            <a:extLst>
              <a:ext uri="{FF2B5EF4-FFF2-40B4-BE49-F238E27FC236}">
                <a16:creationId xmlns:a16="http://schemas.microsoft.com/office/drawing/2014/main" id="{F088EC52-2476-6C84-8815-C789B071544B}"/>
              </a:ext>
            </a:extLst>
          </p:cNvPr>
          <p:cNvSpPr/>
          <p:nvPr/>
        </p:nvSpPr>
        <p:spPr>
          <a:xfrm>
            <a:off x="2694195" y="354260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A3349981-FF97-5967-6681-E94A3F37E260}"/>
              </a:ext>
            </a:extLst>
          </p:cNvPr>
          <p:cNvSpPr/>
          <p:nvPr/>
        </p:nvSpPr>
        <p:spPr>
          <a:xfrm>
            <a:off x="4482896" y="3931437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1705C847-2854-FF15-DE41-561391F98CF9}"/>
              </a:ext>
            </a:extLst>
          </p:cNvPr>
          <p:cNvSpPr/>
          <p:nvPr/>
        </p:nvSpPr>
        <p:spPr>
          <a:xfrm>
            <a:off x="4467543" y="4307321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bdĺžnik: zaoblené rohy 22">
            <a:extLst>
              <a:ext uri="{FF2B5EF4-FFF2-40B4-BE49-F238E27FC236}">
                <a16:creationId xmlns:a16="http://schemas.microsoft.com/office/drawing/2014/main" id="{466C302E-6903-8321-6554-F080D51BA13C}"/>
              </a:ext>
            </a:extLst>
          </p:cNvPr>
          <p:cNvSpPr/>
          <p:nvPr/>
        </p:nvSpPr>
        <p:spPr>
          <a:xfrm>
            <a:off x="4456465" y="466529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dĺžnik: zaoblené rohy 23">
            <a:extLst>
              <a:ext uri="{FF2B5EF4-FFF2-40B4-BE49-F238E27FC236}">
                <a16:creationId xmlns:a16="http://schemas.microsoft.com/office/drawing/2014/main" id="{A1C1280F-C776-09F3-E0BF-0E16B5A315F4}"/>
              </a:ext>
            </a:extLst>
          </p:cNvPr>
          <p:cNvSpPr/>
          <p:nvPr/>
        </p:nvSpPr>
        <p:spPr>
          <a:xfrm>
            <a:off x="4490121" y="5412448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bdĺžnik: zaoblené rohy 24">
            <a:extLst>
              <a:ext uri="{FF2B5EF4-FFF2-40B4-BE49-F238E27FC236}">
                <a16:creationId xmlns:a16="http://schemas.microsoft.com/office/drawing/2014/main" id="{AB35D78E-3793-DE64-36F4-5F8C1473C3B1}"/>
              </a:ext>
            </a:extLst>
          </p:cNvPr>
          <p:cNvSpPr/>
          <p:nvPr/>
        </p:nvSpPr>
        <p:spPr>
          <a:xfrm>
            <a:off x="6266000" y="464341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dĺžnik: zaoblené rohy 25">
            <a:extLst>
              <a:ext uri="{FF2B5EF4-FFF2-40B4-BE49-F238E27FC236}">
                <a16:creationId xmlns:a16="http://schemas.microsoft.com/office/drawing/2014/main" id="{694E802E-1E98-E6CA-523F-C2A3018963B8}"/>
              </a:ext>
            </a:extLst>
          </p:cNvPr>
          <p:cNvSpPr/>
          <p:nvPr/>
        </p:nvSpPr>
        <p:spPr>
          <a:xfrm>
            <a:off x="6231136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bdĺžnik: zaoblené rohy 26">
            <a:extLst>
              <a:ext uri="{FF2B5EF4-FFF2-40B4-BE49-F238E27FC236}">
                <a16:creationId xmlns:a16="http://schemas.microsoft.com/office/drawing/2014/main" id="{58F95B00-680C-DDB9-EF2B-5AC5A3AFCE6E}"/>
              </a:ext>
            </a:extLst>
          </p:cNvPr>
          <p:cNvSpPr/>
          <p:nvPr/>
        </p:nvSpPr>
        <p:spPr>
          <a:xfrm>
            <a:off x="6241102" y="504467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E1DA006D-3E22-FC1E-F095-8E868B47BBEA}"/>
              </a:ext>
            </a:extLst>
          </p:cNvPr>
          <p:cNvSpPr txBox="1"/>
          <p:nvPr/>
        </p:nvSpPr>
        <p:spPr>
          <a:xfrm>
            <a:off x="179512" y="6120829"/>
            <a:ext cx="88675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Pod čiarou sa ocitla Hana na gymnáziu. Automat ju presunie na jej druhú možnosť, a to na priemyslovku.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96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18906 0.0523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44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6AC07-3CBA-5EC0-9C93-5441F249F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85BA9DB6-9664-C740-D2A0-86DE9A1883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EEE74E6-8236-F56D-5C37-745D6F0DC04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22602C14-30CC-1508-3F5D-BA2A1266F92A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1278367"/>
          <a:ext cx="7022592" cy="4856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5400EAB3-8ADF-7480-A522-B4FB161B6518}"/>
              </a:ext>
            </a:extLst>
          </p:cNvPr>
          <p:cNvSpPr/>
          <p:nvPr/>
        </p:nvSpPr>
        <p:spPr>
          <a:xfrm>
            <a:off x="988580" y="3531003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bdĺžnik: zaoblené rohy 17">
            <a:extLst>
              <a:ext uri="{FF2B5EF4-FFF2-40B4-BE49-F238E27FC236}">
                <a16:creationId xmlns:a16="http://schemas.microsoft.com/office/drawing/2014/main" id="{1528CFA8-D158-A05E-703E-8A6359338F33}"/>
              </a:ext>
            </a:extLst>
          </p:cNvPr>
          <p:cNvSpPr/>
          <p:nvPr/>
        </p:nvSpPr>
        <p:spPr>
          <a:xfrm>
            <a:off x="966003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dĺžnik: zaoblené rohy 18">
            <a:extLst>
              <a:ext uri="{FF2B5EF4-FFF2-40B4-BE49-F238E27FC236}">
                <a16:creationId xmlns:a16="http://schemas.microsoft.com/office/drawing/2014/main" id="{BC5A16DD-CD07-CA0C-9243-9F792A6D2299}"/>
              </a:ext>
            </a:extLst>
          </p:cNvPr>
          <p:cNvSpPr/>
          <p:nvPr/>
        </p:nvSpPr>
        <p:spPr>
          <a:xfrm>
            <a:off x="2694195" y="282858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bdĺžnik: zaoblené rohy 19">
            <a:extLst>
              <a:ext uri="{FF2B5EF4-FFF2-40B4-BE49-F238E27FC236}">
                <a16:creationId xmlns:a16="http://schemas.microsoft.com/office/drawing/2014/main" id="{C8472922-9DE7-0750-C228-BECD3EA33898}"/>
              </a:ext>
            </a:extLst>
          </p:cNvPr>
          <p:cNvSpPr/>
          <p:nvPr/>
        </p:nvSpPr>
        <p:spPr>
          <a:xfrm>
            <a:off x="2694195" y="354260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E50BC952-07D0-3A46-D8DD-F4E6CC61CC43}"/>
              </a:ext>
            </a:extLst>
          </p:cNvPr>
          <p:cNvSpPr/>
          <p:nvPr/>
        </p:nvSpPr>
        <p:spPr>
          <a:xfrm>
            <a:off x="4482896" y="3931437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1BC2AEE3-FFBD-B943-D2FA-6BF60E9150D9}"/>
              </a:ext>
            </a:extLst>
          </p:cNvPr>
          <p:cNvSpPr/>
          <p:nvPr/>
        </p:nvSpPr>
        <p:spPr>
          <a:xfrm>
            <a:off x="4467543" y="4307321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bdĺžnik: zaoblené rohy 22">
            <a:extLst>
              <a:ext uri="{FF2B5EF4-FFF2-40B4-BE49-F238E27FC236}">
                <a16:creationId xmlns:a16="http://schemas.microsoft.com/office/drawing/2014/main" id="{68EA9EEE-6514-9C5A-D27D-7D150F75B08F}"/>
              </a:ext>
            </a:extLst>
          </p:cNvPr>
          <p:cNvSpPr/>
          <p:nvPr/>
        </p:nvSpPr>
        <p:spPr>
          <a:xfrm>
            <a:off x="4456465" y="466529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dĺžnik: zaoblené rohy 23">
            <a:extLst>
              <a:ext uri="{FF2B5EF4-FFF2-40B4-BE49-F238E27FC236}">
                <a16:creationId xmlns:a16="http://schemas.microsoft.com/office/drawing/2014/main" id="{2B80B7B5-20A7-98BD-42AC-AEA4871874F9}"/>
              </a:ext>
            </a:extLst>
          </p:cNvPr>
          <p:cNvSpPr/>
          <p:nvPr/>
        </p:nvSpPr>
        <p:spPr>
          <a:xfrm>
            <a:off x="6232528" y="5783639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bdĺžnik: zaoblené rohy 24">
            <a:extLst>
              <a:ext uri="{FF2B5EF4-FFF2-40B4-BE49-F238E27FC236}">
                <a16:creationId xmlns:a16="http://schemas.microsoft.com/office/drawing/2014/main" id="{BA602679-BBE2-3DBC-5994-B63551B02C63}"/>
              </a:ext>
            </a:extLst>
          </p:cNvPr>
          <p:cNvSpPr/>
          <p:nvPr/>
        </p:nvSpPr>
        <p:spPr>
          <a:xfrm>
            <a:off x="6266000" y="464341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dĺžnik: zaoblené rohy 25">
            <a:extLst>
              <a:ext uri="{FF2B5EF4-FFF2-40B4-BE49-F238E27FC236}">
                <a16:creationId xmlns:a16="http://schemas.microsoft.com/office/drawing/2014/main" id="{8A230584-46E2-6DB3-FE2B-A3223EAD7AF8}"/>
              </a:ext>
            </a:extLst>
          </p:cNvPr>
          <p:cNvSpPr/>
          <p:nvPr/>
        </p:nvSpPr>
        <p:spPr>
          <a:xfrm>
            <a:off x="6231136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bdĺžnik: zaoblené rohy 26">
            <a:extLst>
              <a:ext uri="{FF2B5EF4-FFF2-40B4-BE49-F238E27FC236}">
                <a16:creationId xmlns:a16="http://schemas.microsoft.com/office/drawing/2014/main" id="{82D3FF96-1908-F439-B190-506567F58F6D}"/>
              </a:ext>
            </a:extLst>
          </p:cNvPr>
          <p:cNvSpPr/>
          <p:nvPr/>
        </p:nvSpPr>
        <p:spPr>
          <a:xfrm>
            <a:off x="6241102" y="504467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855F034F-9306-92D1-D76D-53429FB90D28}"/>
              </a:ext>
            </a:extLst>
          </p:cNvPr>
          <p:cNvSpPr txBox="1"/>
          <p:nvPr/>
        </p:nvSpPr>
        <p:spPr>
          <a:xfrm>
            <a:off x="138219" y="6103474"/>
            <a:ext cx="88675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Aj na priemyslovke je Hana pod čiarou, preto ju automat presunie na jej tretiu, na prihláške poslednú možnosť – športovú školu.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7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022E-16 L -0.38628 -0.1652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23" y="-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4DEDE-286B-3730-0A5A-08EE919F3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6D45D4C6-AF3B-C833-9AE4-4BCBE980B6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17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F9294020-4F0E-B2DB-49CC-8FD6B07C0FF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46C5563B-E89C-AE60-D336-70F76D9388DF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1278367"/>
          <a:ext cx="7022592" cy="4856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732F75FE-14E7-51DD-0D43-76CA61538276}"/>
              </a:ext>
            </a:extLst>
          </p:cNvPr>
          <p:cNvSpPr/>
          <p:nvPr/>
        </p:nvSpPr>
        <p:spPr>
          <a:xfrm>
            <a:off x="988580" y="3531003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bdĺžnik: zaoblené rohy 17">
            <a:extLst>
              <a:ext uri="{FF2B5EF4-FFF2-40B4-BE49-F238E27FC236}">
                <a16:creationId xmlns:a16="http://schemas.microsoft.com/office/drawing/2014/main" id="{D0B17770-F4D7-FC62-AE01-112AC35DB98C}"/>
              </a:ext>
            </a:extLst>
          </p:cNvPr>
          <p:cNvSpPr/>
          <p:nvPr/>
        </p:nvSpPr>
        <p:spPr>
          <a:xfrm>
            <a:off x="966003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dĺžnik: zaoblené rohy 18">
            <a:extLst>
              <a:ext uri="{FF2B5EF4-FFF2-40B4-BE49-F238E27FC236}">
                <a16:creationId xmlns:a16="http://schemas.microsoft.com/office/drawing/2014/main" id="{5B6141E8-DDAD-1DBF-5794-77AB52C985ED}"/>
              </a:ext>
            </a:extLst>
          </p:cNvPr>
          <p:cNvSpPr/>
          <p:nvPr/>
        </p:nvSpPr>
        <p:spPr>
          <a:xfrm>
            <a:off x="2694195" y="282858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bdĺžnik: zaoblené rohy 19">
            <a:extLst>
              <a:ext uri="{FF2B5EF4-FFF2-40B4-BE49-F238E27FC236}">
                <a16:creationId xmlns:a16="http://schemas.microsoft.com/office/drawing/2014/main" id="{DEFDA331-D8D1-1CA5-94E7-73840A29A138}"/>
              </a:ext>
            </a:extLst>
          </p:cNvPr>
          <p:cNvSpPr/>
          <p:nvPr/>
        </p:nvSpPr>
        <p:spPr>
          <a:xfrm>
            <a:off x="2694195" y="354260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5BC07823-1A33-B88B-B745-6DDE08BEA7D0}"/>
              </a:ext>
            </a:extLst>
          </p:cNvPr>
          <p:cNvSpPr/>
          <p:nvPr/>
        </p:nvSpPr>
        <p:spPr>
          <a:xfrm>
            <a:off x="4482896" y="3931437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92AAC895-EA88-71D4-5B21-ADA9D1EDC5FB}"/>
              </a:ext>
            </a:extLst>
          </p:cNvPr>
          <p:cNvSpPr/>
          <p:nvPr/>
        </p:nvSpPr>
        <p:spPr>
          <a:xfrm>
            <a:off x="4467543" y="4307321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bdĺžnik: zaoblené rohy 22">
            <a:extLst>
              <a:ext uri="{FF2B5EF4-FFF2-40B4-BE49-F238E27FC236}">
                <a16:creationId xmlns:a16="http://schemas.microsoft.com/office/drawing/2014/main" id="{0D52886E-C556-635B-11F7-4D4DAB16CACB}"/>
              </a:ext>
            </a:extLst>
          </p:cNvPr>
          <p:cNvSpPr/>
          <p:nvPr/>
        </p:nvSpPr>
        <p:spPr>
          <a:xfrm>
            <a:off x="4456465" y="466529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dĺžnik: zaoblené rohy 23">
            <a:extLst>
              <a:ext uri="{FF2B5EF4-FFF2-40B4-BE49-F238E27FC236}">
                <a16:creationId xmlns:a16="http://schemas.microsoft.com/office/drawing/2014/main" id="{BDFC689F-4A2F-EDD1-41CF-D39442A14C7F}"/>
              </a:ext>
            </a:extLst>
          </p:cNvPr>
          <p:cNvSpPr/>
          <p:nvPr/>
        </p:nvSpPr>
        <p:spPr>
          <a:xfrm>
            <a:off x="6232528" y="5783639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bdĺžnik: zaoblené rohy 24">
            <a:extLst>
              <a:ext uri="{FF2B5EF4-FFF2-40B4-BE49-F238E27FC236}">
                <a16:creationId xmlns:a16="http://schemas.microsoft.com/office/drawing/2014/main" id="{3D03285E-6832-E53F-BC94-38F743A7D450}"/>
              </a:ext>
            </a:extLst>
          </p:cNvPr>
          <p:cNvSpPr/>
          <p:nvPr/>
        </p:nvSpPr>
        <p:spPr>
          <a:xfrm>
            <a:off x="6266000" y="464341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dĺžnik: zaoblené rohy 25">
            <a:extLst>
              <a:ext uri="{FF2B5EF4-FFF2-40B4-BE49-F238E27FC236}">
                <a16:creationId xmlns:a16="http://schemas.microsoft.com/office/drawing/2014/main" id="{C0211444-86A9-DEAA-878E-563F3BD294AE}"/>
              </a:ext>
            </a:extLst>
          </p:cNvPr>
          <p:cNvSpPr/>
          <p:nvPr/>
        </p:nvSpPr>
        <p:spPr>
          <a:xfrm>
            <a:off x="6231136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bdĺžnik: zaoblené rohy 26">
            <a:extLst>
              <a:ext uri="{FF2B5EF4-FFF2-40B4-BE49-F238E27FC236}">
                <a16:creationId xmlns:a16="http://schemas.microsoft.com/office/drawing/2014/main" id="{3A47B20C-73DD-76FD-5A0C-AA0F23526C0F}"/>
              </a:ext>
            </a:extLst>
          </p:cNvPr>
          <p:cNvSpPr/>
          <p:nvPr/>
        </p:nvSpPr>
        <p:spPr>
          <a:xfrm>
            <a:off x="6241102" y="504467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4C6514D-CA3B-160A-8AB8-50133E401F8C}"/>
              </a:ext>
            </a:extLst>
          </p:cNvPr>
          <p:cNvSpPr txBox="1"/>
          <p:nvPr/>
        </p:nvSpPr>
        <p:spPr>
          <a:xfrm>
            <a:off x="138219" y="6141610"/>
            <a:ext cx="88675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Žiaľ, aj na športovej škole je Hana pod čiarou, ale už nemá inú prihlášku, preto automat končí.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21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022E-16 L -0.38628 -0.16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23" y="-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8A795-4B39-0971-C9F6-490163F74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D06ACFB3-DDA3-096F-14DD-C7505D5EB1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18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8514B41-9030-BDB8-E5E6-C32FA57E4FA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5537321D-AE7D-32BB-63B2-B020DEE3BC94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1278367"/>
          <a:ext cx="7022592" cy="4856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341BCD89-958B-7758-7B7B-B7561B73FF13}"/>
              </a:ext>
            </a:extLst>
          </p:cNvPr>
          <p:cNvSpPr/>
          <p:nvPr/>
        </p:nvSpPr>
        <p:spPr>
          <a:xfrm>
            <a:off x="988580" y="3531003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bdĺžnik: zaoblené rohy 17">
            <a:extLst>
              <a:ext uri="{FF2B5EF4-FFF2-40B4-BE49-F238E27FC236}">
                <a16:creationId xmlns:a16="http://schemas.microsoft.com/office/drawing/2014/main" id="{9714102F-EA7D-A44D-2931-982388873061}"/>
              </a:ext>
            </a:extLst>
          </p:cNvPr>
          <p:cNvSpPr/>
          <p:nvPr/>
        </p:nvSpPr>
        <p:spPr>
          <a:xfrm>
            <a:off x="966003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dĺžnik: zaoblené rohy 18">
            <a:extLst>
              <a:ext uri="{FF2B5EF4-FFF2-40B4-BE49-F238E27FC236}">
                <a16:creationId xmlns:a16="http://schemas.microsoft.com/office/drawing/2014/main" id="{2BE6D371-AAD0-0B88-2159-D4EA101E2A2B}"/>
              </a:ext>
            </a:extLst>
          </p:cNvPr>
          <p:cNvSpPr/>
          <p:nvPr/>
        </p:nvSpPr>
        <p:spPr>
          <a:xfrm>
            <a:off x="2694195" y="282858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bdĺžnik: zaoblené rohy 19">
            <a:extLst>
              <a:ext uri="{FF2B5EF4-FFF2-40B4-BE49-F238E27FC236}">
                <a16:creationId xmlns:a16="http://schemas.microsoft.com/office/drawing/2014/main" id="{23D005EE-D301-0879-4FB0-4D076470EB4F}"/>
              </a:ext>
            </a:extLst>
          </p:cNvPr>
          <p:cNvSpPr/>
          <p:nvPr/>
        </p:nvSpPr>
        <p:spPr>
          <a:xfrm>
            <a:off x="2694195" y="354260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F9A4D0A0-8A12-288F-CF92-FCBBD3C6320E}"/>
              </a:ext>
            </a:extLst>
          </p:cNvPr>
          <p:cNvSpPr/>
          <p:nvPr/>
        </p:nvSpPr>
        <p:spPr>
          <a:xfrm>
            <a:off x="4482896" y="3931437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A5EC152C-D2E8-AEF6-F4D7-B2A940B8EFE6}"/>
              </a:ext>
            </a:extLst>
          </p:cNvPr>
          <p:cNvSpPr/>
          <p:nvPr/>
        </p:nvSpPr>
        <p:spPr>
          <a:xfrm>
            <a:off x="4467543" y="4307321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bdĺžnik: zaoblené rohy 22">
            <a:extLst>
              <a:ext uri="{FF2B5EF4-FFF2-40B4-BE49-F238E27FC236}">
                <a16:creationId xmlns:a16="http://schemas.microsoft.com/office/drawing/2014/main" id="{F549D5EB-985C-82AC-627A-C0419F3AFA60}"/>
              </a:ext>
            </a:extLst>
          </p:cNvPr>
          <p:cNvSpPr/>
          <p:nvPr/>
        </p:nvSpPr>
        <p:spPr>
          <a:xfrm>
            <a:off x="4456465" y="4665292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bdĺžnik: zaoblené rohy 24">
            <a:extLst>
              <a:ext uri="{FF2B5EF4-FFF2-40B4-BE49-F238E27FC236}">
                <a16:creationId xmlns:a16="http://schemas.microsoft.com/office/drawing/2014/main" id="{D8A97DDF-8C62-2CBB-E415-395C32F9D8DA}"/>
              </a:ext>
            </a:extLst>
          </p:cNvPr>
          <p:cNvSpPr/>
          <p:nvPr/>
        </p:nvSpPr>
        <p:spPr>
          <a:xfrm>
            <a:off x="6266000" y="464341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bdĺžnik: zaoblené rohy 25">
            <a:extLst>
              <a:ext uri="{FF2B5EF4-FFF2-40B4-BE49-F238E27FC236}">
                <a16:creationId xmlns:a16="http://schemas.microsoft.com/office/drawing/2014/main" id="{65F2711F-78F1-442A-B555-E22FBC641DBE}"/>
              </a:ext>
            </a:extLst>
          </p:cNvPr>
          <p:cNvSpPr/>
          <p:nvPr/>
        </p:nvSpPr>
        <p:spPr>
          <a:xfrm>
            <a:off x="6231136" y="4320846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bdĺžnik: zaoblené rohy 26">
            <a:extLst>
              <a:ext uri="{FF2B5EF4-FFF2-40B4-BE49-F238E27FC236}">
                <a16:creationId xmlns:a16="http://schemas.microsoft.com/office/drawing/2014/main" id="{D7D4BC27-EAEB-F53B-A767-E798F84095EC}"/>
              </a:ext>
            </a:extLst>
          </p:cNvPr>
          <p:cNvSpPr/>
          <p:nvPr/>
        </p:nvSpPr>
        <p:spPr>
          <a:xfrm>
            <a:off x="6241102" y="5044674"/>
            <a:ext cx="1728192" cy="351208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21B755C1-CBEC-FFF5-DFE1-3FF6B1A74540}"/>
              </a:ext>
            </a:extLst>
          </p:cNvPr>
          <p:cNvSpPr txBox="1"/>
          <p:nvPr/>
        </p:nvSpPr>
        <p:spPr>
          <a:xfrm>
            <a:off x="368096" y="51673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Výsledok: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Bolo prijatých 10 študentov, osem na svoju prvú možnosť,  dvaja na svoju druhú možnosť.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445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1292"/>
            <a:ext cx="8229600" cy="773839"/>
          </a:xfrm>
        </p:spPr>
        <p:txBody>
          <a:bodyPr>
            <a:normAutofit/>
          </a:bodyPr>
          <a:lstStyle/>
          <a:p>
            <a:r>
              <a:rPr lang="sk-SK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Porovnanie výsledkov</a:t>
            </a:r>
            <a:endParaRPr lang="sk-SK" b="1" dirty="0"/>
          </a:p>
        </p:txBody>
      </p:sp>
      <p:sp>
        <p:nvSpPr>
          <p:cNvPr id="3" name="Zástupný objekt pre číslo snímky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11" name="BlokTextu 10"/>
          <p:cNvSpPr txBox="1"/>
          <p:nvPr/>
        </p:nvSpPr>
        <p:spPr>
          <a:xfrm>
            <a:off x="179512" y="4724415"/>
            <a:ext cx="88134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oboch prípadoch je výsledné priradenie </a:t>
            </a:r>
            <a:r>
              <a:rPr lang="sk-SK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stabilné,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znamená toto: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Ak nejaký študent nebol prijatý vôbec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 tomto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prípade Hana)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alebo bol prijatý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na menej preferovanú školu (Filip), tak to bolo preto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že ním preferované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školy zaplnili všetky svoje miesta študentami, ktorí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mali na danej škole lepšie poradie. 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nejaká škola neprijala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podľa jej kritérií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lepšieho študenta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(napr. gymnázium neprijalo Adama),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 tento študent bol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prijatý na školu, ktorú on preferuje viac.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BlokTextu 40"/>
          <p:cNvSpPr txBox="1"/>
          <p:nvPr/>
        </p:nvSpPr>
        <p:spPr>
          <a:xfrm>
            <a:off x="474542" y="1195131"/>
            <a:ext cx="32333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>
                <a:latin typeface="Times New Roman" panose="02020603050405020304" pitchFamily="18" charset="0"/>
                <a:cs typeface="Times New Roman" panose="02020603050405020304" pitchFamily="18" charset="0"/>
              </a:rPr>
              <a:t>Decentralizovaný proces 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BlokTextu 41"/>
          <p:cNvSpPr txBox="1"/>
          <p:nvPr/>
        </p:nvSpPr>
        <p:spPr>
          <a:xfrm>
            <a:off x="4867030" y="1187460"/>
            <a:ext cx="34493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Študentsky orientovaný algoritmus 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CA3BBEAB-2DBB-1281-984A-68EDA0D7D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756" y="1628800"/>
            <a:ext cx="4299732" cy="3044288"/>
          </a:xfrm>
          <a:prstGeom prst="rect">
            <a:avLst/>
          </a:prstGeom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FC23A550-3227-663F-FC96-EE58594EB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628800"/>
            <a:ext cx="4384295" cy="303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74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50168"/>
            <a:ext cx="8229600" cy="702568"/>
          </a:xfrm>
        </p:spPr>
        <p:txBody>
          <a:bodyPr>
            <a:normAutofit/>
          </a:bodyPr>
          <a:lstStyle/>
          <a:p>
            <a:r>
              <a:rPr lang="sk-SK" b="1" dirty="0"/>
              <a:t>Vyžadované vstupné dáta od študentov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/>
          <a:lstStyle/>
          <a:p>
            <a:pPr marL="0" indent="0">
              <a:buNone/>
            </a:pP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Každý študent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uvedie v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prihláške </a:t>
            </a:r>
            <a:r>
              <a:rPr lang="sk-SK" sz="2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najviac </a:t>
            </a:r>
            <a:r>
              <a:rPr lang="sk-SK" sz="2200" b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školy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, z toho najviac dve talentov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 dve netalentové, v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poradí podľa svojich preferencií.</a:t>
            </a:r>
          </a:p>
          <a:p>
            <a:pPr marL="0" indent="0">
              <a:buNone/>
            </a:pP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Príklad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: Daniel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prihláške uviedol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Gymnázium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Konzervatórium - talentová</a:t>
            </a:r>
            <a:endParaRPr lang="sk-S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Priemyslovka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Športové gymnázium - talentová</a:t>
            </a:r>
          </a:p>
          <a:p>
            <a:pPr marL="0" indent="0">
              <a:buNone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znamená:</a:t>
            </a:r>
          </a:p>
          <a:p>
            <a:pPr marL="731837" lvl="1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Daniel by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najradšej študoval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na gymnáziu</a:t>
            </a:r>
          </a:p>
          <a:p>
            <a:pPr marL="731837" lvl="1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Ak by gymnázium nevyšlo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chcel by ísť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na konzervatórium</a:t>
            </a:r>
            <a:endParaRPr lang="sk-S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837" lvl="1" indent="-457200">
              <a:buFont typeface="+mj-lt"/>
              <a:buAutoNum type="arabicPeriod"/>
            </a:pP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 by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sa nedostal ani na konzervatórium,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prijal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by priemyslovku</a:t>
            </a:r>
          </a:p>
          <a:p>
            <a:pPr marL="731837" lvl="1" indent="-457200">
              <a:buFont typeface="+mj-lt"/>
              <a:buAutoNum type="arabicPeriod"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Poslednou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možnosťou je štúdium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na športovom gymnáziu</a:t>
            </a:r>
          </a:p>
          <a:p>
            <a:pPr marL="0" indent="0">
              <a:buNone/>
            </a:pP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Každá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škola si na základe </a:t>
            </a:r>
            <a:r>
              <a:rPr lang="sk-SK" sz="2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vlastných </a:t>
            </a:r>
            <a:r>
              <a:rPr lang="sk-SK" sz="2200" b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kritérií </a:t>
            </a:r>
            <a:r>
              <a:rPr lang="sk-SK" sz="2200">
                <a:latin typeface="Times New Roman" panose="02020603050405020304" pitchFamily="18" charset="0"/>
                <a:cs typeface="Times New Roman" panose="02020603050405020304" pitchFamily="18" charset="0"/>
              </a:rPr>
              <a:t>(prijímacie skúšky a iné podmienky) zoradí </a:t>
            </a:r>
            <a:r>
              <a:rPr lang="sk-S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uchádzačov.</a:t>
            </a:r>
          </a:p>
          <a:p>
            <a:pPr marL="457200" indent="-457200">
              <a:buFont typeface="+mj-lt"/>
              <a:buAutoNum type="arabicPeriod"/>
            </a:pP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56DA72B-A7EB-48FD-9454-0CAC373ED4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5FE4AA-39CD-4CB9-A9E9-004848F338DD}" type="slidenum">
              <a:rPr lang="sk-SK" smtClean="0"/>
              <a:pPr>
                <a:defRPr/>
              </a:pPr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413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71800-4448-58C4-20C5-392C0EB67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E4F7B5-1EDC-47FB-3B22-476A6F91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1292"/>
            <a:ext cx="8229600" cy="773839"/>
          </a:xfrm>
        </p:spPr>
        <p:txBody>
          <a:bodyPr>
            <a:normAutofit/>
          </a:bodyPr>
          <a:lstStyle/>
          <a:p>
            <a:r>
              <a:rPr lang="sk-SK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Porovnanie výsledkov</a:t>
            </a:r>
            <a:endParaRPr lang="sk-SK" b="1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068AEEB0-8815-40FE-1151-8B3B41ED03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20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D5F1DF8-652D-BBC1-1A60-38608C0DF9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41" name="BlokTextu 40">
            <a:extLst>
              <a:ext uri="{FF2B5EF4-FFF2-40B4-BE49-F238E27FC236}">
                <a16:creationId xmlns:a16="http://schemas.microsoft.com/office/drawing/2014/main" id="{E8C3BF88-4E33-7F22-D0C0-B1E262567B63}"/>
              </a:ext>
            </a:extLst>
          </p:cNvPr>
          <p:cNvSpPr txBox="1"/>
          <p:nvPr/>
        </p:nvSpPr>
        <p:spPr>
          <a:xfrm>
            <a:off x="474542" y="1195131"/>
            <a:ext cx="32333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>
                <a:latin typeface="Times New Roman" panose="02020603050405020304" pitchFamily="18" charset="0"/>
                <a:cs typeface="Times New Roman" panose="02020603050405020304" pitchFamily="18" charset="0"/>
              </a:rPr>
              <a:t>Decentralizovaný proces 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BlokTextu 41">
            <a:extLst>
              <a:ext uri="{FF2B5EF4-FFF2-40B4-BE49-F238E27FC236}">
                <a16:creationId xmlns:a16="http://schemas.microsoft.com/office/drawing/2014/main" id="{3D6CC3AF-9E9A-6196-7FD2-0E7C263AEBB3}"/>
              </a:ext>
            </a:extLst>
          </p:cNvPr>
          <p:cNvSpPr txBox="1"/>
          <p:nvPr/>
        </p:nvSpPr>
        <p:spPr>
          <a:xfrm>
            <a:off x="4867030" y="1187460"/>
            <a:ext cx="34493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Študentsky orientovaný algoritmus 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FD3ECF7E-27AB-5721-367D-B47D693B64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756" y="1628800"/>
            <a:ext cx="4299732" cy="3044288"/>
          </a:xfrm>
          <a:prstGeom prst="rect">
            <a:avLst/>
          </a:prstGeom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10C0C14A-B064-B560-E283-E2818F80D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628800"/>
            <a:ext cx="4384295" cy="3031278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1EC7C226-0B51-4715-1C6F-177F05558384}"/>
              </a:ext>
            </a:extLst>
          </p:cNvPr>
          <p:cNvSpPr txBox="1"/>
          <p:nvPr/>
        </p:nvSpPr>
        <p:spPr>
          <a:xfrm>
            <a:off x="457200" y="4779786"/>
            <a:ext cx="83632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Pri použití oboch metód: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Taký istý počet študentov bol prijatý do každej školy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Študenti, ktorí neboli prijatí, boli v oboch prípadoch tí istí.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študentsky orientovanom algoritme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oproti decentralizovanému procesu si študenti polepšili.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55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439B2-363D-40CE-2A60-9F5A1F90F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5B1C09-28B4-BD28-F172-2C42FB8C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Pozorovania týkajúce sa dvoch priradení z uvedeného príkladu platia všeobecne vždy.</a:t>
            </a:r>
          </a:p>
        </p:txBody>
      </p:sp>
      <p:sp>
        <p:nvSpPr>
          <p:cNvPr id="3" name="Zástupný symbol obsahu 2">
            <a:extLst>
              <a:ext uri="{FF2B5EF4-FFF2-40B4-BE49-F238E27FC236}">
                <a16:creationId xmlns:a16="http://schemas.microsoft.com/office/drawing/2014/main" id="{E735B8B0-62A0-0592-8BDC-BE19F7F9F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54165"/>
          </a:xfrm>
        </p:spPr>
        <p:txBody>
          <a:bodyPr/>
          <a:lstStyle/>
          <a:p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boli dokázané matematickými postupmi </a:t>
            </a:r>
          </a:p>
          <a:p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postup použitý v automate sa  v literatúre nazýva „študentsky orientovaný algoritmus odloženého prijatia“ (Deferred Acceptance Algorithm) alebo niekedy aj </a:t>
            </a:r>
            <a:r>
              <a:rPr lang="en-US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Gale</a:t>
            </a:r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Shapley</a:t>
            </a:r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ho algoritmus podľa jeho autorov, ktorí ho formálne definovali a popísali jeho základné vlastnosti v roku 1962</a:t>
            </a:r>
          </a:p>
          <a:p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decentralizovaný proces v skutočnosti tiež používa </a:t>
            </a:r>
            <a:r>
              <a:rPr lang="en-US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Gale</a:t>
            </a:r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Shapley</a:t>
            </a:r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ho algoritmus, v ktorom sa ale najprv používajú poradia vytvorené školami</a:t>
            </a:r>
          </a:p>
          <a:p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analogické „trhy“ sa vyskytujú v rôznych situáciách v mnohých krajinách, preto ich fungovanie je dlhodobo predmetom intenzívneho výskumu ekonómov, matematikov a informatikov</a:t>
            </a:r>
          </a:p>
          <a:p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v roku 2012 práve za analýzu takýchto „trhov“ bola udelené Nobelova cena za ekonómiu (Cena Švédskej ríšskej banky)  A. Rothovi a L. Shapleymu</a:t>
            </a:r>
          </a:p>
          <a:p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od roku 2010 funguje sieť európskych výskumníkov Matching in Practice, ktorí spoločne skúmajú rôzne črty priradzovacích procesov vo vzdelávaní a príbuzných trhoch práce</a:t>
            </a:r>
          </a:p>
          <a:p>
            <a:pPr marL="0" indent="0" algn="ctr">
              <a:buNone/>
            </a:pPr>
            <a:r>
              <a:rPr lang="sk-SK" altLang="sk-SK" sz="200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https://matching-in-practice.com/</a:t>
            </a:r>
            <a:endParaRPr lang="sk-SK" altLang="sk-SK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alt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CFD5646C-50D1-DBC8-0F5E-7C2051C73F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EFCA63D-5511-34C0-5F22-BEB5B78195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5FE4AA-39CD-4CB9-A9E9-004848F338DD}" type="slidenum">
              <a:rPr lang="sk-SK" smtClean="0"/>
              <a:pPr>
                <a:defRPr/>
              </a:pPr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347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/>
          </a:bodyPr>
          <a:lstStyle/>
          <a:p>
            <a:r>
              <a:rPr lang="sk-SK" b="1"/>
              <a:t>Literatúra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r>
              <a:rPr lang="en-US" alt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Gale and L. S. Shapley,  College admissions and the stability of</a:t>
            </a:r>
            <a:r>
              <a:rPr lang="sk-SK" alt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marriage,  Amer. Math. Monthly 69 (1962), 9-15.</a:t>
            </a:r>
            <a:endParaRPr lang="sk-SK" alt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Gusfield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R.W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Irving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stable marriage problem: structure and algorithms, foundations o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sk-S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computing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Press, </a:t>
            </a:r>
            <a:r>
              <a:rPr lang="sk-S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Cambridge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1989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Roth,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M.A.O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Sotomayor, Two-Sided Matching. A Study in Game-Theoretic Modeling and Analysis, in: Econometric Society Monographs, vol. 18,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Cambridge University Press, Cambridge, 1990.</a:t>
            </a:r>
            <a:endParaRPr lang="sk-SK" altLang="sk-SK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D.F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Manlove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Algorithmics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matching under preferences. World Scientific, Singapore</a:t>
            </a:r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alt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sk-SK" altLang="sk-SK">
                <a:latin typeface="Times New Roman" panose="02020603050405020304" pitchFamily="18" charset="0"/>
                <a:cs typeface="Times New Roman" panose="02020603050405020304" pitchFamily="18" charset="0"/>
              </a:rPr>
              <a:t>množstvo časopiseckých publikácií...</a:t>
            </a:r>
            <a:endParaRPr lang="sk-SK" alt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C2B0BAB-D71B-4CD8-BA00-32506D423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5FE4AA-39CD-4CB9-A9E9-004848F338DD}" type="slidenum">
              <a:rPr lang="sk-SK" smtClean="0"/>
              <a:pPr>
                <a:defRPr/>
              </a:pPr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097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382007"/>
            <a:ext cx="8229600" cy="1822857"/>
          </a:xfrm>
        </p:spPr>
        <p:txBody>
          <a:bodyPr/>
          <a:lstStyle/>
          <a:p>
            <a:pPr marL="0" indent="0">
              <a:buNone/>
            </a:pP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V našom príklade 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sú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zapojené 4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školy s nasledovnými kapacitami: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sk-SK">
                <a:latin typeface="Times New Roman" panose="02020603050405020304" pitchFamily="18" charset="0"/>
                <a:cs typeface="Times New Roman" panose="02020603050405020304" pitchFamily="18" charset="0"/>
              </a:rPr>
              <a:t>Konzervatórium: 2 študenti 		Športová: 2 študenti</a:t>
            </a:r>
          </a:p>
          <a:p>
            <a:pPr lvl="2"/>
            <a:r>
              <a:rPr lang="sk-SK">
                <a:latin typeface="Times New Roman" panose="02020603050405020304" pitchFamily="18" charset="0"/>
                <a:cs typeface="Times New Roman" panose="02020603050405020304" pitchFamily="18" charset="0"/>
              </a:rPr>
              <a:t>Gymnázium: 3 študenti		Priemyslovka: 3 študenti</a:t>
            </a:r>
          </a:p>
          <a:p>
            <a:pPr marL="547687" lvl="2" indent="0">
              <a:buNone/>
            </a:pP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tieto školy sa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hlási 11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študentov s takýmito preferenciami</a:t>
            </a:r>
          </a:p>
          <a:p>
            <a:pPr marL="0" indent="0">
              <a:buNone/>
            </a:pP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7" lvl="1" indent="0">
              <a:buNone/>
            </a:pP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5FE4AA-39CD-4CB9-A9E9-004848F338DD}" type="slidenum">
              <a:rPr lang="sk-SK" smtClean="0"/>
              <a:pPr>
                <a:defRPr/>
              </a:pPr>
              <a:t>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8727B27-926C-A775-90B8-AD3CA8785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961608"/>
              </p:ext>
            </p:extLst>
          </p:nvPr>
        </p:nvGraphicFramePr>
        <p:xfrm>
          <a:off x="611560" y="2221219"/>
          <a:ext cx="7920880" cy="4450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3435509759"/>
                    </a:ext>
                  </a:extLst>
                </a:gridCol>
                <a:gridCol w="1653205">
                  <a:extLst>
                    <a:ext uri="{9D8B030D-6E8A-4147-A177-3AD203B41FA5}">
                      <a16:colId xmlns:a16="http://schemas.microsoft.com/office/drawing/2014/main" val="1607097754"/>
                    </a:ext>
                  </a:extLst>
                </a:gridCol>
                <a:gridCol w="1597197">
                  <a:extLst>
                    <a:ext uri="{9D8B030D-6E8A-4147-A177-3AD203B41FA5}">
                      <a16:colId xmlns:a16="http://schemas.microsoft.com/office/drawing/2014/main" val="3015509258"/>
                    </a:ext>
                  </a:extLst>
                </a:gridCol>
                <a:gridCol w="1586346">
                  <a:extLst>
                    <a:ext uri="{9D8B030D-6E8A-4147-A177-3AD203B41FA5}">
                      <a16:colId xmlns:a16="http://schemas.microsoft.com/office/drawing/2014/main" val="2018834946"/>
                    </a:ext>
                  </a:extLst>
                </a:gridCol>
                <a:gridCol w="1499956">
                  <a:extLst>
                    <a:ext uri="{9D8B030D-6E8A-4147-A177-3AD203B41FA5}">
                      <a16:colId xmlns:a16="http://schemas.microsoft.com/office/drawing/2014/main" val="3855890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Študent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sk-SK"/>
                        <a:t>1.preferencia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/>
                        <a:t>2.preferencia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/>
                        <a:t>3.preferencia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/>
                        <a:t>4.preferencia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345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44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Barbora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623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Cyril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078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66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2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/>
                        <a:t>Filip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15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/>
                        <a:t>Gabriel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480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Hana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57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Ivana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34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450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Priemyslovka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Športová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Konzervatórium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/>
                        <a:t>Gymnázium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993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64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7662"/>
            <a:ext cx="8363272" cy="1497162"/>
          </a:xfrm>
        </p:spPr>
        <p:txBody>
          <a:bodyPr>
            <a:normAutofit fontScale="90000"/>
          </a:bodyPr>
          <a:lstStyle/>
          <a:p>
            <a:r>
              <a:rPr lang="sk-SK" b="1"/>
              <a:t>Poradie zostavené školami</a:t>
            </a:r>
            <a:r>
              <a:rPr lang="en-US" b="1"/>
              <a:t> pod</a:t>
            </a:r>
            <a:r>
              <a:rPr lang="sk-SK" b="1"/>
              <a:t>ľ</a:t>
            </a:r>
            <a:r>
              <a:rPr lang="en-US" b="1"/>
              <a:t>a ich intern</a:t>
            </a:r>
            <a:r>
              <a:rPr lang="sk-SK" b="1"/>
              <a:t>ý</a:t>
            </a:r>
            <a:r>
              <a:rPr lang="en-US" b="1"/>
              <a:t>ch </a:t>
            </a:r>
            <a:r>
              <a:rPr lang="sk-SK" b="1"/>
              <a:t>kritérií</a:t>
            </a:r>
            <a:r>
              <a:rPr lang="en-US" b="1"/>
              <a:t>;</a:t>
            </a:r>
            <a:r>
              <a:rPr lang="sk-SK" b="1"/>
              <a:t> vedľa </a:t>
            </a:r>
            <a:r>
              <a:rPr lang="sk-SK" b="1" dirty="0"/>
              <a:t>mena študenta </a:t>
            </a:r>
            <a:r>
              <a:rPr lang="sk-SK" b="1"/>
              <a:t>je  </a:t>
            </a:r>
            <a:r>
              <a:rPr lang="sk-SK" b="1" dirty="0"/>
              <a:t>jeho priorita pre danú školu</a:t>
            </a:r>
          </a:p>
        </p:txBody>
      </p:sp>
      <p:sp>
        <p:nvSpPr>
          <p:cNvPr id="3" name="Zástupný objekt pre číslo snímky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4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DDA87186-D989-F490-73CF-8E2636EEB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809622"/>
              </p:ext>
            </p:extLst>
          </p:nvPr>
        </p:nvGraphicFramePr>
        <p:xfrm>
          <a:off x="971600" y="1979752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95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7BDE93-CB6E-9AE2-A989-35B21C19B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132856"/>
            <a:ext cx="8229600" cy="1656184"/>
          </a:xfrm>
        </p:spPr>
        <p:txBody>
          <a:bodyPr>
            <a:noAutofit/>
          </a:bodyPr>
          <a:lstStyle/>
          <a:p>
            <a:pPr algn="ctr"/>
            <a:r>
              <a:rPr lang="sk-SK" sz="4800" b="1">
                <a:solidFill>
                  <a:schemeClr val="accent5"/>
                </a:solidFill>
              </a:rPr>
              <a:t>Teraz nasimulujeme decentralizovaný prijímací proces</a:t>
            </a:r>
            <a:endParaRPr lang="en-US" sz="4800" b="1">
              <a:solidFill>
                <a:schemeClr val="accent5"/>
              </a:solidFill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2330A0A5-3A83-2131-2C1A-FC7596C3F7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5D59C05-3C7E-E6B7-649F-8AF225825BD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0679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/>
          <p:cNvSpPr txBox="1"/>
          <p:nvPr/>
        </p:nvSpPr>
        <p:spPr>
          <a:xfrm>
            <a:off x="368096" y="51673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Krok 1.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Každý riaditeľ „urobí v zozname čiaru“ tak, aby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prijal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pod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ľa kritérií školy najlepších študentov až do naplnenia kapacity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jeho školy. 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68096" y="612841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Adam dostal list o prijatí až od troch škôl. Z nich si vyberie najpreferovanejšiu a ostatným oznámi, že nemá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záujem. Podobne Barbora odmietne gymnázium.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0E4282DC-C777-1D48-9EB8-CCCA648A3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696837"/>
              </p:ext>
            </p:extLst>
          </p:nvPr>
        </p:nvGraphicFramePr>
        <p:xfrm>
          <a:off x="971600" y="1268760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cxnSp>
        <p:nvCxnSpPr>
          <p:cNvPr id="19" name="Rovná spojnica 18">
            <a:extLst>
              <a:ext uri="{FF2B5EF4-FFF2-40B4-BE49-F238E27FC236}">
                <a16:creationId xmlns:a16="http://schemas.microsoft.com/office/drawing/2014/main" id="{B9E61412-D57D-D6F3-AB3C-CAB363AF04A0}"/>
              </a:ext>
            </a:extLst>
          </p:cNvPr>
          <p:cNvCxnSpPr/>
          <p:nvPr/>
        </p:nvCxnSpPr>
        <p:spPr>
          <a:xfrm>
            <a:off x="8995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16BAACC4-490E-0ED5-D288-B2FFAECF3277}"/>
              </a:ext>
            </a:extLst>
          </p:cNvPr>
          <p:cNvCxnSpPr/>
          <p:nvPr/>
        </p:nvCxnSpPr>
        <p:spPr>
          <a:xfrm>
            <a:off x="26997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>
            <a:extLst>
              <a:ext uri="{FF2B5EF4-FFF2-40B4-BE49-F238E27FC236}">
                <a16:creationId xmlns:a16="http://schemas.microsoft.com/office/drawing/2014/main" id="{6B9F2E6C-3773-DB5B-44A2-D54367DFF56B}"/>
              </a:ext>
            </a:extLst>
          </p:cNvPr>
          <p:cNvCxnSpPr/>
          <p:nvPr/>
        </p:nvCxnSpPr>
        <p:spPr>
          <a:xfrm>
            <a:off x="4482896" y="314096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>
            <a:extLst>
              <a:ext uri="{FF2B5EF4-FFF2-40B4-BE49-F238E27FC236}">
                <a16:creationId xmlns:a16="http://schemas.microsoft.com/office/drawing/2014/main" id="{04E73B84-EAF9-0CA3-06B0-494FF6B12342}"/>
              </a:ext>
            </a:extLst>
          </p:cNvPr>
          <p:cNvCxnSpPr/>
          <p:nvPr/>
        </p:nvCxnSpPr>
        <p:spPr>
          <a:xfrm>
            <a:off x="6121984" y="314096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Výbuch 1 12">
            <a:extLst>
              <a:ext uri="{FF2B5EF4-FFF2-40B4-BE49-F238E27FC236}">
                <a16:creationId xmlns:a16="http://schemas.microsoft.com/office/drawing/2014/main" id="{88DCE8CF-4FC7-E156-4FA6-83A35F3E3954}"/>
              </a:ext>
            </a:extLst>
          </p:cNvPr>
          <p:cNvSpPr/>
          <p:nvPr/>
        </p:nvSpPr>
        <p:spPr>
          <a:xfrm>
            <a:off x="4798665" y="2801009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Výbuch 1 12">
            <a:extLst>
              <a:ext uri="{FF2B5EF4-FFF2-40B4-BE49-F238E27FC236}">
                <a16:creationId xmlns:a16="http://schemas.microsoft.com/office/drawing/2014/main" id="{1842626D-8A7D-BD7A-859B-1F4C1030907C}"/>
              </a:ext>
            </a:extLst>
          </p:cNvPr>
          <p:cNvSpPr/>
          <p:nvPr/>
        </p:nvSpPr>
        <p:spPr>
          <a:xfrm>
            <a:off x="6516216" y="2025973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Výbuch 1 12">
            <a:extLst>
              <a:ext uri="{FF2B5EF4-FFF2-40B4-BE49-F238E27FC236}">
                <a16:creationId xmlns:a16="http://schemas.microsoft.com/office/drawing/2014/main" id="{35C2E03E-B020-560D-DC05-09C9F2A9F235}"/>
              </a:ext>
            </a:extLst>
          </p:cNvPr>
          <p:cNvSpPr/>
          <p:nvPr/>
        </p:nvSpPr>
        <p:spPr>
          <a:xfrm>
            <a:off x="4801843" y="206253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318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64618-180D-F48B-43B7-6D9096F25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C522AFF6-CDEB-8F44-0AFD-9D56F3E4C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26588"/>
              </p:ext>
            </p:extLst>
          </p:nvPr>
        </p:nvGraphicFramePr>
        <p:xfrm>
          <a:off x="971600" y="1268760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A00E7406-0269-7FBB-CB5E-52EE304F86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7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F0B01E65-CEDF-67D6-4968-C9DAEBE608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C01A97BB-9211-3CC7-7459-2D74C978DBB3}"/>
              </a:ext>
            </a:extLst>
          </p:cNvPr>
          <p:cNvSpPr txBox="1"/>
          <p:nvPr/>
        </p:nvSpPr>
        <p:spPr>
          <a:xfrm>
            <a:off x="368096" y="51673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Krok 2.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Na gymnáziu a priemyslovke sa uvoľnili miesta. Ich riaditelia „posunú </a:t>
            </a:r>
            <a:r>
              <a:rPr lang="sk-S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čiaru“ tak, 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aby opäť naplnili kapacity svojich škôl. 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Rovná spojnica 18">
            <a:extLst>
              <a:ext uri="{FF2B5EF4-FFF2-40B4-BE49-F238E27FC236}">
                <a16:creationId xmlns:a16="http://schemas.microsoft.com/office/drawing/2014/main" id="{E495298D-C499-A956-6629-7CA4BDAF71F4}"/>
              </a:ext>
            </a:extLst>
          </p:cNvPr>
          <p:cNvCxnSpPr/>
          <p:nvPr/>
        </p:nvCxnSpPr>
        <p:spPr>
          <a:xfrm>
            <a:off x="8995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88956FB1-242B-9A64-3E9E-11BD8539AD5B}"/>
              </a:ext>
            </a:extLst>
          </p:cNvPr>
          <p:cNvCxnSpPr/>
          <p:nvPr/>
        </p:nvCxnSpPr>
        <p:spPr>
          <a:xfrm>
            <a:off x="26997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>
            <a:extLst>
              <a:ext uri="{FF2B5EF4-FFF2-40B4-BE49-F238E27FC236}">
                <a16:creationId xmlns:a16="http://schemas.microsoft.com/office/drawing/2014/main" id="{C16F94A6-3A22-43EC-C653-8F8DCA1F862B}"/>
              </a:ext>
            </a:extLst>
          </p:cNvPr>
          <p:cNvCxnSpPr/>
          <p:nvPr/>
        </p:nvCxnSpPr>
        <p:spPr>
          <a:xfrm>
            <a:off x="4482896" y="314096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>
            <a:extLst>
              <a:ext uri="{FF2B5EF4-FFF2-40B4-BE49-F238E27FC236}">
                <a16:creationId xmlns:a16="http://schemas.microsoft.com/office/drawing/2014/main" id="{ACA7CCBF-7382-5FC1-1CCA-7681E1278F0D}"/>
              </a:ext>
            </a:extLst>
          </p:cNvPr>
          <p:cNvCxnSpPr/>
          <p:nvPr/>
        </p:nvCxnSpPr>
        <p:spPr>
          <a:xfrm>
            <a:off x="6121984" y="314096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Výbuch 1 12">
            <a:extLst>
              <a:ext uri="{FF2B5EF4-FFF2-40B4-BE49-F238E27FC236}">
                <a16:creationId xmlns:a16="http://schemas.microsoft.com/office/drawing/2014/main" id="{6DE285A0-FF07-CD27-B1A0-9B0873B4AF84}"/>
              </a:ext>
            </a:extLst>
          </p:cNvPr>
          <p:cNvSpPr/>
          <p:nvPr/>
        </p:nvSpPr>
        <p:spPr>
          <a:xfrm>
            <a:off x="4798665" y="2801009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Výbuch 1 12">
            <a:extLst>
              <a:ext uri="{FF2B5EF4-FFF2-40B4-BE49-F238E27FC236}">
                <a16:creationId xmlns:a16="http://schemas.microsoft.com/office/drawing/2014/main" id="{C7312C50-E18A-607E-37DA-6787AE19F51D}"/>
              </a:ext>
            </a:extLst>
          </p:cNvPr>
          <p:cNvSpPr/>
          <p:nvPr/>
        </p:nvSpPr>
        <p:spPr>
          <a:xfrm>
            <a:off x="6516216" y="2025973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Výbuch 1 12">
            <a:extLst>
              <a:ext uri="{FF2B5EF4-FFF2-40B4-BE49-F238E27FC236}">
                <a16:creationId xmlns:a16="http://schemas.microsoft.com/office/drawing/2014/main" id="{683C0696-C5CB-C2A0-5709-A8E3C1C6AF86}"/>
              </a:ext>
            </a:extLst>
          </p:cNvPr>
          <p:cNvSpPr/>
          <p:nvPr/>
        </p:nvSpPr>
        <p:spPr>
          <a:xfrm>
            <a:off x="4801843" y="206253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7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0.00053 0.10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5185E-6 L -0.00052 0.056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169B3-88B1-D7B2-488B-D7B9F7683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0C1B6CF7-9CDC-E370-68A6-73D796444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94180"/>
              </p:ext>
            </p:extLst>
          </p:nvPr>
        </p:nvGraphicFramePr>
        <p:xfrm>
          <a:off x="971600" y="1268760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618EB795-9F48-0F96-05BA-0EF6E343EE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8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B128112-BAF0-150E-338D-2F1F19C351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6DCEC7EE-F623-97DF-63CE-EF0A01FC50D5}"/>
              </a:ext>
            </a:extLst>
          </p:cNvPr>
          <p:cNvSpPr txBox="1"/>
          <p:nvPr/>
        </p:nvSpPr>
        <p:spPr>
          <a:xfrm>
            <a:off x="368096" y="612841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Teraz je Ivana prijatá na dve školy. Konzervatórium považuje za menej preferovanú možnosť, preto ho odmietne.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Rovná spojnica 18">
            <a:extLst>
              <a:ext uri="{FF2B5EF4-FFF2-40B4-BE49-F238E27FC236}">
                <a16:creationId xmlns:a16="http://schemas.microsoft.com/office/drawing/2014/main" id="{90097E2B-36E3-E6BE-0532-2178018AB2CA}"/>
              </a:ext>
            </a:extLst>
          </p:cNvPr>
          <p:cNvCxnSpPr/>
          <p:nvPr/>
        </p:nvCxnSpPr>
        <p:spPr>
          <a:xfrm>
            <a:off x="8995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E97EA6D4-EE33-ABF1-5912-511A749D89FA}"/>
              </a:ext>
            </a:extLst>
          </p:cNvPr>
          <p:cNvCxnSpPr/>
          <p:nvPr/>
        </p:nvCxnSpPr>
        <p:spPr>
          <a:xfrm>
            <a:off x="26997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>
            <a:extLst>
              <a:ext uri="{FF2B5EF4-FFF2-40B4-BE49-F238E27FC236}">
                <a16:creationId xmlns:a16="http://schemas.microsoft.com/office/drawing/2014/main" id="{7715CFF3-8734-E327-635C-FDE28595BE43}"/>
              </a:ext>
            </a:extLst>
          </p:cNvPr>
          <p:cNvCxnSpPr/>
          <p:nvPr/>
        </p:nvCxnSpPr>
        <p:spPr>
          <a:xfrm>
            <a:off x="4487109" y="386104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>
            <a:extLst>
              <a:ext uri="{FF2B5EF4-FFF2-40B4-BE49-F238E27FC236}">
                <a16:creationId xmlns:a16="http://schemas.microsoft.com/office/drawing/2014/main" id="{E13ABF01-1D96-59AA-0D34-A4DB3499A9E4}"/>
              </a:ext>
            </a:extLst>
          </p:cNvPr>
          <p:cNvCxnSpPr/>
          <p:nvPr/>
        </p:nvCxnSpPr>
        <p:spPr>
          <a:xfrm>
            <a:off x="6204660" y="350100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Výbuch 1 12">
            <a:extLst>
              <a:ext uri="{FF2B5EF4-FFF2-40B4-BE49-F238E27FC236}">
                <a16:creationId xmlns:a16="http://schemas.microsoft.com/office/drawing/2014/main" id="{08166212-E35D-8BE0-7270-3338E65BFE58}"/>
              </a:ext>
            </a:extLst>
          </p:cNvPr>
          <p:cNvSpPr/>
          <p:nvPr/>
        </p:nvSpPr>
        <p:spPr>
          <a:xfrm>
            <a:off x="4798665" y="2801009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Výbuch 1 12">
            <a:extLst>
              <a:ext uri="{FF2B5EF4-FFF2-40B4-BE49-F238E27FC236}">
                <a16:creationId xmlns:a16="http://schemas.microsoft.com/office/drawing/2014/main" id="{6D1322D6-B901-81EA-F4C1-B3239BAE50B0}"/>
              </a:ext>
            </a:extLst>
          </p:cNvPr>
          <p:cNvSpPr/>
          <p:nvPr/>
        </p:nvSpPr>
        <p:spPr>
          <a:xfrm>
            <a:off x="6516216" y="2025973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Výbuch 1 12">
            <a:extLst>
              <a:ext uri="{FF2B5EF4-FFF2-40B4-BE49-F238E27FC236}">
                <a16:creationId xmlns:a16="http://schemas.microsoft.com/office/drawing/2014/main" id="{9B480458-776C-AA5B-E80D-FCD42115519C}"/>
              </a:ext>
            </a:extLst>
          </p:cNvPr>
          <p:cNvSpPr/>
          <p:nvPr/>
        </p:nvSpPr>
        <p:spPr>
          <a:xfrm>
            <a:off x="4801843" y="206253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Výbuch 1 12">
            <a:extLst>
              <a:ext uri="{FF2B5EF4-FFF2-40B4-BE49-F238E27FC236}">
                <a16:creationId xmlns:a16="http://schemas.microsoft.com/office/drawing/2014/main" id="{9D8F3C7D-5C05-248B-0F08-6BE16F027D52}"/>
              </a:ext>
            </a:extLst>
          </p:cNvPr>
          <p:cNvSpPr/>
          <p:nvPr/>
        </p:nvSpPr>
        <p:spPr>
          <a:xfrm>
            <a:off x="1161776" y="2450330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085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8E89-0BBE-BC90-8B1F-63EF9F92B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uľka 13">
            <a:extLst>
              <a:ext uri="{FF2B5EF4-FFF2-40B4-BE49-F238E27FC236}">
                <a16:creationId xmlns:a16="http://schemas.microsoft.com/office/drawing/2014/main" id="{CE13EB21-4600-31E7-FF32-0CA5D5483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768090"/>
              </p:ext>
            </p:extLst>
          </p:nvPr>
        </p:nvGraphicFramePr>
        <p:xfrm>
          <a:off x="971600" y="1268760"/>
          <a:ext cx="7022592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648">
                  <a:extLst>
                    <a:ext uri="{9D8B030D-6E8A-4147-A177-3AD203B41FA5}">
                      <a16:colId xmlns:a16="http://schemas.microsoft.com/office/drawing/2014/main" val="2119024576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2282472742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474539870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324443545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sk-SK"/>
                        <a:t>Konzervatórium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Športová</a:t>
                      </a:r>
                    </a:p>
                    <a:p>
                      <a:pPr algn="ctr"/>
                      <a:r>
                        <a:rPr lang="sk-SK"/>
                        <a:t>Kapacita:2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Gymnázium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/>
                        <a:t>Priemyslovka</a:t>
                      </a:r>
                    </a:p>
                    <a:p>
                      <a:pPr algn="ctr"/>
                      <a:r>
                        <a:rPr lang="sk-SK"/>
                        <a:t>Kapacita:3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4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Daniel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Adam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21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i="0"/>
                        <a:t>Ivana 4</a:t>
                      </a:r>
                      <a:endParaRPr lang="en-US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Eva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Barbora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7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Jana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4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Filip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Karol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1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Ivana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331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/>
                        <a:t>Adam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Cyril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Gabriel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3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Daniel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3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4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Filip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Karol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Eva 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80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Jana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/>
                        <a:t>Hana 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58475"/>
                  </a:ext>
                </a:extLst>
              </a:tr>
            </a:tbl>
          </a:graphicData>
        </a:graphic>
      </p:graphicFrame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3F7C7F4D-8FB8-7D63-2C00-6AB4A3E16E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53BCED-8CA5-4BF9-898B-F8AD2170292D}" type="slidenum">
              <a:rPr lang="sk-SK" smtClean="0"/>
              <a:pPr>
                <a:defRPr/>
              </a:pPr>
              <a:t>9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7067885-06DE-6702-A78C-E7EAA3E9629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/>
              <a:t>Algoritmické aspekty automatu e-prihlášky</a:t>
            </a:r>
            <a:endParaRPr lang="sk-SK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470E8D02-1B4F-1538-EA29-114377F58B8F}"/>
              </a:ext>
            </a:extLst>
          </p:cNvPr>
          <p:cNvSpPr txBox="1"/>
          <p:nvPr/>
        </p:nvSpPr>
        <p:spPr>
          <a:xfrm>
            <a:off x="368096" y="51673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Krok 3.</a:t>
            </a:r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 Na konzervatóriu sa uvoľnilo miesto. Riaditeľ „posunie čiaru“, aby naplnil kapacitu. 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2B0B9614-B1A2-1D3D-0664-03C63E0D345A}"/>
              </a:ext>
            </a:extLst>
          </p:cNvPr>
          <p:cNvSpPr txBox="1"/>
          <p:nvPr/>
        </p:nvSpPr>
        <p:spPr>
          <a:xfrm>
            <a:off x="368096" y="612841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>
                <a:latin typeface="Times New Roman" panose="02020603050405020304" pitchFamily="18" charset="0"/>
                <a:cs typeface="Times New Roman" panose="02020603050405020304" pitchFamily="18" charset="0"/>
              </a:rPr>
              <a:t>Teraz je Eva prijatá na dve školy. Konzervatórium považuje za menej preferovanú možnosť, preto ho odmietne.</a:t>
            </a:r>
            <a:endParaRPr lang="sk-S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Rovná spojnica 18">
            <a:extLst>
              <a:ext uri="{FF2B5EF4-FFF2-40B4-BE49-F238E27FC236}">
                <a16:creationId xmlns:a16="http://schemas.microsoft.com/office/drawing/2014/main" id="{933BCDA2-A38D-E96E-B779-A6FD47C2E364}"/>
              </a:ext>
            </a:extLst>
          </p:cNvPr>
          <p:cNvCxnSpPr/>
          <p:nvPr/>
        </p:nvCxnSpPr>
        <p:spPr>
          <a:xfrm>
            <a:off x="8995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0DC8CA65-328E-59E1-57C6-E40CFCB1139F}"/>
              </a:ext>
            </a:extLst>
          </p:cNvPr>
          <p:cNvCxnSpPr/>
          <p:nvPr/>
        </p:nvCxnSpPr>
        <p:spPr>
          <a:xfrm>
            <a:off x="2699792" y="278092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nica 20">
            <a:extLst>
              <a:ext uri="{FF2B5EF4-FFF2-40B4-BE49-F238E27FC236}">
                <a16:creationId xmlns:a16="http://schemas.microsoft.com/office/drawing/2014/main" id="{C5B47DC0-FD5B-AD92-B145-3E5AC885624B}"/>
              </a:ext>
            </a:extLst>
          </p:cNvPr>
          <p:cNvCxnSpPr/>
          <p:nvPr/>
        </p:nvCxnSpPr>
        <p:spPr>
          <a:xfrm>
            <a:off x="4487109" y="386104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>
            <a:extLst>
              <a:ext uri="{FF2B5EF4-FFF2-40B4-BE49-F238E27FC236}">
                <a16:creationId xmlns:a16="http://schemas.microsoft.com/office/drawing/2014/main" id="{9C902335-135F-560A-71A0-9A0CDCF3C590}"/>
              </a:ext>
            </a:extLst>
          </p:cNvPr>
          <p:cNvCxnSpPr/>
          <p:nvPr/>
        </p:nvCxnSpPr>
        <p:spPr>
          <a:xfrm>
            <a:off x="6204660" y="3501008"/>
            <a:ext cx="187220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Výbuch 1 12">
            <a:extLst>
              <a:ext uri="{FF2B5EF4-FFF2-40B4-BE49-F238E27FC236}">
                <a16:creationId xmlns:a16="http://schemas.microsoft.com/office/drawing/2014/main" id="{D9A898FC-28DB-5A9B-ED27-E48A84871048}"/>
              </a:ext>
            </a:extLst>
          </p:cNvPr>
          <p:cNvSpPr/>
          <p:nvPr/>
        </p:nvSpPr>
        <p:spPr>
          <a:xfrm>
            <a:off x="4798665" y="2801009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Výbuch 1 12">
            <a:extLst>
              <a:ext uri="{FF2B5EF4-FFF2-40B4-BE49-F238E27FC236}">
                <a16:creationId xmlns:a16="http://schemas.microsoft.com/office/drawing/2014/main" id="{00F4D9D3-3E82-46FE-3580-174F802C2705}"/>
              </a:ext>
            </a:extLst>
          </p:cNvPr>
          <p:cNvSpPr/>
          <p:nvPr/>
        </p:nvSpPr>
        <p:spPr>
          <a:xfrm>
            <a:off x="6516216" y="2025973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Výbuch 1 12">
            <a:extLst>
              <a:ext uri="{FF2B5EF4-FFF2-40B4-BE49-F238E27FC236}">
                <a16:creationId xmlns:a16="http://schemas.microsoft.com/office/drawing/2014/main" id="{C4DADBC9-A837-4384-DE34-4B15BC9AD1C2}"/>
              </a:ext>
            </a:extLst>
          </p:cNvPr>
          <p:cNvSpPr/>
          <p:nvPr/>
        </p:nvSpPr>
        <p:spPr>
          <a:xfrm>
            <a:off x="4801843" y="206253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Výbuch 1 12">
            <a:extLst>
              <a:ext uri="{FF2B5EF4-FFF2-40B4-BE49-F238E27FC236}">
                <a16:creationId xmlns:a16="http://schemas.microsoft.com/office/drawing/2014/main" id="{128D95FC-07B2-2CD2-29C3-D3D4E1265599}"/>
              </a:ext>
            </a:extLst>
          </p:cNvPr>
          <p:cNvSpPr/>
          <p:nvPr/>
        </p:nvSpPr>
        <p:spPr>
          <a:xfrm>
            <a:off x="1161776" y="2450330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Výbuch 1 12">
            <a:extLst>
              <a:ext uri="{FF2B5EF4-FFF2-40B4-BE49-F238E27FC236}">
                <a16:creationId xmlns:a16="http://schemas.microsoft.com/office/drawing/2014/main" id="{26E28033-D707-4427-88E9-9B4B0FDCA5A9}"/>
              </a:ext>
            </a:extLst>
          </p:cNvPr>
          <p:cNvSpPr/>
          <p:nvPr/>
        </p:nvSpPr>
        <p:spPr>
          <a:xfrm>
            <a:off x="1203114" y="2838125"/>
            <a:ext cx="624548" cy="387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498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4.44444E-6 L 0.00261 0.05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sť">
  <a:themeElements>
    <a:clrScheme name="Viazaná knih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sť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azaná kniha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9711</TotalTime>
  <Words>2355</Words>
  <Application>Microsoft Office PowerPoint</Application>
  <PresentationFormat>Prezentácia na obrazovke (4:3)</PresentationFormat>
  <Paragraphs>778</Paragraphs>
  <Slides>22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Jasnosť</vt:lpstr>
      <vt:lpstr>Algoritmické aspekty automatu e-prihlášky</vt:lpstr>
      <vt:lpstr>Vyžadované vstupné dáta od študentov</vt:lpstr>
      <vt:lpstr>Prezentácia programu PowerPoint</vt:lpstr>
      <vt:lpstr>Poradie zostavené školami podľa ich interných kritérií; vedľa mena študenta je  jeho priorita pre danú školu</vt:lpstr>
      <vt:lpstr>Teraz nasimulujeme decentralizovaný prijímací proces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Teraz si ukážeme, ako funguje priraďovací automat.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Porovnanie výsledkov</vt:lpstr>
      <vt:lpstr>Porovnanie výsledkov</vt:lpstr>
      <vt:lpstr>Pozorovania týkajúce sa dvoch priradení z uvedeného príkladu platia všeobecne vždy.</vt:lpstr>
      <vt:lpstr>Literatúra</vt:lpstr>
    </vt:vector>
  </TitlesOfParts>
  <Company>UPJS  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Teória systémov</dc:title>
  <dc:creator>Katka</dc:creator>
  <cp:lastModifiedBy>Onufer Zuzana</cp:lastModifiedBy>
  <cp:revision>405</cp:revision>
  <cp:lastPrinted>2012-10-15T12:32:31Z</cp:lastPrinted>
  <dcterms:created xsi:type="dcterms:W3CDTF">2011-09-19T12:03:37Z</dcterms:created>
  <dcterms:modified xsi:type="dcterms:W3CDTF">2026-05-28T10:01:49Z</dcterms:modified>
</cp:coreProperties>
</file>