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86" r:id="rId2"/>
    <p:sldId id="385" r:id="rId3"/>
    <p:sldId id="390" r:id="rId4"/>
    <p:sldId id="391" r:id="rId5"/>
    <p:sldId id="393" r:id="rId6"/>
    <p:sldId id="394" r:id="rId7"/>
    <p:sldId id="401" r:id="rId8"/>
    <p:sldId id="402" r:id="rId9"/>
    <p:sldId id="395" r:id="rId10"/>
    <p:sldId id="396" r:id="rId11"/>
    <p:sldId id="397" r:id="rId12"/>
    <p:sldId id="398" r:id="rId13"/>
    <p:sldId id="399" r:id="rId14"/>
    <p:sldId id="400" r:id="rId15"/>
    <p:sldId id="403" r:id="rId16"/>
    <p:sldId id="388" r:id="rId1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znárik Ľubomír" initials="GĽ" lastIdx="1" clrIdx="0">
    <p:extLst>
      <p:ext uri="{19B8F6BF-5375-455C-9EA6-DF929625EA0E}">
        <p15:presenceInfo xmlns:p15="http://schemas.microsoft.com/office/powerpoint/2012/main" userId="S-1-5-21-1537444562-954076699-2316396334-122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BE0F1-4526-4D94-84EF-B3BC58520AF9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8EECB-A411-40C5-B94E-59182B5BB8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4269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7" name="Google Shape;1057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4980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8128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7867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3585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1232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3731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2" name="Google Shape;1202;p9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9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384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2324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601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4253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8194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2867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0903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7" name="Google Shape;1067;p2:notes"/>
          <p:cNvSpPr txBox="1">
            <a:spLocks noGrp="1"/>
          </p:cNvSpPr>
          <p:nvPr>
            <p:ph type="body" idx="1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68" name="Google Shape;1068;p2:notes"/>
          <p:cNvSpPr txBox="1">
            <a:spLocks noGrp="1"/>
          </p:cNvSpPr>
          <p:nvPr>
            <p:ph type="sldNum" idx="12"/>
          </p:nvPr>
        </p:nvSpPr>
        <p:spPr>
          <a:xfrm>
            <a:off x="3849689" y="9429753"/>
            <a:ext cx="2946400" cy="496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45697" rIns="91418" bIns="45697" anchor="b" anchorCtr="0">
            <a:noAutofit/>
          </a:bodyPr>
          <a:lstStyle/>
          <a:p>
            <a:pPr algn="r"/>
            <a:fld id="{00000000-1234-1234-1234-123412341234}" type="slidenum">
              <a:rPr lang="sk-SK"/>
              <a:pPr algn="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01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D135E-8C5A-46CF-AEE2-393F76959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B172420-C2C2-452E-A41D-5FCF6CAA8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00DA280-6FFA-4B5B-AA43-37F394B2E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5CE3AAF-8436-4285-B964-E98B6D12A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E66B35D-253E-4758-ABF2-0E9095C3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925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5E98D7-78E2-406D-A8A3-DBBBF20B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A0987B7A-81BB-4710-AEA4-0A6BBA4E6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18A7C24-54B4-4629-BC0F-F25580857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52B2865-81EA-4167-842D-DAB43E652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F4E09C1-1BBB-4B78-988D-60DD7183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163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C02951C-1B84-47AD-B876-D41C985688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99A01573-405B-46C1-8606-A25401D26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F56F8EA-86E8-471A-BA45-AFF957657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4C7BE04-6BC7-4604-82DB-CCE89BCF2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1FB341D-FBA6-4085-A379-9C7E26D8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6368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ext + body Slide - 4x cisla">
  <p:cSld name="21_Text + body Slide - 4x cisla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621482" y="6162791"/>
            <a:ext cx="5934734" cy="32779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"/>
          <p:cNvSpPr txBox="1"/>
          <p:nvPr/>
        </p:nvSpPr>
        <p:spPr>
          <a:xfrm>
            <a:off x="9807626" y="6088945"/>
            <a:ext cx="1828800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www.eurofondy.gov.sk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Obrázok 6" descr="C:\Users\revakova\AppData\Local\Microsoft\Windows\INetCache\Content.Outlook\N7OXBTA1\EU_Program-Slovensko_MIRRISR_CMYK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09" y="5966958"/>
            <a:ext cx="4919345" cy="719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429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_Title Slide - Uvod">
  <p:cSld name="01_Title Slide - Uvod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 txBox="1">
            <a:spLocks noGrp="1"/>
          </p:cNvSpPr>
          <p:nvPr>
            <p:ph type="body" idx="1"/>
          </p:nvPr>
        </p:nvSpPr>
        <p:spPr>
          <a:xfrm>
            <a:off x="3729115" y="2660149"/>
            <a:ext cx="5390258" cy="1015663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C96"/>
              </a:buClr>
              <a:buSzPts val="6600"/>
              <a:buFont typeface="Calibri"/>
              <a:buNone/>
              <a:defRPr sz="6600" b="0">
                <a:solidFill>
                  <a:srgbClr val="004C9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2000"/>
              <a:buFont typeface="Calibri"/>
              <a:buNone/>
              <a:defRPr sz="2000">
                <a:solidFill>
                  <a:srgbClr val="8894B7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800"/>
              <a:buFont typeface="Calibri"/>
              <a:buNone/>
              <a:defRPr sz="1800">
                <a:solidFill>
                  <a:srgbClr val="8894B7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Font typeface="Calibri"/>
              <a:buNone/>
              <a:defRPr sz="1600">
                <a:solidFill>
                  <a:srgbClr val="8894B7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Font typeface="Calibri"/>
              <a:buNone/>
              <a:defRPr sz="1600">
                <a:solidFill>
                  <a:srgbClr val="8894B7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body" idx="2"/>
          </p:nvPr>
        </p:nvSpPr>
        <p:spPr>
          <a:xfrm>
            <a:off x="4883923" y="3492013"/>
            <a:ext cx="4235450" cy="1015663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C96"/>
              </a:buClr>
              <a:buSzPts val="6600"/>
              <a:buFont typeface="Calibri"/>
              <a:buNone/>
              <a:defRPr sz="6600" b="0">
                <a:solidFill>
                  <a:srgbClr val="004C9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2000"/>
              <a:buFont typeface="Calibri"/>
              <a:buNone/>
              <a:defRPr sz="2000">
                <a:solidFill>
                  <a:srgbClr val="8894B7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800"/>
              <a:buFont typeface="Calibri"/>
              <a:buNone/>
              <a:defRPr sz="1800">
                <a:solidFill>
                  <a:srgbClr val="8894B7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Font typeface="Calibri"/>
              <a:buNone/>
              <a:defRPr sz="1600">
                <a:solidFill>
                  <a:srgbClr val="8894B7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Font typeface="Calibri"/>
              <a:buNone/>
              <a:defRPr sz="1600">
                <a:solidFill>
                  <a:srgbClr val="8894B7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94B7"/>
              </a:buClr>
              <a:buSzPts val="1600"/>
              <a:buNone/>
              <a:defRPr sz="1600">
                <a:solidFill>
                  <a:srgbClr val="8894B7"/>
                </a:solidFill>
              </a:defRPr>
            </a:lvl9pPr>
          </a:lstStyle>
          <a:p>
            <a:endParaRPr/>
          </a:p>
        </p:txBody>
      </p:sp>
      <p:pic>
        <p:nvPicPr>
          <p:cNvPr id="31" name="Google Shape;31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16597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39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56A209-37BB-4EA6-865B-F177311D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9F6CD37-B460-444A-81F5-CEEA8C08F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3C969D5-8C08-4E0D-BA36-6D27265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4C6E928-5D8A-468D-B340-C60321C1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BDAED7C-E9AA-4517-B2DB-723A4159C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402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9811BA-3317-4DF7-A07B-BFA8F43D9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5E5C898A-9047-48BF-883C-A59409101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DAF7737-231B-4DC6-A4AD-A3A8FCD93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4679B37-12B3-4A6C-A73E-A889E435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52C05B6-3F9E-4E1A-9B52-FEC8A264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82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F32649-3ECF-47F1-BE7C-C6B5FAF47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C80E513-C90F-49CE-8E84-3B498BDDB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A0CAC42-ACBE-470C-B5B8-C62C4BCCD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2F01EFC-0F99-4FF8-ADDF-06BEE32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A27BED3-6B3A-4096-87C5-C99C056EE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CCB6A92-CC9E-4D62-B78E-A7D85D43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061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36E54-73C5-4288-8D73-EFDAF426A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E329194E-20AB-4BC7-B2FA-A9B51AFAA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8E045C7-0341-4AAF-B335-09BC3C54B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47EC984F-579A-4AF4-9DC9-FC6FF9FBC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3D1B197-6254-4E42-AAC3-0C4E1FAA9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2061B3A-DDF8-49C8-A601-C1E5BC00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ED2AF187-856C-4A92-AC4E-14890C55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30C5C90F-C1C0-42CA-B7D0-2415EDEB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8957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98F12-9811-4034-A7B2-BC77B7CA3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B913C3C-3EFB-47A8-B0E2-BB511587F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C3209FE-B83C-4E68-AFDE-50C81E8A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6FA7A63-95B2-4AE0-AEF2-DF89A68E3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73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AA0C93C-8409-4BA6-8319-E7D166E0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5DC6B73E-60A9-4647-850C-0F4E7AD2F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B23567F-E725-4160-A13B-04BF13F2D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38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2247C-FA05-4FF4-9511-E4BC6433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C21FED4-CCAC-4BE4-A9FE-BBB6B5F67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22F12749-56B6-47FF-AFE3-CD446C38B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01C385-A930-4DFE-8A37-E35900DB6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57E9927-8CC0-4BE6-8C0F-FCFBD6BAE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60C2C4C-30C2-4426-B5E7-027C61728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386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53C7DE-3E80-4D11-817E-27D577F0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E334CBBD-D936-47B8-819A-1E54DC4B4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D805EC0E-F482-4207-9693-771D84C8C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A27E81A-52CC-4037-B1C9-3AD495F1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4FEDF7B-B28B-4029-A3B2-051AFFC5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804D5F4-2015-4FE6-B3CE-324F1ADF9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594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9BD8FEC-69C5-490E-80C1-A8ECA7E8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8B9B7DD0-02DD-4783-B15A-4927F7B69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384E586-9719-44CA-9B1D-B96060ADC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10F0-85DB-4EC5-88B0-35BF41AB8435}" type="datetimeFigureOut">
              <a:rPr lang="sk-SK" smtClean="0"/>
              <a:t>25. 11. 2024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154DE5B-E3B0-4CC0-8B7C-527E466F2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9538478-63FF-4177-84AB-88ADCFEF4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45355-5EF3-43B0-BBA3-2652F7E14F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02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#_ftnref1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hyperlink" Target="#_ftnref2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fondy.gov.sk/?page_id=19078&amp;preview=tru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eurofondy.gov.sk/vyzvy/vyzvy-pre-hodnotitelov/ministerstvo-skolstva-vyskumu-vyvoja-a-mladeze-sr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#_ftnref1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#_ftnref2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#_ftnref1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#_ftnref2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p65"/>
          <p:cNvSpPr/>
          <p:nvPr/>
        </p:nvSpPr>
        <p:spPr>
          <a:xfrm>
            <a:off x="0" y="1616765"/>
            <a:ext cx="12192000" cy="5241235"/>
          </a:xfrm>
          <a:prstGeom prst="rect">
            <a:avLst/>
          </a:prstGeom>
          <a:gradFill>
            <a:gsLst>
              <a:gs pos="0">
                <a:srgbClr val="25408F"/>
              </a:gs>
              <a:gs pos="54000">
                <a:srgbClr val="25408F"/>
              </a:gs>
              <a:gs pos="100000">
                <a:srgbClr val="1A2E6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endParaRPr lang="sk-SK" dirty="0"/>
          </a:p>
          <a:p>
            <a:pPr lvl="0" algn="ctr"/>
            <a:r>
              <a:rPr lang="sk-SK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SVaV</a:t>
            </a:r>
            <a:r>
              <a:rPr lang="sk-SK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- Strategický výskum a vývoj prostredníctvom partnerstiev</a:t>
            </a:r>
            <a:endParaRPr lang="sk-SK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sk-SK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SPACE - Špičkový výskum a vývoj od myšlienky k produktu </a:t>
            </a:r>
          </a:p>
          <a:p>
            <a:pPr algn="ctr"/>
            <a:r>
              <a:rPr lang="sk-SK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(výskum vo všetkých definovaných oblastiach RIS3+ s prienikom na vesmír) </a:t>
            </a:r>
          </a:p>
          <a:p>
            <a:pPr lvl="0" algn="ctr"/>
            <a:endParaRPr lang="sk-SK" dirty="0"/>
          </a:p>
          <a:p>
            <a:pPr lvl="0" algn="ctr"/>
            <a:endParaRPr lang="sk-SK" dirty="0"/>
          </a:p>
        </p:txBody>
      </p:sp>
      <p:sp>
        <p:nvSpPr>
          <p:cNvPr id="1061" name="Google Shape;1061;p65"/>
          <p:cNvSpPr txBox="1"/>
          <p:nvPr/>
        </p:nvSpPr>
        <p:spPr>
          <a:xfrm>
            <a:off x="274544" y="2434199"/>
            <a:ext cx="12192000" cy="1335024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>
              <a:buClr>
                <a:schemeClr val="lt1"/>
              </a:buClr>
              <a:buSzPts val="5500"/>
            </a:pPr>
            <a:r>
              <a:rPr lang="sk-SK" sz="55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Veda, výskum a inovácie</a:t>
            </a:r>
            <a:endParaRPr dirty="0"/>
          </a:p>
        </p:txBody>
      </p:sp>
      <p:sp>
        <p:nvSpPr>
          <p:cNvPr id="1062" name="Google Shape;1062;p65"/>
          <p:cNvSpPr txBox="1"/>
          <p:nvPr/>
        </p:nvSpPr>
        <p:spPr>
          <a:xfrm>
            <a:off x="0" y="5812336"/>
            <a:ext cx="12192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8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Ministerstvo školstva, výskumu, vývoja a mládeže SR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063" name="Google Shape;1063;p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21456" y="1476833"/>
            <a:ext cx="549088" cy="757076"/>
          </a:xfrm>
          <a:prstGeom prst="rect">
            <a:avLst/>
          </a:prstGeom>
          <a:noFill/>
          <a:ln>
            <a:noFill/>
          </a:ln>
        </p:spPr>
      </p:pic>
      <p:sp>
        <p:nvSpPr>
          <p:cNvPr id="1064" name="Google Shape;1064;p65"/>
          <p:cNvSpPr txBox="1"/>
          <p:nvPr/>
        </p:nvSpPr>
        <p:spPr>
          <a:xfrm>
            <a:off x="137272" y="3239708"/>
            <a:ext cx="121920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3200" b="0" i="0" u="none" strike="noStrike" cap="none" dirty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Rozvoj a rozšírenie výskumných a inovačných kapacít a využívanie pokročilých technológií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8848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spôsoby zapojenia sa do výzvy</a:t>
            </a:r>
          </a:p>
          <a:p>
            <a:pPr algn="just"/>
            <a:endParaRPr lang="sk-SK" sz="2000" dirty="0"/>
          </a:p>
          <a:p>
            <a:pPr lvl="0" algn="just"/>
            <a:endParaRPr lang="sk-SK" sz="1200" b="1" dirty="0">
              <a:solidFill>
                <a:srgbClr val="002060"/>
              </a:solidFill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Platí všeobecné pravidlo, že </a:t>
            </a:r>
            <a:r>
              <a:rPr lang="sk-SK" u="sng" dirty="0"/>
              <a:t>jeden žiadateľ môže podať v rámci výzvy len jednu žiadosť o NFP</a:t>
            </a:r>
            <a:r>
              <a:rPr lang="sk-SK" dirty="0"/>
              <a:t> </a:t>
            </a:r>
            <a:r>
              <a:rPr lang="sk-SK" sz="1000" dirty="0"/>
              <a:t>(pri vysokých školách sa v rámci tohto pravidla považuje za žiadateľa fakulta danej vysokej školy)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Participácia na projekte v pozícii partnera nie je limitovaná.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V rámci projektu je povinné vytvoriť partnerstvo - v zložení 1 žiadateľ a 2 – 6 partnerov, pričom platí, že súčasťou konzorcia musia byť 2 subjekty podľa § 7 písm. e) Zákona o štátnej podpore </a:t>
            </a:r>
            <a:r>
              <a:rPr lang="sk-SK" dirty="0" err="1"/>
              <a:t>VaV</a:t>
            </a:r>
            <a:r>
              <a:rPr lang="sk-SK" dirty="0"/>
              <a:t> (t. j. buď bude jeden žiadateľom a druhý partnerom, alebo dvaja partneri) a 1 subjekt. </a:t>
            </a:r>
          </a:p>
          <a:p>
            <a:pPr algn="just">
              <a:spcAft>
                <a:spcPts val="1200"/>
              </a:spcAft>
            </a:pPr>
            <a:r>
              <a:rPr lang="sk-SK" dirty="0">
                <a:ea typeface="Calibri" panose="020F0502020204030204" pitchFamily="34" charset="0"/>
                <a:cs typeface="Times New Roman" panose="02020603050405020304" pitchFamily="18" charset="0"/>
              </a:rPr>
              <a:t>Všeobecné pravidlo pre efektívnu spoluprácu zapojenia sa: </a:t>
            </a:r>
          </a:p>
          <a:p>
            <a:pPr algn="just">
              <a:spcAft>
                <a:spcPts val="1200"/>
              </a:spcAft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FF0000"/>
                </a:solidFill>
              </a:rPr>
              <a:t>Výdavky na výskumno-vývojové aktivity projektu sú oprávnené od dátumu predloženia ŽoNFP.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93BF505-EE33-4C3A-9FAE-24666AD4D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07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</a:t>
            </a: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1]</a:t>
            </a:r>
            <a:r>
              <a:rPr kumimoji="0" lang="sk-SK" altLang="sk-SK" sz="800" b="0" i="0" u="none" strike="noStrike" cap="none" normalizeH="0" baseline="3000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k-SK" altLang="sk-SK" sz="800" b="0" i="0" u="none" strike="noStrike" cap="none" normalizeH="0" baseline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č. 243/2017 Z. z. o verejnej výskumnej inštitúcii a o zmene a doplnení niektorých zákonov a Zákon č. 133/2002 Z. z. o Slovenskej akadémii vied.  Verejné výskumné inštitúcie ako nová právna forma v dôsledku transformácie štátnej rozpočtovej organizácie alebo štátnej príspevkovej organizácie v zmysle zákona 243/2017 Z. z. o verejnej výskumnej inštitúcii a o zmene a doplnení niektorých zákonov.</a:t>
            </a:r>
            <a:endParaRPr kumimoji="0" lang="sk-SK" altLang="sk-SK" sz="600" b="0" i="0" u="none" strike="noStrike" cap="none" normalizeH="0" baseline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[2]</a:t>
            </a:r>
            <a:r>
              <a:rPr kumimoji="0" lang="sk-SK" altLang="sk-SK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Podniky spĺňajúce definíciu MSP stanovenú v prílohe I Nariadenia Komisie (EÚ) č. 651/2014 zo 17. júna 2014 o vyhlásení určitých kategórií pomoci za zlučiteľné s vnútorným trhom podľa článkov 107 a 108 zmluvy v znení Nariadenia Komisie (EÚ) č. 2017/1084 zo 14. júna 2017.</a:t>
            </a: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7C7CD163-7EF4-4D52-88F8-39D76F513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65598"/>
              </p:ext>
            </p:extLst>
          </p:nvPr>
        </p:nvGraphicFramePr>
        <p:xfrm>
          <a:off x="938949" y="3687564"/>
          <a:ext cx="1057610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039">
                  <a:extLst>
                    <a:ext uri="{9D8B030D-6E8A-4147-A177-3AD203B41FA5}">
                      <a16:colId xmlns:a16="http://schemas.microsoft.com/office/drawing/2014/main" val="381848430"/>
                    </a:ext>
                  </a:extLst>
                </a:gridCol>
                <a:gridCol w="7078067">
                  <a:extLst>
                    <a:ext uri="{9D8B030D-6E8A-4147-A177-3AD203B41FA5}">
                      <a16:colId xmlns:a16="http://schemas.microsoft.com/office/drawing/2014/main" val="45994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Oprávnení žiadatelia a partneri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Limity financovania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102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Výskumná inštitúcia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Minimum 10 % z rozpočtu celkových oprávnených výdavkov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44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Podnik</a:t>
                      </a:r>
                      <a:endParaRPr lang="sk-SK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Maximum 70% z rozpočtu celkových oprávnených výdavkov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1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563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489646" y="52553"/>
            <a:ext cx="11179278" cy="5462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Vzorový príklad</a:t>
            </a:r>
          </a:p>
          <a:p>
            <a:pPr algn="just"/>
            <a:endParaRPr lang="sk-SK" sz="20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Názov projektu: </a:t>
            </a:r>
            <a:r>
              <a:rPr lang="sk-SK" dirty="0"/>
              <a:t>Výskum a vývoj riešenia pohonných, energetických a bezpečnostných komponentov dopravných prostriedkov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Identifikácia žiadateľa</a:t>
            </a:r>
            <a:r>
              <a:rPr lang="sk-SK" b="1" dirty="0"/>
              <a:t>:</a:t>
            </a:r>
            <a:r>
              <a:rPr lang="sk-SK" dirty="0"/>
              <a:t> Univerzita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Partneri</a:t>
            </a:r>
            <a:r>
              <a:rPr lang="sk-SK" b="1" dirty="0"/>
              <a:t>:</a:t>
            </a:r>
            <a:r>
              <a:rPr lang="sk-SK" dirty="0"/>
              <a:t> Podnik 1, (malý podnik), Podnik 2 (stredný podnik), Verejná Výskumná Inštitúcia</a:t>
            </a:r>
          </a:p>
          <a:p>
            <a:pPr>
              <a:spcAft>
                <a:spcPts val="600"/>
              </a:spcAft>
            </a:pPr>
            <a:endParaRPr lang="sk-SK" u="sng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Zjednodušený popis projektu</a:t>
            </a:r>
          </a:p>
          <a:p>
            <a:pPr marL="269875" lvl="1" algn="just">
              <a:spcAft>
                <a:spcPts val="600"/>
              </a:spcAft>
            </a:pPr>
            <a:r>
              <a:rPr lang="sk-SK" dirty="0"/>
              <a:t>Výskum a vývoj nasadzovania unikátnych technológií pre dopravné prostriedky z hľadiska pohonu, akumulácie                      a distribúcie energie ako základný predpoklad dekarbonizácie dopravy a dopravných systémov. </a:t>
            </a:r>
          </a:p>
          <a:p>
            <a:pPr marL="269875" lvl="1" algn="just">
              <a:spcAft>
                <a:spcPts val="600"/>
              </a:spcAft>
            </a:pPr>
            <a:r>
              <a:rPr lang="sk-SK" dirty="0"/>
              <a:t>Modernizáciu alternatívnych pohonných systémov z hľadiska vlastného riešenia hybridizácie a elektrifikácie pohonu ako aj akumulácie energie pre tieto systémy. </a:t>
            </a:r>
          </a:p>
          <a:p>
            <a:pPr marL="269875" lvl="1" algn="just">
              <a:spcAft>
                <a:spcPts val="600"/>
              </a:spcAft>
            </a:pPr>
            <a:r>
              <a:rPr lang="sk-SK" dirty="0"/>
              <a:t>Ide o Výskum a vývoj nových akumulačných modulov, nových spôsobov nabíjania, zavádzania nových postupov na tepelný a bezpečnostný manažment a praktického využívania v širokom aplikačnom spektre.</a:t>
            </a: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1886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489646" y="52553"/>
            <a:ext cx="111792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Vzorový príklad</a:t>
            </a:r>
          </a:p>
          <a:p>
            <a:pPr algn="just">
              <a:spcAft>
                <a:spcPts val="600"/>
              </a:spcAft>
            </a:pPr>
            <a:endParaRPr lang="sk-SK" dirty="0"/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Hlavné aktivity projektu: </a:t>
            </a:r>
            <a:endParaRPr lang="sk-SK" dirty="0"/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Inovatívna hybridizácia pohonných systémov pre dopravné prostriedky a systémy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Perspektívne systémy na akumuláciu a distribúciu elektrickej energie dopravných prostriedkov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Bezpečnostný a tepelný manažment systémov pohonných a energetických súčastí dopravných prostriedkov</a:t>
            </a:r>
          </a:p>
          <a:p>
            <a:pPr algn="just">
              <a:spcAft>
                <a:spcPts val="600"/>
              </a:spcAft>
            </a:pPr>
            <a:endParaRPr lang="sk-SK" dirty="0"/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Očakávaný prínos</a:t>
            </a:r>
            <a:r>
              <a:rPr lang="sk-SK" dirty="0"/>
              <a:t> z hľadiska medzinárodného uplatnenia je možné konkretizovať v podobe: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Výskumu nových materiálov a komponentov použiteľných vo výrobe dynamických častí automobilu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Výskumu energetického manažment automobilov s ohľadom na predĺženie životnosti a zvýšenie spoľahlivosti jednotlivých dynamických častí, s cieľom celkového zníženia hmotnosti, zvýšenia účinnosti a zníženia emisií.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Výskumu nových batériových boxov pre elektrický a hybridný pohon vozidiel, zvyšujúcich výkon a predlžujúcich životnosť autobatérií ako aj ich účinnosť</a:t>
            </a:r>
          </a:p>
          <a:p>
            <a:pPr marL="742950" lvl="1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dirty="0"/>
              <a:t>Výskumu nových inovatívnych postupov riešenia kolíznych situácií dopravných z pohľadu ochrany posádky a činnosti zásahových zložiek s uvažovaním negatívneho dopadu alternatívnych riešení pohonného systému</a:t>
            </a: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925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136942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36000" rIns="91425" bIns="36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489646" y="52553"/>
            <a:ext cx="1117927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Vzorový príklad</a:t>
            </a:r>
          </a:p>
          <a:p>
            <a:pPr lvl="0" algn="just">
              <a:spcAft>
                <a:spcPts val="600"/>
              </a:spcAft>
            </a:pPr>
            <a:endParaRPr lang="en-US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Sumárny rozpočet projektu a finančné pomery v rámci projektu</a:t>
            </a: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112D3D2B-2DD1-4540-9221-3DA8B132C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612114"/>
              </p:ext>
            </p:extLst>
          </p:nvPr>
        </p:nvGraphicFramePr>
        <p:xfrm>
          <a:off x="659705" y="1542813"/>
          <a:ext cx="10564780" cy="3624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0537">
                  <a:extLst>
                    <a:ext uri="{9D8B030D-6E8A-4147-A177-3AD203B41FA5}">
                      <a16:colId xmlns:a16="http://schemas.microsoft.com/office/drawing/2014/main" val="1105493068"/>
                    </a:ext>
                  </a:extLst>
                </a:gridCol>
                <a:gridCol w="1122036">
                  <a:extLst>
                    <a:ext uri="{9D8B030D-6E8A-4147-A177-3AD203B41FA5}">
                      <a16:colId xmlns:a16="http://schemas.microsoft.com/office/drawing/2014/main" val="1885578795"/>
                    </a:ext>
                  </a:extLst>
                </a:gridCol>
                <a:gridCol w="1136435">
                  <a:extLst>
                    <a:ext uri="{9D8B030D-6E8A-4147-A177-3AD203B41FA5}">
                      <a16:colId xmlns:a16="http://schemas.microsoft.com/office/drawing/2014/main" val="685348051"/>
                    </a:ext>
                  </a:extLst>
                </a:gridCol>
                <a:gridCol w="1689520">
                  <a:extLst>
                    <a:ext uri="{9D8B030D-6E8A-4147-A177-3AD203B41FA5}">
                      <a16:colId xmlns:a16="http://schemas.microsoft.com/office/drawing/2014/main" val="13968060"/>
                    </a:ext>
                  </a:extLst>
                </a:gridCol>
                <a:gridCol w="1562352">
                  <a:extLst>
                    <a:ext uri="{9D8B030D-6E8A-4147-A177-3AD203B41FA5}">
                      <a16:colId xmlns:a16="http://schemas.microsoft.com/office/drawing/2014/main" val="580544704"/>
                    </a:ext>
                  </a:extLst>
                </a:gridCol>
                <a:gridCol w="1398851">
                  <a:extLst>
                    <a:ext uri="{9D8B030D-6E8A-4147-A177-3AD203B41FA5}">
                      <a16:colId xmlns:a16="http://schemas.microsoft.com/office/drawing/2014/main" val="2323190414"/>
                    </a:ext>
                  </a:extLst>
                </a:gridCol>
                <a:gridCol w="1453351">
                  <a:extLst>
                    <a:ext uri="{9D8B030D-6E8A-4147-A177-3AD203B41FA5}">
                      <a16:colId xmlns:a16="http://schemas.microsoft.com/office/drawing/2014/main" val="2550367936"/>
                    </a:ext>
                  </a:extLst>
                </a:gridCol>
                <a:gridCol w="1341698">
                  <a:extLst>
                    <a:ext uri="{9D8B030D-6E8A-4147-A177-3AD203B41FA5}">
                      <a16:colId xmlns:a16="http://schemas.microsoft.com/office/drawing/2014/main" val="1502277847"/>
                    </a:ext>
                  </a:extLst>
                </a:gridCol>
              </a:tblGrid>
              <a:tr h="45065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Subjekt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Intenzita pomoci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Celkové oprávnené výdavky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Nenávratný finančný príspevok (EU + ŠR)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Podiel subjektu na COV</a:t>
                      </a: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252889"/>
                  </a:ext>
                </a:extLst>
              </a:tr>
              <a:tr h="362174">
                <a:tc gridSpan="2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Celkovo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MRR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VRR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589568"/>
                  </a:ext>
                </a:extLst>
              </a:tr>
              <a:tr h="81117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Projekt celkovo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6 137 503,68 €</a:t>
                      </a: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5 602 629,76 €</a:t>
                      </a: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4 022 192,16 €</a:t>
                      </a: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1 580 437,60 €</a:t>
                      </a: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sk-SK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45300"/>
                  </a:ext>
                </a:extLst>
              </a:tr>
              <a:tr h="396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Žiadateľ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Univerzita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100,00 %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2 148 322,40 €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2 148 322,40 €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2 148 322,40 €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35,00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16211"/>
                  </a:ext>
                </a:extLst>
              </a:tr>
              <a:tr h="396382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Partneri:</a:t>
                      </a:r>
                    </a:p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vert="vert27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Podnik 1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80,00 %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1 346 240,00 €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1 076 992,00 €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1 076 992,00 €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21,93%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392831"/>
                  </a:ext>
                </a:extLst>
              </a:tr>
              <a:tr h="39638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Podnik 2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75,00 %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1 062 503,68 €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796 877,76 €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796 877,76 €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17,32%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743372"/>
                  </a:ext>
                </a:extLst>
              </a:tr>
              <a:tr h="81117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Verejná výskumná inštitúcia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100,00 %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1 580 437,60 €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  <a:latin typeface="+mn-lt"/>
                        </a:rPr>
                        <a:t>1 580 437,60 €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1 580 437,60 €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25,75%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766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457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11840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36000" rIns="91425" bIns="36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489646" y="52553"/>
            <a:ext cx="1117927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Vzorový príklad</a:t>
            </a: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Detailný rozpočet projektu:</a:t>
            </a: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B4D716CE-222A-4734-A93D-E9EC3D39F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35153"/>
              </p:ext>
            </p:extLst>
          </p:nvPr>
        </p:nvGraphicFramePr>
        <p:xfrm>
          <a:off x="423894" y="1417731"/>
          <a:ext cx="11179279" cy="3851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8066">
                  <a:extLst>
                    <a:ext uri="{9D8B030D-6E8A-4147-A177-3AD203B41FA5}">
                      <a16:colId xmlns:a16="http://schemas.microsoft.com/office/drawing/2014/main" val="1931996593"/>
                    </a:ext>
                  </a:extLst>
                </a:gridCol>
                <a:gridCol w="5197462">
                  <a:extLst>
                    <a:ext uri="{9D8B030D-6E8A-4147-A177-3AD203B41FA5}">
                      <a16:colId xmlns:a16="http://schemas.microsoft.com/office/drawing/2014/main" val="2622361810"/>
                    </a:ext>
                  </a:extLst>
                </a:gridCol>
                <a:gridCol w="1708472">
                  <a:extLst>
                    <a:ext uri="{9D8B030D-6E8A-4147-A177-3AD203B41FA5}">
                      <a16:colId xmlns:a16="http://schemas.microsoft.com/office/drawing/2014/main" val="3629684150"/>
                    </a:ext>
                  </a:extLst>
                </a:gridCol>
                <a:gridCol w="1358381">
                  <a:extLst>
                    <a:ext uri="{9D8B030D-6E8A-4147-A177-3AD203B41FA5}">
                      <a16:colId xmlns:a16="http://schemas.microsoft.com/office/drawing/2014/main" val="468548666"/>
                    </a:ext>
                  </a:extLst>
                </a:gridCol>
                <a:gridCol w="1196898">
                  <a:extLst>
                    <a:ext uri="{9D8B030D-6E8A-4147-A177-3AD203B41FA5}">
                      <a16:colId xmlns:a16="http://schemas.microsoft.com/office/drawing/2014/main" val="2176892638"/>
                    </a:ext>
                  </a:extLst>
                </a:gridCol>
              </a:tblGrid>
              <a:tr h="32432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Subjekt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Skupina výdavkov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Nenávratný finančný príspevok</a:t>
                      </a: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309959"/>
                  </a:ext>
                </a:extLst>
              </a:tr>
              <a:tr h="32432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Celkovo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MRR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VRR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111896"/>
                  </a:ext>
                </a:extLst>
              </a:tr>
              <a:tr h="26996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Univerzita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901 - Jednotkové náklady podľa článku 53 ods. 1 písm. b)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1 284 516,00 €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1 284 516,00 €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721526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956 - Paušálna sadzba podľa článku 56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613 806,40 €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613 806,40 €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153425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930 - Rezerva na nepredvídané výdavky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250 000,00 €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250 000,00 €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90195"/>
                  </a:ext>
                </a:extLst>
              </a:tr>
              <a:tr h="23117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Podnik 1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901 - Jednotkové náklady podľa článku 53 ods. 1 písm. b)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629 280,00 €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629 280,00 €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726649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956 - Paušálna sadzba podľa článku 56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307 712,00 €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307 712,00 €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58847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930 - Rezerva na nepredvídané výdavky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140 000,00 €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140 000,00 €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239247"/>
                  </a:ext>
                </a:extLst>
              </a:tr>
              <a:tr h="25975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Podnik 2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901 - Jednotkové náklady podľa článku 53 ods. 1 písm. b)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475 448,40 €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475 448,40 €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56362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956 - Paušálna sadzba podľa článku 56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227 679,36 €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227 679,36 €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44883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930 - Rezerva na nepredvídané výdavky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93 750,00 €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93 750,00 €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085900"/>
                  </a:ext>
                </a:extLst>
              </a:tr>
              <a:tr h="25975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Verejná výskumná inštitúcia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901 - Jednotkové náklady podľa článku 53 ods. 1 písm. b)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928 884,00 €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928 884,00 €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034335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956 - Paušálna sadzba podľa článku 56 NSU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451 553,60 €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451 553,60 €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563698"/>
                  </a:ext>
                </a:extLst>
              </a:tr>
              <a:tr h="25945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930 - Rezerva na nepredvídané výdavky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200 000,00 €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-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200 000,00 €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298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2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17832" y="-123169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36000" rIns="91425" bIns="36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grfggfsgdgf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489646" y="52553"/>
            <a:ext cx="11179278" cy="283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Vzorový príklad</a:t>
            </a:r>
          </a:p>
          <a:p>
            <a:pPr lvl="0" algn="just">
              <a:spcAft>
                <a:spcPts val="600"/>
              </a:spcAft>
            </a:pPr>
            <a:endParaRPr lang="sk-SK" dirty="0"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>
              <a:spcAft>
                <a:spcPts val="600"/>
              </a:spcAft>
            </a:pPr>
            <a:r>
              <a:rPr lang="sk-SK" b="1" dirty="0">
                <a:ea typeface="Arial" panose="020B0604020202020204" pitchFamily="34" charset="0"/>
                <a:cs typeface="Calibri" panose="020F0502020204030204" pitchFamily="34" charset="0"/>
              </a:rPr>
              <a:t>Usmernenie č. 1 :  </a:t>
            </a: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Zvýšenie alokácie výzvy</a:t>
            </a: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Úprava oprávnenosti obdobia výdavkov – zosúladenie termínu</a:t>
            </a: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Úprava - Podmienka dodržiavania zásady „nespôsobovať významnú škodu“ (do no </a:t>
            </a:r>
            <a:r>
              <a:rPr lang="sk-SK" dirty="0" err="1">
                <a:ea typeface="Arial" panose="020B0604020202020204" pitchFamily="34" charset="0"/>
                <a:cs typeface="Calibri" panose="020F0502020204030204" pitchFamily="34" charset="0"/>
              </a:rPr>
              <a:t>significant</a:t>
            </a: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sk-SK" dirty="0" err="1">
                <a:ea typeface="Arial" panose="020B0604020202020204" pitchFamily="34" charset="0"/>
                <a:cs typeface="Calibri" panose="020F0502020204030204" pitchFamily="34" charset="0"/>
              </a:rPr>
              <a:t>harm</a:t>
            </a:r>
            <a:r>
              <a:rPr lang="sk-SK" dirty="0">
                <a:ea typeface="Arial" panose="020B0604020202020204" pitchFamily="34" charset="0"/>
                <a:cs typeface="Calibri" panose="020F0502020204030204" pitchFamily="34" charset="0"/>
              </a:rPr>
              <a:t> – DNSH)</a:t>
            </a:r>
          </a:p>
          <a:p>
            <a:pPr algn="just">
              <a:spcAft>
                <a:spcPts val="600"/>
              </a:spcAft>
            </a:pPr>
            <a:r>
              <a:rPr lang="sk-SK" b="1" dirty="0"/>
              <a:t>	</a:t>
            </a:r>
            <a:r>
              <a:rPr lang="sk-SK" dirty="0">
                <a:cs typeface="Calibri" panose="020F0502020204030204" pitchFamily="34" charset="0"/>
              </a:rPr>
              <a:t>  - Posudzovanie vplyvov na územia sústavy Natura 2000</a:t>
            </a:r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5C6423CF-D6F1-42C0-8DC8-40B20A0D07BD}"/>
              </a:ext>
            </a:extLst>
          </p:cNvPr>
          <p:cNvSpPr txBox="1"/>
          <p:nvPr/>
        </p:nvSpPr>
        <p:spPr>
          <a:xfrm>
            <a:off x="489646" y="3305725"/>
            <a:ext cx="104847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Zmena v rámci Hodnotiacich a výberových kritérií 2014-2020 vs 2021-2027</a:t>
            </a:r>
          </a:p>
          <a:p>
            <a:r>
              <a:rPr lang="sk-SK" dirty="0"/>
              <a:t>Schválené </a:t>
            </a:r>
            <a:r>
              <a:rPr lang="sk-SK" dirty="0" err="1"/>
              <a:t>HaVK</a:t>
            </a:r>
            <a:r>
              <a:rPr lang="sk-SK" dirty="0"/>
              <a:t> Komisiou pre Cieľ 1 </a:t>
            </a:r>
            <a:r>
              <a:rPr lang="sk-SK" b="1" dirty="0"/>
              <a:t>- </a:t>
            </a:r>
            <a:r>
              <a:rPr lang="sk-SK" sz="1600" b="1" dirty="0">
                <a:solidFill>
                  <a:srgbClr val="FF0000"/>
                </a:solidFill>
                <a:hlinkClick r:id="rId3"/>
              </a:rPr>
              <a:t>https://eurofondy.gov.sk/?page_id=19078&amp;preview=true</a:t>
            </a:r>
            <a:r>
              <a:rPr lang="sk-SK" sz="1600" b="1" dirty="0">
                <a:solidFill>
                  <a:srgbClr val="FF0000"/>
                </a:solidFill>
              </a:rPr>
              <a:t> </a:t>
            </a:r>
          </a:p>
          <a:p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184FCE45-CAF0-4F68-87B8-4E41511E9102}"/>
              </a:ext>
            </a:extLst>
          </p:cNvPr>
          <p:cNvSpPr txBox="1"/>
          <p:nvPr/>
        </p:nvSpPr>
        <p:spPr>
          <a:xfrm>
            <a:off x="489646" y="4339629"/>
            <a:ext cx="104847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Hľadáme odborných hodnotiteľov – prihláste sa.</a:t>
            </a:r>
          </a:p>
          <a:p>
            <a:r>
              <a:rPr lang="sk-SK" sz="1600" b="1" dirty="0">
                <a:solidFill>
                  <a:srgbClr val="FF0000"/>
                </a:solidFill>
                <a:hlinkClick r:id="rId4"/>
              </a:rPr>
              <a:t>https://eurofondy.gov.sk/vyzvy/vyzvy-pre-hodnotitelov/ministerstvo-skolstva-vyskumu-vyvoja-a-mladeze-sr/</a:t>
            </a:r>
            <a:r>
              <a:rPr lang="sk-SK" sz="1600" b="1" dirty="0">
                <a:solidFill>
                  <a:srgbClr val="FF0000"/>
                </a:solidFill>
              </a:rPr>
              <a:t> </a:t>
            </a:r>
          </a:p>
          <a:p>
            <a:endParaRPr lang="sk-S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32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73"/>
          <p:cNvSpPr/>
          <p:nvPr/>
        </p:nvSpPr>
        <p:spPr>
          <a:xfrm>
            <a:off x="0" y="4881489"/>
            <a:ext cx="12192000" cy="1976510"/>
          </a:xfrm>
          <a:prstGeom prst="rect">
            <a:avLst/>
          </a:prstGeom>
          <a:gradFill>
            <a:gsLst>
              <a:gs pos="0">
                <a:srgbClr val="005DB1"/>
              </a:gs>
              <a:gs pos="58999">
                <a:srgbClr val="043276"/>
              </a:gs>
              <a:gs pos="100000">
                <a:srgbClr val="00336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6" name="Google Shape;1206;p73"/>
          <p:cNvSpPr txBox="1"/>
          <p:nvPr/>
        </p:nvSpPr>
        <p:spPr>
          <a:xfrm>
            <a:off x="2370772" y="5467528"/>
            <a:ext cx="745045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4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Dobré riešenia pre ľudí</a:t>
            </a:r>
            <a:endParaRPr/>
          </a:p>
        </p:txBody>
      </p:sp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6A6E5D62-1228-4446-A84E-2374145D5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82016" y="1089559"/>
            <a:ext cx="7226105" cy="22756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63167" y="21712"/>
            <a:ext cx="10716978" cy="558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základne fakty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5F9C341F-E7D1-49AD-9CDD-C10D309F42A0}"/>
              </a:ext>
            </a:extLst>
          </p:cNvPr>
          <p:cNvSpPr/>
          <p:nvPr/>
        </p:nvSpPr>
        <p:spPr>
          <a:xfrm>
            <a:off x="477672" y="768543"/>
            <a:ext cx="11061510" cy="5871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endParaRPr lang="sk-SK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Zámerom výzvy je podporiť výskumno-vývojové projekty, ktoré budú realizovať zmiešané konzorciá výskumných inštitúcií a podnikateľských subjektov a za využitia národného potenciálu najkvalitnejších inštitúcií a výskumníkov.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 musia byť </a:t>
            </a:r>
            <a:r>
              <a:rPr lang="sk-S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primárne zamerané na realizáciu samotných výskumno-vývojových aktivít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menší dôraz bude kladený na obstaranie výskumnej infraštruktúry.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Táto sa bude financovať len v nevyhnutnej miere ako potrebný upgrade existujúcich zariadení, resp. budovanie unikátnych zariadení. Musia byť potrebné pre strategický výskum. Oprávnené sú nové zariadenia v SR ako aj existujúce, ktoré avšak musia byť v nevyhovujúcom stave a z kapacitného hľadiska (počet výskumníkov, ktorí by tieto zariadenia využívali), je ich dobudovanie odôvodnené.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Výzva podporuje výskum od druhej do piatej kategórie tzv. TRL stupnice (úroveň pripravenosti technológie), teda: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TRL 2: Aplikovaný výskum – formulácia technológie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TRL 3: Kritická funkcia – experimentálny dôkaz koncepcie (</a:t>
            </a:r>
            <a:r>
              <a:rPr lang="sk-SK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proof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sk-SK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TRL 4: Laboratórne testovanie – technológia validovaná v laboratóriu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TRL 5: Testovanie v relevantnom prostredí – technológia validovaná v príslušnom prostredí (priemyselne relevantné prostredie v prípade kľúčových podporných technológií)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MH SR </a:t>
            </a:r>
            <a:r>
              <a:rPr lang="sk-SK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pripravuje výzvu, 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ktorá pokryje kategórie TRL 6 až 9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endParaRPr lang="sk-SK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endParaRPr lang="sk-SK" sz="1600" dirty="0"/>
          </a:p>
          <a:p>
            <a:pPr marL="285750" indent="-285750" algn="just">
              <a:lnSpc>
                <a:spcPct val="20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endParaRPr lang="sk-SK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99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10572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- oprávnenosť žiadateľa / partnera</a:t>
            </a:r>
          </a:p>
          <a:p>
            <a:pPr algn="ctr"/>
            <a:endParaRPr lang="sk-SK" sz="2000" b="1" dirty="0">
              <a:solidFill>
                <a:schemeClr val="accent1"/>
              </a:solidFill>
            </a:endParaRPr>
          </a:p>
          <a:p>
            <a:pPr algn="ctr"/>
            <a:endParaRPr lang="sk-SK" sz="3200" b="1" dirty="0">
              <a:solidFill>
                <a:schemeClr val="accent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Právnické osoby uskutočňujúce výskum a vývoj 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podľa § 7 písm. a), b), c) a e)  zákona č. 172/2005 Z. z. o organizácii štátnej podpory výskumu a vývoja a o doplnení zákona č. 575/2001 Z. z. o organizácii činnosti vlády a organizácii ústrednej štátnej správy v znení neskorších predpisov:</a:t>
            </a:r>
          </a:p>
          <a:p>
            <a:pPr lvl="1" algn="just">
              <a:spcAft>
                <a:spcPts val="600"/>
              </a:spcAft>
            </a:pPr>
            <a:r>
              <a:rPr lang="sk-SK" sz="1600" dirty="0"/>
              <a:t>a) štátny sektor, ktorý tvorí Slovenská akadémia vied a právnické osoby uskutočňujúce výskum a vývoj zriadené ústrednými orgánmi štátnej správy</a:t>
            </a:r>
          </a:p>
          <a:p>
            <a:pPr lvl="1" algn="just">
              <a:spcAft>
                <a:spcPts val="600"/>
              </a:spcAft>
            </a:pPr>
            <a:r>
              <a:rPr lang="sk-SK" sz="1600" dirty="0"/>
              <a:t>b) sektor verejných výskumných inštitúcií, ktorý tvoria verejné výskumné inštitúcie</a:t>
            </a:r>
          </a:p>
          <a:p>
            <a:pPr lvl="1" algn="just">
              <a:spcAft>
                <a:spcPts val="600"/>
              </a:spcAft>
            </a:pPr>
            <a:r>
              <a:rPr lang="sk-SK" sz="1600" dirty="0"/>
              <a:t>c) sektor vysokých škôl, ktorý tvoria verejné vysoké školy, štátne vysoké školy, súkromné vysoké školy a nimi založené právnické osoby uskutočňujúce výskum a vývoj</a:t>
            </a:r>
          </a:p>
          <a:p>
            <a:pPr lvl="1" algn="just">
              <a:spcAft>
                <a:spcPts val="1200"/>
              </a:spcAft>
            </a:pPr>
            <a:r>
              <a:rPr lang="sk-SK" sz="1600" dirty="0"/>
              <a:t>e) podnikateľský sektor, ktorý tvoria podnikatelia, ktorí v rámci svojich podnikateľských činností uskutočňujú aj výskum a vývoj (</a:t>
            </a:r>
            <a:r>
              <a:rPr lang="sk-SK" sz="1600" dirty="0" err="1"/>
              <a:t>mikro</a:t>
            </a:r>
            <a:r>
              <a:rPr lang="sk-SK" sz="1600" dirty="0"/>
              <a:t>, malé a stredné podniky tzv. MSP; veľké podniky)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076325" algn="l"/>
              </a:tabLs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Oprávnenými partnermi sú všetky vyššie uvedené právnické osoby, ktoré môžu byť žiadateľmi a zároveň právnické osoby uskutočňujúce výskum a vývoj podľa § 7 písm. d)  zákona o štátnej podpore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VaV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konkrétne nasledovné subjekty:</a:t>
            </a:r>
          </a:p>
          <a:p>
            <a:pPr lvl="1" algn="just">
              <a:spcAft>
                <a:spcPts val="600"/>
              </a:spcAft>
            </a:pPr>
            <a:r>
              <a:rPr lang="sk-SK" sz="1600" dirty="0"/>
              <a:t>d) neziskový sektor, ktorý tvoria občianske združenia, neziskové organizácie, združenia právnických osôb uskutočňujúce výskum a vývoj.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93BF505-EE33-4C3A-9FAE-24666AD4D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07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</a:t>
            </a: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1]</a:t>
            </a:r>
            <a:r>
              <a:rPr kumimoji="0" lang="sk-SK" altLang="sk-SK" sz="800" b="0" i="0" u="none" strike="noStrike" cap="none" normalizeH="0" baseline="3000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k-SK" altLang="sk-SK" sz="800" b="0" i="0" u="none" strike="noStrike" cap="none" normalizeH="0" baseline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č. 243/2017 Z. z. o verejnej výskumnej inštitúcii a o zmene a doplnení niektorých zákonov a Zákon č. 133/2002 Z. z. o Slovenskej akadémii vied.  Verejné výskumné inštitúcie ako nová právna forma v dôsledku transformácie štátnej rozpočtovej organizácie alebo štátnej príspevkovej organizácie v zmysle zákona 243/2017 Z. z. o verejnej výskumnej inštitúcii a o zmene a doplnení niektorých zákonov.</a:t>
            </a:r>
            <a:endParaRPr kumimoji="0" lang="sk-SK" altLang="sk-SK" sz="600" b="0" i="0" u="none" strike="noStrike" cap="none" normalizeH="0" baseline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[2]</a:t>
            </a:r>
            <a:r>
              <a:rPr kumimoji="0" lang="sk-SK" altLang="sk-SK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Podniky spĺňajúce definíciu MSP stanovenú v prílohe I Nariadenia Komisie (EÚ) č. 651/2014 zo 17. júna 2014 o vyhlásení určitých kategórií pomoci za zlučiteľné s vnútorným trhom podľa článkov 107 a 108 zmluvy v znení Nariadenia Komisie (EÚ) č. 2017/1084 zo 14. júna 2017.</a:t>
            </a: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98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7955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oprávnené aktivity projektu</a:t>
            </a:r>
          </a:p>
          <a:p>
            <a:pPr algn="just"/>
            <a:endParaRPr lang="sk-SK" sz="2000" dirty="0"/>
          </a:p>
          <a:p>
            <a:pPr>
              <a:lnSpc>
                <a:spcPct val="200000"/>
              </a:lnSpc>
            </a:pPr>
            <a:endParaRPr lang="sk-SK" sz="1600" b="1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V rámci výzvy sú oprávnené nasledovné typy výskumu</a:t>
            </a:r>
            <a:r>
              <a:rPr lang="sk-SK" dirty="0"/>
              <a:t>: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b="1" dirty="0"/>
              <a:t>nezávislý výskum a vývoj </a:t>
            </a:r>
            <a:r>
              <a:rPr lang="sk-SK" dirty="0"/>
              <a:t>– realizujú subjekty podľa § 7 písm. </a:t>
            </a:r>
            <a:r>
              <a:rPr lang="sk-SK" b="1" dirty="0"/>
              <a:t>a)</a:t>
            </a:r>
            <a:r>
              <a:rPr lang="sk-SK" dirty="0"/>
              <a:t>, </a:t>
            </a:r>
            <a:r>
              <a:rPr lang="sk-SK" b="1" dirty="0"/>
              <a:t>b)</a:t>
            </a:r>
            <a:r>
              <a:rPr lang="sk-SK" dirty="0"/>
              <a:t>, </a:t>
            </a:r>
            <a:r>
              <a:rPr lang="sk-SK" b="1" dirty="0"/>
              <a:t>c)</a:t>
            </a:r>
            <a:r>
              <a:rPr lang="sk-SK" dirty="0"/>
              <a:t> a </a:t>
            </a:r>
            <a:r>
              <a:rPr lang="sk-SK" b="1" dirty="0"/>
              <a:t>d)</a:t>
            </a:r>
            <a:r>
              <a:rPr lang="sk-SK" dirty="0"/>
              <a:t> Zákona o štátnej podpore výskumu a vývoja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b="1" dirty="0"/>
              <a:t>priemyselný výskum </a:t>
            </a:r>
            <a:r>
              <a:rPr lang="sk-SK" dirty="0"/>
              <a:t>– realizujú subjekty podľa § 7 písm. </a:t>
            </a:r>
            <a:r>
              <a:rPr lang="sk-SK" b="1" dirty="0"/>
              <a:t>e)</a:t>
            </a:r>
            <a:r>
              <a:rPr lang="sk-SK" dirty="0"/>
              <a:t> Zákona o štátnej podpore výskumu a vývoja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b="1" dirty="0"/>
              <a:t>experimentálny vývoj </a:t>
            </a:r>
            <a:r>
              <a:rPr lang="sk-SK" dirty="0"/>
              <a:t>– realizujú subjekty podľa § 7 písm. </a:t>
            </a:r>
            <a:r>
              <a:rPr lang="sk-SK" b="1" dirty="0"/>
              <a:t>e)</a:t>
            </a:r>
            <a:r>
              <a:rPr lang="sk-SK" dirty="0"/>
              <a:t> Zákona o štátnej podpore výskumu a vývoja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sk-SK" dirty="0"/>
          </a:p>
          <a:p>
            <a:pPr>
              <a:spcAft>
                <a:spcPts val="1200"/>
              </a:spcAft>
            </a:pPr>
            <a:r>
              <a:rPr lang="sk-SK" dirty="0"/>
              <a:t>Realizácia aktivít sa môže časovo prelínať. Maximálny možný podiel celkových oprávnených výdavkov každej z typov aktivít projektu na celkových oprávnených výdavkoch projektu nie je stanovený. 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317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9279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accent1"/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miesto realizácie projektu</a:t>
            </a:r>
          </a:p>
          <a:p>
            <a:pPr algn="just"/>
            <a:endParaRPr lang="sk-SK" sz="2000" dirty="0"/>
          </a:p>
          <a:p>
            <a:endParaRPr lang="sk-SK" b="1" dirty="0"/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Za oprávnené miesto realizácie projektu sa považuje celé územie</a:t>
            </a:r>
            <a:r>
              <a:rPr lang="sk-SK" dirty="0"/>
              <a:t>, ktoré je v zmysle článku 108 ods. 2 Nariadenie o spoločných ustanoveniach rozdelené na nasledovné kategórie regiónov:</a:t>
            </a:r>
          </a:p>
          <a:p>
            <a:pPr marL="742950" lvl="1" indent="-28575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dirty="0"/>
              <a:t>Menej rozvinuté regióny (Banskobystrický kraj, Žilinský kraj, Košický kraj, Prešovský kraj, Nitriansky kraj, Trenčiansky kraj a Trnavský kraj) </a:t>
            </a:r>
          </a:p>
          <a:p>
            <a:pPr marL="742950" lvl="1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sk-SK" dirty="0"/>
              <a:t>Viac rozvinutý región (Bratislavský kraj)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Umožňuje sa realizácia projektu v </a:t>
            </a:r>
            <a:r>
              <a:rPr lang="sk-SK" dirty="0"/>
              <a:t>rámci uvedených </a:t>
            </a:r>
            <a:r>
              <a:rPr lang="sk-SK" u="sng" dirty="0"/>
              <a:t>2 kategóriách regiónov avšak za určitých podmienok</a:t>
            </a:r>
            <a:r>
              <a:rPr lang="sk-SK" dirty="0"/>
              <a:t>:</a:t>
            </a:r>
          </a:p>
          <a:p>
            <a:pPr marL="742950" lvl="1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sk-SK" dirty="0"/>
              <a:t>Na realizáciu aktivít projektu v</a:t>
            </a:r>
            <a:r>
              <a:rPr lang="sk-SK" u="sng" dirty="0"/>
              <a:t> rámci viacej rozvinutého regiónu je možné využiť finančné prostriedky za zdroj EÚ maximálne do výšky 30 % z alokácie projektu za zdrojov EÚ</a:t>
            </a:r>
            <a:r>
              <a:rPr lang="sk-SK" dirty="0"/>
              <a:t>, t. j. podiel alokácie projektu za zdroj EÚ musí byť </a:t>
            </a:r>
            <a:r>
              <a:rPr lang="sk-SK" u="sng" dirty="0"/>
              <a:t>minimálne 70 % v prospech menej rozvinutých regiónov</a:t>
            </a:r>
            <a:r>
              <a:rPr lang="sk-SK" dirty="0"/>
              <a:t>.</a:t>
            </a:r>
          </a:p>
          <a:p>
            <a:pPr lvl="0" algn="just">
              <a:lnSpc>
                <a:spcPct val="200000"/>
              </a:lnSpc>
            </a:pPr>
            <a:endParaRPr lang="sk-SK" sz="2000" b="1" dirty="0">
              <a:solidFill>
                <a:srgbClr val="002060"/>
              </a:solidFill>
            </a:endParaRPr>
          </a:p>
          <a:p>
            <a:pPr lvl="0" algn="just">
              <a:lnSpc>
                <a:spcPct val="200000"/>
              </a:lnSpc>
            </a:pPr>
            <a:endParaRPr lang="sk-SK" sz="2000" b="1" dirty="0">
              <a:solidFill>
                <a:srgbClr val="002060"/>
              </a:solidFill>
            </a:endParaRPr>
          </a:p>
          <a:p>
            <a:pPr lvl="0" algn="just">
              <a:lnSpc>
                <a:spcPct val="200000"/>
              </a:lnSpc>
            </a:pPr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93BF505-EE33-4C3A-9FAE-24666AD4D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07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</a:t>
            </a: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1]</a:t>
            </a:r>
            <a:r>
              <a:rPr kumimoji="0" lang="sk-SK" altLang="sk-SK" sz="800" b="0" i="0" u="none" strike="noStrike" cap="none" normalizeH="0" baseline="3000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k-SK" altLang="sk-SK" sz="800" b="0" i="0" u="none" strike="noStrike" cap="none" normalizeH="0" baseline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č. 243/2017 Z. z. o verejnej výskumnej inštitúcii a o zmene a doplnení niektorých zákonov a Zákon č. 133/2002 Z. z. o Slovenskej akadémii vied.  Verejné výskumné inštitúcie ako nová právna forma v dôsledku transformácie štátnej rozpočtovej organizácie alebo štátnej príspevkovej organizácie v zmysle zákona 243/2017 Z. z. o verejnej výskumnej inštitúcii a o zmene a doplnení niektorých zákonov.</a:t>
            </a:r>
            <a:endParaRPr kumimoji="0" lang="sk-SK" altLang="sk-SK" sz="600" b="0" i="0" u="none" strike="noStrike" cap="none" normalizeH="0" baseline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800" b="0" i="0" u="sng" strike="noStrike" cap="none" normalizeH="0" baseline="30000" bmk="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[2]</a:t>
            </a:r>
            <a:r>
              <a:rPr kumimoji="0" lang="sk-SK" altLang="sk-SK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Podniky spĺňajúce definíciu MSP stanovenú v prílohe I Nariadenia Komisie (EÚ) č. 651/2014 zo 17. júna 2014 o vyhlásení určitých kategórií pomoci za zlučiteľné s vnútorným trhom podľa článkov 107 a 108 zmluvy v znení Nariadenia Komisie (EÚ) č. 2017/1084 zo 14. júna 2017.</a:t>
            </a: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92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931226" cy="6540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finančné rámce</a:t>
            </a:r>
          </a:p>
          <a:p>
            <a:pPr algn="just"/>
            <a:endParaRPr lang="sk-SK" sz="2000" dirty="0"/>
          </a:p>
          <a:p>
            <a:pPr algn="just">
              <a:spcAft>
                <a:spcPts val="1200"/>
              </a:spcAft>
            </a:pPr>
            <a:r>
              <a:rPr lang="sk-SK" b="1" dirty="0"/>
              <a:t>Celkový rozpočet výzvy</a:t>
            </a:r>
          </a:p>
          <a:p>
            <a:pPr marL="285750" lvl="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Výška finančných prostriedkov určených na vyčerpanie vo výzve (zdroj EÚ)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b="1" dirty="0"/>
              <a:t>1</a:t>
            </a:r>
            <a:r>
              <a:rPr lang="sk-SK" b="1" dirty="0">
                <a:solidFill>
                  <a:srgbClr val="FF0000"/>
                </a:solidFill>
              </a:rPr>
              <a:t>2</a:t>
            </a:r>
            <a:r>
              <a:rPr lang="sk-SK" b="1" dirty="0"/>
              <a:t>2 550 000 EUR</a:t>
            </a:r>
            <a:r>
              <a:rPr lang="sk-SK" dirty="0"/>
              <a:t> z toho: </a:t>
            </a:r>
            <a:r>
              <a:rPr lang="sk-SK" dirty="0">
                <a:solidFill>
                  <a:srgbClr val="FF0000"/>
                </a:solidFill>
              </a:rPr>
              <a:t>9</a:t>
            </a:r>
            <a:r>
              <a:rPr lang="sk-SK" dirty="0"/>
              <a:t>4 932 075 EUR (menej rozvinuté regióny) 27 617 925 EUR (viac rozvinuté regióny)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u="sng" dirty="0"/>
              <a:t>Celkové oprávnené výdavky v rámci výzvy 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sk-SK" dirty="0"/>
              <a:t>Okolo </a:t>
            </a:r>
            <a:r>
              <a:rPr lang="sk-SK" b="1" dirty="0"/>
              <a:t>170 000 000 EUR</a:t>
            </a:r>
            <a:r>
              <a:rPr lang="sk-SK" dirty="0"/>
              <a:t>, v závislosti na účasti podnikov podľa schém štátnej pomoci</a:t>
            </a:r>
          </a:p>
          <a:p>
            <a:pPr lvl="0" algn="just">
              <a:spcAft>
                <a:spcPts val="1200"/>
              </a:spcAft>
            </a:pPr>
            <a:endParaRPr lang="sk-SK" sz="1050" dirty="0"/>
          </a:p>
          <a:p>
            <a:pPr lvl="0" algn="just">
              <a:spcAft>
                <a:spcPts val="1200"/>
              </a:spcAft>
            </a:pPr>
            <a:r>
              <a:rPr lang="sk-SK" b="1" dirty="0"/>
              <a:t>Rozpočet projektu (výška nenávratného finančného príspevku)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Minimálna výška NFP (zdroj EÚ + ŠR) je </a:t>
            </a:r>
            <a:r>
              <a:rPr lang="sk-SK" b="1" dirty="0"/>
              <a:t>2 000 000 EUR</a:t>
            </a:r>
            <a:r>
              <a:rPr lang="sk-SK" dirty="0"/>
              <a:t>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Maximálna výška NFP (zdroj EÚ + ŠR) je </a:t>
            </a:r>
            <a:r>
              <a:rPr lang="sk-SK" b="1" dirty="0"/>
              <a:t>10 000 000 EUR</a:t>
            </a:r>
            <a:r>
              <a:rPr lang="sk-SK" dirty="0"/>
              <a:t>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sk-SK" sz="12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i="1" dirty="0"/>
              <a:t>Upozornenie: </a:t>
            </a:r>
            <a:r>
              <a:rPr lang="sk-SK" dirty="0"/>
              <a:t>vyššie uvedené limity sa nesmú obchádzať umelým rozdeľovaním projektu do niekoľkých projektov s podobnými črtami, cieľmi alebo subjektami.</a:t>
            </a: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7465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4785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finančné rámce</a:t>
            </a:r>
          </a:p>
          <a:p>
            <a:pPr algn="just"/>
            <a:endParaRPr lang="sk-SK" sz="2000" dirty="0"/>
          </a:p>
          <a:p>
            <a:pPr lvl="0" algn="just"/>
            <a:r>
              <a:rPr lang="sk-SK" sz="1600" b="1" dirty="0"/>
              <a:t>    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sk-SK" dirty="0"/>
              <a:t>Miery spolufinancovania zo strany žiadateľov mimo pravidiel štátnej pomoci nezávislý výskum a vývoj sú nasledovné:</a:t>
            </a:r>
          </a:p>
          <a:p>
            <a:pPr lvl="0" algn="just"/>
            <a:endParaRPr lang="sk-SK" sz="1600" b="1" dirty="0"/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ED3FFF26-6158-4262-B280-714AA4842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512262"/>
              </p:ext>
            </p:extLst>
          </p:nvPr>
        </p:nvGraphicFramePr>
        <p:xfrm>
          <a:off x="1011290" y="2004413"/>
          <a:ext cx="9606991" cy="3481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4852">
                  <a:extLst>
                    <a:ext uri="{9D8B030D-6E8A-4147-A177-3AD203B41FA5}">
                      <a16:colId xmlns:a16="http://schemas.microsoft.com/office/drawing/2014/main" val="2962921207"/>
                    </a:ext>
                  </a:extLst>
                </a:gridCol>
                <a:gridCol w="2085657">
                  <a:extLst>
                    <a:ext uri="{9D8B030D-6E8A-4147-A177-3AD203B41FA5}">
                      <a16:colId xmlns:a16="http://schemas.microsoft.com/office/drawing/2014/main" val="4132968285"/>
                    </a:ext>
                  </a:extLst>
                </a:gridCol>
                <a:gridCol w="2085657">
                  <a:extLst>
                    <a:ext uri="{9D8B030D-6E8A-4147-A177-3AD203B41FA5}">
                      <a16:colId xmlns:a16="http://schemas.microsoft.com/office/drawing/2014/main" val="569031582"/>
                    </a:ext>
                  </a:extLst>
                </a:gridCol>
                <a:gridCol w="1702625">
                  <a:extLst>
                    <a:ext uri="{9D8B030D-6E8A-4147-A177-3AD203B41FA5}">
                      <a16:colId xmlns:a16="http://schemas.microsoft.com/office/drawing/2014/main" val="3550273132"/>
                    </a:ext>
                  </a:extLst>
                </a:gridCol>
                <a:gridCol w="1658200">
                  <a:extLst>
                    <a:ext uri="{9D8B030D-6E8A-4147-A177-3AD203B41FA5}">
                      <a16:colId xmlns:a16="http://schemas.microsoft.com/office/drawing/2014/main" val="2338896685"/>
                    </a:ext>
                  </a:extLst>
                </a:gridCol>
              </a:tblGrid>
              <a:tr h="745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Kategória subjektu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Kategória regiónu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Maximálna intenzita pomoci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NFP</a:t>
                      </a:r>
                      <a:b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EFRR / ŠR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Vlastné zdroje subjektu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013069"/>
                  </a:ext>
                </a:extLst>
              </a:tr>
              <a:tr h="68404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Vybrané subjekty štátnej správy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MRR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100%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85% / 15%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052032"/>
                  </a:ext>
                </a:extLst>
              </a:tr>
              <a:tr h="68404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>
                          <a:effectLst/>
                        </a:rPr>
                        <a:t>VRR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100%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40% / 60%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350586"/>
                  </a:ext>
                </a:extLst>
              </a:tr>
              <a:tr h="68404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effectLst/>
                        </a:rPr>
                        <a:t>Ostatné subjekty mimo pravidiel štátnej pomoci</a:t>
                      </a:r>
                      <a:endParaRPr lang="sk-SK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MRR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100%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85% / 15%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185102"/>
                  </a:ext>
                </a:extLst>
              </a:tr>
              <a:tr h="68404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VRR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>
                          <a:effectLst/>
                        </a:rPr>
                        <a:t>100%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>
                          <a:effectLst/>
                        </a:rPr>
                        <a:t>40% / 60%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400" dirty="0">
                          <a:effectLst/>
                        </a:rPr>
                        <a:t>0%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06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680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4293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finančné rámce</a:t>
            </a:r>
          </a:p>
          <a:p>
            <a:pPr algn="just"/>
            <a:endParaRPr lang="sk-SK" sz="2000" dirty="0"/>
          </a:p>
          <a:p>
            <a:pPr marL="266700" lvl="0" indent="-266700" algn="just"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sk-SK" dirty="0"/>
              <a:t>Miery spolufinancovania podľa schémy štátnej pomoci na podporu vedy, výskumu a inovácií v rámci Programu Slovensko 2021-2027 za priemyselný výskum  a/alebo experimentálny vývoj sú nasledovné:</a:t>
            </a: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2000" b="1" dirty="0">
              <a:solidFill>
                <a:srgbClr val="002060"/>
              </a:solidFill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70C38AFE-2A4F-4EA0-9DDF-DDFD4257A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667373"/>
              </p:ext>
            </p:extLst>
          </p:nvPr>
        </p:nvGraphicFramePr>
        <p:xfrm>
          <a:off x="593452" y="1750077"/>
          <a:ext cx="10760348" cy="3784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9812">
                  <a:extLst>
                    <a:ext uri="{9D8B030D-6E8A-4147-A177-3AD203B41FA5}">
                      <a16:colId xmlns:a16="http://schemas.microsoft.com/office/drawing/2014/main" val="3527177546"/>
                    </a:ext>
                  </a:extLst>
                </a:gridCol>
                <a:gridCol w="2043105">
                  <a:extLst>
                    <a:ext uri="{9D8B030D-6E8A-4147-A177-3AD203B41FA5}">
                      <a16:colId xmlns:a16="http://schemas.microsoft.com/office/drawing/2014/main" val="4121686683"/>
                    </a:ext>
                  </a:extLst>
                </a:gridCol>
                <a:gridCol w="2195835">
                  <a:extLst>
                    <a:ext uri="{9D8B030D-6E8A-4147-A177-3AD203B41FA5}">
                      <a16:colId xmlns:a16="http://schemas.microsoft.com/office/drawing/2014/main" val="1233304244"/>
                    </a:ext>
                  </a:extLst>
                </a:gridCol>
                <a:gridCol w="1925690">
                  <a:extLst>
                    <a:ext uri="{9D8B030D-6E8A-4147-A177-3AD203B41FA5}">
                      <a16:colId xmlns:a16="http://schemas.microsoft.com/office/drawing/2014/main" val="3118676497"/>
                    </a:ext>
                  </a:extLst>
                </a:gridCol>
                <a:gridCol w="1785906">
                  <a:extLst>
                    <a:ext uri="{9D8B030D-6E8A-4147-A177-3AD203B41FA5}">
                      <a16:colId xmlns:a16="http://schemas.microsoft.com/office/drawing/2014/main" val="3902864050"/>
                    </a:ext>
                  </a:extLst>
                </a:gridCol>
              </a:tblGrid>
              <a:tr h="39032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Typ výskumu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Kategória regiónu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Maximálna intenzita pomoci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886826"/>
                  </a:ext>
                </a:extLst>
              </a:tr>
              <a:tr h="31556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 podnik</a:t>
                      </a:r>
                      <a:endParaRPr lang="sk-SK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Stredný podnik</a:t>
                      </a:r>
                      <a:endParaRPr lang="sk-SK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b="1" i="1" u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Veľký podnik</a:t>
                      </a:r>
                      <a:endParaRPr lang="sk-SK" sz="1800" b="1" i="1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095"/>
                  </a:ext>
                </a:extLst>
              </a:tr>
              <a:tr h="39032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Priemyselný výskum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MRR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70%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60%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50%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70875"/>
                  </a:ext>
                </a:extLst>
              </a:tr>
              <a:tr h="34658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VRR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40%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40%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40%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904093"/>
                  </a:ext>
                </a:extLst>
              </a:tr>
              <a:tr h="39032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Priemyselný výskum – zvýšená intenzita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MRR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80%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75%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65%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17067"/>
                  </a:ext>
                </a:extLst>
              </a:tr>
              <a:tr h="39032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VRR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40%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40%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40%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667213"/>
                  </a:ext>
                </a:extLst>
              </a:tr>
              <a:tr h="39032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Experimentálny vývoj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MRR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45%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35%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25%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752640"/>
                  </a:ext>
                </a:extLst>
              </a:tr>
              <a:tr h="39032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VRR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40%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35%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25%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640634"/>
                  </a:ext>
                </a:extLst>
              </a:tr>
              <a:tr h="39032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Experimentálny vývoj – zvýšená intenzita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MRR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60%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dirty="0">
                          <a:effectLst/>
                          <a:latin typeface="+mn-lt"/>
                        </a:rPr>
                        <a:t>50%</a:t>
                      </a:r>
                      <a:endParaRPr lang="sk-SK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40%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987250"/>
                  </a:ext>
                </a:extLst>
              </a:tr>
              <a:tr h="39032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VRR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dirty="0">
                          <a:effectLst/>
                          <a:latin typeface="+mn-lt"/>
                        </a:rPr>
                        <a:t>40%</a:t>
                      </a:r>
                      <a:endParaRPr lang="sk-SK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>
                          <a:effectLst/>
                          <a:latin typeface="+mn-lt"/>
                        </a:rPr>
                        <a:t>40%</a:t>
                      </a:r>
                      <a:endParaRPr lang="sk-SK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k-SK" sz="1800" i="1" u="none" dirty="0">
                          <a:effectLst/>
                          <a:latin typeface="+mn-lt"/>
                        </a:rPr>
                        <a:t>40%</a:t>
                      </a:r>
                      <a:endParaRPr lang="sk-SK" sz="1800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035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886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66"/>
          <p:cNvSpPr/>
          <p:nvPr/>
        </p:nvSpPr>
        <p:spPr>
          <a:xfrm>
            <a:off x="0" y="-90616"/>
            <a:ext cx="12209832" cy="5927589"/>
          </a:xfrm>
          <a:prstGeom prst="rect">
            <a:avLst/>
          </a:prstGeom>
          <a:gradFill>
            <a:gsLst>
              <a:gs pos="0">
                <a:srgbClr val="FEFFFF"/>
              </a:gs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37;p70"/>
          <p:cNvSpPr txBox="1"/>
          <p:nvPr/>
        </p:nvSpPr>
        <p:spPr>
          <a:xfrm>
            <a:off x="799025" y="52553"/>
            <a:ext cx="10576107" cy="2108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endParaRPr lang="sk-SK" sz="20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ctr"/>
            <a:r>
              <a:rPr lang="sk-SK" sz="2000" b="1" dirty="0" err="1">
                <a:solidFill>
                  <a:schemeClr val="accent1"/>
                </a:solidFill>
              </a:rPr>
              <a:t>SVaV</a:t>
            </a:r>
            <a:r>
              <a:rPr lang="sk-SK" sz="2000" b="1" dirty="0">
                <a:solidFill>
                  <a:schemeClr val="accent1"/>
                </a:solidFill>
              </a:rPr>
              <a:t> - Strategický výskum a vývoj prostredníctvom partnerstiev – finančné rámce</a:t>
            </a:r>
          </a:p>
          <a:p>
            <a:pPr algn="just"/>
            <a:endParaRPr lang="sk-SK" sz="2000" dirty="0"/>
          </a:p>
          <a:p>
            <a:pPr marL="285750" lvl="0" indent="-285750" algn="just">
              <a:lnSpc>
                <a:spcPct val="2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k-SK" dirty="0"/>
              <a:t>Oprávnené sú kategórie výdavkov, ktoré vychádzajú z Zjednodušeného vykazovania výdavkov sú: </a:t>
            </a:r>
          </a:p>
          <a:p>
            <a:pPr marL="342900" lvl="3" indent="-342900" algn="just">
              <a:buFontTx/>
              <a:buChar char="-"/>
            </a:pPr>
            <a:endParaRPr lang="sk-SK" sz="1000" b="1" dirty="0"/>
          </a:p>
          <a:p>
            <a:pPr lvl="0" algn="just"/>
            <a:endParaRPr lang="sk-SK" sz="11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370A9E-A03F-4DF7-AA17-D336A0BDE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A378C2-18C6-4915-8778-93C3AC34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-925513"/>
            <a:ext cx="4022725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7CCB2880-0603-44B4-BF67-63D1759EB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622172"/>
              </p:ext>
            </p:extLst>
          </p:nvPr>
        </p:nvGraphicFramePr>
        <p:xfrm>
          <a:off x="847116" y="1786412"/>
          <a:ext cx="10515600" cy="3760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42473">
                  <a:extLst>
                    <a:ext uri="{9D8B030D-6E8A-4147-A177-3AD203B41FA5}">
                      <a16:colId xmlns:a16="http://schemas.microsoft.com/office/drawing/2014/main" val="3767975020"/>
                    </a:ext>
                  </a:extLst>
                </a:gridCol>
                <a:gridCol w="5073127">
                  <a:extLst>
                    <a:ext uri="{9D8B030D-6E8A-4147-A177-3AD203B41FA5}">
                      <a16:colId xmlns:a16="http://schemas.microsoft.com/office/drawing/2014/main" val="367895940"/>
                    </a:ext>
                  </a:extLst>
                </a:gridCol>
              </a:tblGrid>
              <a:tr h="11783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901 - Jednotkové náklady podľa článku 53 ods. 1 písm. b) NSU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b="0" dirty="0">
                          <a:solidFill>
                            <a:schemeClr val="tx1"/>
                          </a:solidFill>
                          <a:effectLst/>
                        </a:rPr>
                        <a:t>Hodinová sadzba na štandardizované pracovné pozície : 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600" b="0" dirty="0">
                          <a:solidFill>
                            <a:schemeClr val="tx1"/>
                          </a:solidFill>
                          <a:effectLst/>
                        </a:rPr>
                        <a:t>Garant / vedúci / kľúčový V-V pracovník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600" b="0" dirty="0">
                          <a:solidFill>
                            <a:schemeClr val="tx1"/>
                          </a:solidFill>
                          <a:effectLst/>
                        </a:rPr>
                        <a:t>Výskumný / vývojový pracovník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600" b="0" dirty="0">
                          <a:solidFill>
                            <a:schemeClr val="tx1"/>
                          </a:solidFill>
                          <a:effectLst/>
                        </a:rPr>
                        <a:t>Technický a iný pomocný pracovník</a:t>
                      </a:r>
                      <a:endParaRPr lang="sk-SK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32436"/>
                  </a:ext>
                </a:extLst>
              </a:tr>
              <a:tr h="1441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956 - Paušálna sadzba na pokrytie zostávajúcich oprávnených výdavkov projektu podľa článku 56 NSU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paušálna sadzba max. 40% z oprávnených priamych personálnych výdavkov sa využije na ostatné výdavky projektu </a:t>
                      </a:r>
                      <a:r>
                        <a:rPr lang="sk-SK" sz="1100" dirty="0">
                          <a:solidFill>
                            <a:schemeClr val="tx1"/>
                          </a:solidFill>
                          <a:effectLst/>
                        </a:rPr>
                        <a:t>(spotrebný materiál, výskumná infraštruktúra a iné výdavky projektu potrebné na realizáciu výskumu)</a:t>
                      </a:r>
                      <a:endParaRPr lang="sk-SK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475866"/>
                  </a:ext>
                </a:extLst>
              </a:tr>
              <a:tr h="1140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930 - Rezerva na nepredvídané výdavky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Vzťahuje sa k jednotkovým nákladom miezd jednotlivých pozícií a jej výška sa nastavuje s ohľadom na prognózy Ministerstva financií SR o vývoji nominálnych miezd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880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62310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2581</Words>
  <Application>Microsoft Office PowerPoint</Application>
  <PresentationFormat>Širokouhlá</PresentationFormat>
  <Paragraphs>454</Paragraphs>
  <Slides>16</Slides>
  <Notes>16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Motív balíka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Grznárik Ľubomír</dc:creator>
  <cp:lastModifiedBy>Mydlová Terézia</cp:lastModifiedBy>
  <cp:revision>28</cp:revision>
  <dcterms:created xsi:type="dcterms:W3CDTF">2024-06-20T11:40:31Z</dcterms:created>
  <dcterms:modified xsi:type="dcterms:W3CDTF">2024-11-25T10:55:03Z</dcterms:modified>
</cp:coreProperties>
</file>