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92" r:id="rId4"/>
    <p:sldId id="271" r:id="rId5"/>
    <p:sldId id="305" r:id="rId6"/>
    <p:sldId id="309" r:id="rId7"/>
    <p:sldId id="310" r:id="rId8"/>
    <p:sldId id="311" r:id="rId9"/>
    <p:sldId id="293" r:id="rId10"/>
    <p:sldId id="300" r:id="rId11"/>
    <p:sldId id="298" r:id="rId12"/>
    <p:sldId id="297" r:id="rId13"/>
    <p:sldId id="278" r:id="rId14"/>
    <p:sldId id="279" r:id="rId15"/>
    <p:sldId id="306" r:id="rId16"/>
    <p:sldId id="307" r:id="rId17"/>
    <p:sldId id="280" r:id="rId18"/>
    <p:sldId id="302" r:id="rId19"/>
    <p:sldId id="303" r:id="rId20"/>
    <p:sldId id="304" r:id="rId21"/>
    <p:sldId id="301" r:id="rId22"/>
    <p:sldId id="291" r:id="rId23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27. 1. 2017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27. 1. 2017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27. 1. 2017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27. 1. 2017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53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27. 1. 2017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048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27. 1. 2017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573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27. 1. 2017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477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27. 1. 2017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134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27. 1. 2017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108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27. 1. 2017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4491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27. 1. 2017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052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27. 1. 2017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27. 1. 2017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5854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27. 1. 2017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2436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27. 1. 2017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507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27. 1. 2017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27. 1. 2017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27. 1. 2017</a:t>
            </a:fld>
            <a:endParaRPr lang="sk-SK" dirty="0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27. 1. 2017</a:t>
            </a:fld>
            <a:endParaRPr lang="sk-SK" dirty="0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27. 1. 2017</a:t>
            </a:fld>
            <a:endParaRPr lang="sk-SK" dirty="0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27. 1. 2017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27. 1. 2017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27. 1. 2017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27. 1. 2017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926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27584" y="4293096"/>
            <a:ext cx="7416824" cy="72008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MONITOROVANIE PROJEKTU</a:t>
            </a: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sk-SK" sz="3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Podnadpis 2"/>
          <p:cNvSpPr>
            <a:spLocks noGrp="1"/>
          </p:cNvSpPr>
          <p:nvPr>
            <p:ph type="subTitle" idx="1"/>
          </p:nvPr>
        </p:nvSpPr>
        <p:spPr>
          <a:xfrm>
            <a:off x="899592" y="4941168"/>
            <a:ext cx="4257675" cy="1152128"/>
          </a:xfrm>
        </p:spPr>
        <p:txBody>
          <a:bodyPr rtlCol="0">
            <a:normAutofit fontScale="40000" lnSpcReduction="20000"/>
          </a:bodyPr>
          <a:lstStyle/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merateľné ukazovatele projektu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sankčný mechanizmus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karta účastníka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horizontálne princípy 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iné údaje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0609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Implementácia projektu - sankčný mechanizmus </a:t>
            </a: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24744"/>
            <a:ext cx="8186766" cy="4804569"/>
          </a:xfrm>
        </p:spPr>
        <p:txBody>
          <a:bodyPr/>
          <a:lstStyle/>
          <a:p>
            <a:pPr algn="just"/>
            <a:r>
              <a:rPr lang="sk-SK" sz="2000" b="1" dirty="0"/>
              <a:t>Merateľný ukazovateľ projektu bez príznaku (rizika) </a:t>
            </a:r>
            <a:r>
              <a:rPr lang="sk-SK" sz="2000" dirty="0"/>
              <a:t>– jeho dosiahnutie je záväzné z hľadiska dosiahnutia jeho plánovanej hodnoty, pričom akceptovateľná miera odchýlky, ktorá nebude mať za následok vznik finančnej zodpovednosti </a:t>
            </a:r>
            <a:r>
              <a:rPr lang="pl-PL" sz="2000" dirty="0"/>
              <a:t>vyplýva z článku 6 zmluvy o NFP.</a:t>
            </a:r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7344816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092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78098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Implementácia projektu - sankčný mechanizmus </a:t>
            </a: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772817"/>
            <a:ext cx="8186766" cy="3600400"/>
          </a:xfrm>
        </p:spPr>
        <p:txBody>
          <a:bodyPr/>
          <a:lstStyle/>
          <a:p>
            <a:pPr algn="just"/>
            <a:r>
              <a:rPr lang="sk-SK" sz="2000" dirty="0"/>
              <a:t>Pri merateľných ukazovateľoch </a:t>
            </a:r>
            <a:r>
              <a:rPr lang="sk-SK" sz="2000" dirty="0" smtClean="0"/>
              <a:t>bez </a:t>
            </a:r>
            <a:r>
              <a:rPr lang="sk-SK" sz="2000" dirty="0"/>
              <a:t>príznaku je Prijímateľ povinný dosiahnuť minimálne 80% schválenej hodnoty merateľného ukazovateľa</a:t>
            </a:r>
            <a:r>
              <a:rPr lang="sk-SK" sz="2000" dirty="0" smtClean="0"/>
              <a:t>.</a:t>
            </a:r>
          </a:p>
          <a:p>
            <a:pPr marL="0" indent="0" algn="just">
              <a:buNone/>
            </a:pPr>
            <a:r>
              <a:rPr lang="sk-SK" sz="2000" dirty="0" smtClean="0"/>
              <a:t> </a:t>
            </a:r>
            <a:endParaRPr lang="sk-SK" sz="2000" dirty="0"/>
          </a:p>
          <a:p>
            <a:pPr algn="just"/>
            <a:r>
              <a:rPr lang="sk-SK" sz="2000" dirty="0"/>
              <a:t>V prípade, že projekt nebude dosahovať naplnenie plánovaných hodnôt vybraných merateľných ukazovateľov výsledku podľa dohodnutých zmluvných podmienok, dochádza k porušeniu podmienok zmluvy o poskytnutí NFP podľa zákona o príspevku z EŠIF, a podmienok zákona č. 523/2004 Z. z. o rozpočtových pravidlách verejnej správy a o zmene a doplnení niektorých zákonov v z. n. p. – t.j. nehospodárnemu, neefektívnemu a neúčinnému vynakladaniu verejných prostriedkov.</a:t>
            </a:r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</p:spTree>
    <p:extLst>
      <p:ext uri="{BB962C8B-B14F-4D97-AF65-F5344CB8AC3E}">
        <p14:creationId xmlns:p14="http://schemas.microsoft.com/office/powerpoint/2010/main" val="248991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 smtClean="0">
                <a:solidFill>
                  <a:srgbClr val="E46C0A"/>
                </a:solidFill>
              </a:rPr>
              <a:t>Implementácia - sledovanie účastníkov na úrovni projektu = karta účastníka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340768"/>
            <a:ext cx="8186766" cy="4588545"/>
          </a:xfrm>
        </p:spPr>
        <p:txBody>
          <a:bodyPr/>
          <a:lstStyle/>
          <a:p>
            <a:pPr>
              <a:buNone/>
            </a:pPr>
            <a:r>
              <a:rPr lang="sk-SK" sz="1800" u="sng" dirty="0"/>
              <a:t>Účastníci projektu: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sk-SK" sz="1800" b="1" dirty="0"/>
              <a:t>sú osoby priamo zúčastňujúce sa aktivít projektu 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sk-SK" sz="1800" b="1" dirty="0"/>
              <a:t>nie sú osoby, ktoré využívajú výsledky projektu nepriamo</a:t>
            </a:r>
            <a:r>
              <a:rPr lang="sk-SK" sz="1800" dirty="0"/>
              <a:t>, t.j. nezúčastňujú sa priamo aktivít projektu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sk-SK" sz="1800" dirty="0"/>
              <a:t>o každom účastníkovi musia byť evidované údaje týkajúce sa zamestnania, veku, vzdelania, znevýhodnenia a všetky tieto údaje musia byť rozdelené podľa pohlavia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sk-SK" sz="1800" b="1" dirty="0"/>
              <a:t>údaje  týkajúce sa pohlavia, zamestnania, veku, vzdelania, znevýhodnenia musia byť získané pri vstupe do aktivity</a:t>
            </a:r>
            <a:r>
              <a:rPr lang="sk-SK" sz="1800" dirty="0"/>
              <a:t>. Pokiaľ tieto údaje poskytne pred začatím účasti na aktivite (napr. formou prihlášky), v deň reálneho začatia účasti na aktivite (napr.  </a:t>
            </a:r>
            <a:r>
              <a:rPr lang="sk-SK" sz="1800" dirty="0" smtClean="0"/>
              <a:t>       1</a:t>
            </a:r>
            <a:r>
              <a:rPr lang="sk-SK" sz="1800" dirty="0"/>
              <a:t>. deň skolenia) musí byť overená platnosť poskytnutých údajov</a:t>
            </a:r>
          </a:p>
        </p:txBody>
      </p:sp>
    </p:spTree>
    <p:extLst>
      <p:ext uri="{BB962C8B-B14F-4D97-AF65-F5344CB8AC3E}">
        <p14:creationId xmlns:p14="http://schemas.microsoft.com/office/powerpoint/2010/main" val="24873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Implementácia - sledovanie účastníkov na úrovni projektu = karta účastníka</a:t>
            </a:r>
            <a:endParaRPr lang="sk-SK" sz="3000" dirty="0" smtClean="0">
              <a:solidFill>
                <a:srgbClr val="E46C0A"/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28800"/>
            <a:ext cx="8186766" cy="4329113"/>
          </a:xfrm>
        </p:spPr>
        <p:txBody>
          <a:bodyPr/>
          <a:lstStyle/>
          <a:p>
            <a:pPr>
              <a:buNone/>
            </a:pPr>
            <a:r>
              <a:rPr lang="sk-SK" sz="2000" u="sng" dirty="0"/>
              <a:t>Účastníci projektu:</a:t>
            </a:r>
          </a:p>
          <a:p>
            <a:pPr algn="just">
              <a:lnSpc>
                <a:spcPct val="150000"/>
              </a:lnSpc>
            </a:pPr>
            <a:r>
              <a:rPr lang="sk-SK" sz="2000" dirty="0"/>
              <a:t>započítaní bez ohľadu na to, či sa zúčastnili aktivity/aktivít projektu v plánovanom rozsahu alebo opustili aktivitu predčasne</a:t>
            </a:r>
          </a:p>
          <a:p>
            <a:pPr algn="just">
              <a:lnSpc>
                <a:spcPct val="150000"/>
              </a:lnSpc>
            </a:pPr>
            <a:r>
              <a:rPr lang="sk-SK" sz="2000" dirty="0"/>
              <a:t>ktorí predčasne opustili aktivitu a neskôr vrátia sa -  upraví sa len údaj o odchode. Údaj o vstupe do aktivity ostáva nemenný, t.j. ostávajú v platnosti údaje zaevidované a platné pri prvotnom vstúpení do aktivity daného projektu</a:t>
            </a:r>
          </a:p>
          <a:p>
            <a:pPr algn="just">
              <a:lnSpc>
                <a:spcPct val="150000"/>
              </a:lnSpc>
            </a:pPr>
            <a:r>
              <a:rPr lang="sk-SK" sz="2000" dirty="0"/>
              <a:t>účastník podporený v rámci jedného projektu je započítaný len raz, bez ohľadu na to, koľkých aktivít sa v rámci projektu zúčastní</a:t>
            </a:r>
          </a:p>
        </p:txBody>
      </p:sp>
    </p:spTree>
    <p:extLst>
      <p:ext uri="{BB962C8B-B14F-4D97-AF65-F5344CB8AC3E}">
        <p14:creationId xmlns:p14="http://schemas.microsoft.com/office/powerpoint/2010/main" val="357022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0609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 smtClean="0">
                <a:solidFill>
                  <a:srgbClr val="E46C0A"/>
                </a:solidFill>
              </a:rPr>
              <a:t>Karta účastníka – legislatívna úprava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908720"/>
            <a:ext cx="8186766" cy="5049193"/>
          </a:xfrm>
        </p:spPr>
        <p:txBody>
          <a:bodyPr/>
          <a:lstStyle/>
          <a:p>
            <a:pPr marL="0" indent="0">
              <a:buNone/>
            </a:pPr>
            <a:r>
              <a:rPr lang="sk-SK" sz="2000" dirty="0" smtClean="0"/>
              <a:t>§</a:t>
            </a:r>
            <a:r>
              <a:rPr lang="sk-SK" sz="2000" dirty="0"/>
              <a:t>47 zákona č. 292/2014 Z. z. o príspevku poskytovanom z európskych štrukturálnych a investičných </a:t>
            </a:r>
            <a:r>
              <a:rPr lang="sk-SK" sz="2000" dirty="0" smtClean="0"/>
              <a:t>fondov</a:t>
            </a:r>
            <a:r>
              <a:rPr lang="sk-SK" sz="2000" dirty="0"/>
              <a:t> </a:t>
            </a:r>
          </a:p>
          <a:p>
            <a:pPr marL="361950" lvl="0" indent="0" algn="just">
              <a:buNone/>
            </a:pPr>
            <a:r>
              <a:rPr lang="sk-SK" sz="1800" dirty="0" smtClean="0"/>
              <a:t>(1) Orgány </a:t>
            </a:r>
            <a:r>
              <a:rPr lang="sk-SK" sz="1800" dirty="0"/>
              <a:t>podľa tohto zákona sú pri poskytovaní príspevku, kontrole a súvisiacich činnostiach oprávnené získavať a spracúvať osobné údaje fyzických osôb žiadateľa, prijímateľa, partnera, užívateľa, cieľovej skupiny, dodávateľa a iných osôb, ak je to nevyhnutné na plnenie úloh podľa tohto zákona.</a:t>
            </a:r>
          </a:p>
          <a:p>
            <a:pPr marL="361950" lvl="0" indent="0" algn="just">
              <a:buNone/>
            </a:pPr>
            <a:endParaRPr lang="sk-SK" sz="1800" dirty="0"/>
          </a:p>
          <a:p>
            <a:pPr marL="361950" indent="0" algn="just">
              <a:buNone/>
            </a:pPr>
            <a:r>
              <a:rPr lang="sk-SK" sz="1800" dirty="0"/>
              <a:t>(2) Osobnými údajmi spracúvanými podľa tohto zákona sú meno, priezvisko, titul, dátum narodenia, rodné číslo, adresa trvalého pobytu, štátne občianstvo, národnosť, etnický pôvod, údaje podľa osobitného predpisu (Príloha č. 1 nariadenia (EÚ) č. 1304/2013) a ďalšie údaje v rozsahu nevyhnutnom na plnenie úloh podľa tohto zákona</a:t>
            </a:r>
            <a:r>
              <a:rPr lang="sk-SK" sz="1800" dirty="0" smtClean="0"/>
              <a:t>.</a:t>
            </a:r>
          </a:p>
          <a:p>
            <a:pPr marL="361950" indent="0" algn="just">
              <a:buNone/>
            </a:pPr>
            <a:endParaRPr lang="sk-SK" sz="1800" dirty="0"/>
          </a:p>
          <a:p>
            <a:pPr marL="361950" indent="0" algn="just">
              <a:buNone/>
            </a:pPr>
            <a:r>
              <a:rPr lang="sk-SK" sz="1800" dirty="0"/>
              <a:t>(3) Orgány podľa tohto zákona sú oprávnené vyžadovať osobné údaje podľa odseku 2 z informačných systémov iných právnických osôb, a to na účely a v rozsahu nevyhnutnom na plnenie svojich úloh.</a:t>
            </a:r>
          </a:p>
        </p:txBody>
      </p:sp>
    </p:spTree>
    <p:extLst>
      <p:ext uri="{BB962C8B-B14F-4D97-AF65-F5344CB8AC3E}">
        <p14:creationId xmlns:p14="http://schemas.microsoft.com/office/powerpoint/2010/main" val="262774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0609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 smtClean="0">
                <a:solidFill>
                  <a:srgbClr val="E46C0A"/>
                </a:solidFill>
              </a:rPr>
              <a:t>Karta účastníka – legislatívna úprava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2"/>
            <a:ext cx="8186766" cy="4761161"/>
          </a:xfrm>
        </p:spPr>
        <p:txBody>
          <a:bodyPr/>
          <a:lstStyle/>
          <a:p>
            <a:pPr marL="361950" lvl="0" indent="0" algn="just">
              <a:buNone/>
            </a:pPr>
            <a:r>
              <a:rPr lang="sk-SK" sz="1800" dirty="0"/>
              <a:t>(4) Prijímateľ a partner sú oprávnení na účely preukázania vynakladania poskytnutého príspevku a v súvislosti s realizáciou projektu získavať, spracúvať a poskytnúť osobné údaje užívateľa a cieľovej skupiny v rozsahu podľa odseku 2 poskytovateľovi určenému v zmluve alebo v rozhodnutí podľa § 16 ods. 2.</a:t>
            </a:r>
          </a:p>
          <a:p>
            <a:pPr marL="361950" lvl="0" indent="0" algn="just">
              <a:buNone/>
            </a:pPr>
            <a:endParaRPr lang="sk-SK" sz="1800" dirty="0"/>
          </a:p>
          <a:p>
            <a:pPr marL="361950" lvl="0" indent="0" algn="just">
              <a:buNone/>
            </a:pPr>
            <a:r>
              <a:rPr lang="sk-SK" sz="1800" dirty="0"/>
              <a:t>(5) Poskytovateľ zverejňuje osobné údaje na účely plnenia povinností podľa § 48. Poskytovateľ je oprávnený v nevyhnutnom rozsahu poskytnúť a sprístupniť spracúvané osobné údaje na účely preukázania použitia príspevku v rámci kontrolnej alebo inej činnosti orgánov podľa tohto zákona alebo osobitného predpisu (Nariadenie (EÚ) č. 1303/2013).</a:t>
            </a:r>
          </a:p>
          <a:p>
            <a:pPr marL="361950" lvl="0" indent="0" algn="just">
              <a:buNone/>
            </a:pPr>
            <a:endParaRPr lang="sk-SK" sz="1800" dirty="0"/>
          </a:p>
          <a:p>
            <a:pPr marL="361950" indent="0" algn="just">
              <a:buNone/>
            </a:pPr>
            <a:r>
              <a:rPr lang="sk-SK" sz="1800" dirty="0"/>
              <a:t>(6) Orgány podľa tohto zákona môžu získavať osobné údaje bez súhlasu dotknutej osoby aj kopírovaním, skenovaním alebo iným zaznamenávaním úradných dokladov a iných dokumentov obsahujúcich osobné údaje na nosiči informácií.</a:t>
            </a:r>
          </a:p>
        </p:txBody>
      </p:sp>
    </p:spTree>
    <p:extLst>
      <p:ext uri="{BB962C8B-B14F-4D97-AF65-F5344CB8AC3E}">
        <p14:creationId xmlns:p14="http://schemas.microsoft.com/office/powerpoint/2010/main" val="90729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Implementácia - sledovanie účastníkov na úrovni projektu = karta účastníka</a:t>
            </a:r>
            <a:endParaRPr lang="sk-SK" sz="3000" dirty="0" smtClean="0">
              <a:solidFill>
                <a:srgbClr val="E46C0A"/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340769"/>
            <a:ext cx="8186766" cy="4680520"/>
          </a:xfrm>
        </p:spPr>
        <p:txBody>
          <a:bodyPr/>
          <a:lstStyle/>
          <a:p>
            <a:pPr>
              <a:buNone/>
            </a:pPr>
            <a:r>
              <a:rPr lang="sk-SK" sz="1600" b="1" u="sng" dirty="0"/>
              <a:t>Kategória znevýhodnenia: </a:t>
            </a:r>
          </a:p>
          <a:p>
            <a:r>
              <a:rPr lang="sk-SK" sz="1600" dirty="0"/>
              <a:t>Migranti, účastníci s cudzím pôvodom, menšiny (vrátane marginalizovaných komunít ako sú napríklad Rómovia)** </a:t>
            </a:r>
          </a:p>
          <a:p>
            <a:r>
              <a:rPr lang="sk-SK" sz="1600" dirty="0"/>
              <a:t>Účastníci so zdravotným postihnutím** </a:t>
            </a:r>
          </a:p>
          <a:p>
            <a:r>
              <a:rPr lang="sk-SK" sz="1600" dirty="0"/>
              <a:t>Iné znevýhodnené osoby** </a:t>
            </a:r>
          </a:p>
          <a:p>
            <a:r>
              <a:rPr lang="sk-SK" sz="1600" dirty="0"/>
              <a:t>Účastníci, ktorí žijú v domácnostiach nezamestnaných osôb</a:t>
            </a:r>
          </a:p>
          <a:p>
            <a:r>
              <a:rPr lang="sk-SK" sz="1600" dirty="0"/>
              <a:t>Účastníci, ktorí žijú v domácnostiach nezamestnaných osôb so závislými deťmi</a:t>
            </a:r>
          </a:p>
          <a:p>
            <a:r>
              <a:rPr lang="sk-SK" sz="1600" dirty="0"/>
              <a:t>Účastníci, ktorí žijú v domácnostiach ako osamelé osoby so závislými deťmi</a:t>
            </a:r>
          </a:p>
          <a:p>
            <a:r>
              <a:rPr lang="sk-SK" sz="1600" dirty="0"/>
              <a:t>Bezdomovci alebo osoby postihnuté vylúčením z bývania</a:t>
            </a:r>
          </a:p>
          <a:p>
            <a:r>
              <a:rPr lang="sk-SK" sz="1600" dirty="0"/>
              <a:t>Osoby z vidieckych oblastí</a:t>
            </a:r>
          </a:p>
          <a:p>
            <a:pPr marL="0" indent="0">
              <a:buNone/>
            </a:pPr>
            <a:r>
              <a:rPr lang="sk-SK" sz="1600" b="1" u="sng" dirty="0"/>
              <a:t>Osobitná kategória údajov – tzv. citlivé údaje **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sk-SK" sz="1600" dirty="0"/>
              <a:t>Migranti, účastníci s cudzím pôvodom, menšiny (vrátane marginalizovaných </a:t>
            </a:r>
            <a:r>
              <a:rPr lang="sk-SK" sz="1600" dirty="0" smtClean="0"/>
              <a:t>komunít, </a:t>
            </a:r>
            <a:r>
              <a:rPr lang="sk-SK" sz="1600" dirty="0"/>
              <a:t>ako sú napríklad Rómovia)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sk-SK" sz="1600" dirty="0"/>
              <a:t>Účastníci so zdravotným postihnutím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sk-SK" sz="1600" dirty="0"/>
              <a:t>Iné znevýhodnené osoby</a:t>
            </a:r>
          </a:p>
        </p:txBody>
      </p:sp>
    </p:spTree>
    <p:extLst>
      <p:ext uri="{BB962C8B-B14F-4D97-AF65-F5344CB8AC3E}">
        <p14:creationId xmlns:p14="http://schemas.microsoft.com/office/powerpoint/2010/main" val="384570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 smtClean="0">
                <a:solidFill>
                  <a:srgbClr val="E46C0A"/>
                </a:solidFill>
              </a:rPr>
              <a:t>Karta účastníka a ukazovatele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3"/>
            <a:ext cx="8186766" cy="4680520"/>
          </a:xfrm>
        </p:spPr>
        <p:txBody>
          <a:bodyPr/>
          <a:lstStyle/>
          <a:p>
            <a:pPr marL="0" indent="0" algn="just">
              <a:buNone/>
            </a:pPr>
            <a:r>
              <a:rPr lang="sk-SK" sz="1800" u="sng" dirty="0"/>
              <a:t>Povinnosti prijímateľa:</a:t>
            </a:r>
          </a:p>
          <a:p>
            <a:pPr algn="just"/>
            <a:r>
              <a:rPr lang="sk-SK" sz="1800" dirty="0"/>
              <a:t>zaznamenať údaje o každom účastníkovi v podobe karty </a:t>
            </a:r>
            <a:r>
              <a:rPr lang="sk-SK" sz="1800" dirty="0" smtClean="0"/>
              <a:t>účastníka</a:t>
            </a:r>
          </a:p>
          <a:p>
            <a:pPr marL="0" indent="0" algn="just">
              <a:buNone/>
            </a:pPr>
            <a:endParaRPr lang="sk-SK" sz="1800" dirty="0"/>
          </a:p>
          <a:p>
            <a:pPr algn="just"/>
            <a:r>
              <a:rPr lang="sk-SK" sz="1800" dirty="0"/>
              <a:t>karta musí obsahovať všetky požadované údaje, okrem citlivých údajov (**) – v prípade, že ich účastník odmietol poskytnúť – prijímateľ musí mať toto odmietnutie zaznamenané – vydokladovateľné – </a:t>
            </a:r>
            <a:r>
              <a:rPr lang="sk-SK" sz="1800" b="1" dirty="0"/>
              <a:t>účastník bude zarátaný medzi účastníkov projektu a bude započítaný do </a:t>
            </a:r>
            <a:r>
              <a:rPr lang="sk-SK" sz="1800" b="1" dirty="0" smtClean="0"/>
              <a:t>projektových </a:t>
            </a:r>
            <a:r>
              <a:rPr lang="sk-SK" sz="1800" dirty="0" smtClean="0"/>
              <a:t>ukazovateľov</a:t>
            </a:r>
          </a:p>
          <a:p>
            <a:pPr marL="0" indent="0" algn="just">
              <a:buNone/>
            </a:pPr>
            <a:endParaRPr lang="sk-SK" sz="1800" dirty="0"/>
          </a:p>
          <a:p>
            <a:pPr algn="just"/>
            <a:r>
              <a:rPr lang="sk-SK" sz="1800" dirty="0"/>
              <a:t>účastník môže odmietnuť poskytnúť akékoľvek údaje - prijímateľ musí mať toto odmietnutie zaznamenané – vydokladovateľné – </a:t>
            </a:r>
            <a:r>
              <a:rPr lang="sk-SK" sz="1800" b="1" dirty="0"/>
              <a:t>takéhoto účastníka však nemôže započítať do </a:t>
            </a:r>
            <a:r>
              <a:rPr lang="sk-SK" sz="1800" b="1" dirty="0" smtClean="0"/>
              <a:t>projektových </a:t>
            </a:r>
            <a:r>
              <a:rPr lang="sk-SK" sz="1800" b="1" dirty="0"/>
              <a:t>ukazovateľov. </a:t>
            </a:r>
            <a:r>
              <a:rPr lang="sk-SK" sz="1800" dirty="0"/>
              <a:t>Výdavky na takéhoto účastníka sú oprávnené – prijímateľ však musí mať dôkaz potvrdzujúci jeho oprávnenosť</a:t>
            </a:r>
          </a:p>
        </p:txBody>
      </p:sp>
    </p:spTree>
    <p:extLst>
      <p:ext uri="{BB962C8B-B14F-4D97-AF65-F5344CB8AC3E}">
        <p14:creationId xmlns:p14="http://schemas.microsoft.com/office/powerpoint/2010/main" val="81458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200" dirty="0" smtClean="0">
                <a:solidFill>
                  <a:srgbClr val="E46C0A"/>
                </a:solidFill>
              </a:rPr>
              <a:t>Relevancia projektu k horizontálnym princípom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28799"/>
            <a:ext cx="8186766" cy="4464497"/>
          </a:xfrm>
        </p:spPr>
        <p:txBody>
          <a:bodyPr/>
          <a:lstStyle/>
          <a:p>
            <a:pPr marL="0" indent="0" algn="just">
              <a:buNone/>
            </a:pPr>
            <a:r>
              <a:rPr lang="sk-SK" sz="1800" u="sng" dirty="0" smtClean="0"/>
              <a:t>2007-2013</a:t>
            </a:r>
          </a:p>
          <a:p>
            <a:pPr algn="just"/>
            <a:r>
              <a:rPr lang="sk-SK" sz="1800" dirty="0" smtClean="0"/>
              <a:t>horizontálne priority (MRK, TUR, IS, RP) </a:t>
            </a:r>
            <a:r>
              <a:rPr lang="sk-SK" sz="1800" dirty="0"/>
              <a:t>– žiadateľ si vyberal príspevok projektu k horizontálnej priorite </a:t>
            </a:r>
            <a:r>
              <a:rPr lang="sk-SK" sz="1800" dirty="0" smtClean="0"/>
              <a:t>a ukazovatele podľa </a:t>
            </a:r>
            <a:r>
              <a:rPr lang="sk-SK" sz="1800" dirty="0"/>
              <a:t>vlastného </a:t>
            </a:r>
            <a:r>
              <a:rPr lang="sk-SK" sz="1800" dirty="0" smtClean="0"/>
              <a:t>uváženia</a:t>
            </a:r>
          </a:p>
          <a:p>
            <a:pPr marL="0" indent="0" algn="just">
              <a:buNone/>
            </a:pPr>
            <a:endParaRPr lang="sk-SK" sz="1800" dirty="0"/>
          </a:p>
          <a:p>
            <a:pPr marL="0" indent="0" algn="just">
              <a:buNone/>
            </a:pPr>
            <a:r>
              <a:rPr lang="sk-SK" sz="1800" u="sng" dirty="0"/>
              <a:t>2014-2020</a:t>
            </a:r>
          </a:p>
          <a:p>
            <a:pPr algn="just"/>
            <a:r>
              <a:rPr lang="sk-SK" sz="1800" dirty="0" smtClean="0"/>
              <a:t>horizontálne princípy – udržateľný rozvoj (UR) a podpora rovnosti medzi mužmi a ženami a nediskriminácia (</a:t>
            </a:r>
            <a:r>
              <a:rPr lang="sk-SK" sz="1800" dirty="0" err="1" smtClean="0"/>
              <a:t>RMŽaND</a:t>
            </a:r>
            <a:r>
              <a:rPr lang="sk-SK" sz="1800" dirty="0" smtClean="0"/>
              <a:t>)</a:t>
            </a:r>
          </a:p>
          <a:p>
            <a:pPr algn="just"/>
            <a:r>
              <a:rPr lang="sk-SK" sz="1800" dirty="0"/>
              <a:t>k</a:t>
            </a:r>
            <a:r>
              <a:rPr lang="sk-SK" sz="1800" dirty="0" smtClean="0"/>
              <a:t>aždý projekt je automaticky v súlade s oboma horizontálnymi princípmi (čestné vyhlásenie žiadateľa – časť 15 formulára žiadosti o NFP)</a:t>
            </a:r>
          </a:p>
          <a:p>
            <a:pPr algn="just"/>
            <a:r>
              <a:rPr lang="sk-SK" sz="1800" dirty="0" smtClean="0"/>
              <a:t>ukazovatele projektu majú preddefinovanú relevanciu k horizontálnym princípom (pri vypĺňaní žiadosti o NFP v ITMS 2014+ systém automaticky pridelí relevanciu, nie je možné ju meniť)</a:t>
            </a:r>
          </a:p>
        </p:txBody>
      </p:sp>
    </p:spTree>
    <p:extLst>
      <p:ext uri="{BB962C8B-B14F-4D97-AF65-F5344CB8AC3E}">
        <p14:creationId xmlns:p14="http://schemas.microsoft.com/office/powerpoint/2010/main" val="245648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200" dirty="0" smtClean="0">
                <a:solidFill>
                  <a:srgbClr val="E46C0A"/>
                </a:solidFill>
              </a:rPr>
              <a:t>Relevancia projektu k horizontálnym princípom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548159"/>
            <a:ext cx="8186766" cy="4329113"/>
          </a:xfrm>
        </p:spPr>
        <p:txBody>
          <a:bodyPr/>
          <a:lstStyle/>
          <a:p>
            <a:pPr marL="0" indent="0" algn="just">
              <a:buNone/>
            </a:pPr>
            <a:r>
              <a:rPr lang="sk-SK" sz="1800" dirty="0" smtClean="0"/>
              <a:t>Formulár žiadosti o NFP, časť 7, relevancia k horizontálnemu princípu </a:t>
            </a:r>
            <a:r>
              <a:rPr lang="sk-SK" sz="1800" dirty="0" err="1" smtClean="0"/>
              <a:t>RMŽaND</a:t>
            </a:r>
            <a:r>
              <a:rPr lang="sk-SK" sz="1800" dirty="0" smtClean="0"/>
              <a:t>:</a:t>
            </a:r>
          </a:p>
          <a:p>
            <a:pPr marL="0" indent="0" algn="just">
              <a:buNone/>
            </a:pPr>
            <a:endParaRPr lang="sk-SK" sz="1800" u="sng" dirty="0" smtClean="0"/>
          </a:p>
          <a:p>
            <a:pPr algn="just"/>
            <a:r>
              <a:rPr lang="sk-SK" sz="1800" dirty="0" smtClean="0"/>
              <a:t>v </a:t>
            </a:r>
            <a:r>
              <a:rPr lang="sk-SK" sz="1800" dirty="0"/>
              <a:t>prípade, ak ide o projekt zameraný na podporu konkrétnej cieľovej skupiny vyberanej z číselníka v tabuľke č. 8 </a:t>
            </a:r>
            <a:r>
              <a:rPr lang="sk-SK" sz="1800" dirty="0" smtClean="0"/>
              <a:t>formulára žiadosti o NFP (popis </a:t>
            </a:r>
            <a:r>
              <a:rPr lang="sk-SK" sz="1800" dirty="0"/>
              <a:t>cieľovej skupiny), automaticky je </a:t>
            </a:r>
            <a:r>
              <a:rPr lang="sk-SK" sz="1800" dirty="0" smtClean="0"/>
              <a:t>vyplnený v žiadosti o NFP </a:t>
            </a:r>
            <a:r>
              <a:rPr lang="sk-SK" sz="1800" dirty="0"/>
              <a:t>nasledovný text: </a:t>
            </a:r>
          </a:p>
          <a:p>
            <a:pPr marL="0" indent="0" algn="ctr">
              <a:buNone/>
            </a:pPr>
            <a:r>
              <a:rPr lang="sk-SK" sz="1800" dirty="0" smtClean="0"/>
              <a:t>„Projekt </a:t>
            </a:r>
            <a:r>
              <a:rPr lang="sk-SK" sz="1800" dirty="0"/>
              <a:t>je priamo zameraný na znevýhodnené </a:t>
            </a:r>
            <a:r>
              <a:rPr lang="sk-SK" sz="1800" dirty="0" smtClean="0"/>
              <a:t>skupiny“</a:t>
            </a:r>
          </a:p>
          <a:p>
            <a:pPr marL="0" indent="0" algn="just">
              <a:buNone/>
            </a:pPr>
            <a:endParaRPr lang="sk-SK" sz="1800" dirty="0"/>
          </a:p>
          <a:p>
            <a:pPr algn="just"/>
            <a:r>
              <a:rPr lang="sk-SK" sz="1800" dirty="0" smtClean="0"/>
              <a:t>v </a:t>
            </a:r>
            <a:r>
              <a:rPr lang="sk-SK" sz="1800" dirty="0"/>
              <a:t>prípade, ak ide o projekt, ktorý nie je priamo zameraný na podporu znevýhodnených skupín, automaticky je vyplnený v žiadosti o NFP </a:t>
            </a:r>
            <a:r>
              <a:rPr lang="sk-SK" sz="1800" dirty="0" smtClean="0"/>
              <a:t>nasledovný </a:t>
            </a:r>
            <a:r>
              <a:rPr lang="sk-SK" sz="1800" dirty="0"/>
              <a:t>text:</a:t>
            </a:r>
          </a:p>
          <a:p>
            <a:pPr marL="0" indent="0" algn="ctr">
              <a:buNone/>
            </a:pPr>
            <a:r>
              <a:rPr lang="sk-SK" sz="1800" dirty="0" smtClean="0"/>
              <a:t>„Projekt </a:t>
            </a:r>
            <a:r>
              <a:rPr lang="sk-SK" sz="1800" dirty="0"/>
              <a:t>je v súlade s princípom podpory v rámci Horizontálneho princípu </a:t>
            </a:r>
            <a:r>
              <a:rPr lang="sk-SK" sz="1800" dirty="0" smtClean="0"/>
              <a:t>Rovnosť mužov </a:t>
            </a:r>
            <a:r>
              <a:rPr lang="sk-SK" sz="1800" dirty="0"/>
              <a:t>a žien a Horizontálneho princípu </a:t>
            </a:r>
            <a:r>
              <a:rPr lang="sk-SK" sz="1800" dirty="0" smtClean="0"/>
              <a:t>Nediskriminácia“</a:t>
            </a:r>
            <a:endParaRPr lang="sk-SK" sz="1800" dirty="0"/>
          </a:p>
        </p:txBody>
      </p:sp>
    </p:spTree>
    <p:extLst>
      <p:ext uri="{BB962C8B-B14F-4D97-AF65-F5344CB8AC3E}">
        <p14:creationId xmlns:p14="http://schemas.microsoft.com/office/powerpoint/2010/main" val="415193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  <a:t>Projektové </a:t>
            </a:r>
            <a:r>
              <a:rPr lang="sk-SK" sz="3600" dirty="0">
                <a:solidFill>
                  <a:schemeClr val="accent6">
                    <a:lumMod val="75000"/>
                  </a:schemeClr>
                </a:solidFill>
              </a:rPr>
              <a:t>merateľné ukazovatele</a:t>
            </a:r>
            <a:endParaRPr lang="sk-SK" sz="3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2"/>
            <a:ext cx="8186766" cy="4824536"/>
          </a:xfrm>
        </p:spPr>
        <p:txBody>
          <a:bodyPr/>
          <a:lstStyle/>
          <a:p>
            <a:pPr algn="just"/>
            <a:r>
              <a:rPr lang="sk-SK" sz="2000" dirty="0"/>
              <a:t>Projektové MU sú sledované na úrovni projektu.</a:t>
            </a:r>
          </a:p>
          <a:p>
            <a:pPr lvl="0" algn="just"/>
            <a:r>
              <a:rPr lang="sk-SK" sz="2000" u="sng" dirty="0"/>
              <a:t>Typ MU</a:t>
            </a:r>
            <a:r>
              <a:rPr lang="sk-SK" sz="2000" dirty="0"/>
              <a:t> – na úrovni projektu sa používa iba jeden typ MU (nedelia sa osobitne na MU výstupu, výsledku, resp. dopadu).</a:t>
            </a:r>
          </a:p>
          <a:p>
            <a:pPr algn="just"/>
            <a:r>
              <a:rPr lang="sk-SK" sz="2000" u="sng" dirty="0"/>
              <a:t>Čas plnenia</a:t>
            </a:r>
            <a:r>
              <a:rPr lang="sk-SK" sz="2000" dirty="0"/>
              <a:t> – </a:t>
            </a:r>
            <a:r>
              <a:rPr lang="sk-SK" sz="2000" dirty="0" smtClean="0"/>
              <a:t>každý MU má určenú dobu plnenia (vyplýva z definície) – </a:t>
            </a:r>
          </a:p>
          <a:p>
            <a:pPr lvl="1" algn="just"/>
            <a:r>
              <a:rPr lang="sk-SK" sz="2000" dirty="0" smtClean="0"/>
              <a:t>monitoruje vstup/začiatok a priebeh realizácie projektu – monitoruje moment zapojenia subjektu/účastníka do aktivity/projektu</a:t>
            </a:r>
          </a:p>
          <a:p>
            <a:pPr lvl="1" algn="just"/>
            <a:r>
              <a:rPr lang="sk-SK" sz="2000" dirty="0" smtClean="0"/>
              <a:t>monitoruje stav v čase ukončenia aktivity/ukončenia účasti na projekte (nevyhnutné zaznamenať najneskôr do 4 týždňov od ukončenia účasti) </a:t>
            </a:r>
          </a:p>
          <a:p>
            <a:pPr lvl="1" algn="just"/>
            <a:r>
              <a:rPr lang="sk-SK" sz="2000" dirty="0" smtClean="0"/>
              <a:t>monitoruje stav v časovom odstupe od ukončenia aktivity/projektu (6 mesiacov po, 12 mesiacov po – v závislosti od ukazovateľa – uvedené v definícii. Nemonitoruje sa stav počas mesiacov od ukončenia, ale stav po x mesiacoch od ukončenia)</a:t>
            </a:r>
            <a:endParaRPr lang="sk-SK" sz="2000" dirty="0"/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</p:spTree>
    <p:extLst>
      <p:ext uri="{BB962C8B-B14F-4D97-AF65-F5344CB8AC3E}">
        <p14:creationId xmlns:p14="http://schemas.microsoft.com/office/powerpoint/2010/main" val="28082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rgbClr val="E46C0A"/>
                </a:solidFill>
              </a:rPr>
              <a:t>Iné údaje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92175"/>
            <a:ext cx="8186766" cy="4329113"/>
          </a:xfrm>
        </p:spPr>
        <p:txBody>
          <a:bodyPr/>
          <a:lstStyle/>
          <a:p>
            <a:r>
              <a:rPr lang="sk-SK" sz="1600" dirty="0" smtClean="0"/>
              <a:t>štatistické  </a:t>
            </a:r>
            <a:r>
              <a:rPr lang="sk-SK" sz="1600" dirty="0"/>
              <a:t>údaje získavané z jednotlivých projektov počas ich </a:t>
            </a:r>
            <a:r>
              <a:rPr lang="sk-SK" sz="1600" dirty="0" smtClean="0"/>
              <a:t>implementácie</a:t>
            </a:r>
          </a:p>
          <a:p>
            <a:r>
              <a:rPr lang="sk-SK" sz="1600" dirty="0"/>
              <a:t>rozsah požadovaných iných údajov definovaný v rámci výzvy</a:t>
            </a:r>
          </a:p>
          <a:p>
            <a:r>
              <a:rPr lang="sk-SK" sz="1600" dirty="0" smtClean="0"/>
              <a:t>nie </a:t>
            </a:r>
            <a:r>
              <a:rPr lang="sk-SK" sz="1600" dirty="0"/>
              <a:t>sú získavané prostredníctvom merateľných ukazovateľov projektu ale v priebehu implementácie projektu, na základe uzavretej zmluvy o poskytnutí NFP. </a:t>
            </a:r>
            <a:endParaRPr lang="sk-SK" sz="1600" dirty="0" smtClean="0"/>
          </a:p>
          <a:p>
            <a:r>
              <a:rPr lang="sk-SK" sz="1600" b="1" u="sng" dirty="0" smtClean="0"/>
              <a:t>žiadateľ </a:t>
            </a:r>
            <a:r>
              <a:rPr lang="sk-SK" sz="1600" b="1" u="sng" dirty="0"/>
              <a:t>neuvádza iné údaje v žiadosti o </a:t>
            </a:r>
            <a:r>
              <a:rPr lang="sk-SK" sz="1600" b="1" u="sng" dirty="0" smtClean="0"/>
              <a:t>NFP</a:t>
            </a:r>
          </a:p>
          <a:p>
            <a:r>
              <a:rPr lang="sk-SK" sz="1600" b="1" u="sng" dirty="0" smtClean="0"/>
              <a:t>žiadateľ nestanovuje cieľové hodnoty</a:t>
            </a:r>
          </a:p>
          <a:p>
            <a:r>
              <a:rPr lang="sk-SK" sz="1600" b="1" u="sng" dirty="0" smtClean="0"/>
              <a:t>za nedosiahnutie hodnoty, tzn. sledovaná dosiahnutá hodnota = 0, nie je uplatňovaný sankčný mechanizmus</a:t>
            </a:r>
            <a:endParaRPr lang="sk-SK" sz="1600" b="1" u="sng" dirty="0"/>
          </a:p>
          <a:p>
            <a:r>
              <a:rPr lang="sk-SK" sz="1600" dirty="0"/>
              <a:t>v</a:t>
            </a:r>
            <a:r>
              <a:rPr lang="sk-SK" sz="1600" dirty="0" smtClean="0"/>
              <a:t> </a:t>
            </a:r>
            <a:r>
              <a:rPr lang="sk-SK" sz="1600" dirty="0"/>
              <a:t>priebehu implementácie projektu môže byť rozsah požadovaných údajov vo vzťahu k merateľným ukazovateľom upravený (rozšírený, resp. zúžený) a poskytovanie týchto údajov bude prebiehať v súlade s podmienkami dohodnutými v zmluve o </a:t>
            </a:r>
            <a:r>
              <a:rPr lang="sk-SK" sz="1600" dirty="0" smtClean="0"/>
              <a:t>NFP</a:t>
            </a:r>
          </a:p>
          <a:p>
            <a:r>
              <a:rPr lang="sk-SK" sz="1600" dirty="0" smtClean="0"/>
              <a:t>Iné údaje definované pre výzvu V základnej škole úspešnejší:</a:t>
            </a:r>
            <a:endParaRPr lang="sk-SK" sz="1600" dirty="0"/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499756"/>
              </p:ext>
            </p:extLst>
          </p:nvPr>
        </p:nvGraphicFramePr>
        <p:xfrm>
          <a:off x="755576" y="5157192"/>
          <a:ext cx="7200801" cy="4320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25817"/>
                <a:gridCol w="4303336"/>
                <a:gridCol w="1971648"/>
              </a:tblGrid>
              <a:tr h="432048">
                <a:tc>
                  <a:txBody>
                    <a:bodyPr/>
                    <a:lstStyle/>
                    <a:p>
                      <a:pPr algn="l" fontAlgn="t"/>
                      <a:r>
                        <a:rPr lang="sk-SK" sz="1600" u="none" strike="noStrike" dirty="0">
                          <a:effectLst/>
                        </a:rPr>
                        <a:t>D0162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80" marR="8780" marT="8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600" u="none" strike="noStrike">
                          <a:effectLst/>
                        </a:rPr>
                        <a:t>Počet realizovaných informačných aktivít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80" marR="8780" marT="8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k-SK" sz="1600" u="none" strike="noStrike" dirty="0">
                          <a:effectLst/>
                        </a:rPr>
                        <a:t>k dňu začiatku aktivity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80" marR="8780" marT="8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93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420888"/>
            <a:ext cx="8186766" cy="1143000"/>
          </a:xfrm>
        </p:spPr>
        <p:txBody>
          <a:bodyPr rtlCol="0">
            <a:normAutofit/>
          </a:bodyPr>
          <a:lstStyle/>
          <a:p>
            <a:r>
              <a:rPr lang="sk-SK" b="1" dirty="0">
                <a:solidFill>
                  <a:srgbClr val="E46C0A"/>
                </a:solidFill>
              </a:rPr>
              <a:t>Ďakujeme za </a:t>
            </a:r>
            <a:r>
              <a:rPr lang="sk-SK" b="1" dirty="0" smtClean="0">
                <a:solidFill>
                  <a:srgbClr val="E46C0A"/>
                </a:solidFill>
              </a:rPr>
              <a:t>pozornosť.</a:t>
            </a:r>
            <a:endParaRPr lang="sk-SK" b="1" dirty="0">
              <a:solidFill>
                <a:srgbClr val="E46C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72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  <a:t>Projektové merateľné ukazovatele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1988840"/>
            <a:ext cx="8186766" cy="3312368"/>
          </a:xfrm>
        </p:spPr>
        <p:txBody>
          <a:bodyPr/>
          <a:lstStyle/>
          <a:p>
            <a:pPr algn="just"/>
            <a:r>
              <a:rPr lang="sk-SK" sz="2000" dirty="0" smtClean="0"/>
              <a:t>časť </a:t>
            </a:r>
            <a:r>
              <a:rPr lang="sk-SK" sz="2000" dirty="0"/>
              <a:t>10.1 žiadosti o NFP - </a:t>
            </a:r>
            <a:r>
              <a:rPr lang="sk-SK" sz="2000" dirty="0" smtClean="0"/>
              <a:t>aktivity </a:t>
            </a:r>
            <a:r>
              <a:rPr lang="sk-SK" sz="2000" dirty="0"/>
              <a:t>projektu a očakávané merateľné </a:t>
            </a:r>
            <a:r>
              <a:rPr lang="sk-SK" sz="2000" dirty="0" smtClean="0"/>
              <a:t>ukazovatele</a:t>
            </a:r>
          </a:p>
          <a:p>
            <a:pPr algn="just"/>
            <a:r>
              <a:rPr lang="sk-SK" sz="2000" dirty="0" smtClean="0"/>
              <a:t>časť 10.2</a:t>
            </a:r>
            <a:r>
              <a:rPr lang="sk-SK" sz="2000" dirty="0"/>
              <a:t> žiadosti o NFP -</a:t>
            </a:r>
            <a:r>
              <a:rPr lang="sk-SK" sz="2000" dirty="0" smtClean="0"/>
              <a:t> prehľad </a:t>
            </a:r>
            <a:r>
              <a:rPr lang="sk-SK" sz="2000" dirty="0"/>
              <a:t>merateľných ukazovateľov </a:t>
            </a:r>
            <a:r>
              <a:rPr lang="sk-SK" sz="2000" dirty="0" smtClean="0"/>
              <a:t>projektu</a:t>
            </a:r>
            <a:endParaRPr lang="sk-SK" sz="2000" dirty="0"/>
          </a:p>
          <a:p>
            <a:pPr algn="just"/>
            <a:r>
              <a:rPr lang="sk-SK" sz="2000" dirty="0" smtClean="0"/>
              <a:t>každá </a:t>
            </a:r>
            <a:r>
              <a:rPr lang="sk-SK" sz="2000" dirty="0"/>
              <a:t>hlavná aktivita musí </a:t>
            </a:r>
            <a:r>
              <a:rPr lang="sk-SK" sz="2000" dirty="0" smtClean="0"/>
              <a:t>byť sledovaná prostredníctvom minimálne 1 ukazovateľa </a:t>
            </a:r>
          </a:p>
          <a:p>
            <a:pPr algn="just"/>
            <a:r>
              <a:rPr lang="sk-SK" sz="2000" dirty="0" smtClean="0"/>
              <a:t>rovnaký </a:t>
            </a:r>
            <a:r>
              <a:rPr lang="sk-SK" sz="2000" dirty="0"/>
              <a:t>merateľný ukazovateľ môže byť priradený k viacerým aktivitám </a:t>
            </a:r>
          </a:p>
          <a:p>
            <a:pPr algn="just"/>
            <a:r>
              <a:rPr lang="sk-SK" sz="2000" dirty="0" smtClean="0"/>
              <a:t>každý zvolený ukazovateľ </a:t>
            </a:r>
            <a:r>
              <a:rPr lang="sk-SK" sz="2000" dirty="0"/>
              <a:t>musí mať priradenú cieľovú </a:t>
            </a:r>
            <a:r>
              <a:rPr lang="sk-SK" sz="2000" dirty="0" smtClean="0"/>
              <a:t>hodnotu</a:t>
            </a:r>
            <a:endParaRPr lang="sk-SK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63408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200" dirty="0" smtClean="0">
                <a:solidFill>
                  <a:srgbClr val="E46C0A"/>
                </a:solidFill>
              </a:rPr>
              <a:t>Ukazovatele výzvy V základnej škole úspešnejší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467544" y="2276872"/>
            <a:ext cx="8186766" cy="2592287"/>
          </a:xfrm>
        </p:spPr>
        <p:txBody>
          <a:bodyPr/>
          <a:lstStyle/>
          <a:p>
            <a:pPr algn="just"/>
            <a:r>
              <a:rPr lang="sk-SK" sz="2000" dirty="0" smtClean="0"/>
              <a:t>všetky </a:t>
            </a:r>
            <a:r>
              <a:rPr lang="sk-SK" sz="2000" dirty="0"/>
              <a:t>ukazovatele definované v prílohe č. 3 výzvy sú </a:t>
            </a:r>
            <a:r>
              <a:rPr lang="sk-SK" sz="2000" dirty="0" smtClean="0"/>
              <a:t>povinné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b="1" dirty="0" smtClean="0"/>
              <a:t>výnimka</a:t>
            </a:r>
            <a:r>
              <a:rPr lang="sk-SK" sz="2000" dirty="0" smtClean="0"/>
              <a:t> – pri </a:t>
            </a:r>
            <a:r>
              <a:rPr lang="sk-SK" sz="2000" dirty="0"/>
              <a:t>projekte využívajúcom štandardnú stupnicu jednotkových nákladov asistent učiteľa -  mesačná mzda </a:t>
            </a:r>
            <a:r>
              <a:rPr lang="sk-SK" sz="2000" u="sng" dirty="0"/>
              <a:t>asistenta učiteľa pre žiakov so zdravotným </a:t>
            </a:r>
            <a:r>
              <a:rPr lang="sk-SK" sz="2000" u="sng" dirty="0" smtClean="0"/>
              <a:t>znevýhodnením, </a:t>
            </a:r>
            <a:r>
              <a:rPr lang="sk-SK" sz="2000" u="sng" dirty="0"/>
              <a:t>v prípade </a:t>
            </a:r>
            <a:r>
              <a:rPr lang="sk-SK" sz="2000" u="sng" dirty="0" err="1"/>
              <a:t>nerelevantnosti</a:t>
            </a:r>
            <a:r>
              <a:rPr lang="sk-SK" sz="2000" dirty="0"/>
              <a:t> uvedie žiadateľ </a:t>
            </a:r>
            <a:r>
              <a:rPr lang="sk-SK" sz="2000" u="sng" dirty="0"/>
              <a:t>pri ukazovateli </a:t>
            </a:r>
            <a:r>
              <a:rPr lang="sk-SK" sz="2000" i="1" u="sng" dirty="0"/>
              <a:t>P0053</a:t>
            </a:r>
            <a:r>
              <a:rPr lang="sk-SK" sz="2000" i="1" dirty="0"/>
              <a:t> Dodatočný počet žiakov so ŠVVP zo SZP zaradených v bežných triedach, v školách ktoré implementujú </a:t>
            </a:r>
            <a:r>
              <a:rPr lang="sk-SK" sz="2000" i="1" dirty="0" err="1"/>
              <a:t>inkluzívny</a:t>
            </a:r>
            <a:r>
              <a:rPr lang="sk-SK" sz="2000" i="1" dirty="0"/>
              <a:t> model vzdelávania 24 mesiacov po skončení </a:t>
            </a:r>
            <a:r>
              <a:rPr lang="sk-SK" sz="2000" i="1" dirty="0" smtClean="0"/>
              <a:t>projektu</a:t>
            </a:r>
            <a:r>
              <a:rPr lang="sk-SK" sz="2000" dirty="0" smtClean="0"/>
              <a:t> </a:t>
            </a:r>
            <a:r>
              <a:rPr lang="sk-SK" sz="2000" u="sng" dirty="0" smtClean="0"/>
              <a:t>cieľovú </a:t>
            </a:r>
            <a:r>
              <a:rPr lang="sk-SK" sz="2000" u="sng" dirty="0"/>
              <a:t>hodnotu "0</a:t>
            </a:r>
            <a:r>
              <a:rPr lang="sk-SK" sz="2000" u="sng" dirty="0" smtClean="0"/>
              <a:t>"</a:t>
            </a: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201600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63408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200" dirty="0" smtClean="0">
                <a:solidFill>
                  <a:srgbClr val="E46C0A"/>
                </a:solidFill>
              </a:rPr>
              <a:t>Ukazovatele výzvy V základnej škole úspešnejší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052737"/>
            <a:ext cx="8186766" cy="4968552"/>
          </a:xfrm>
        </p:spPr>
        <p:txBody>
          <a:bodyPr/>
          <a:lstStyle/>
          <a:p>
            <a:pPr marL="0" indent="0" algn="just">
              <a:buNone/>
            </a:pPr>
            <a:r>
              <a:rPr lang="sk-SK" sz="1600" dirty="0" smtClean="0"/>
              <a:t>Ukazovatele sledujúce „výstup“ tzn. priebeh realizácie projektu:</a:t>
            </a:r>
          </a:p>
          <a:p>
            <a:pPr algn="just"/>
            <a:r>
              <a:rPr lang="sk-SK" sz="1600" dirty="0" smtClean="0"/>
              <a:t>ukazovatele, ktoré sledujú moment zapojenia subjektu/osoby cieľovej skupiny do projektu:</a:t>
            </a:r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565655"/>
              </p:ext>
            </p:extLst>
          </p:nvPr>
        </p:nvGraphicFramePr>
        <p:xfrm>
          <a:off x="1187624" y="2348880"/>
          <a:ext cx="6635080" cy="20162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4440"/>
                <a:gridCol w="3850790"/>
                <a:gridCol w="1909850"/>
              </a:tblGrid>
              <a:tr h="947195">
                <a:tc>
                  <a:txBody>
                    <a:bodyPr/>
                    <a:lstStyle/>
                    <a:p>
                      <a:pPr algn="l" fontAlgn="t"/>
                      <a:r>
                        <a:rPr lang="sk-SK" sz="1600" u="none" strike="noStrike" dirty="0">
                          <a:effectLst/>
                        </a:rPr>
                        <a:t>P0421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80" marR="8780" marT="8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600" u="none" strike="noStrike">
                          <a:effectLst/>
                        </a:rPr>
                        <a:t>Počet škôl zapojených do aktivít zameraných na podporu inkluzívneho modelu vzdelávania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80" marR="8780" marT="8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k-SK" sz="1600" u="none" strike="noStrike" dirty="0">
                          <a:effectLst/>
                        </a:rPr>
                        <a:t>k dňu začiatku aktivity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80" marR="8780" marT="8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9029">
                <a:tc>
                  <a:txBody>
                    <a:bodyPr/>
                    <a:lstStyle/>
                    <a:p>
                      <a:pPr algn="l" fontAlgn="t"/>
                      <a:r>
                        <a:rPr lang="sk-SK" sz="1600" u="none" strike="noStrike">
                          <a:effectLst/>
                        </a:rPr>
                        <a:t>P0606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80" marR="8780" marT="8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600" u="none" strike="noStrike" dirty="0">
                          <a:effectLst/>
                        </a:rPr>
                        <a:t>Počet žiakov so ŠVVP v podporených školách zapojených do aktivít zameraných na podporu </a:t>
                      </a:r>
                      <a:r>
                        <a:rPr lang="sk-SK" sz="1600" u="none" strike="noStrike" dirty="0" err="1">
                          <a:effectLst/>
                        </a:rPr>
                        <a:t>inkluzívneho</a:t>
                      </a:r>
                      <a:r>
                        <a:rPr lang="sk-SK" sz="1600" u="none" strike="noStrike" dirty="0">
                          <a:effectLst/>
                        </a:rPr>
                        <a:t> modelu vzdelávania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80" marR="8780" marT="8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k-SK" sz="1600" u="none" strike="noStrike" dirty="0" smtClean="0">
                          <a:effectLst/>
                        </a:rPr>
                        <a:t>k dňu začiatku aktivity - vstup osoby cieľovej skupiny do aktivity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80" marR="8780" marT="8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754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63408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200" dirty="0" smtClean="0">
                <a:solidFill>
                  <a:srgbClr val="E46C0A"/>
                </a:solidFill>
              </a:rPr>
              <a:t>Ukazovatele výzvy V základnej škole úspešnejší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052737"/>
            <a:ext cx="8186766" cy="4968552"/>
          </a:xfrm>
        </p:spPr>
        <p:txBody>
          <a:bodyPr/>
          <a:lstStyle/>
          <a:p>
            <a:pPr marL="0" indent="0" algn="just">
              <a:buNone/>
            </a:pPr>
            <a:r>
              <a:rPr lang="sk-SK" sz="1600" dirty="0" smtClean="0"/>
              <a:t>Ukazovatele sledujúce „výsledok“ projektu alebo aktivity:</a:t>
            </a:r>
          </a:p>
          <a:p>
            <a:pPr algn="just"/>
            <a:r>
              <a:rPr lang="sk-SK" sz="1600" dirty="0" smtClean="0"/>
              <a:t>ukazovatele, ktoré sledujú </a:t>
            </a:r>
            <a:r>
              <a:rPr lang="sk-SK" sz="1600" dirty="0"/>
              <a:t>úspešné ukončenie účasti subjektu/osoby cieľovej skupiny na projekte alebo </a:t>
            </a:r>
            <a:r>
              <a:rPr lang="sk-SK" sz="1600" dirty="0" smtClean="0"/>
              <a:t>aktivite (pozri definícia ukazovateľa):</a:t>
            </a:r>
          </a:p>
        </p:txBody>
      </p:sp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116305"/>
              </p:ext>
            </p:extLst>
          </p:nvPr>
        </p:nvGraphicFramePr>
        <p:xfrm>
          <a:off x="755576" y="2852936"/>
          <a:ext cx="7283153" cy="10938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2128"/>
                <a:gridCol w="4034634"/>
                <a:gridCol w="2096391"/>
              </a:tblGrid>
              <a:tr h="1093808">
                <a:tc>
                  <a:txBody>
                    <a:bodyPr/>
                    <a:lstStyle/>
                    <a:p>
                      <a:pPr algn="l" fontAlgn="t"/>
                      <a:r>
                        <a:rPr lang="sk-SK" sz="1600" u="none" strike="noStrike" dirty="0">
                          <a:effectLst/>
                        </a:rPr>
                        <a:t>P0314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3" marR="7813" marT="7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600" u="none" strike="noStrike" dirty="0">
                          <a:effectLst/>
                        </a:rPr>
                        <a:t>Počet podporených škôl, ktoré uplatňujú </a:t>
                      </a:r>
                      <a:r>
                        <a:rPr lang="sk-SK" sz="1600" u="none" strike="noStrike" dirty="0" err="1">
                          <a:effectLst/>
                        </a:rPr>
                        <a:t>inkluzívny</a:t>
                      </a:r>
                      <a:r>
                        <a:rPr lang="sk-SK" sz="1600" u="none" strike="noStrike" dirty="0">
                          <a:effectLst/>
                        </a:rPr>
                        <a:t> model vzdelávania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3" marR="7813" marT="7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k-SK" sz="1600" u="none" strike="noStrike" dirty="0">
                          <a:effectLst/>
                        </a:rPr>
                        <a:t>k dňu ukončenia </a:t>
                      </a:r>
                      <a:r>
                        <a:rPr lang="sk-SK" sz="1600" u="none" strike="noStrike" dirty="0" smtClean="0">
                          <a:effectLst/>
                        </a:rPr>
                        <a:t>aktivity/projektu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3" marR="7813" marT="7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870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63408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200" dirty="0" smtClean="0">
                <a:solidFill>
                  <a:srgbClr val="E46C0A"/>
                </a:solidFill>
              </a:rPr>
              <a:t>Ukazovatele výzvy V základnej škole úspešnejší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052737"/>
            <a:ext cx="8186766" cy="4968552"/>
          </a:xfrm>
        </p:spPr>
        <p:txBody>
          <a:bodyPr/>
          <a:lstStyle/>
          <a:p>
            <a:pPr marL="0" indent="0" algn="just">
              <a:buNone/>
            </a:pPr>
            <a:r>
              <a:rPr lang="sk-SK" sz="1600" dirty="0" smtClean="0"/>
              <a:t>Ukazovatele sledujúce „dopad“ projektu alebo aktivity:</a:t>
            </a:r>
          </a:p>
          <a:p>
            <a:pPr algn="just"/>
            <a:r>
              <a:rPr lang="sk-SK" sz="1600" dirty="0" smtClean="0"/>
              <a:t>ukazovatele, ktoré sledujú výsledky projektu alebo aktivity v časovom odstupe od ich ukončenia (pozri znenie a definícia ukazovateľa):</a:t>
            </a:r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103672"/>
              </p:ext>
            </p:extLst>
          </p:nvPr>
        </p:nvGraphicFramePr>
        <p:xfrm>
          <a:off x="683568" y="2204864"/>
          <a:ext cx="7920881" cy="33123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2670"/>
                <a:gridCol w="4778254"/>
                <a:gridCol w="2279957"/>
              </a:tblGrid>
              <a:tr h="1152128">
                <a:tc>
                  <a:txBody>
                    <a:bodyPr/>
                    <a:lstStyle/>
                    <a:p>
                      <a:pPr algn="l" fontAlgn="t"/>
                      <a:r>
                        <a:rPr lang="sk-SK" sz="1600" u="none" strike="noStrike" dirty="0">
                          <a:effectLst/>
                        </a:rPr>
                        <a:t>P0605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61" marR="7061" marT="70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600" u="none" strike="noStrike" dirty="0">
                          <a:effectLst/>
                        </a:rPr>
                        <a:t>Počet žiakov so ŠVVP v podporených školách zapojených do aktivít zameraných na podporu </a:t>
                      </a:r>
                      <a:r>
                        <a:rPr lang="sk-SK" sz="1600" u="none" strike="noStrike" dirty="0" err="1">
                          <a:effectLst/>
                        </a:rPr>
                        <a:t>inkluzívneho</a:t>
                      </a:r>
                      <a:r>
                        <a:rPr lang="sk-SK" sz="1600" u="none" strike="noStrike" dirty="0">
                          <a:effectLst/>
                        </a:rPr>
                        <a:t> modelu vzdelávania, ktorým sa zlepšili študijné výsledky 6 mesiacov po absolvovaní programu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61" marR="7061" marT="70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k-SK" sz="1600" u="none" strike="noStrike" dirty="0">
                          <a:effectLst/>
                        </a:rPr>
                        <a:t>k termínu 6 mesiacov po ukončení aktivity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61" marR="7061" marT="70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5032">
                <a:tc>
                  <a:txBody>
                    <a:bodyPr/>
                    <a:lstStyle/>
                    <a:p>
                      <a:pPr algn="l" fontAlgn="t"/>
                      <a:r>
                        <a:rPr lang="sk-SK" sz="1600" u="none" strike="noStrike" dirty="0">
                          <a:effectLst/>
                        </a:rPr>
                        <a:t>P0052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61" marR="7061" marT="70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600" u="none" strike="noStrike">
                          <a:effectLst/>
                        </a:rPr>
                        <a:t>Dodatočný počet žiakov so ŠVVP zaradených v bežných triedach, v školách ktoré implementujú inkluzívny model vzdelávania 24 mesiacov po skončení projektu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61" marR="7061" marT="70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k-SK" sz="1600" u="none" strike="noStrike">
                          <a:effectLst/>
                        </a:rPr>
                        <a:t>k termínu 24 mesiacov po ukončení aktivity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61" marR="7061" marT="70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208">
                <a:tc>
                  <a:txBody>
                    <a:bodyPr/>
                    <a:lstStyle/>
                    <a:p>
                      <a:pPr algn="l" fontAlgn="t"/>
                      <a:r>
                        <a:rPr lang="sk-SK" sz="1600" u="none" strike="noStrike">
                          <a:effectLst/>
                        </a:rPr>
                        <a:t>P0053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61" marR="7061" marT="70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600" u="none" strike="noStrike">
                          <a:effectLst/>
                        </a:rPr>
                        <a:t>Dodatočný počet žiakov so ŠVVP zo SZP zaradených v bežných triedach, v školách ktoré implementujú inkluzívny model vzdelávania 24 mesiacov po skončení projektu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61" marR="7061" marT="70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k-SK" sz="1600" u="none" strike="noStrike" dirty="0">
                          <a:effectLst/>
                        </a:rPr>
                        <a:t>k termínu 24 mesiacov po ukončení aktivity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61" marR="7061" marT="70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101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Implementácia projektu - sankčný mechanizmus 1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268760"/>
            <a:ext cx="8186766" cy="4660553"/>
          </a:xfrm>
        </p:spPr>
        <p:txBody>
          <a:bodyPr/>
          <a:lstStyle/>
          <a:p>
            <a:pPr algn="just"/>
            <a:r>
              <a:rPr lang="sk-SK" sz="2000" dirty="0"/>
              <a:t>Plánované/cieľové hodnoty merateľných ukazovateľov premietnuté do zmluvy o NFP sú </a:t>
            </a:r>
            <a:r>
              <a:rPr lang="sk-SK" sz="2000" dirty="0" smtClean="0"/>
              <a:t>záväzné </a:t>
            </a:r>
            <a:r>
              <a:rPr lang="sk-SK" sz="2000" dirty="0"/>
              <a:t>(nemennosť MU), pričom Zmluva o NFP upravuje aj postup pre prípad, ak Prijímateľ merateľné ukazovatele projektu nesplní, vrátane možnosti udelenia korekcie a odstúpenia od Zmluvy o NFP Poskytovateľom</a:t>
            </a:r>
            <a:r>
              <a:rPr lang="sk-SK" sz="2000" dirty="0" smtClean="0"/>
              <a:t>.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V rámci napĺňania hodnôt merateľných ukazovateľov projektu je v súlade so Zmluvou o NFP a VZP stanovená možná 5% miera odchýlky (tzn. ak Prijímateľ nedosiahol hodnotu merateľného ukazovateľa projektu </a:t>
            </a:r>
            <a:r>
              <a:rPr lang="sk-SK" sz="2000" b="1" u="sng" dirty="0"/>
              <a:t>uvedenej v schválenej žiadosti o NFP</a:t>
            </a:r>
            <a:r>
              <a:rPr lang="sk-SK" sz="2000" dirty="0"/>
              <a:t> s odchýlkou nepresahujúcou 5% oproti schválenej hodnote, takáto miera nenaplnenia hodnôt merateľných ukazovateľov projektu nemá za následok vykonanie sankcií voči Prijímateľovi).</a:t>
            </a:r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</p:spTree>
    <p:extLst>
      <p:ext uri="{BB962C8B-B14F-4D97-AF65-F5344CB8AC3E}">
        <p14:creationId xmlns:p14="http://schemas.microsoft.com/office/powerpoint/2010/main" val="47489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Implementácia projektu - sankčný mechanizmus </a:t>
            </a: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4329113"/>
          </a:xfrm>
        </p:spPr>
        <p:txBody>
          <a:bodyPr/>
          <a:lstStyle/>
          <a:p>
            <a:pPr algn="just"/>
            <a:r>
              <a:rPr lang="sk-SK" sz="2000" dirty="0"/>
              <a:t>Ak Prijímateľ nedosiahol hodnotu merateľného ukazovateľa projektu </a:t>
            </a:r>
            <a:r>
              <a:rPr lang="sk-SK" sz="2000" b="1" u="sng" dirty="0"/>
              <a:t>uvedenej v schválenej žiadosti o NFP </a:t>
            </a:r>
            <a:r>
              <a:rPr lang="sk-SK" sz="2000" dirty="0"/>
              <a:t>s odchýlkou presahujúcou 5 % oproti schválenej hodnote, môže uplatniť Poskytovateľ voči Prijímateľovi finančné sankcie - a to úmerne so znížením hodnoty merateľného ukazovateľa projektu vo vzťahu k tým hlavným aktivitám, ktoré prispievajú k dosiahnutiu znižovaného merateľného ukazovateľa projektu</a:t>
            </a:r>
            <a:r>
              <a:rPr lang="sk-SK" sz="2000" dirty="0" smtClean="0"/>
              <a:t>.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Minimálna možná miera plnenia merateľného ukazovateľa (taká, ktorá neznamená porušenie zmluvných podmienok a nemá za následok odstúpenie od zmluvy a vrátenie celého NFP) je stanovená v závislosti od toho, či je </a:t>
            </a:r>
            <a:r>
              <a:rPr lang="sk-SK" sz="2000" dirty="0" smtClean="0"/>
              <a:t>vo </a:t>
            </a:r>
            <a:r>
              <a:rPr lang="sk-SK" sz="2000" dirty="0"/>
              <a:t>výzve daný merateľný ukazovateľ definovaný ako </a:t>
            </a:r>
            <a:r>
              <a:rPr lang="sk-SK" sz="2000" u="sng" dirty="0"/>
              <a:t>ukazovateľ s príznakom</a:t>
            </a:r>
            <a:r>
              <a:rPr lang="sk-SK" sz="2000" dirty="0"/>
              <a:t> alebo </a:t>
            </a:r>
            <a:r>
              <a:rPr lang="sk-SK" sz="2000" u="sng" dirty="0"/>
              <a:t>ukazovateľ bez príznaku</a:t>
            </a:r>
            <a:r>
              <a:rPr lang="sk-SK" sz="2000" dirty="0"/>
              <a:t>. </a:t>
            </a:r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</p:spTree>
    <p:extLst>
      <p:ext uri="{BB962C8B-B14F-4D97-AF65-F5344CB8AC3E}">
        <p14:creationId xmlns:p14="http://schemas.microsoft.com/office/powerpoint/2010/main" val="81516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1594</Words>
  <Application>Microsoft Office PowerPoint</Application>
  <PresentationFormat>Prezentácia na obrazovke (4:3)</PresentationFormat>
  <Paragraphs>138</Paragraphs>
  <Slides>21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2</vt:i4>
      </vt:variant>
      <vt:variant>
        <vt:lpstr>Nadpisy snímok</vt:lpstr>
      </vt:variant>
      <vt:variant>
        <vt:i4>21</vt:i4>
      </vt:variant>
    </vt:vector>
  </HeadingPairs>
  <TitlesOfParts>
    <vt:vector size="23" baseType="lpstr">
      <vt:lpstr>Motív Office</vt:lpstr>
      <vt:lpstr>1_Motív Office</vt:lpstr>
      <vt:lpstr>MONITOROVANIE PROJEKTU </vt:lpstr>
      <vt:lpstr>Projektové merateľné ukazovatele</vt:lpstr>
      <vt:lpstr>Projektové merateľné ukazovatele</vt:lpstr>
      <vt:lpstr>Ukazovatele výzvy V základnej škole úspešnejší</vt:lpstr>
      <vt:lpstr>Ukazovatele výzvy V základnej škole úspešnejší</vt:lpstr>
      <vt:lpstr>Ukazovatele výzvy V základnej škole úspešnejší</vt:lpstr>
      <vt:lpstr>Ukazovatele výzvy V základnej škole úspešnejší</vt:lpstr>
      <vt:lpstr>Implementácia projektu - sankčný mechanizmus 1</vt:lpstr>
      <vt:lpstr>Implementácia projektu - sankčný mechanizmus 2</vt:lpstr>
      <vt:lpstr>Implementácia projektu - sankčný mechanizmus 3</vt:lpstr>
      <vt:lpstr>Implementácia projektu - sankčný mechanizmus 4</vt:lpstr>
      <vt:lpstr>Implementácia - sledovanie účastníkov na úrovni projektu = karta účastníka</vt:lpstr>
      <vt:lpstr>Implementácia - sledovanie účastníkov na úrovni projektu = karta účastníka</vt:lpstr>
      <vt:lpstr>Karta účastníka – legislatívna úprava</vt:lpstr>
      <vt:lpstr>Karta účastníka – legislatívna úprava</vt:lpstr>
      <vt:lpstr>Implementácia - sledovanie účastníkov na úrovni projektu = karta účastníka</vt:lpstr>
      <vt:lpstr>Karta účastníka a ukazovatele</vt:lpstr>
      <vt:lpstr>Relevancia projektu k horizontálnym princípom</vt:lpstr>
      <vt:lpstr>Relevancia projektu k horizontálnym princípom</vt:lpstr>
      <vt:lpstr>Iné údaje</vt:lpstr>
      <vt:lpstr>Ďakujeme za pozornosť.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Rosinčinová Petra</dc:creator>
  <cp:lastModifiedBy>Bosáková Júlia</cp:lastModifiedBy>
  <cp:revision>80</cp:revision>
  <dcterms:created xsi:type="dcterms:W3CDTF">2015-06-03T20:40:01Z</dcterms:created>
  <dcterms:modified xsi:type="dcterms:W3CDTF">2017-01-27T14:22:23Z</dcterms:modified>
</cp:coreProperties>
</file>