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92" r:id="rId4"/>
    <p:sldId id="271" r:id="rId5"/>
    <p:sldId id="309" r:id="rId6"/>
    <p:sldId id="310" r:id="rId7"/>
    <p:sldId id="311" r:id="rId8"/>
    <p:sldId id="293" r:id="rId9"/>
    <p:sldId id="300" r:id="rId10"/>
    <p:sldId id="298" r:id="rId11"/>
    <p:sldId id="297" r:id="rId12"/>
    <p:sldId id="278" r:id="rId13"/>
    <p:sldId id="279" r:id="rId14"/>
    <p:sldId id="306" r:id="rId15"/>
    <p:sldId id="307" r:id="rId16"/>
    <p:sldId id="280" r:id="rId17"/>
    <p:sldId id="302" r:id="rId18"/>
    <p:sldId id="312" r:id="rId19"/>
    <p:sldId id="313" r:id="rId20"/>
    <p:sldId id="314" r:id="rId21"/>
    <p:sldId id="315" r:id="rId22"/>
    <p:sldId id="316" r:id="rId23"/>
    <p:sldId id="317" r:id="rId24"/>
    <p:sldId id="318" r:id="rId25"/>
    <p:sldId id="319" r:id="rId26"/>
    <p:sldId id="320" r:id="rId27"/>
    <p:sldId id="321" r:id="rId28"/>
    <p:sldId id="323" r:id="rId29"/>
    <p:sldId id="291" r:id="rId30"/>
  </p:sldIdLst>
  <p:sldSz cx="9144000" cy="6858000" type="screen4x3"/>
  <p:notesSz cx="6858000" cy="9144000"/>
  <p:defaultTextStyle>
    <a:defPPr>
      <a:defRPr lang="sk-SK"/>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tredný štýl 3 - zvýraznenie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Štýl s motívom 1 - zvýrazneni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Štýl s motívom 2 - zvýraznenie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vetlý štýl 1 - zvýraznenie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Svetlý štýl 2 - zvýrazneni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Svetlý štýl 3 - zvýraznenie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Stredný štýl 1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16D9F66E-5EB9-4882-86FB-DCBF35E3C3E4}" styleName="Stredný štýl 4 - zvýraznenie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AF606853-7671-496A-8E4F-DF71F8EC918B}" styleName="Tmavý štýl 1 - zvýraznenie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Tmavý štýl 2 - zvýraznenie 5/zvýraznenie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pPr>
                <a:defRPr/>
              </a:pPr>
              <a:t>5. 9. 2018</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pPr>
                <a:defRPr/>
              </a:pPr>
              <a:t>‹#›</a:t>
            </a:fld>
            <a:endParaRPr lang="sk-SK"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pPr>
                <a:defRPr/>
              </a:pPr>
              <a:t>5. 9. 2018</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pPr>
                <a:defRPr/>
              </a:pPr>
              <a:t>‹#›</a:t>
            </a:fld>
            <a:endParaRPr lang="sk-SK"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pPr>
                <a:defRPr/>
              </a:pPr>
              <a:t>5. 9. 2018</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pPr>
                <a:defRPr/>
              </a:pPr>
              <a:t>‹#›</a:t>
            </a:fld>
            <a:endParaRPr lang="sk-SK"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smtClean="0"/>
              <a:t>Kliknite sem a upravte štýl predlohy podnadpisov.</a:t>
            </a:r>
            <a:endParaRPr lang="sk-SK"/>
          </a:p>
        </p:txBody>
      </p:sp>
      <p:sp>
        <p:nvSpPr>
          <p:cNvPr id="4" name="Zástupný symbol dátumu 3"/>
          <p:cNvSpPr>
            <a:spLocks noGrp="1"/>
          </p:cNvSpPr>
          <p:nvPr>
            <p:ph type="dt" sz="half" idx="10"/>
          </p:nvPr>
        </p:nvSpPr>
        <p:spPr/>
        <p:txBody>
          <a:bodyPr/>
          <a:lstStyle>
            <a:lvl1pPr>
              <a:defRPr/>
            </a:lvl1pPr>
          </a:lstStyle>
          <a:p>
            <a:pPr>
              <a:defRPr/>
            </a:pPr>
            <a:fld id="{EBD99F14-69B4-41CF-B158-1197DE3721CE}"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E2533CEC-27CB-4240-910A-3FA572F372C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5253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3740481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711573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34347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8"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4222134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4"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888108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3"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743449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617052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109AF2A6-75B0-44D7-B4B9-0CE7CA387C8D}" type="datetimeFigureOut">
              <a:rPr lang="sk-SK"/>
              <a:pPr>
                <a:defRPr/>
              </a:pPr>
              <a:t>5. 9. 2018</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38706FC8-E320-443E-8355-7A853A8BAC06}" type="slidenum">
              <a:rPr lang="sk-SK"/>
              <a:pPr>
                <a:defRPr/>
              </a:pPr>
              <a:t>‹#›</a:t>
            </a:fld>
            <a:endParaRPr lang="sk-SK"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6"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26358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DAFB694-C190-476D-A1AE-E04CF2C65972}"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D01CD674-C38A-4501-A935-D36C32927CA9}"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5242436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pPr>
              <a:defRPr/>
            </a:pPr>
            <a:fld id="{C3CF6AE0-AA1B-4FE8-B5BA-D25BBDF4C958}"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11"/>
          </p:nvPr>
        </p:nvSpPr>
        <p:spPr/>
        <p:txBody>
          <a:bodyPr/>
          <a:lstStyle>
            <a:lvl1pPr>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12"/>
          </p:nvPr>
        </p:nvSpPr>
        <p:spPr/>
        <p:txBody>
          <a:bodyPr/>
          <a:lstStyle>
            <a:lvl1pPr>
              <a:defRPr/>
            </a:lvl1pPr>
          </a:lstStyle>
          <a:p>
            <a:pPr>
              <a:defRPr/>
            </a:pPr>
            <a:fld id="{A4F455EC-A514-44C7-8952-DC130D1D97E7}"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3101507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smtClean="0"/>
              <a:t>Kliknite sem a upravte štýly predlohy textu.</a:t>
            </a:r>
          </a:p>
        </p:txBody>
      </p:sp>
      <p:sp>
        <p:nvSpPr>
          <p:cNvPr id="4" name="Zástupný symbol dátumu 3"/>
          <p:cNvSpPr>
            <a:spLocks noGrp="1"/>
          </p:cNvSpPr>
          <p:nvPr>
            <p:ph type="dt" sz="half" idx="10"/>
          </p:nvPr>
        </p:nvSpPr>
        <p:spPr/>
        <p:txBody>
          <a:bodyPr/>
          <a:lstStyle>
            <a:lvl1pPr>
              <a:defRPr/>
            </a:lvl1pPr>
          </a:lstStyle>
          <a:p>
            <a:pPr>
              <a:defRPr/>
            </a:pPr>
            <a:fld id="{B6E1D1CD-5E22-40E5-8788-4C700676CC46}" type="datetimeFigureOut">
              <a:rPr lang="sk-SK"/>
              <a:pPr>
                <a:defRPr/>
              </a:pPr>
              <a:t>5. 9. 2018</a:t>
            </a:fld>
            <a:endParaRPr lang="sk-SK" dirty="0"/>
          </a:p>
        </p:txBody>
      </p:sp>
      <p:sp>
        <p:nvSpPr>
          <p:cNvPr id="5" name="Zástupný symbol päty 4"/>
          <p:cNvSpPr>
            <a:spLocks noGrp="1"/>
          </p:cNvSpPr>
          <p:nvPr>
            <p:ph type="ftr" sz="quarter" idx="11"/>
          </p:nvPr>
        </p:nvSpPr>
        <p:spPr/>
        <p:txBody>
          <a:bodyPr/>
          <a:lstStyle>
            <a:lvl1pPr>
              <a:defRPr/>
            </a:lvl1pPr>
          </a:lstStyle>
          <a:p>
            <a:pPr>
              <a:defRPr/>
            </a:pPr>
            <a:endParaRPr lang="sk-SK" dirty="0"/>
          </a:p>
        </p:txBody>
      </p:sp>
      <p:sp>
        <p:nvSpPr>
          <p:cNvPr id="6" name="Zástupný symbol čísla snímky 5"/>
          <p:cNvSpPr>
            <a:spLocks noGrp="1"/>
          </p:cNvSpPr>
          <p:nvPr>
            <p:ph type="sldNum" sz="quarter" idx="12"/>
          </p:nvPr>
        </p:nvSpPr>
        <p:spPr/>
        <p:txBody>
          <a:bodyPr/>
          <a:lstStyle>
            <a:lvl1pPr>
              <a:defRPr/>
            </a:lvl1pPr>
          </a:lstStyle>
          <a:p>
            <a:pPr>
              <a:defRPr/>
            </a:pPr>
            <a:fld id="{83D439C9-6033-4F13-B187-242549BF2C4C}" type="slidenum">
              <a:rPr lang="sk-SK"/>
              <a:pPr>
                <a:defRPr/>
              </a:pPr>
              <a:t>‹#›</a:t>
            </a:fld>
            <a:endParaRPr lang="sk-SK"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3"/>
          <p:cNvSpPr>
            <a:spLocks noGrp="1"/>
          </p:cNvSpPr>
          <p:nvPr>
            <p:ph type="dt" sz="half" idx="10"/>
          </p:nvPr>
        </p:nvSpPr>
        <p:spPr/>
        <p:txBody>
          <a:bodyPr/>
          <a:lstStyle>
            <a:lvl1pPr>
              <a:defRPr/>
            </a:lvl1pPr>
          </a:lstStyle>
          <a:p>
            <a:pPr>
              <a:defRPr/>
            </a:pPr>
            <a:fld id="{EA2D165C-9B42-4589-A6FB-2A7F62E37C97}" type="datetimeFigureOut">
              <a:rPr lang="sk-SK"/>
              <a:pPr>
                <a:defRPr/>
              </a:pPr>
              <a:t>5. 9. 2018</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C2F9F26E-3485-408E-B00C-498EDA0B5FD6}" type="slidenum">
              <a:rPr lang="sk-SK"/>
              <a:pPr>
                <a:defRPr/>
              </a:pPr>
              <a:t>‹#›</a:t>
            </a:fld>
            <a:endParaRPr lang="sk-SK"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3"/>
          <p:cNvSpPr>
            <a:spLocks noGrp="1"/>
          </p:cNvSpPr>
          <p:nvPr>
            <p:ph type="dt" sz="half" idx="10"/>
          </p:nvPr>
        </p:nvSpPr>
        <p:spPr/>
        <p:txBody>
          <a:bodyPr/>
          <a:lstStyle>
            <a:lvl1pPr>
              <a:defRPr/>
            </a:lvl1pPr>
          </a:lstStyle>
          <a:p>
            <a:pPr>
              <a:defRPr/>
            </a:pPr>
            <a:fld id="{AC5823F2-B48D-46F5-A11C-23644519D623}" type="datetimeFigureOut">
              <a:rPr lang="sk-SK"/>
              <a:pPr>
                <a:defRPr/>
              </a:pPr>
              <a:t>5. 9. 2018</a:t>
            </a:fld>
            <a:endParaRPr lang="sk-SK" dirty="0"/>
          </a:p>
        </p:txBody>
      </p:sp>
      <p:sp>
        <p:nvSpPr>
          <p:cNvPr id="8" name="Zástupný symbol päty 4"/>
          <p:cNvSpPr>
            <a:spLocks noGrp="1"/>
          </p:cNvSpPr>
          <p:nvPr>
            <p:ph type="ftr" sz="quarter" idx="11"/>
          </p:nvPr>
        </p:nvSpPr>
        <p:spPr/>
        <p:txBody>
          <a:bodyPr/>
          <a:lstStyle>
            <a:lvl1pPr>
              <a:defRPr/>
            </a:lvl1pPr>
          </a:lstStyle>
          <a:p>
            <a:pPr>
              <a:defRPr/>
            </a:pPr>
            <a:endParaRPr lang="sk-SK" dirty="0"/>
          </a:p>
        </p:txBody>
      </p:sp>
      <p:sp>
        <p:nvSpPr>
          <p:cNvPr id="9" name="Zástupný symbol čísla snímky 5"/>
          <p:cNvSpPr>
            <a:spLocks noGrp="1"/>
          </p:cNvSpPr>
          <p:nvPr>
            <p:ph type="sldNum" sz="quarter" idx="12"/>
          </p:nvPr>
        </p:nvSpPr>
        <p:spPr/>
        <p:txBody>
          <a:bodyPr/>
          <a:lstStyle>
            <a:lvl1pPr>
              <a:defRPr/>
            </a:lvl1pPr>
          </a:lstStyle>
          <a:p>
            <a:pPr>
              <a:defRPr/>
            </a:pPr>
            <a:fld id="{491695DD-CE5D-4F08-9852-6B5EDA4EF2F8}" type="slidenum">
              <a:rPr lang="sk-SK"/>
              <a:pPr>
                <a:defRPr/>
              </a:pPr>
              <a:t>‹#›</a:t>
            </a:fld>
            <a:endParaRPr lang="sk-SK"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dátumu 3"/>
          <p:cNvSpPr>
            <a:spLocks noGrp="1"/>
          </p:cNvSpPr>
          <p:nvPr>
            <p:ph type="dt" sz="half" idx="10"/>
          </p:nvPr>
        </p:nvSpPr>
        <p:spPr/>
        <p:txBody>
          <a:bodyPr/>
          <a:lstStyle>
            <a:lvl1pPr>
              <a:defRPr/>
            </a:lvl1pPr>
          </a:lstStyle>
          <a:p>
            <a:pPr>
              <a:defRPr/>
            </a:pPr>
            <a:fld id="{AE353DEE-A4D6-468A-9B78-9876753510B9}" type="datetimeFigureOut">
              <a:rPr lang="sk-SK"/>
              <a:pPr>
                <a:defRPr/>
              </a:pPr>
              <a:t>5. 9. 2018</a:t>
            </a:fld>
            <a:endParaRPr lang="sk-SK" dirty="0"/>
          </a:p>
        </p:txBody>
      </p:sp>
      <p:sp>
        <p:nvSpPr>
          <p:cNvPr id="4" name="Zástupný symbol päty 4"/>
          <p:cNvSpPr>
            <a:spLocks noGrp="1"/>
          </p:cNvSpPr>
          <p:nvPr>
            <p:ph type="ftr" sz="quarter" idx="11"/>
          </p:nvPr>
        </p:nvSpPr>
        <p:spPr/>
        <p:txBody>
          <a:bodyPr/>
          <a:lstStyle>
            <a:lvl1pPr>
              <a:defRPr/>
            </a:lvl1pPr>
          </a:lstStyle>
          <a:p>
            <a:pPr>
              <a:defRPr/>
            </a:pPr>
            <a:endParaRPr lang="sk-SK" dirty="0"/>
          </a:p>
        </p:txBody>
      </p:sp>
      <p:sp>
        <p:nvSpPr>
          <p:cNvPr id="5" name="Zástupný symbol čísla snímky 5"/>
          <p:cNvSpPr>
            <a:spLocks noGrp="1"/>
          </p:cNvSpPr>
          <p:nvPr>
            <p:ph type="sldNum" sz="quarter" idx="12"/>
          </p:nvPr>
        </p:nvSpPr>
        <p:spPr/>
        <p:txBody>
          <a:bodyPr/>
          <a:lstStyle>
            <a:lvl1pPr>
              <a:defRPr/>
            </a:lvl1pPr>
          </a:lstStyle>
          <a:p>
            <a:pPr>
              <a:defRPr/>
            </a:pPr>
            <a:fld id="{6EC21214-E217-4421-B08B-02841F7F0A33}" type="slidenum">
              <a:rPr lang="sk-SK"/>
              <a:pPr>
                <a:defRPr/>
              </a:pPr>
              <a:t>‹#›</a:t>
            </a:fld>
            <a:endParaRPr lang="sk-SK"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3"/>
          <p:cNvSpPr>
            <a:spLocks noGrp="1"/>
          </p:cNvSpPr>
          <p:nvPr>
            <p:ph type="dt" sz="half" idx="10"/>
          </p:nvPr>
        </p:nvSpPr>
        <p:spPr/>
        <p:txBody>
          <a:bodyPr/>
          <a:lstStyle>
            <a:lvl1pPr>
              <a:defRPr/>
            </a:lvl1pPr>
          </a:lstStyle>
          <a:p>
            <a:pPr>
              <a:defRPr/>
            </a:pPr>
            <a:fld id="{E56A2949-4F9C-4CC1-9423-73EB92FA01C4}" type="datetimeFigureOut">
              <a:rPr lang="sk-SK"/>
              <a:pPr>
                <a:defRPr/>
              </a:pPr>
              <a:t>5. 9. 2018</a:t>
            </a:fld>
            <a:endParaRPr lang="sk-SK" dirty="0"/>
          </a:p>
        </p:txBody>
      </p:sp>
      <p:sp>
        <p:nvSpPr>
          <p:cNvPr id="3" name="Zástupný symbol päty 4"/>
          <p:cNvSpPr>
            <a:spLocks noGrp="1"/>
          </p:cNvSpPr>
          <p:nvPr>
            <p:ph type="ftr" sz="quarter" idx="11"/>
          </p:nvPr>
        </p:nvSpPr>
        <p:spPr/>
        <p:txBody>
          <a:bodyPr/>
          <a:lstStyle>
            <a:lvl1pPr>
              <a:defRPr/>
            </a:lvl1pPr>
          </a:lstStyle>
          <a:p>
            <a:pPr>
              <a:defRPr/>
            </a:pPr>
            <a:endParaRPr lang="sk-SK" dirty="0"/>
          </a:p>
        </p:txBody>
      </p:sp>
      <p:sp>
        <p:nvSpPr>
          <p:cNvPr id="4" name="Zástupný symbol čísla snímky 5"/>
          <p:cNvSpPr>
            <a:spLocks noGrp="1"/>
          </p:cNvSpPr>
          <p:nvPr>
            <p:ph type="sldNum" sz="quarter" idx="12"/>
          </p:nvPr>
        </p:nvSpPr>
        <p:spPr/>
        <p:txBody>
          <a:bodyPr/>
          <a:lstStyle>
            <a:lvl1pPr>
              <a:defRPr/>
            </a:lvl1pPr>
          </a:lstStyle>
          <a:p>
            <a:pPr>
              <a:defRPr/>
            </a:pPr>
            <a:fld id="{C83DA5C0-3C22-4F13-9313-4F0EB2C1252C}" type="slidenum">
              <a:rPr lang="sk-SK"/>
              <a:pPr>
                <a:defRPr/>
              </a:pPr>
              <a:t>‹#›</a:t>
            </a:fld>
            <a:endParaRPr lang="sk-SK"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D6A5ED0F-6D7C-44BE-BEC9-C1CFEABBE45E}" type="datetimeFigureOut">
              <a:rPr lang="sk-SK"/>
              <a:pPr>
                <a:defRPr/>
              </a:pPr>
              <a:t>5. 9. 2018</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EB6FA543-1DE1-41BE-BD96-FDCF96E289C6}" type="slidenum">
              <a:rPr lang="sk-SK"/>
              <a:pPr>
                <a:defRPr/>
              </a:pPr>
              <a:t>‹#›</a:t>
            </a:fld>
            <a:endParaRPr lang="sk-SK"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dirty="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Zástupný symbol dátumu 3"/>
          <p:cNvSpPr>
            <a:spLocks noGrp="1"/>
          </p:cNvSpPr>
          <p:nvPr>
            <p:ph type="dt" sz="half" idx="10"/>
          </p:nvPr>
        </p:nvSpPr>
        <p:spPr/>
        <p:txBody>
          <a:bodyPr/>
          <a:lstStyle>
            <a:lvl1pPr>
              <a:defRPr/>
            </a:lvl1pPr>
          </a:lstStyle>
          <a:p>
            <a:pPr>
              <a:defRPr/>
            </a:pPr>
            <a:fld id="{9DF5667F-2D87-4D01-AB7D-1668304ECD75}" type="datetimeFigureOut">
              <a:rPr lang="sk-SK"/>
              <a:pPr>
                <a:defRPr/>
              </a:pPr>
              <a:t>5. 9. 2018</a:t>
            </a:fld>
            <a:endParaRPr lang="sk-SK" dirty="0"/>
          </a:p>
        </p:txBody>
      </p:sp>
      <p:sp>
        <p:nvSpPr>
          <p:cNvPr id="6" name="Zástupný symbol päty 4"/>
          <p:cNvSpPr>
            <a:spLocks noGrp="1"/>
          </p:cNvSpPr>
          <p:nvPr>
            <p:ph type="ftr" sz="quarter" idx="11"/>
          </p:nvPr>
        </p:nvSpPr>
        <p:spPr/>
        <p:txBody>
          <a:bodyPr/>
          <a:lstStyle>
            <a:lvl1pPr>
              <a:defRPr/>
            </a:lvl1pPr>
          </a:lstStyle>
          <a:p>
            <a:pPr>
              <a:defRPr/>
            </a:pPr>
            <a:endParaRPr lang="sk-SK" dirty="0"/>
          </a:p>
        </p:txBody>
      </p:sp>
      <p:sp>
        <p:nvSpPr>
          <p:cNvPr id="7" name="Zástupný symbol čísla snímky 5"/>
          <p:cNvSpPr>
            <a:spLocks noGrp="1"/>
          </p:cNvSpPr>
          <p:nvPr>
            <p:ph type="sldNum" sz="quarter" idx="12"/>
          </p:nvPr>
        </p:nvSpPr>
        <p:spPr/>
        <p:txBody>
          <a:bodyPr/>
          <a:lstStyle>
            <a:lvl1pPr>
              <a:defRPr/>
            </a:lvl1pPr>
          </a:lstStyle>
          <a:p>
            <a:pPr>
              <a:defRPr/>
            </a:pPr>
            <a:fld id="{9E50325D-32BF-4193-963D-02DAEDEE3781}" type="slidenum">
              <a:rPr lang="sk-SK"/>
              <a:pPr>
                <a:defRPr/>
              </a:pPr>
              <a:t>‹#›</a:t>
            </a:fld>
            <a:endParaRPr lang="sk-SK"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pPr>
                <a:defRPr/>
              </a:pPr>
              <a:t>5. 9. 2018</a:t>
            </a:fld>
            <a:endParaRPr lang="sk-SK" dirty="0"/>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pPr>
                <a:defRPr/>
              </a:pPr>
              <a:t>‹#›</a:t>
            </a:fld>
            <a:endParaRPr lang="sk-SK"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Zástupný symbol nadpisu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7" name="Zástupný symbol textu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4" name="Zástupný symbol dátum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47CC298B-3C55-442F-904E-CDBE8111C3AB}" type="datetimeFigureOut">
              <a:rPr lang="sk-SK">
                <a:solidFill>
                  <a:prstClr val="black">
                    <a:tint val="75000"/>
                  </a:prstClr>
                </a:solidFill>
              </a:rPr>
              <a:pPr>
                <a:defRPr/>
              </a:pPr>
              <a:t>5. 9. 2018</a:t>
            </a:fld>
            <a:endParaRPr lang="sk-SK" dirty="0">
              <a:solidFill>
                <a:prstClr val="black">
                  <a:tint val="75000"/>
                </a:prstClr>
              </a:solidFill>
            </a:endParaRPr>
          </a:p>
        </p:txBody>
      </p:sp>
      <p:sp>
        <p:nvSpPr>
          <p:cNvPr id="5" name="Zástupný symbol päty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sk-SK" dirty="0">
              <a:solidFill>
                <a:prstClr val="black">
                  <a:tint val="75000"/>
                </a:prstClr>
              </a:solidFill>
            </a:endParaRPr>
          </a:p>
        </p:txBody>
      </p:sp>
      <p:sp>
        <p:nvSpPr>
          <p:cNvPr id="6" name="Zástupný symbol čísla snímky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33E5F06-8913-4B54-9138-45AE85E68A3B}" type="slidenum">
              <a:rPr lang="sk-SK">
                <a:solidFill>
                  <a:prstClr val="black">
                    <a:tint val="75000"/>
                  </a:prstClr>
                </a:solidFill>
              </a:rPr>
              <a:pPr>
                <a:defRPr/>
              </a:pPr>
              <a:t>‹#›</a:t>
            </a:fld>
            <a:endParaRPr lang="sk-SK" dirty="0">
              <a:solidFill>
                <a:prstClr val="black">
                  <a:tint val="75000"/>
                </a:prstClr>
              </a:solidFill>
            </a:endParaRPr>
          </a:p>
        </p:txBody>
      </p:sp>
    </p:spTree>
    <p:extLst>
      <p:ext uri="{BB962C8B-B14F-4D97-AF65-F5344CB8AC3E}">
        <p14:creationId xmlns:p14="http://schemas.microsoft.com/office/powerpoint/2010/main" val="25259263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827584" y="4293096"/>
            <a:ext cx="7416824" cy="720080"/>
          </a:xfrm>
        </p:spPr>
        <p:txBody>
          <a:bodyPr rtlCol="0">
            <a:normAutofit fontScale="90000"/>
          </a:bodyPr>
          <a:lstStyle/>
          <a:p>
            <a:pPr algn="l" fontAlgn="auto">
              <a:spcAft>
                <a:spcPts val="0"/>
              </a:spcAft>
              <a:defRPr/>
            </a:pPr>
            <a:r>
              <a:rPr lang="sk-SK" sz="4000" b="1" dirty="0" smtClean="0">
                <a:solidFill>
                  <a:schemeClr val="accent6">
                    <a:lumMod val="75000"/>
                  </a:schemeClr>
                </a:solidFill>
                <a:effectLst>
                  <a:outerShdw blurRad="38100" dist="38100" dir="2700000" algn="tl">
                    <a:srgbClr val="000000">
                      <a:alpha val="43137"/>
                    </a:srgbClr>
                  </a:outerShdw>
                </a:effectLst>
              </a:rPr>
              <a:t>IMPLEMENTÁCIA PROJEKTU</a:t>
            </a:r>
            <a:r>
              <a:rPr lang="sk-SK" sz="3600" dirty="0" smtClean="0">
                <a:solidFill>
                  <a:schemeClr val="accent6">
                    <a:lumMod val="75000"/>
                  </a:schemeClr>
                </a:solidFill>
              </a:rPr>
              <a:t/>
            </a:r>
            <a:br>
              <a:rPr lang="sk-SK" sz="3600" dirty="0" smtClean="0">
                <a:solidFill>
                  <a:schemeClr val="accent6">
                    <a:lumMod val="75000"/>
                  </a:schemeClr>
                </a:solidFill>
              </a:rPr>
            </a:br>
            <a:endParaRPr lang="sk-SK" sz="3600" dirty="0" smtClean="0">
              <a:solidFill>
                <a:schemeClr val="accent6">
                  <a:lumMod val="75000"/>
                </a:schemeClr>
              </a:solidFill>
            </a:endParaRPr>
          </a:p>
        </p:txBody>
      </p:sp>
      <p:sp>
        <p:nvSpPr>
          <p:cNvPr id="4" name="Podnadpis 2"/>
          <p:cNvSpPr>
            <a:spLocks noGrp="1"/>
          </p:cNvSpPr>
          <p:nvPr>
            <p:ph type="subTitle" idx="1"/>
          </p:nvPr>
        </p:nvSpPr>
        <p:spPr>
          <a:xfrm>
            <a:off x="899592" y="4941168"/>
            <a:ext cx="4257675" cy="1152128"/>
          </a:xfrm>
        </p:spPr>
        <p:txBody>
          <a:bodyPr rtlCol="0">
            <a:noAutofit/>
          </a:bodyPr>
          <a:lstStyle/>
          <a:p>
            <a:pPr marL="457200" indent="-457200" algn="l" fontAlgn="auto">
              <a:spcAft>
                <a:spcPts val="0"/>
              </a:spcAft>
              <a:buFont typeface="Arial" panose="020B0604020202020204" pitchFamily="34" charset="0"/>
              <a:buChar char="•"/>
              <a:defRPr/>
            </a:pPr>
            <a:r>
              <a:rPr lang="sk-SK" sz="1200" dirty="0" smtClean="0"/>
              <a:t>merateľné ukazovatele projektu</a:t>
            </a:r>
          </a:p>
          <a:p>
            <a:pPr marL="457200" indent="-457200" algn="l" fontAlgn="auto">
              <a:spcAft>
                <a:spcPts val="0"/>
              </a:spcAft>
              <a:buFont typeface="Arial" panose="020B0604020202020204" pitchFamily="34" charset="0"/>
              <a:buChar char="•"/>
              <a:defRPr/>
            </a:pPr>
            <a:r>
              <a:rPr lang="sk-SK" sz="1200" dirty="0" smtClean="0"/>
              <a:t>sankčný mechanizmus</a:t>
            </a:r>
          </a:p>
          <a:p>
            <a:pPr marL="457200" indent="-457200" algn="l" fontAlgn="auto">
              <a:spcAft>
                <a:spcPts val="0"/>
              </a:spcAft>
              <a:buFont typeface="Arial" panose="020B0604020202020204" pitchFamily="34" charset="0"/>
              <a:buChar char="•"/>
              <a:defRPr/>
            </a:pPr>
            <a:r>
              <a:rPr lang="sk-SK" sz="1200" dirty="0" smtClean="0"/>
              <a:t>karta účastníka</a:t>
            </a:r>
          </a:p>
          <a:p>
            <a:pPr marL="457200" indent="-457200" algn="l" fontAlgn="auto">
              <a:spcAft>
                <a:spcPts val="0"/>
              </a:spcAft>
              <a:buFont typeface="Arial" panose="020B0604020202020204" pitchFamily="34" charset="0"/>
              <a:buChar char="•"/>
              <a:defRPr/>
            </a:pPr>
            <a:r>
              <a:rPr lang="sk-SK" sz="1200" dirty="0"/>
              <a:t>m</a:t>
            </a:r>
            <a:r>
              <a:rPr lang="sk-SK" sz="1200" dirty="0" smtClean="0"/>
              <a:t>onitorovanie projektov + monitorovacie správy</a:t>
            </a:r>
          </a:p>
          <a:p>
            <a:pPr marL="457200" indent="-457200" algn="l" fontAlgn="auto">
              <a:spcAft>
                <a:spcPts val="0"/>
              </a:spcAft>
              <a:buFont typeface="Arial" panose="020B0604020202020204" pitchFamily="34" charset="0"/>
              <a:buChar char="•"/>
              <a:defRPr/>
            </a:pPr>
            <a:r>
              <a:rPr lang="sk-SK" sz="1200" dirty="0"/>
              <a:t>p</a:t>
            </a:r>
            <a:r>
              <a:rPr lang="sk-SK" sz="1200" dirty="0" smtClean="0"/>
              <a:t>ublicita projektu</a:t>
            </a:r>
          </a:p>
          <a:p>
            <a:pPr marL="457200" indent="-457200" algn="l" fontAlgn="auto">
              <a:spcAft>
                <a:spcPts val="0"/>
              </a:spcAft>
              <a:buFont typeface="Arial" panose="020B0604020202020204" pitchFamily="34" charset="0"/>
              <a:buChar char="•"/>
              <a:defRPr/>
            </a:pPr>
            <a:r>
              <a:rPr lang="sk-SK" sz="1200" dirty="0"/>
              <a:t>z</a:t>
            </a:r>
            <a:r>
              <a:rPr lang="sk-SK" sz="1200" dirty="0" smtClean="0"/>
              <a:t>mena projektu</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78098"/>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4</a:t>
            </a:r>
          </a:p>
        </p:txBody>
      </p:sp>
      <p:sp>
        <p:nvSpPr>
          <p:cNvPr id="6147" name="Zástupný symbol obsahu 2"/>
          <p:cNvSpPr>
            <a:spLocks noGrp="1"/>
          </p:cNvSpPr>
          <p:nvPr>
            <p:ph idx="1"/>
          </p:nvPr>
        </p:nvSpPr>
        <p:spPr>
          <a:xfrm>
            <a:off x="500034" y="1772817"/>
            <a:ext cx="8186766" cy="3600400"/>
          </a:xfrm>
        </p:spPr>
        <p:txBody>
          <a:bodyPr/>
          <a:lstStyle/>
          <a:p>
            <a:pPr algn="just"/>
            <a:r>
              <a:rPr lang="sk-SK" sz="2000" dirty="0"/>
              <a:t>Pri merateľných ukazovateľoch </a:t>
            </a:r>
            <a:r>
              <a:rPr lang="sk-SK" sz="2000" dirty="0" smtClean="0"/>
              <a:t>bez </a:t>
            </a:r>
            <a:r>
              <a:rPr lang="sk-SK" sz="2000" dirty="0"/>
              <a:t>príznaku je Prijímateľ povinný dosiahnuť minimálne 80% schválenej hodnoty merateľného ukazovateľa</a:t>
            </a:r>
            <a:r>
              <a:rPr lang="sk-SK" sz="2000" dirty="0" smtClean="0"/>
              <a:t>.</a:t>
            </a:r>
          </a:p>
          <a:p>
            <a:pPr marL="0" indent="0" algn="just">
              <a:buNone/>
            </a:pPr>
            <a:r>
              <a:rPr lang="sk-SK" sz="2000" dirty="0" smtClean="0"/>
              <a:t> </a:t>
            </a:r>
            <a:endParaRPr lang="sk-SK" sz="2000" dirty="0"/>
          </a:p>
          <a:p>
            <a:pPr algn="just"/>
            <a:r>
              <a:rPr lang="sk-SK" sz="2000" dirty="0"/>
              <a:t>V prípade, že projekt nebude dosahovať naplnenie plánovaných hodnôt vybraných merateľných ukazovateľov výsledku podľa dohodnutých zmluvných podmienok, dochádza k porušeniu podmienok zmluvy o poskytnutí NFP podľa zákona o príspevku z EŠIF, a podmienok zákona č. 523/2004 Z. z. o rozpočtových pravidlách verejnej správy a o zmene a doplnení niektorých zákonov v z. n. p. – t.j. nehospodárnemu, neefektívnemu a neúčinnému vynakladaniu verejných prostriedkov.</a:t>
            </a:r>
          </a:p>
          <a:p>
            <a:pPr>
              <a:buFont typeface="Arial" charset="0"/>
              <a:buNone/>
            </a:pPr>
            <a:endParaRPr lang="sk-SK" b="1" dirty="0" smtClean="0"/>
          </a:p>
        </p:txBody>
      </p:sp>
    </p:spTree>
    <p:extLst>
      <p:ext uri="{BB962C8B-B14F-4D97-AF65-F5344CB8AC3E}">
        <p14:creationId xmlns:p14="http://schemas.microsoft.com/office/powerpoint/2010/main" val="24899198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smtClean="0">
                <a:solidFill>
                  <a:srgbClr val="E46C0A"/>
                </a:solidFill>
              </a:rPr>
              <a:t>Implementácia - sledovanie účastníkov na úrovni projektu = karta účastníka</a:t>
            </a:r>
          </a:p>
        </p:txBody>
      </p:sp>
      <p:sp>
        <p:nvSpPr>
          <p:cNvPr id="6147" name="Zástupný symbol obsahu 2"/>
          <p:cNvSpPr>
            <a:spLocks noGrp="1"/>
          </p:cNvSpPr>
          <p:nvPr>
            <p:ph idx="1"/>
          </p:nvPr>
        </p:nvSpPr>
        <p:spPr>
          <a:xfrm>
            <a:off x="500034" y="1340768"/>
            <a:ext cx="8186766" cy="4588545"/>
          </a:xfrm>
        </p:spPr>
        <p:txBody>
          <a:bodyPr/>
          <a:lstStyle/>
          <a:p>
            <a:pPr>
              <a:buNone/>
            </a:pPr>
            <a:r>
              <a:rPr lang="sk-SK" sz="1800" u="sng" dirty="0"/>
              <a:t>Účastníci projektu:</a:t>
            </a:r>
          </a:p>
          <a:p>
            <a:pPr algn="just">
              <a:lnSpc>
                <a:spcPct val="150000"/>
              </a:lnSpc>
              <a:buFontTx/>
              <a:buChar char="-"/>
            </a:pPr>
            <a:r>
              <a:rPr lang="sk-SK" sz="1800" b="1" dirty="0"/>
              <a:t>sú osoby priamo zúčastňujúce sa aktivít projektu </a:t>
            </a:r>
          </a:p>
          <a:p>
            <a:pPr algn="just">
              <a:lnSpc>
                <a:spcPct val="150000"/>
              </a:lnSpc>
              <a:buFontTx/>
              <a:buChar char="-"/>
            </a:pPr>
            <a:r>
              <a:rPr lang="sk-SK" sz="1800" b="1" dirty="0"/>
              <a:t>nie sú osoby, ktoré využívajú výsledky projektu nepriamo</a:t>
            </a:r>
            <a:r>
              <a:rPr lang="sk-SK" sz="1800" dirty="0"/>
              <a:t>, t.j. nezúčastňujú sa priamo aktivít projektu</a:t>
            </a:r>
          </a:p>
          <a:p>
            <a:pPr algn="just">
              <a:lnSpc>
                <a:spcPct val="150000"/>
              </a:lnSpc>
              <a:buFontTx/>
              <a:buChar char="-"/>
            </a:pPr>
            <a:r>
              <a:rPr lang="sk-SK" sz="1800" dirty="0"/>
              <a:t>o každom účastníkovi musia byť evidované údaje týkajúce sa zamestnania, veku, vzdelania, znevýhodnenia a všetky tieto údaje musia byť rozdelené podľa pohlavia</a:t>
            </a:r>
          </a:p>
          <a:p>
            <a:pPr algn="just">
              <a:lnSpc>
                <a:spcPct val="150000"/>
              </a:lnSpc>
              <a:buFontTx/>
              <a:buChar char="-"/>
            </a:pPr>
            <a:r>
              <a:rPr lang="sk-SK" sz="1800" b="1" dirty="0"/>
              <a:t>údaje  týkajúce sa pohlavia, zamestnania, veku, vzdelania, znevýhodnenia musia byť získané pri vstupe do aktivity</a:t>
            </a:r>
            <a:r>
              <a:rPr lang="sk-SK" sz="1800" dirty="0"/>
              <a:t>. Pokiaľ tieto údaje poskytne pred začatím účasti na aktivite (napr. formou prihlášky), v deň reálneho začatia účasti na aktivite (napr.  </a:t>
            </a:r>
            <a:r>
              <a:rPr lang="sk-SK" sz="1800" dirty="0" smtClean="0"/>
              <a:t>       1</a:t>
            </a:r>
            <a:r>
              <a:rPr lang="sk-SK" sz="1800" dirty="0"/>
              <a:t>. deň skolenia) musí byť overená platnosť poskytnutých údajov</a:t>
            </a:r>
          </a:p>
        </p:txBody>
      </p:sp>
    </p:spTree>
    <p:extLst>
      <p:ext uri="{BB962C8B-B14F-4D97-AF65-F5344CB8AC3E}">
        <p14:creationId xmlns:p14="http://schemas.microsoft.com/office/powerpoint/2010/main" val="2487370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628800"/>
            <a:ext cx="8186766" cy="4329113"/>
          </a:xfrm>
        </p:spPr>
        <p:txBody>
          <a:bodyPr/>
          <a:lstStyle/>
          <a:p>
            <a:pPr>
              <a:buNone/>
            </a:pPr>
            <a:r>
              <a:rPr lang="sk-SK" sz="2000" u="sng" dirty="0"/>
              <a:t>Účastníci projektu:</a:t>
            </a:r>
          </a:p>
          <a:p>
            <a:pPr algn="just">
              <a:lnSpc>
                <a:spcPct val="150000"/>
              </a:lnSpc>
            </a:pPr>
            <a:r>
              <a:rPr lang="sk-SK" sz="2000" dirty="0"/>
              <a:t>započítaní bez ohľadu na to, či sa zúčastnili aktivity/aktivít projektu v plánovanom rozsahu alebo opustili aktivitu predčasne</a:t>
            </a:r>
          </a:p>
          <a:p>
            <a:pPr algn="just">
              <a:lnSpc>
                <a:spcPct val="150000"/>
              </a:lnSpc>
            </a:pPr>
            <a:r>
              <a:rPr lang="sk-SK" sz="2000" dirty="0"/>
              <a:t>ktorí predčasne opustili aktivitu a neskôr vrátia sa -  upraví sa len údaj o odchode. Údaj o vstupe do aktivity ostáva nemenný, t.j. ostávajú v platnosti údaje zaevidované a platné pri prvotnom vstúpení do aktivity daného projektu</a:t>
            </a:r>
          </a:p>
          <a:p>
            <a:pPr algn="just">
              <a:lnSpc>
                <a:spcPct val="150000"/>
              </a:lnSpc>
            </a:pPr>
            <a:r>
              <a:rPr lang="sk-SK" sz="2000" dirty="0"/>
              <a:t>účastník podporený v rámci jedného projektu je započítaný len raz, bez ohľadu na to, koľkých aktivít sa v rámci projektu zúčastní</a:t>
            </a:r>
          </a:p>
        </p:txBody>
      </p:sp>
    </p:spTree>
    <p:extLst>
      <p:ext uri="{BB962C8B-B14F-4D97-AF65-F5344CB8AC3E}">
        <p14:creationId xmlns:p14="http://schemas.microsoft.com/office/powerpoint/2010/main" val="3570229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908720"/>
            <a:ext cx="8186766" cy="5049193"/>
          </a:xfrm>
        </p:spPr>
        <p:txBody>
          <a:bodyPr/>
          <a:lstStyle/>
          <a:p>
            <a:pPr marL="0" indent="0">
              <a:buNone/>
            </a:pPr>
            <a:r>
              <a:rPr lang="sk-SK" sz="2000" dirty="0" smtClean="0"/>
              <a:t>§</a:t>
            </a:r>
            <a:r>
              <a:rPr lang="sk-SK" sz="2000" dirty="0"/>
              <a:t>47 zákona č. 292/2014 Z. z. o príspevku poskytovanom z európskych štrukturálnych a investičných </a:t>
            </a:r>
            <a:r>
              <a:rPr lang="sk-SK" sz="2000" dirty="0" smtClean="0"/>
              <a:t>fondov</a:t>
            </a:r>
            <a:r>
              <a:rPr lang="sk-SK" sz="2000" dirty="0"/>
              <a:t> </a:t>
            </a:r>
          </a:p>
          <a:p>
            <a:pPr marL="361950" lvl="0" indent="0" algn="just">
              <a:buNone/>
            </a:pPr>
            <a:r>
              <a:rPr lang="sk-SK" sz="1800" dirty="0" smtClean="0"/>
              <a:t>(1) Orgány </a:t>
            </a:r>
            <a:r>
              <a:rPr lang="sk-SK" sz="1800" dirty="0"/>
              <a:t>podľa tohto zákona sú pri poskytovaní príspevku, kontrole a súvisiacich činnostiach oprávnené získavať a spracúvať osobné údaje fyzických osôb žiadateľa, prijímateľa, partnera, užívateľa, cieľovej skupiny, dodávateľa a iných osôb, ak je to nevyhnutné na plnenie úloh podľa tohto zákona.</a:t>
            </a:r>
          </a:p>
          <a:p>
            <a:pPr marL="361950" lvl="0" indent="0" algn="just">
              <a:buNone/>
            </a:pPr>
            <a:endParaRPr lang="sk-SK" sz="1800" dirty="0"/>
          </a:p>
          <a:p>
            <a:pPr marL="361950" indent="0" algn="just">
              <a:buNone/>
            </a:pPr>
            <a:r>
              <a:rPr lang="sk-SK" sz="1800" dirty="0"/>
              <a:t>(2) Osobnými údajmi spracúvanými podľa tohto zákona sú meno, priezvisko, titul, dátum narodenia, rodné číslo, adresa trvalého pobytu, štátne občianstvo, národnosť, etnický pôvod, údaje podľa osobitného predpisu (Príloha č. 1 nariadenia (EÚ) č. 1304/2013) a ďalšie údaje v rozsahu nevyhnutnom na plnenie úloh podľa tohto zákona</a:t>
            </a:r>
            <a:r>
              <a:rPr lang="sk-SK" sz="1800" dirty="0" smtClean="0"/>
              <a:t>.</a:t>
            </a:r>
          </a:p>
          <a:p>
            <a:pPr marL="361950" indent="0" algn="just">
              <a:buNone/>
            </a:pPr>
            <a:endParaRPr lang="sk-SK" sz="1800" dirty="0"/>
          </a:p>
          <a:p>
            <a:pPr marL="361950" indent="0" algn="just">
              <a:buNone/>
            </a:pPr>
            <a:r>
              <a:rPr lang="sk-SK" sz="1800" dirty="0"/>
              <a:t>(3) Orgány podľa tohto zákona sú oprávnené vyžadovať osobné údaje podľa odseku 2 z informačných systémov iných právnických osôb, a to na účely a v rozsahu nevyhnutnom na plnenie svojich úloh.</a:t>
            </a:r>
          </a:p>
        </p:txBody>
      </p:sp>
    </p:spTree>
    <p:extLst>
      <p:ext uri="{BB962C8B-B14F-4D97-AF65-F5344CB8AC3E}">
        <p14:creationId xmlns:p14="http://schemas.microsoft.com/office/powerpoint/2010/main" val="26277408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Autofit/>
          </a:bodyPr>
          <a:lstStyle/>
          <a:p>
            <a:pPr algn="l" fontAlgn="auto">
              <a:spcAft>
                <a:spcPts val="0"/>
              </a:spcAft>
              <a:defRPr/>
            </a:pPr>
            <a:r>
              <a:rPr lang="sk-SK" sz="3000" dirty="0" smtClean="0">
                <a:solidFill>
                  <a:srgbClr val="E46C0A"/>
                </a:solidFill>
              </a:rPr>
              <a:t>Karta účastníka – legislatívna úprava</a:t>
            </a:r>
          </a:p>
        </p:txBody>
      </p:sp>
      <p:sp>
        <p:nvSpPr>
          <p:cNvPr id="6147" name="Zástupný symbol obsahu 2"/>
          <p:cNvSpPr>
            <a:spLocks noGrp="1"/>
          </p:cNvSpPr>
          <p:nvPr>
            <p:ph idx="1"/>
          </p:nvPr>
        </p:nvSpPr>
        <p:spPr>
          <a:xfrm>
            <a:off x="500034" y="1196752"/>
            <a:ext cx="8186766" cy="4761161"/>
          </a:xfrm>
        </p:spPr>
        <p:txBody>
          <a:bodyPr/>
          <a:lstStyle/>
          <a:p>
            <a:pPr marL="361950" lvl="0" indent="0" algn="just">
              <a:buNone/>
            </a:pPr>
            <a:r>
              <a:rPr lang="sk-SK" sz="1800" dirty="0"/>
              <a:t>(4) Prijímateľ a partner sú oprávnení na účely preukázania vynakladania poskytnutého príspevku a v súvislosti s realizáciou projektu získavať, spracúvať a poskytnúť osobné údaje užívateľa a cieľovej skupiny v rozsahu podľa odseku 2 poskytovateľovi určenému v zmluve alebo v rozhodnutí podľa § 16 ods. 2.</a:t>
            </a:r>
          </a:p>
          <a:p>
            <a:pPr marL="361950" lvl="0" indent="0" algn="just">
              <a:buNone/>
            </a:pPr>
            <a:endParaRPr lang="sk-SK" sz="1800" dirty="0"/>
          </a:p>
          <a:p>
            <a:pPr marL="361950" lvl="0" indent="0" algn="just">
              <a:buNone/>
            </a:pPr>
            <a:r>
              <a:rPr lang="sk-SK" sz="1800" dirty="0"/>
              <a:t>(5) Poskytovateľ zverejňuje osobné údaje na účely plnenia povinností podľa § 48. Poskytovateľ je oprávnený v nevyhnutnom rozsahu poskytnúť a sprístupniť spracúvané osobné údaje na účely preukázania použitia príspevku v rámci kontrolnej alebo inej činnosti orgánov podľa tohto zákona alebo osobitného predpisu (Nariadenie (EÚ) č. 1303/2013).</a:t>
            </a:r>
          </a:p>
          <a:p>
            <a:pPr marL="361950" lvl="0" indent="0" algn="just">
              <a:buNone/>
            </a:pPr>
            <a:endParaRPr lang="sk-SK" sz="1800" dirty="0"/>
          </a:p>
          <a:p>
            <a:pPr marL="361950" indent="0" algn="just">
              <a:buNone/>
            </a:pPr>
            <a:r>
              <a:rPr lang="sk-SK" sz="1800" dirty="0"/>
              <a:t>(6) Orgány podľa tohto zákona môžu získavať osobné údaje bez súhlasu dotknutej osoby aj kopírovaním, skenovaním alebo iným zaznamenávaním úradných dokladov a iných dokumentov obsahujúcich osobné údaje na nosiči informácií.</a:t>
            </a:r>
          </a:p>
        </p:txBody>
      </p:sp>
    </p:spTree>
    <p:extLst>
      <p:ext uri="{BB962C8B-B14F-4D97-AF65-F5344CB8AC3E}">
        <p14:creationId xmlns:p14="http://schemas.microsoft.com/office/powerpoint/2010/main" val="9072943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Autofit/>
          </a:bodyPr>
          <a:lstStyle/>
          <a:p>
            <a:pPr algn="l" fontAlgn="auto">
              <a:spcAft>
                <a:spcPts val="0"/>
              </a:spcAft>
              <a:defRPr/>
            </a:pPr>
            <a:r>
              <a:rPr lang="sk-SK" sz="3000" dirty="0">
                <a:solidFill>
                  <a:srgbClr val="E46C0A"/>
                </a:solidFill>
              </a:rPr>
              <a:t>Implementácia - sledovanie účastníkov na úrovni projektu = karta účastníka</a:t>
            </a:r>
            <a:endParaRPr lang="sk-SK" sz="3000" dirty="0" smtClean="0">
              <a:solidFill>
                <a:srgbClr val="E46C0A"/>
              </a:solidFill>
            </a:endParaRPr>
          </a:p>
        </p:txBody>
      </p:sp>
      <p:sp>
        <p:nvSpPr>
          <p:cNvPr id="6147" name="Zástupný symbol obsahu 2"/>
          <p:cNvSpPr>
            <a:spLocks noGrp="1"/>
          </p:cNvSpPr>
          <p:nvPr>
            <p:ph idx="1"/>
          </p:nvPr>
        </p:nvSpPr>
        <p:spPr>
          <a:xfrm>
            <a:off x="500034" y="1340768"/>
            <a:ext cx="8186766" cy="4752527"/>
          </a:xfrm>
        </p:spPr>
        <p:txBody>
          <a:bodyPr/>
          <a:lstStyle/>
          <a:p>
            <a:pPr>
              <a:buNone/>
            </a:pPr>
            <a:r>
              <a:rPr lang="sk-SK" sz="1600" b="1" u="sng" dirty="0"/>
              <a:t>Kategória znevýhodnenia: </a:t>
            </a:r>
          </a:p>
          <a:p>
            <a:r>
              <a:rPr lang="sk-SK" sz="1600" dirty="0"/>
              <a:t>Migranti, účastníci s cudzím pôvodom, menšiny (vrátane marginalizovaných komunít ako sú napríklad Rómovia)** </a:t>
            </a:r>
          </a:p>
          <a:p>
            <a:r>
              <a:rPr lang="sk-SK" sz="1600" dirty="0"/>
              <a:t>Účastníci so zdravotným postihnutím** </a:t>
            </a:r>
          </a:p>
          <a:p>
            <a:r>
              <a:rPr lang="sk-SK" sz="1600" dirty="0"/>
              <a:t>Iné znevýhodnené osoby** </a:t>
            </a:r>
          </a:p>
          <a:p>
            <a:r>
              <a:rPr lang="sk-SK" sz="1600" dirty="0">
                <a:solidFill>
                  <a:srgbClr val="FF0000"/>
                </a:solidFill>
              </a:rPr>
              <a:t>Účastníci, ktorí žijú v domácnostiach nezamestnaných </a:t>
            </a:r>
            <a:r>
              <a:rPr lang="sk-SK" sz="1600" dirty="0">
                <a:solidFill>
                  <a:srgbClr val="FF0000"/>
                </a:solidFill>
              </a:rPr>
              <a:t>osôb </a:t>
            </a:r>
            <a:r>
              <a:rPr lang="sk-SK" sz="1600" dirty="0" smtClean="0">
                <a:solidFill>
                  <a:srgbClr val="FF0000"/>
                </a:solidFill>
              </a:rPr>
              <a:t>- v </a:t>
            </a:r>
            <a:r>
              <a:rPr lang="sk-SK" sz="1600" dirty="0">
                <a:solidFill>
                  <a:srgbClr val="FF0000"/>
                </a:solidFill>
              </a:rPr>
              <a:t>ITMS sú neplatné </a:t>
            </a:r>
            <a:endParaRPr lang="sk-SK" sz="1600" dirty="0">
              <a:solidFill>
                <a:srgbClr val="FF0000"/>
              </a:solidFill>
            </a:endParaRPr>
          </a:p>
          <a:p>
            <a:r>
              <a:rPr lang="sk-SK" sz="1600" dirty="0">
                <a:solidFill>
                  <a:srgbClr val="FF0000"/>
                </a:solidFill>
              </a:rPr>
              <a:t>Účastníci, ktorí žijú v domácnostiach nezamestnaných osôb so závislými </a:t>
            </a:r>
            <a:r>
              <a:rPr lang="sk-SK" sz="1600" dirty="0">
                <a:solidFill>
                  <a:srgbClr val="FF0000"/>
                </a:solidFill>
              </a:rPr>
              <a:t>deťmi - v ITMS sú neplatné </a:t>
            </a:r>
            <a:endParaRPr lang="sk-SK" sz="1600" dirty="0">
              <a:solidFill>
                <a:srgbClr val="FF0000"/>
              </a:solidFill>
            </a:endParaRPr>
          </a:p>
          <a:p>
            <a:r>
              <a:rPr lang="sk-SK" sz="1600" dirty="0">
                <a:solidFill>
                  <a:srgbClr val="FF0000"/>
                </a:solidFill>
              </a:rPr>
              <a:t>Účastníci, ktorí žijú v domácnostiach ako osamelé osoby so závislými </a:t>
            </a:r>
            <a:r>
              <a:rPr lang="sk-SK" sz="1600" dirty="0">
                <a:solidFill>
                  <a:srgbClr val="FF0000"/>
                </a:solidFill>
              </a:rPr>
              <a:t>deťmi - v ITMS sú neplatné </a:t>
            </a:r>
            <a:endParaRPr lang="sk-SK" sz="1600" dirty="0">
              <a:solidFill>
                <a:srgbClr val="FF0000"/>
              </a:solidFill>
            </a:endParaRPr>
          </a:p>
          <a:p>
            <a:r>
              <a:rPr lang="sk-SK" sz="1600" dirty="0"/>
              <a:t>Bezdomovci alebo osoby postihnuté vylúčením z bývania</a:t>
            </a:r>
          </a:p>
          <a:p>
            <a:r>
              <a:rPr lang="sk-SK" sz="1600" dirty="0"/>
              <a:t>Osoby z vidieckych oblastí</a:t>
            </a:r>
          </a:p>
          <a:p>
            <a:pPr marL="0" indent="0">
              <a:buNone/>
            </a:pPr>
            <a:r>
              <a:rPr lang="sk-SK" sz="1600" b="1" u="sng" dirty="0"/>
              <a:t>Osobitná kategória údajov – tzv. citlivé údaje **</a:t>
            </a:r>
          </a:p>
          <a:p>
            <a:pPr lvl="2">
              <a:buFont typeface="Arial" panose="020B0604020202020204" pitchFamily="34" charset="0"/>
              <a:buChar char="•"/>
            </a:pPr>
            <a:r>
              <a:rPr lang="sk-SK" sz="1600" dirty="0"/>
              <a:t>Migranti, účastníci s cudzím pôvodom, menšiny (vrátane marginalizovaných </a:t>
            </a:r>
            <a:r>
              <a:rPr lang="sk-SK" sz="1600" dirty="0" smtClean="0"/>
              <a:t>komunít, </a:t>
            </a:r>
            <a:r>
              <a:rPr lang="sk-SK" sz="1600" dirty="0"/>
              <a:t>ako sú napríklad Rómovia)</a:t>
            </a:r>
          </a:p>
          <a:p>
            <a:pPr lvl="2">
              <a:buFont typeface="Arial" panose="020B0604020202020204" pitchFamily="34" charset="0"/>
              <a:buChar char="•"/>
            </a:pPr>
            <a:r>
              <a:rPr lang="sk-SK" sz="1600" dirty="0"/>
              <a:t>Účastníci so zdravotným postihnutím</a:t>
            </a:r>
          </a:p>
          <a:p>
            <a:pPr lvl="2">
              <a:buFont typeface="Arial" panose="020B0604020202020204" pitchFamily="34" charset="0"/>
              <a:buChar char="•"/>
            </a:pPr>
            <a:r>
              <a:rPr lang="sk-SK" sz="1600" dirty="0"/>
              <a:t>Iné znevýhodnené osoby</a:t>
            </a:r>
          </a:p>
        </p:txBody>
      </p:sp>
    </p:spTree>
    <p:extLst>
      <p:ext uri="{BB962C8B-B14F-4D97-AF65-F5344CB8AC3E}">
        <p14:creationId xmlns:p14="http://schemas.microsoft.com/office/powerpoint/2010/main" val="38457038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rgbClr val="E46C0A"/>
                </a:solidFill>
              </a:rPr>
              <a:t>Karta účastníka a ukazovatele</a:t>
            </a:r>
          </a:p>
        </p:txBody>
      </p:sp>
      <p:sp>
        <p:nvSpPr>
          <p:cNvPr id="6147" name="Zástupný symbol obsahu 2"/>
          <p:cNvSpPr>
            <a:spLocks noGrp="1"/>
          </p:cNvSpPr>
          <p:nvPr>
            <p:ph idx="1"/>
          </p:nvPr>
        </p:nvSpPr>
        <p:spPr>
          <a:xfrm>
            <a:off x="500034" y="1196753"/>
            <a:ext cx="8186766" cy="4680520"/>
          </a:xfrm>
        </p:spPr>
        <p:txBody>
          <a:bodyPr/>
          <a:lstStyle/>
          <a:p>
            <a:pPr marL="0" indent="0" algn="just">
              <a:buNone/>
            </a:pPr>
            <a:r>
              <a:rPr lang="sk-SK" sz="1800" u="sng" dirty="0"/>
              <a:t>Povinnosti prijímateľa:</a:t>
            </a:r>
          </a:p>
          <a:p>
            <a:pPr algn="just"/>
            <a:r>
              <a:rPr lang="sk-SK" sz="1800" dirty="0"/>
              <a:t>zaznamenať údaje o každom účastníkovi v podobe karty </a:t>
            </a:r>
            <a:r>
              <a:rPr lang="sk-SK" sz="1800" dirty="0" smtClean="0"/>
              <a:t>účastníka</a:t>
            </a:r>
          </a:p>
          <a:p>
            <a:pPr marL="0" indent="0" algn="just">
              <a:buNone/>
            </a:pPr>
            <a:endParaRPr lang="sk-SK" sz="1800" dirty="0"/>
          </a:p>
          <a:p>
            <a:pPr algn="just"/>
            <a:r>
              <a:rPr lang="sk-SK" sz="1800" dirty="0"/>
              <a:t>karta musí obsahovať všetky požadované údaje, okrem citlivých údajov (**) – v prípade, že ich účastník odmietol poskytnúť – prijímateľ musí mať toto odmietnutie zaznamenané – vydokladovateľné – </a:t>
            </a:r>
            <a:r>
              <a:rPr lang="sk-SK" sz="1800" b="1" dirty="0"/>
              <a:t>účastník bude zarátaný medzi účastníkov projektu a bude započítaný do </a:t>
            </a:r>
            <a:r>
              <a:rPr lang="sk-SK" sz="1800" b="1" dirty="0" smtClean="0"/>
              <a:t>projektových </a:t>
            </a:r>
            <a:r>
              <a:rPr lang="sk-SK" sz="1800" dirty="0" smtClean="0"/>
              <a:t>ukazovateľov</a:t>
            </a:r>
          </a:p>
          <a:p>
            <a:pPr marL="0" indent="0" algn="just">
              <a:buNone/>
            </a:pPr>
            <a:endParaRPr lang="sk-SK" sz="1800" dirty="0"/>
          </a:p>
          <a:p>
            <a:pPr algn="just"/>
            <a:r>
              <a:rPr lang="sk-SK" sz="1800" dirty="0"/>
              <a:t>účastník môže odmietnuť poskytnúť akékoľvek údaje - prijímateľ musí mať toto odmietnutie zaznamenané – vydokladovateľné – </a:t>
            </a:r>
            <a:r>
              <a:rPr lang="sk-SK" sz="1800" b="1" dirty="0"/>
              <a:t>takéhoto účastníka však nemôže započítať do </a:t>
            </a:r>
            <a:r>
              <a:rPr lang="sk-SK" sz="1800" b="1" dirty="0" smtClean="0"/>
              <a:t>projektových </a:t>
            </a:r>
            <a:r>
              <a:rPr lang="sk-SK" sz="1800" b="1" dirty="0"/>
              <a:t>ukazovateľov. </a:t>
            </a:r>
            <a:r>
              <a:rPr lang="sk-SK" sz="1800" dirty="0"/>
              <a:t>Výdavky na takéhoto účastníka sú oprávnené – prijímateľ však musí mať dôkaz potvrdzujúci jeho oprávnenosť</a:t>
            </a:r>
          </a:p>
        </p:txBody>
      </p:sp>
    </p:spTree>
    <p:extLst>
      <p:ext uri="{BB962C8B-B14F-4D97-AF65-F5344CB8AC3E}">
        <p14:creationId xmlns:p14="http://schemas.microsoft.com/office/powerpoint/2010/main" val="814586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fontAlgn="auto">
              <a:spcAft>
                <a:spcPts val="0"/>
              </a:spcAft>
              <a:defRPr/>
            </a:pPr>
            <a:r>
              <a:rPr lang="sk-SK" sz="2700" dirty="0" smtClean="0">
                <a:solidFill>
                  <a:schemeClr val="accent6">
                    <a:lumMod val="75000"/>
                  </a:schemeClr>
                </a:solidFill>
              </a:rPr>
              <a:t>Monitorovanie projektov -  </a:t>
            </a:r>
            <a:r>
              <a:rPr lang="sk-SK" sz="2700" dirty="0">
                <a:solidFill>
                  <a:schemeClr val="accent6">
                    <a:lumMod val="75000"/>
                  </a:schemeClr>
                </a:solidFill>
              </a:rPr>
              <a:t>doplňujúce monitorovacie údaje k </a:t>
            </a:r>
            <a:r>
              <a:rPr lang="sk-SK" sz="2700" dirty="0" err="1">
                <a:solidFill>
                  <a:schemeClr val="accent6">
                    <a:lumMod val="75000"/>
                  </a:schemeClr>
                </a:solidFill>
              </a:rPr>
              <a:t>ŽoP</a:t>
            </a:r>
            <a:r>
              <a:rPr lang="sk-SK" sz="2700" dirty="0">
                <a:solidFill>
                  <a:schemeClr val="accent6">
                    <a:lumMod val="75000"/>
                  </a:schemeClr>
                </a:solidFill>
              </a:rPr>
              <a:t> </a:t>
            </a:r>
            <a:endParaRPr lang="sk-SK" sz="2700" dirty="0" smtClean="0">
              <a:solidFill>
                <a:schemeClr val="accent6">
                  <a:lumMod val="75000"/>
                </a:schemeClr>
              </a:solidFill>
            </a:endParaRPr>
          </a:p>
        </p:txBody>
      </p:sp>
      <p:sp>
        <p:nvSpPr>
          <p:cNvPr id="6147" name="Zástupný symbol obsahu 2"/>
          <p:cNvSpPr>
            <a:spLocks noGrp="1"/>
          </p:cNvSpPr>
          <p:nvPr>
            <p:ph idx="1"/>
          </p:nvPr>
        </p:nvSpPr>
        <p:spPr>
          <a:xfrm>
            <a:off x="500034" y="1196753"/>
            <a:ext cx="8186766" cy="4680520"/>
          </a:xfrm>
        </p:spPr>
        <p:txBody>
          <a:bodyPr/>
          <a:lstStyle/>
          <a:p>
            <a:pPr algn="just"/>
            <a:endParaRPr lang="sk-SK" sz="1800" dirty="0" smtClean="0"/>
          </a:p>
          <a:p>
            <a:pPr algn="just"/>
            <a:r>
              <a:rPr lang="sk-SK" sz="2000" dirty="0" smtClean="0"/>
              <a:t>počas </a:t>
            </a:r>
            <a:r>
              <a:rPr lang="sk-SK" sz="2000" dirty="0"/>
              <a:t>realizácie projektu predkladá Prijímateľ spolu so </a:t>
            </a:r>
            <a:r>
              <a:rPr lang="sk-SK" sz="2000" dirty="0" err="1"/>
              <a:t>ŽoP</a:t>
            </a:r>
            <a:r>
              <a:rPr lang="sk-SK" sz="2000" dirty="0"/>
              <a:t> Poskytovateľovi aj </a:t>
            </a:r>
            <a:r>
              <a:rPr lang="sk-SK" sz="2000" b="1" dirty="0"/>
              <a:t>doplňujúce monitorovacie údaje k </a:t>
            </a:r>
            <a:r>
              <a:rPr lang="sk-SK" sz="2000" b="1" dirty="0" err="1" smtClean="0"/>
              <a:t>ŽoP</a:t>
            </a:r>
            <a:r>
              <a:rPr lang="sk-SK" sz="2000" b="1" dirty="0" smtClean="0"/>
              <a:t> </a:t>
            </a:r>
            <a:r>
              <a:rPr lang="sk-SK" sz="2000" dirty="0" smtClean="0"/>
              <a:t>(príloha č. 7 </a:t>
            </a:r>
            <a:r>
              <a:rPr lang="sk-SK" sz="2000" dirty="0" err="1" smtClean="0"/>
              <a:t>PpP</a:t>
            </a:r>
            <a:r>
              <a:rPr lang="sk-SK" sz="2000" dirty="0" smtClean="0"/>
              <a:t>) -</a:t>
            </a:r>
            <a:r>
              <a:rPr lang="sk-SK" sz="2000" dirty="0"/>
              <a:t> </a:t>
            </a:r>
            <a:r>
              <a:rPr lang="sk-SK" sz="2000" dirty="0" smtClean="0"/>
              <a:t>uvedená </a:t>
            </a:r>
            <a:r>
              <a:rPr lang="sk-SK" sz="2000" dirty="0"/>
              <a:t>povinnosť sa vzťahuje na priebežnú platbu a na zúčtovanie zálohovej platby </a:t>
            </a:r>
            <a:endParaRPr lang="sk-SK" sz="2000" dirty="0" smtClean="0"/>
          </a:p>
          <a:p>
            <a:pPr algn="just"/>
            <a:r>
              <a:rPr lang="sk-SK" sz="2000" b="1" dirty="0"/>
              <a:t>d</a:t>
            </a:r>
            <a:r>
              <a:rPr lang="sk-SK" sz="2000" b="1" dirty="0" smtClean="0"/>
              <a:t>oplňujúce </a:t>
            </a:r>
            <a:r>
              <a:rPr lang="sk-SK" sz="2000" b="1" dirty="0"/>
              <a:t>monitorovacie údaje pozostávajú z nasledovných kľúčových </a:t>
            </a:r>
            <a:r>
              <a:rPr lang="sk-SK" sz="2000" b="1" dirty="0" smtClean="0"/>
              <a:t>informácií</a:t>
            </a:r>
            <a:r>
              <a:rPr lang="sk-SK" sz="2000" dirty="0" smtClean="0"/>
              <a:t>: a</a:t>
            </a:r>
            <a:r>
              <a:rPr lang="sk-SK" sz="2000" dirty="0"/>
              <a:t>) vzťah aktivít a merateľných ukazovateľov projektu, </a:t>
            </a:r>
            <a:r>
              <a:rPr lang="sk-SK" sz="2000" dirty="0" smtClean="0"/>
              <a:t> b</a:t>
            </a:r>
            <a:r>
              <a:rPr lang="sk-SK" sz="2000" dirty="0"/>
              <a:t>) kumulatívne naplnenie merateľných ukazovateľov, </a:t>
            </a:r>
            <a:r>
              <a:rPr lang="sk-SK" sz="2000" dirty="0" smtClean="0"/>
              <a:t> c</a:t>
            </a:r>
            <a:r>
              <a:rPr lang="sk-SK" sz="2000" dirty="0"/>
              <a:t>) identifikované problémy, riziká a ďalšie informácie v </a:t>
            </a:r>
            <a:r>
              <a:rPr lang="sk-SK" sz="2000" dirty="0" smtClean="0"/>
              <a:t>súvislosti </a:t>
            </a:r>
            <a:r>
              <a:rPr lang="sk-SK" sz="2000" dirty="0"/>
              <a:t>s realizáciou projektu </a:t>
            </a:r>
            <a:endParaRPr lang="sk-SK" sz="2000" dirty="0" smtClean="0"/>
          </a:p>
          <a:p>
            <a:pPr algn="just"/>
            <a:r>
              <a:rPr lang="sk-SK" sz="2000" dirty="0"/>
              <a:t>slúžia na včasné odhalenie rizík a negatívnych tendencií </a:t>
            </a:r>
            <a:r>
              <a:rPr lang="sk-SK" sz="2000" dirty="0" smtClean="0"/>
              <a:t>majúcich vply</a:t>
            </a:r>
            <a:r>
              <a:rPr lang="sk-SK" sz="2000" dirty="0"/>
              <a:t>v</a:t>
            </a:r>
            <a:r>
              <a:rPr lang="sk-SK" sz="2000" dirty="0" smtClean="0"/>
              <a:t> na plynulý </a:t>
            </a:r>
            <a:r>
              <a:rPr lang="sk-SK" sz="2000" dirty="0"/>
              <a:t>priebeh a úspešné </a:t>
            </a:r>
            <a:r>
              <a:rPr lang="sk-SK" sz="2000" dirty="0" smtClean="0"/>
              <a:t>ukončenie, ako aj </a:t>
            </a:r>
            <a:r>
              <a:rPr lang="sk-SK" sz="2000" dirty="0"/>
              <a:t>ako vstupná informácia pre SO na možný výkon kontroly projektu </a:t>
            </a:r>
          </a:p>
        </p:txBody>
      </p:sp>
    </p:spTree>
    <p:extLst>
      <p:ext uri="{BB962C8B-B14F-4D97-AF65-F5344CB8AC3E}">
        <p14:creationId xmlns:p14="http://schemas.microsoft.com/office/powerpoint/2010/main" val="13636515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1</a:t>
            </a:r>
          </a:p>
        </p:txBody>
      </p:sp>
      <p:sp>
        <p:nvSpPr>
          <p:cNvPr id="6147" name="Zástupný symbol obsahu 2"/>
          <p:cNvSpPr>
            <a:spLocks noGrp="1"/>
          </p:cNvSpPr>
          <p:nvPr>
            <p:ph idx="1"/>
          </p:nvPr>
        </p:nvSpPr>
        <p:spPr>
          <a:xfrm>
            <a:off x="500034" y="1196752"/>
            <a:ext cx="8186766" cy="4896543"/>
          </a:xfrm>
        </p:spPr>
        <p:txBody>
          <a:bodyPr/>
          <a:lstStyle/>
          <a:p>
            <a:pPr algn="just"/>
            <a:r>
              <a:rPr lang="sk-SK" sz="2000" dirty="0" smtClean="0"/>
              <a:t>prijímateľ </a:t>
            </a:r>
            <a:r>
              <a:rPr lang="sk-SK" sz="2000" dirty="0"/>
              <a:t>je </a:t>
            </a:r>
            <a:r>
              <a:rPr lang="sk-SK" sz="2000" dirty="0" smtClean="0"/>
              <a:t>povinný </a:t>
            </a:r>
            <a:r>
              <a:rPr lang="sk-SK" sz="2000" dirty="0"/>
              <a:t>počas realizácie aktivít projektu predložiť </a:t>
            </a:r>
            <a:r>
              <a:rPr lang="sk-SK" sz="2000" b="1" dirty="0" smtClean="0"/>
              <a:t>monitorovaciu </a:t>
            </a:r>
            <a:r>
              <a:rPr lang="sk-SK" sz="2000" b="1" dirty="0"/>
              <a:t>správu projektu s príznakom </a:t>
            </a:r>
            <a:r>
              <a:rPr lang="sk-SK" sz="2000" b="1" i="1" dirty="0"/>
              <a:t>„výročná“ </a:t>
            </a:r>
            <a:r>
              <a:rPr lang="sk-SK" sz="2000" b="1" i="1" dirty="0" smtClean="0"/>
              <a:t>– VMS </a:t>
            </a:r>
            <a:r>
              <a:rPr lang="sk-SK" sz="2000" dirty="0" smtClean="0"/>
              <a:t>(Príloha </a:t>
            </a:r>
            <a:r>
              <a:rPr lang="sk-SK" sz="2000" dirty="0"/>
              <a:t>č. </a:t>
            </a:r>
            <a:r>
              <a:rPr lang="sk-SK" sz="2000" dirty="0" smtClean="0"/>
              <a:t>13a </a:t>
            </a:r>
            <a:r>
              <a:rPr lang="sk-SK" sz="2000" dirty="0" err="1" smtClean="0"/>
              <a:t>PpP</a:t>
            </a:r>
            <a:r>
              <a:rPr lang="sk-SK" sz="2000" dirty="0" smtClean="0"/>
              <a:t>)</a:t>
            </a:r>
          </a:p>
          <a:p>
            <a:pPr algn="just"/>
            <a:r>
              <a:rPr lang="sk-SK" sz="2000" dirty="0"/>
              <a:t>obsahuje všetky základné údaje o projekte, tak aby bolo možné spoľahlivo vykonávať jeho monitorovanie a zároveň získať príslušné výstupy pre potreby hodnotenia</a:t>
            </a:r>
            <a:endParaRPr lang="sk-SK" sz="2000" dirty="0" smtClean="0"/>
          </a:p>
          <a:p>
            <a:pPr algn="just"/>
            <a:r>
              <a:rPr lang="sk-SK" sz="2000" dirty="0"/>
              <a:t>jednotný termín vypracovania VMS, tak aby obsahovala údaje a reflektovala stav projektu k 31.12. roku n</a:t>
            </a:r>
            <a:r>
              <a:rPr lang="sk-SK" sz="2000" dirty="0" smtClean="0"/>
              <a:t>. - </a:t>
            </a:r>
            <a:r>
              <a:rPr lang="sk-SK" sz="2000" dirty="0"/>
              <a:t>zabezpečiť zaevidovanie aktuálnych údajov, ktoré sú predmetom VMS projektu a sú získavané z úrovne Prijímateľa, v ITMS2014+ bezodkladne po uplynutí monitorovaného obdobia </a:t>
            </a:r>
            <a:endParaRPr lang="sk-SK" sz="2000" dirty="0" smtClean="0"/>
          </a:p>
          <a:p>
            <a:pPr algn="just"/>
            <a:r>
              <a:rPr lang="sk-SK" sz="2000" dirty="0" smtClean="0"/>
              <a:t>v </a:t>
            </a:r>
            <a:r>
              <a:rPr lang="sk-SK" sz="2000" dirty="0"/>
              <a:t>prípade </a:t>
            </a:r>
            <a:r>
              <a:rPr lang="sk-SK" sz="2000" dirty="0" smtClean="0"/>
              <a:t>VMS Prijímateľ </a:t>
            </a:r>
            <a:r>
              <a:rPr lang="sk-SK" sz="2000" dirty="0"/>
              <a:t>vyplní monitorované obdobie v zmysle zmluvy o poskytnutí nenávratného finančného príspevku (napr. od účinnosti zmluvy o NFP do 31.12. roku n, od 1.1. do 31.12. roku n a pod.).</a:t>
            </a:r>
            <a:endParaRPr lang="sk-SK" sz="2000" dirty="0" smtClean="0"/>
          </a:p>
          <a:p>
            <a:pPr algn="just"/>
            <a:endParaRPr lang="sk-SK" sz="2000" dirty="0"/>
          </a:p>
        </p:txBody>
      </p:sp>
    </p:spTree>
    <p:extLst>
      <p:ext uri="{BB962C8B-B14F-4D97-AF65-F5344CB8AC3E}">
        <p14:creationId xmlns:p14="http://schemas.microsoft.com/office/powerpoint/2010/main" val="34011214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2</a:t>
            </a:r>
          </a:p>
        </p:txBody>
      </p:sp>
      <p:sp>
        <p:nvSpPr>
          <p:cNvPr id="6147" name="Zástupný symbol obsahu 2"/>
          <p:cNvSpPr>
            <a:spLocks noGrp="1"/>
          </p:cNvSpPr>
          <p:nvPr>
            <p:ph idx="1"/>
          </p:nvPr>
        </p:nvSpPr>
        <p:spPr>
          <a:xfrm>
            <a:off x="500034" y="1196752"/>
            <a:ext cx="8186766" cy="4896543"/>
          </a:xfrm>
        </p:spPr>
        <p:txBody>
          <a:bodyPr/>
          <a:lstStyle/>
          <a:p>
            <a:pPr marL="0" indent="0">
              <a:buNone/>
            </a:pPr>
            <a:r>
              <a:rPr lang="sk-SK" sz="1800" b="1" dirty="0" smtClean="0"/>
              <a:t>Obsah VMS </a:t>
            </a:r>
            <a:endParaRPr lang="sk-SK" sz="1800" b="1" dirty="0"/>
          </a:p>
          <a:p>
            <a:pPr algn="just"/>
            <a:r>
              <a:rPr lang="pl-PL" sz="1800" dirty="0"/>
              <a:t>základné údaje o projekte a mieste jeho realizácie, </a:t>
            </a:r>
          </a:p>
          <a:p>
            <a:pPr algn="just"/>
            <a:r>
              <a:rPr lang="sk-SK" sz="1800" dirty="0" smtClean="0"/>
              <a:t>informácie </a:t>
            </a:r>
            <a:r>
              <a:rPr lang="sk-SK" sz="1800" dirty="0"/>
              <a:t>o príspevku projektu k horizontálnym princípom, </a:t>
            </a:r>
          </a:p>
          <a:p>
            <a:pPr algn="just"/>
            <a:r>
              <a:rPr lang="sk-SK" sz="1800" dirty="0" smtClean="0"/>
              <a:t>vzťah </a:t>
            </a:r>
            <a:r>
              <a:rPr lang="sk-SK" sz="1800" dirty="0"/>
              <a:t>aktivít a merateľných ukazovateľov projektu vrátane relevancie merateľných ukazovateľov k horizontálnym princípom alebo príznaku rizika, pričom plnenie merateľných ukazovateľov je vykazované kumulatívne za dobu realizácie, </a:t>
            </a:r>
          </a:p>
          <a:p>
            <a:pPr algn="just"/>
            <a:r>
              <a:rPr lang="sk-SK" sz="1800" dirty="0" smtClean="0"/>
              <a:t>vzťah </a:t>
            </a:r>
            <a:r>
              <a:rPr lang="sk-SK" sz="1800" dirty="0"/>
              <a:t>aktivít a finančnej realizácie projektu, údaje o publicite projektu, príjmoch projektu, verejných obstarávaniach, pokroku projektu, identifikovaných problémoch a rizikách v súvislosti s realizáciou projektu a iných údajoch, </a:t>
            </a:r>
          </a:p>
          <a:p>
            <a:pPr algn="just"/>
            <a:r>
              <a:rPr lang="sk-SK" sz="1800" dirty="0" smtClean="0"/>
              <a:t>špecifické </a:t>
            </a:r>
            <a:r>
              <a:rPr lang="sk-SK" sz="1800" dirty="0"/>
              <a:t>polia relevantné len pre projekty spolufinancované z ESF, pričom ide o špecifické údaje o účastníkoch projektu, </a:t>
            </a:r>
          </a:p>
          <a:p>
            <a:pPr algn="just"/>
            <a:r>
              <a:rPr lang="sk-SK" sz="1800" dirty="0" smtClean="0"/>
              <a:t>k </a:t>
            </a:r>
            <a:r>
              <a:rPr lang="sk-SK" sz="1800" dirty="0"/>
              <a:t>monitorovacej správe je možné pripojiť podľa potreby prílohy (napr. fotodokumentáciu, prezenčné listiny a pod.), najmä ak má Prijímateľ pochybnosti pri preukazovaní skutočností vyplývajúcich z realizácie projektu, </a:t>
            </a:r>
          </a:p>
          <a:p>
            <a:pPr algn="just"/>
            <a:r>
              <a:rPr lang="sk-SK" sz="1800" dirty="0" smtClean="0"/>
              <a:t>čestné </a:t>
            </a:r>
            <a:r>
              <a:rPr lang="sk-SK" sz="1800" dirty="0"/>
              <a:t>vyhlásenie Prijímateľa o pravdivosti a úplnosti predložených informácií </a:t>
            </a:r>
          </a:p>
          <a:p>
            <a:pPr algn="just"/>
            <a:endParaRPr lang="sk-SK" sz="2000" dirty="0"/>
          </a:p>
        </p:txBody>
      </p:sp>
    </p:spTree>
    <p:extLst>
      <p:ext uri="{BB962C8B-B14F-4D97-AF65-F5344CB8AC3E}">
        <p14:creationId xmlns:p14="http://schemas.microsoft.com/office/powerpoint/2010/main" val="26890982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a:t>
            </a:r>
            <a:r>
              <a:rPr lang="sk-SK" sz="3600" dirty="0">
                <a:solidFill>
                  <a:schemeClr val="accent6">
                    <a:lumMod val="75000"/>
                  </a:schemeClr>
                </a:solidFill>
              </a:rPr>
              <a:t>merateľné ukazovatele</a:t>
            </a:r>
            <a:endParaRPr lang="sk-SK" sz="3600" dirty="0" smtClean="0">
              <a:solidFill>
                <a:schemeClr val="accent6">
                  <a:lumMod val="75000"/>
                </a:schemeClr>
              </a:solidFill>
            </a:endParaRPr>
          </a:p>
        </p:txBody>
      </p:sp>
      <p:sp>
        <p:nvSpPr>
          <p:cNvPr id="6147" name="Zástupný symbol obsahu 2"/>
          <p:cNvSpPr>
            <a:spLocks noGrp="1"/>
          </p:cNvSpPr>
          <p:nvPr>
            <p:ph idx="1"/>
          </p:nvPr>
        </p:nvSpPr>
        <p:spPr>
          <a:xfrm>
            <a:off x="500034" y="1196752"/>
            <a:ext cx="8186766" cy="4824536"/>
          </a:xfrm>
        </p:spPr>
        <p:txBody>
          <a:bodyPr/>
          <a:lstStyle/>
          <a:p>
            <a:pPr algn="just"/>
            <a:r>
              <a:rPr lang="sk-SK" sz="2000" dirty="0"/>
              <a:t>Projektové MU sú sledované na úrovni projektu.</a:t>
            </a:r>
          </a:p>
          <a:p>
            <a:pPr lvl="0" algn="just"/>
            <a:r>
              <a:rPr lang="sk-SK" sz="2000" u="sng" dirty="0"/>
              <a:t>Typ MU</a:t>
            </a:r>
            <a:r>
              <a:rPr lang="sk-SK" sz="2000" dirty="0"/>
              <a:t> – na úrovni projektu sa používa iba jeden typ MU (nedelia sa osobitne na MU výstupu, výsledku, resp. dopadu).</a:t>
            </a:r>
          </a:p>
          <a:p>
            <a:pPr algn="just"/>
            <a:r>
              <a:rPr lang="sk-SK" sz="2000" u="sng" dirty="0"/>
              <a:t>Čas plnenia</a:t>
            </a:r>
            <a:r>
              <a:rPr lang="sk-SK" sz="2000" dirty="0"/>
              <a:t> – </a:t>
            </a:r>
            <a:r>
              <a:rPr lang="sk-SK" sz="2000" dirty="0" smtClean="0"/>
              <a:t>každý MU má určenú dobu plnenia (vyplýva z definície) – </a:t>
            </a:r>
          </a:p>
          <a:p>
            <a:pPr lvl="1" algn="just"/>
            <a:r>
              <a:rPr lang="sk-SK" sz="2000" dirty="0" smtClean="0"/>
              <a:t>monitoruje vstup/začiatok a priebeh realizácie projektu – monitoruje moment zapojenia subjektu/účastníka do aktivity/projektu</a:t>
            </a:r>
          </a:p>
          <a:p>
            <a:pPr lvl="1" algn="just"/>
            <a:r>
              <a:rPr lang="sk-SK" sz="2000" dirty="0" smtClean="0"/>
              <a:t>monitoruje stav v čase ukončenia aktivity/ukončenia účasti na projekte (nevyhnutné zaznamenať najneskôr do 4 týždňov od ukončenia účasti) </a:t>
            </a:r>
          </a:p>
          <a:p>
            <a:pPr lvl="1" algn="just"/>
            <a:r>
              <a:rPr lang="sk-SK" sz="2000" dirty="0" smtClean="0"/>
              <a:t>monitoruje stav v časovom odstupe od ukončenia aktivity/projektu (6 mesiacov po, 12 mesiacov po – v závislosti od ukazovateľa – uvedené v definícii. Nemonitoruje sa stav počas mesiacov od ukončenia, ale stav po x mesiacoch od ukončenia)</a:t>
            </a:r>
            <a:endParaRPr lang="sk-SK" sz="2000" dirty="0"/>
          </a:p>
          <a:p>
            <a:pPr>
              <a:buFont typeface="Arial" charset="0"/>
              <a:buNone/>
            </a:pPr>
            <a:endParaRPr lang="sk-SK" b="1" dirty="0" smtClean="0"/>
          </a:p>
        </p:txBody>
      </p:sp>
    </p:spTree>
    <p:extLst>
      <p:ext uri="{BB962C8B-B14F-4D97-AF65-F5344CB8AC3E}">
        <p14:creationId xmlns:p14="http://schemas.microsoft.com/office/powerpoint/2010/main" val="2808227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3</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a:t>
            </a:r>
            <a:r>
              <a:rPr lang="sk-SK" sz="1800" dirty="0" smtClean="0"/>
              <a:t>rijímateľ </a:t>
            </a:r>
            <a:r>
              <a:rPr lang="sk-SK" sz="1800" dirty="0"/>
              <a:t>je povinný </a:t>
            </a:r>
            <a:r>
              <a:rPr lang="sk-SK" sz="1800" b="1" dirty="0"/>
              <a:t>do 30 pracovných dní </a:t>
            </a:r>
            <a:r>
              <a:rPr lang="sk-SK" sz="1800" dirty="0"/>
              <a:t>odo dňa ukončenia realizácie aktivít projektu predložiť Poskytovateľovi </a:t>
            </a:r>
            <a:r>
              <a:rPr lang="sk-SK" sz="1800" b="1" dirty="0"/>
              <a:t>monitorovaciu správu projektu </a:t>
            </a:r>
            <a:r>
              <a:rPr lang="sk-SK" sz="1800" dirty="0"/>
              <a:t>s príznakom </a:t>
            </a:r>
            <a:r>
              <a:rPr lang="sk-SK" sz="1800" b="1" i="1" dirty="0"/>
              <a:t>„záverečná“ </a:t>
            </a:r>
            <a:r>
              <a:rPr lang="sk-SK" sz="1800" dirty="0"/>
              <a:t>(Príloha č. </a:t>
            </a:r>
            <a:r>
              <a:rPr lang="sk-SK" sz="1800" dirty="0" smtClean="0"/>
              <a:t>13a </a:t>
            </a:r>
            <a:r>
              <a:rPr lang="sk-SK" sz="1800" dirty="0" err="1" smtClean="0"/>
              <a:t>PpP</a:t>
            </a:r>
            <a:r>
              <a:rPr lang="sk-SK" sz="1800" dirty="0" smtClean="0"/>
              <a:t>) . </a:t>
            </a:r>
            <a:r>
              <a:rPr lang="sk-SK" sz="1800" dirty="0"/>
              <a:t>Monitorované obdobie tejto monitorovacej správy projektu je obdobie od </a:t>
            </a:r>
            <a:r>
              <a:rPr lang="sk-SK" sz="1800" b="1" dirty="0"/>
              <a:t>účinnosti </a:t>
            </a:r>
            <a:r>
              <a:rPr lang="sk-SK" sz="1800" dirty="0"/>
              <a:t>zmluvy o NFP do momentu </a:t>
            </a:r>
            <a:r>
              <a:rPr lang="sk-SK" sz="1800" b="1" dirty="0"/>
              <a:t>ukončenia realizácie aktivít projektu </a:t>
            </a:r>
            <a:endParaRPr lang="sk-SK" sz="1800" b="1" dirty="0" smtClean="0"/>
          </a:p>
          <a:p>
            <a:pPr algn="just"/>
            <a:r>
              <a:rPr lang="sk-SK" sz="1800" dirty="0" smtClean="0"/>
              <a:t>obsahuje </a:t>
            </a:r>
            <a:r>
              <a:rPr lang="sk-SK" sz="1800" dirty="0"/>
              <a:t>všetky základné údaje o projekte </a:t>
            </a:r>
          </a:p>
          <a:p>
            <a:pPr algn="just"/>
            <a:r>
              <a:rPr lang="sk-SK" sz="1800" dirty="0"/>
              <a:t>reálne dosiahnuté hodnoty merateľných ukazovateľov projektu, </a:t>
            </a:r>
          </a:p>
          <a:p>
            <a:pPr algn="just"/>
            <a:r>
              <a:rPr lang="sk-SK" sz="1800" dirty="0" smtClean="0"/>
              <a:t>udržateľnosť </a:t>
            </a:r>
            <a:r>
              <a:rPr lang="sk-SK" sz="1800" dirty="0"/>
              <a:t>projektu, </a:t>
            </a:r>
          </a:p>
          <a:p>
            <a:pPr algn="just"/>
            <a:r>
              <a:rPr lang="sk-SK" sz="1800" dirty="0" smtClean="0"/>
              <a:t>predbežný </a:t>
            </a:r>
            <a:r>
              <a:rPr lang="sk-SK" sz="1800" dirty="0"/>
              <a:t>konečný rozpočet projektu zostavený na základe analytického účtovníctva Prijímateľa, </a:t>
            </a:r>
          </a:p>
          <a:p>
            <a:pPr algn="just"/>
            <a:r>
              <a:rPr lang="sk-SK" sz="1800" dirty="0" smtClean="0"/>
              <a:t>skutočný </a:t>
            </a:r>
            <a:r>
              <a:rPr lang="sk-SK" sz="1800" dirty="0"/>
              <a:t>časový harmonogram realizácie projektu, </a:t>
            </a:r>
          </a:p>
          <a:p>
            <a:pPr algn="just"/>
            <a:r>
              <a:rPr lang="sk-SK" sz="1800" dirty="0" smtClean="0"/>
              <a:t>zdôvodnenie </a:t>
            </a:r>
            <a:r>
              <a:rPr lang="sk-SK" sz="1800" dirty="0"/>
              <a:t>v prípade nedosiahnutia stanovených hodnôt merateľných ukazovateľov vrátane ukazovateľov k horizontálnym princípom, </a:t>
            </a:r>
          </a:p>
          <a:p>
            <a:pPr algn="just"/>
            <a:r>
              <a:rPr lang="sk-SK" sz="1800" dirty="0" smtClean="0"/>
              <a:t>ďalšiu </a:t>
            </a:r>
            <a:r>
              <a:rPr lang="sk-SK" sz="1800" dirty="0"/>
              <a:t>dokumentáciu požadovanú zo strany Poskytovateľa vo vzťahu k overeniu merateľných ukazovateľov projektu </a:t>
            </a:r>
          </a:p>
          <a:p>
            <a:pPr algn="just"/>
            <a:endParaRPr lang="sk-SK" sz="2000" dirty="0"/>
          </a:p>
        </p:txBody>
      </p:sp>
    </p:spTree>
    <p:extLst>
      <p:ext uri="{BB962C8B-B14F-4D97-AF65-F5344CB8AC3E}">
        <p14:creationId xmlns:p14="http://schemas.microsoft.com/office/powerpoint/2010/main" val="33034428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4</a:t>
            </a:r>
          </a:p>
        </p:txBody>
      </p:sp>
      <p:sp>
        <p:nvSpPr>
          <p:cNvPr id="6147" name="Zástupný symbol obsahu 2"/>
          <p:cNvSpPr>
            <a:spLocks noGrp="1"/>
          </p:cNvSpPr>
          <p:nvPr>
            <p:ph idx="1"/>
          </p:nvPr>
        </p:nvSpPr>
        <p:spPr>
          <a:xfrm>
            <a:off x="500034" y="1052736"/>
            <a:ext cx="8186766" cy="5040559"/>
          </a:xfrm>
        </p:spPr>
        <p:txBody>
          <a:bodyPr/>
          <a:lstStyle/>
          <a:p>
            <a:pPr algn="just"/>
            <a:r>
              <a:rPr lang="sk-SK" sz="1800" dirty="0"/>
              <a:t>počas obdobia udržateľnosti projektu je </a:t>
            </a:r>
            <a:r>
              <a:rPr lang="sk-SK" sz="1800" dirty="0" smtClean="0"/>
              <a:t>prijímateľ povinný predkladať </a:t>
            </a:r>
            <a:r>
              <a:rPr lang="sk-SK" sz="1800" b="1" dirty="0" smtClean="0"/>
              <a:t>následné monitorovacie správy </a:t>
            </a:r>
            <a:r>
              <a:rPr lang="sk-SK" sz="1800" dirty="0"/>
              <a:t>na ročnej báze (Príloha č. </a:t>
            </a:r>
            <a:r>
              <a:rPr lang="sk-SK" sz="1800" dirty="0" smtClean="0"/>
              <a:t>13b </a:t>
            </a:r>
            <a:r>
              <a:rPr lang="sk-SK" sz="1800" dirty="0" err="1" smtClean="0"/>
              <a:t>PpP</a:t>
            </a:r>
            <a:r>
              <a:rPr lang="sk-SK" sz="1800" dirty="0" smtClean="0"/>
              <a:t>)</a:t>
            </a:r>
          </a:p>
          <a:p>
            <a:pPr algn="just"/>
            <a:r>
              <a:rPr lang="sk-SK" sz="1800" dirty="0"/>
              <a:t>m</a:t>
            </a:r>
            <a:r>
              <a:rPr lang="sk-SK" sz="1800" dirty="0" smtClean="0"/>
              <a:t>omentom </a:t>
            </a:r>
            <a:r>
              <a:rPr lang="sk-SK" sz="1800" dirty="0"/>
              <a:t>ukončenia realizácie projektu sa začína obdobie </a:t>
            </a:r>
            <a:r>
              <a:rPr lang="sk-SK" sz="1800" b="1" dirty="0"/>
              <a:t>udržateľnosti projektu</a:t>
            </a:r>
            <a:r>
              <a:rPr lang="sk-SK" sz="1800" dirty="0"/>
              <a:t>. Projekt sa považuje za ukončený, ak došlo k fyzickému ukončeniu projektu (skutočne sa zrealizovali všetky aktivity projektu), t. j. došlo k ukončeniu realizácie aktivít projektu a k finančnému ukončeniu projektu (Prijímateľ uhradil všetky oprávnené výdavky a Prijímateľovi bol uhradený zodpovedajúci NFP</a:t>
            </a:r>
            <a:r>
              <a:rPr lang="sk-SK" sz="1800" dirty="0" smtClean="0"/>
              <a:t>)</a:t>
            </a:r>
          </a:p>
          <a:p>
            <a:pPr algn="just"/>
            <a:r>
              <a:rPr lang="sk-SK" sz="1800" dirty="0"/>
              <a:t>Následnú monitorovaciu správu je Prijímateľ povinný predkladať Poskytovateľovi každých </a:t>
            </a:r>
            <a:r>
              <a:rPr lang="sk-SK" sz="1800" b="1" dirty="0"/>
              <a:t>12 mesiacov odo dňa finančného ukončenia </a:t>
            </a:r>
            <a:r>
              <a:rPr lang="sk-SK" sz="1800" dirty="0"/>
              <a:t>projektu, pričom Prijímateľ predkladá NMS </a:t>
            </a:r>
            <a:r>
              <a:rPr lang="sk-SK" sz="1800" b="1" dirty="0"/>
              <a:t>do 30 kalendárnych dní </a:t>
            </a:r>
            <a:r>
              <a:rPr lang="sk-SK" sz="1800" dirty="0"/>
              <a:t>od uplynutia monitorovaného obdobia. Za prvé monitorované obdobie sa považuje obdobie od ukončenia realizácie aktivít projektu (t.j. deň nasledujúci po poslednom dni monitorovaného obdobia ZMS projektu) do uplynutia 12 mesiacov odo dňa finančného ukončenia </a:t>
            </a:r>
            <a:r>
              <a:rPr lang="sk-SK" sz="1800" dirty="0" smtClean="0"/>
              <a:t>projektu; </a:t>
            </a:r>
            <a:r>
              <a:rPr lang="sk-SK" sz="1800" dirty="0"/>
              <a:t>Ďalšie následné monitorovacie správy sa predkladajú </a:t>
            </a:r>
            <a:r>
              <a:rPr lang="sk-SK" sz="1800" b="1" dirty="0"/>
              <a:t>každých 12 mesiacov </a:t>
            </a:r>
            <a:r>
              <a:rPr lang="sk-SK" sz="1800" dirty="0" smtClean="0"/>
              <a:t> </a:t>
            </a:r>
          </a:p>
          <a:p>
            <a:pPr algn="just"/>
            <a:r>
              <a:rPr lang="sk-SK" sz="1800" dirty="0" smtClean="0"/>
              <a:t>2 následné monitorovacie správy – 2 ročné obdobie udržateľnosti  </a:t>
            </a:r>
            <a:endParaRPr lang="sk-SK" sz="1800" dirty="0"/>
          </a:p>
        </p:txBody>
      </p:sp>
    </p:spTree>
    <p:extLst>
      <p:ext uri="{BB962C8B-B14F-4D97-AF65-F5344CB8AC3E}">
        <p14:creationId xmlns:p14="http://schemas.microsoft.com/office/powerpoint/2010/main" val="2270473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Monitorovanie projektov – monitorovacie správy 5</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sk-SK" sz="1800" dirty="0"/>
              <a:t>Následná monitorovacia správa v nadväznosti na svoj účel </a:t>
            </a:r>
            <a:r>
              <a:rPr lang="sk-SK" sz="1800" dirty="0" smtClean="0"/>
              <a:t>obsahuje </a:t>
            </a:r>
            <a:r>
              <a:rPr lang="sk-SK" sz="1800" dirty="0"/>
              <a:t>údaje: </a:t>
            </a:r>
          </a:p>
          <a:p>
            <a:r>
              <a:rPr lang="sk-SK" sz="1800" dirty="0" smtClean="0"/>
              <a:t>o zachovaní </a:t>
            </a:r>
            <a:r>
              <a:rPr lang="sk-SK" sz="1800" dirty="0"/>
              <a:t>podmienok udržateľnosti projektu, </a:t>
            </a:r>
          </a:p>
          <a:p>
            <a:r>
              <a:rPr lang="sk-SK" sz="1800" dirty="0" smtClean="0"/>
              <a:t> </a:t>
            </a:r>
            <a:r>
              <a:rPr lang="sk-SK" sz="1800" dirty="0"/>
              <a:t>o generovaní čistých príjmov projektu, </a:t>
            </a:r>
          </a:p>
          <a:p>
            <a:r>
              <a:rPr lang="sk-SK" sz="1800" dirty="0" smtClean="0"/>
              <a:t>o </a:t>
            </a:r>
            <a:r>
              <a:rPr lang="sk-SK" sz="1800" dirty="0"/>
              <a:t>plnení podmienok informovanosti a publicity na úrovni projektu, </a:t>
            </a:r>
          </a:p>
          <a:p>
            <a:r>
              <a:rPr lang="sk-SK" sz="1800" dirty="0" smtClean="0"/>
              <a:t>o </a:t>
            </a:r>
            <a:r>
              <a:rPr lang="sk-SK" sz="1800" dirty="0"/>
              <a:t>stave plnenia merateľného ukazovateľa alebo iného údaju, ktorý nastal až po ukončení realizácie aktivít projektu, napr. v prípade ukazovateľov dlhodobých výsledkov </a:t>
            </a:r>
          </a:p>
        </p:txBody>
      </p:sp>
    </p:spTree>
    <p:extLst>
      <p:ext uri="{BB962C8B-B14F-4D97-AF65-F5344CB8AC3E}">
        <p14:creationId xmlns:p14="http://schemas.microsoft.com/office/powerpoint/2010/main" val="9139804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Publicita projektu</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a:t>Manuál pre </a:t>
            </a:r>
            <a:r>
              <a:rPr lang="sk-SK" sz="1600" dirty="0" err="1"/>
              <a:t>IaK</a:t>
            </a:r>
            <a:r>
              <a:rPr lang="sk-SK" sz="1600" dirty="0"/>
              <a:t> </a:t>
            </a:r>
            <a:r>
              <a:rPr lang="sk-SK" sz="1600" dirty="0" err="1"/>
              <a:t>pre</a:t>
            </a:r>
            <a:r>
              <a:rPr lang="sk-SK" sz="1600" dirty="0"/>
              <a:t> </a:t>
            </a:r>
            <a:r>
              <a:rPr lang="sk-SK" sz="1600" dirty="0" smtClean="0"/>
              <a:t>prijímateľa</a:t>
            </a:r>
            <a:r>
              <a:rPr lang="sk-SK" sz="1600" b="1" dirty="0"/>
              <a:t> </a:t>
            </a:r>
            <a:r>
              <a:rPr lang="sk-SK" sz="1600" b="1" dirty="0" smtClean="0"/>
              <a:t>„Keďže </a:t>
            </a:r>
            <a:r>
              <a:rPr lang="sk-SK" sz="1600" b="1" dirty="0"/>
              <a:t>Európsky sociálny fond využíva finančné prostriedky EÚ, prijímateľ využívajúci tieto finančné prostriedky má povinnosť spolupracovať pri výmene skúseností a šírení osvedčených postupov a zároveň informovať, že realizácia aktivít bola umožnená vďaka podpore EÚ. V prípade, že požiadavky v tejto oblasti nebudú splnené, môže dôjsť </a:t>
            </a:r>
            <a:r>
              <a:rPr lang="sk-SK" sz="1600" b="1" dirty="0" smtClean="0"/>
              <a:t> k </a:t>
            </a:r>
            <a:r>
              <a:rPr lang="sk-SK" sz="1600" b="1" dirty="0"/>
              <a:t>odstúpeniu od zmluvy o poskytnutí NFP a k odobratiu poskytnutých finančných prostriedkov.“</a:t>
            </a:r>
            <a:endParaRPr lang="sk-SK" sz="1600" dirty="0"/>
          </a:p>
          <a:p>
            <a:pPr marL="0" indent="0" algn="just">
              <a:buNone/>
            </a:pPr>
            <a:r>
              <a:rPr lang="sk-SK" sz="1600" dirty="0" smtClean="0"/>
              <a:t>Konkrétne </a:t>
            </a:r>
            <a:r>
              <a:rPr lang="sk-SK" sz="1600" dirty="0"/>
              <a:t>ide o nasledujúce aktivity:</a:t>
            </a:r>
          </a:p>
          <a:p>
            <a:pPr lvl="0" algn="just"/>
            <a:r>
              <a:rPr lang="sk-SK" sz="1600" dirty="0"/>
              <a:t>„</a:t>
            </a:r>
            <a:r>
              <a:rPr lang="sk-SK" sz="1600" b="1" dirty="0"/>
              <a:t>Označenie objektov, priestorov budovy a školiacich miestností</a:t>
            </a:r>
            <a:r>
              <a:rPr lang="sk-SK" sz="1600" dirty="0"/>
              <a:t>, v ktorých sa uskutočňujú aktivity projektu“ – stačí jednoduchý plagát podľa inštrukcií v Manuáli </a:t>
            </a:r>
            <a:r>
              <a:rPr lang="sk-SK" sz="1600" dirty="0" err="1"/>
              <a:t>IaK</a:t>
            </a:r>
            <a:r>
              <a:rPr lang="sk-SK" sz="1600" dirty="0"/>
              <a:t> (viď príloha – str. č. 4).</a:t>
            </a:r>
          </a:p>
          <a:p>
            <a:pPr lvl="0" algn="just"/>
            <a:r>
              <a:rPr lang="sk-SK" sz="1600" dirty="0"/>
              <a:t>„</a:t>
            </a:r>
            <a:r>
              <a:rPr lang="sk-SK" sz="1600" b="1" dirty="0"/>
              <a:t>Informačné aktivity</a:t>
            </a:r>
            <a:r>
              <a:rPr lang="sk-SK" sz="1600" dirty="0"/>
              <a:t> - počas informačných aktivít súvisiacich s realizáciou aktivít projektu spolufinancovaného z ESF, ako sú napr. konferencie, semináre, </a:t>
            </a:r>
            <a:r>
              <a:rPr lang="sk-SK" sz="1600" dirty="0" err="1"/>
              <a:t>workshopy</a:t>
            </a:r>
            <a:r>
              <a:rPr lang="sk-SK" sz="1600" dirty="0"/>
              <a:t>, výstavy a pod., musí prijímateľ dodržať pravidlá pre </a:t>
            </a:r>
            <a:r>
              <a:rPr lang="sk-SK" sz="1600" dirty="0" err="1"/>
              <a:t>IaK</a:t>
            </a:r>
            <a:r>
              <a:rPr lang="sk-SK" sz="1600" dirty="0"/>
              <a:t>“ – len v prípade, ak prijímateľ bude organizovať nejaké sprievodné aktivity </a:t>
            </a:r>
            <a:r>
              <a:rPr lang="sk-SK" sz="1600" dirty="0" smtClean="0"/>
              <a:t>(napr</a:t>
            </a:r>
            <a:r>
              <a:rPr lang="sk-SK" sz="1600" dirty="0"/>
              <a:t>. rodičovské združenie a pod.), bude stačiť umiestnenie plagátu, popr. </a:t>
            </a:r>
            <a:r>
              <a:rPr lang="sk-SK" sz="1600" b="1" dirty="0"/>
              <a:t>„</a:t>
            </a:r>
            <a:r>
              <a:rPr lang="sk-SK" sz="1600" b="1" dirty="0" err="1"/>
              <a:t>ologovanie</a:t>
            </a:r>
            <a:r>
              <a:rPr lang="sk-SK" sz="1600" b="1" dirty="0"/>
              <a:t>“ použitých materiálov</a:t>
            </a:r>
            <a:r>
              <a:rPr lang="sk-SK" sz="1600" dirty="0"/>
              <a:t> (viď príloha – str. č. 11).</a:t>
            </a:r>
          </a:p>
          <a:p>
            <a:pPr lvl="0" algn="just"/>
            <a:r>
              <a:rPr lang="sk-SK" sz="1600" dirty="0"/>
              <a:t>„</a:t>
            </a:r>
            <a:r>
              <a:rPr lang="sk-SK" sz="1600" b="1" dirty="0"/>
              <a:t>Fotodokumentácia</a:t>
            </a:r>
            <a:r>
              <a:rPr lang="sk-SK" sz="1600" dirty="0"/>
              <a:t> - prijímateľ je povinný priebežne vytvárať fotodokumentáciu, resp. audiovizuálne záznamy z realizácie aktivít projektu, pričom musí ísť najmä o záznamy zo školiacich, tréningových a iných aktivít s účastníkmi/cieľovými skupinami projektu“ (viď príloha – str. č. 12).</a:t>
            </a:r>
          </a:p>
        </p:txBody>
      </p:sp>
    </p:spTree>
    <p:extLst>
      <p:ext uri="{BB962C8B-B14F-4D97-AF65-F5344CB8AC3E}">
        <p14:creationId xmlns:p14="http://schemas.microsoft.com/office/powerpoint/2010/main" val="20703015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Zmeny projektu </a:t>
            </a:r>
          </a:p>
        </p:txBody>
      </p:sp>
      <p:sp>
        <p:nvSpPr>
          <p:cNvPr id="6147" name="Zástupný symbol obsahu 2"/>
          <p:cNvSpPr>
            <a:spLocks noGrp="1"/>
          </p:cNvSpPr>
          <p:nvPr>
            <p:ph idx="1"/>
          </p:nvPr>
        </p:nvSpPr>
        <p:spPr>
          <a:xfrm>
            <a:off x="500034" y="1052736"/>
            <a:ext cx="8186766" cy="5040559"/>
          </a:xfrm>
        </p:spPr>
        <p:txBody>
          <a:bodyPr/>
          <a:lstStyle/>
          <a:p>
            <a:pPr algn="just"/>
            <a:r>
              <a:rPr lang="sk-SK" sz="1600" dirty="0" smtClean="0">
                <a:solidFill>
                  <a:srgbClr val="FF0000"/>
                </a:solidFill>
              </a:rPr>
              <a:t>Čl. 6 zmluvy </a:t>
            </a:r>
            <a:r>
              <a:rPr lang="sk-SK" sz="1600" dirty="0" smtClean="0">
                <a:solidFill>
                  <a:srgbClr val="FF0000"/>
                </a:solidFill>
              </a:rPr>
              <a:t>o poskytnutí NFP </a:t>
            </a:r>
            <a:r>
              <a:rPr lang="sk-SK" sz="1600" dirty="0" smtClean="0"/>
              <a:t>- </a:t>
            </a:r>
            <a:r>
              <a:rPr lang="sk-SK" sz="1600" dirty="0" smtClean="0"/>
              <a:t>prijímateľ </a:t>
            </a:r>
            <a:r>
              <a:rPr lang="sk-SK" sz="1600" dirty="0"/>
              <a:t>je </a:t>
            </a:r>
            <a:r>
              <a:rPr lang="sk-SK" sz="1600" b="1" dirty="0"/>
              <a:t>povinný v prípade významnejšej zmeny projektu </a:t>
            </a:r>
            <a:r>
              <a:rPr lang="sk-SK" sz="1600" dirty="0"/>
              <a:t>predložiť žiadosť o zmenu Zmluvy o poskytnutí NFP na formulári „Žiadosť o povolenie vykonania zmeny v Zmluve o poskytnutí nenávratného finančného príspevku (významnejšia zmena projektu</a:t>
            </a:r>
            <a:r>
              <a:rPr lang="sk-SK" sz="1600" dirty="0" smtClean="0"/>
              <a:t>)“ – </a:t>
            </a:r>
            <a:r>
              <a:rPr lang="sk-SK" sz="1600" dirty="0"/>
              <a:t>príloha č. 2 </a:t>
            </a:r>
            <a:r>
              <a:rPr lang="sk-SK" sz="1600" dirty="0" err="1" smtClean="0"/>
              <a:t>PpP</a:t>
            </a:r>
            <a:endParaRPr lang="sk-SK" sz="1600" dirty="0"/>
          </a:p>
          <a:p>
            <a:pPr algn="just"/>
            <a:r>
              <a:rPr lang="sk-SK" sz="1600" dirty="0"/>
              <a:t>ž</a:t>
            </a:r>
            <a:r>
              <a:rPr lang="sk-SK" sz="1600" dirty="0" smtClean="0"/>
              <a:t>iadosť </a:t>
            </a:r>
            <a:r>
              <a:rPr lang="sk-SK" sz="1600" dirty="0"/>
              <a:t>o zmenu Zmluvy </a:t>
            </a:r>
            <a:r>
              <a:rPr lang="sk-SK" sz="1600" b="1" dirty="0"/>
              <a:t>musí byť riadne odôvodnená </a:t>
            </a:r>
            <a:endParaRPr lang="sk-SK" sz="1600" b="1" dirty="0" smtClean="0"/>
          </a:p>
          <a:p>
            <a:pPr algn="just"/>
            <a:r>
              <a:rPr lang="sk-SK" sz="1600" b="1" dirty="0"/>
              <a:t>v</a:t>
            </a:r>
            <a:r>
              <a:rPr lang="sk-SK" sz="1600" b="1" dirty="0" smtClean="0"/>
              <a:t>šetky </a:t>
            </a:r>
            <a:r>
              <a:rPr lang="sk-SK" sz="1600" b="1" dirty="0"/>
              <a:t>zmeny musia byť v súlade so Zmluvou o NFP</a:t>
            </a:r>
            <a:r>
              <a:rPr lang="sk-SK" sz="1600" dirty="0"/>
              <a:t>. </a:t>
            </a:r>
            <a:r>
              <a:rPr lang="sk-SK" sz="1600" b="1" dirty="0"/>
              <a:t>Zmenou nesmie nastať porušenie podmienok definovaných v príslušnej výzve na predkladanie žiadostí o NFP</a:t>
            </a:r>
            <a:r>
              <a:rPr lang="sk-SK" sz="1600" dirty="0"/>
              <a:t>. Prijímateľ je povinný požiadať o zmenu Zmluvy o NFP vždy pred uskutočnením navrhovanej zmeny, najneskôr 1 mesiac pred dátumom ukončenia realizácie aktivity, ktorej sa uvedená zmena týka </a:t>
            </a:r>
            <a:endParaRPr lang="sk-SK" sz="1600" dirty="0" smtClean="0"/>
          </a:p>
          <a:p>
            <a:pPr algn="just"/>
            <a:r>
              <a:rPr lang="sk-SK" sz="1600" b="1" dirty="0"/>
              <a:t>p</a:t>
            </a:r>
            <a:r>
              <a:rPr lang="sk-SK" sz="1600" b="1" dirty="0" smtClean="0"/>
              <a:t>oskytovateľ </a:t>
            </a:r>
            <a:r>
              <a:rPr lang="sk-SK" sz="1600" b="1" dirty="0"/>
              <a:t>nie je povinný navrhovanej žiadosti prijímateľa na zmenu Zmluvy vyhovieť </a:t>
            </a:r>
            <a:endParaRPr lang="sk-SK" sz="1600" b="1" dirty="0" smtClean="0"/>
          </a:p>
          <a:p>
            <a:pPr algn="just"/>
            <a:r>
              <a:rPr lang="sk-SK" sz="1600" dirty="0" smtClean="0"/>
              <a:t>v </a:t>
            </a:r>
            <a:r>
              <a:rPr lang="sk-SK" sz="1600" dirty="0"/>
              <a:t>prípade schválenia žiadosti o zmenu Zmluvy, Poskytovateľ </a:t>
            </a:r>
            <a:r>
              <a:rPr lang="sk-SK" sz="1600" b="1" dirty="0"/>
              <a:t>vypracuje návrh Dodatku </a:t>
            </a:r>
            <a:r>
              <a:rPr lang="sk-SK" sz="1600" dirty="0"/>
              <a:t>(ak relevantné) k </a:t>
            </a:r>
            <a:r>
              <a:rPr lang="sk-SK" sz="1600" dirty="0" smtClean="0"/>
              <a:t>Zmluve </a:t>
            </a:r>
            <a:r>
              <a:rPr lang="sk-SK" sz="1600" dirty="0"/>
              <a:t>o poskytnutí NFP </a:t>
            </a:r>
            <a:endParaRPr lang="sk-SK" sz="1600" dirty="0" smtClean="0"/>
          </a:p>
          <a:p>
            <a:pPr algn="just"/>
            <a:r>
              <a:rPr lang="sk-SK" sz="1600" b="1" dirty="0"/>
              <a:t>n</a:t>
            </a:r>
            <a:r>
              <a:rPr lang="sk-SK" sz="1600" b="1" dirty="0" smtClean="0"/>
              <a:t>a </a:t>
            </a:r>
            <a:r>
              <a:rPr lang="sk-SK" sz="1600" b="1" dirty="0"/>
              <a:t>schválenie zmeny Zmluvy o poskytnutí NFP, ani na uzatvorenie Dodatku k Zmluve o poskytnutí NFP nie je právny </a:t>
            </a:r>
            <a:r>
              <a:rPr lang="sk-SK" sz="1600" b="1" dirty="0" smtClean="0"/>
              <a:t>nárok</a:t>
            </a:r>
            <a:endParaRPr lang="sk-SK" sz="1600" b="1" dirty="0"/>
          </a:p>
        </p:txBody>
      </p:sp>
    </p:spTree>
    <p:extLst>
      <p:ext uri="{BB962C8B-B14F-4D97-AF65-F5344CB8AC3E}">
        <p14:creationId xmlns:p14="http://schemas.microsoft.com/office/powerpoint/2010/main" val="29314312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Menej významná zmena projektu</a:t>
            </a:r>
          </a:p>
        </p:txBody>
      </p:sp>
      <p:sp>
        <p:nvSpPr>
          <p:cNvPr id="6147" name="Zástupný symbol obsahu 2"/>
          <p:cNvSpPr>
            <a:spLocks noGrp="1"/>
          </p:cNvSpPr>
          <p:nvPr>
            <p:ph idx="1"/>
          </p:nvPr>
        </p:nvSpPr>
        <p:spPr>
          <a:xfrm>
            <a:off x="500034" y="1052736"/>
            <a:ext cx="8186766" cy="5040559"/>
          </a:xfrm>
        </p:spPr>
        <p:txBody>
          <a:bodyPr/>
          <a:lstStyle/>
          <a:p>
            <a:pPr marL="0" indent="0">
              <a:buNone/>
            </a:pPr>
            <a:r>
              <a:rPr lang="pl-PL" sz="1400" dirty="0"/>
              <a:t>Za menej významnú zmenu projektu sa považuje najmä: </a:t>
            </a:r>
          </a:p>
          <a:p>
            <a:r>
              <a:rPr lang="sk-SK" sz="1400" dirty="0"/>
              <a:t>omeškanie Prijímateľa so Začatím realizácie hlavných aktivít Projektu maximálne o </a:t>
            </a:r>
            <a:br>
              <a:rPr lang="sk-SK" sz="1400" dirty="0"/>
            </a:br>
            <a:r>
              <a:rPr lang="sk-SK" sz="1400" dirty="0"/>
              <a:t>3 mesiace od termínu uvedeného v Prílohe č. 2 Zmluvy o poskytnutí NFP, </a:t>
            </a:r>
          </a:p>
          <a:p>
            <a:r>
              <a:rPr lang="sk-SK" sz="1400" dirty="0"/>
              <a:t>(ii) zmena projektovej alebo inej podkladovej dokumentácie vo vzťahu k Projektu, </a:t>
            </a:r>
            <a:r>
              <a:rPr lang="sk-SK" sz="1400" u="sng" dirty="0"/>
              <a:t>ktorá nemá vplyv na rozpočet Projektu</a:t>
            </a:r>
            <a:r>
              <a:rPr lang="sk-SK" sz="1400" dirty="0"/>
              <a:t>, cieľovú hodnotu Merateľných ukazovateľov Projektu, ani na dodržanie podmienok poskytnutia príspevku (napríklad zmena výkresovej dokumentácie, zmena technických správ, zmena štúdií a podobne), </a:t>
            </a:r>
          </a:p>
          <a:p>
            <a:r>
              <a:rPr lang="sk-SK" sz="1400" dirty="0"/>
              <a:t>(iii) ak prečerpanie v rámci jednej zo skupín výdavkov neprekročí 15 % kumulatívne na túto skupinu výdavkov za celú dobu realizácie Projektu, za podmienky neprekročenia Celkových oprávnených výdavkov Projektu. Táto odchýlka nesmie mať za následok zvýšenie výdavkov určených na Podporné aktivity projektu, </a:t>
            </a:r>
          </a:p>
          <a:p>
            <a:r>
              <a:rPr lang="sk-SK" sz="1400" dirty="0"/>
              <a:t>(iv) odchýlky v rozpočte Projektu týkajúcej sa Oprávnených výdavkov výlučne v prípade, ak ide o zníženie výšky Oprávnených výdavkov a takéto zníženie nemá vplyv na dosiahnutie cieľa Projektu definovaného v článku 2 odsek 2.2 tejto zmluvy.  </a:t>
            </a:r>
          </a:p>
          <a:p>
            <a:pPr marL="0" indent="0" algn="just">
              <a:buNone/>
            </a:pPr>
            <a:r>
              <a:rPr lang="sk-SK" sz="1400" b="1" dirty="0" smtClean="0"/>
              <a:t>Prijímateľ </a:t>
            </a:r>
            <a:r>
              <a:rPr lang="sk-SK" sz="1400" b="1" dirty="0"/>
              <a:t>je povinný bezodkladne písomne oznámiť Poskytovateľovi, že nastala takáto zmena</a:t>
            </a:r>
            <a:r>
              <a:rPr lang="sk-SK" sz="1400" dirty="0"/>
              <a:t>, avšak nie je povinný požiadať o zmenu Zmluvy o poskytnutí NFP spôsobom uvedeným v časti Príručky „Žiadosť o zmenu Zmluvy“. Prijímateľ v písomnom oznámení o menej významnej zmene projektu uvedie minimálne stručný popis a zdôvodnenie navrhovanej zmeny projektu, dopad navrhovanej zmeny na dosiahnutie cieľov projektu, merateľné ukazovatele projektu a rozpočet projektu a predloží podpornú dokumentáciu (ak relevantné</a:t>
            </a:r>
            <a:r>
              <a:rPr lang="sk-SK" sz="1400" dirty="0" smtClean="0"/>
              <a:t>).</a:t>
            </a:r>
          </a:p>
          <a:p>
            <a:pPr marL="0" indent="0" algn="just">
              <a:buNone/>
            </a:pPr>
            <a:r>
              <a:rPr lang="sk-SK" sz="1400" dirty="0"/>
              <a:t>Poskytovateľ zapracuje menej významnú zmenu projektu do Zmluvy o poskytnutí NFP pri vyhotovení najbližšieho písomného dodatku, ktorého predmetom bude aj úprava významnejšej zmeny.</a:t>
            </a:r>
            <a:endParaRPr lang="sk-SK" sz="1400" b="1" dirty="0"/>
          </a:p>
        </p:txBody>
      </p:sp>
    </p:spTree>
    <p:extLst>
      <p:ext uri="{BB962C8B-B14F-4D97-AF65-F5344CB8AC3E}">
        <p14:creationId xmlns:p14="http://schemas.microsoft.com/office/powerpoint/2010/main" val="29314275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Významnejšia zmena projektu </a:t>
            </a:r>
          </a:p>
        </p:txBody>
      </p:sp>
      <p:sp>
        <p:nvSpPr>
          <p:cNvPr id="6147" name="Zástupný symbol obsahu 2"/>
          <p:cNvSpPr>
            <a:spLocks noGrp="1"/>
          </p:cNvSpPr>
          <p:nvPr>
            <p:ph idx="1"/>
          </p:nvPr>
        </p:nvSpPr>
        <p:spPr>
          <a:xfrm>
            <a:off x="500034" y="1052736"/>
            <a:ext cx="8186766" cy="5040559"/>
          </a:xfrm>
        </p:spPr>
        <p:txBody>
          <a:bodyPr/>
          <a:lstStyle/>
          <a:p>
            <a:r>
              <a:rPr lang="sk-SK" sz="1600" dirty="0"/>
              <a:t>v</a:t>
            </a:r>
            <a:r>
              <a:rPr lang="sk-SK" sz="1600" dirty="0" smtClean="0"/>
              <a:t>ýznamnejšia </a:t>
            </a:r>
            <a:r>
              <a:rPr lang="sk-SK" sz="1600" dirty="0"/>
              <a:t>zmena projektu vyžaduje schválenie zo strany Poskytovateľa. V tomto prípade je Prijímateľ povinný požiadať o významnejšiu zmenu projektu </a:t>
            </a:r>
            <a:r>
              <a:rPr lang="sk-SK" sz="1600" dirty="0" smtClean="0"/>
              <a:t> - zmenové konanie</a:t>
            </a:r>
          </a:p>
          <a:p>
            <a:pPr marL="0" indent="0">
              <a:buNone/>
            </a:pPr>
            <a:endParaRPr lang="sk-SK" sz="1600" dirty="0" smtClean="0"/>
          </a:p>
          <a:p>
            <a:pPr marL="0" indent="0">
              <a:buNone/>
            </a:pPr>
            <a:r>
              <a:rPr lang="sk-SK" sz="1600" dirty="0" smtClean="0"/>
              <a:t>Prijímateľ </a:t>
            </a:r>
            <a:r>
              <a:rPr lang="sk-SK" sz="1600" b="1" dirty="0"/>
              <a:t>je povinný požiadať o zmenu Zmluvy pred realizáciou samotného úkonu viažuceho sa na vykonávanú zmenu. Za významnejšiu zmenu </a:t>
            </a:r>
            <a:r>
              <a:rPr lang="sk-SK" sz="1600" b="1" dirty="0" smtClean="0"/>
              <a:t>sa považuje </a:t>
            </a:r>
            <a:r>
              <a:rPr lang="sk-SK" sz="1600" b="1" dirty="0"/>
              <a:t>najmä</a:t>
            </a:r>
            <a:r>
              <a:rPr lang="sk-SK" sz="1600" dirty="0"/>
              <a:t>: </a:t>
            </a:r>
          </a:p>
          <a:p>
            <a:pPr lvl="1"/>
            <a:r>
              <a:rPr lang="sk-SK" sz="1000" dirty="0"/>
              <a:t>miesta realizácie Projektu, </a:t>
            </a:r>
          </a:p>
          <a:p>
            <a:pPr lvl="1"/>
            <a:r>
              <a:rPr lang="sk-SK" sz="1000" dirty="0"/>
              <a:t>miesta, kde sa nachádza Predmet Projektu alebo záloh, ak nie je záloh súčasne aj Predmetom Projektu, </a:t>
            </a:r>
          </a:p>
          <a:p>
            <a:pPr lvl="1"/>
            <a:r>
              <a:rPr lang="sk-SK" sz="1000" dirty="0"/>
              <a:t>Merateľných ukazovateľov Projektu, ak ide o zníženie cieľovej hodnoty o viac ako 5% oproti výške cieľovej hodnoty Merateľného ukazovateľa Projektu, ktorá bola schválená v Žiadosti o NFP (podľa podmienok uvedených v odseku 6.6 </a:t>
            </a:r>
            <a:r>
              <a:rPr lang="sk-SK" sz="1000" dirty="0" smtClean="0"/>
              <a:t>čl. zmluvy o NFP), </a:t>
            </a:r>
            <a:endParaRPr lang="sk-SK" sz="1000" dirty="0"/>
          </a:p>
          <a:p>
            <a:pPr lvl="1"/>
            <a:r>
              <a:rPr lang="sk-SK" sz="1000" dirty="0"/>
              <a:t>týkajúcej sa omeškania so Začatím realizácie hlavných aktivít Projektu, o viac ako 3 mesiace od termínu uvedeného v Prílohe č. 2  Zmluvy o poskytnutí NFP, </a:t>
            </a:r>
          </a:p>
          <a:p>
            <a:pPr lvl="1"/>
            <a:r>
              <a:rPr lang="sk-SK" sz="1000" dirty="0"/>
              <a:t>týkajúcej sa začatia VO na hlavné aktivity Projektu, ak sa s ním nezačne do 3 mesiacov od účinnosti Zmluvy, </a:t>
            </a:r>
          </a:p>
          <a:p>
            <a:pPr lvl="1"/>
            <a:r>
              <a:rPr lang="sk-SK" sz="1000" dirty="0"/>
              <a:t>týkajúcej sa predĺženia Realizácie hlavných aktivít Projektu oproti termínom vyplývajúcim z Prílohy č. 2 Zmluvy o poskytnutí NFP,</a:t>
            </a:r>
          </a:p>
          <a:p>
            <a:pPr lvl="1"/>
            <a:r>
              <a:rPr lang="sk-SK" sz="1000" dirty="0"/>
              <a:t>počtu alebo charakteru/povahy hlavných Aktivít Projektu alebo podmienok Realizácie aktivít Projektu, vrátane zmeny, ktorou sa navrhuje rozšírenie rozsahu hlavných Aktivít Projektu a zvýšenie pôvodnej schválenej hodnoty Merateľných ukazovateľov Projektu v dôsledku úspor v rámci pôvodne schváleného rozpočtu Projektu pri zachovaní podmienky neprekročenia maximálnej výšky schváleného NFP,</a:t>
            </a:r>
          </a:p>
          <a:p>
            <a:pPr lvl="1"/>
            <a:r>
              <a:rPr lang="sk-SK" sz="1000" dirty="0"/>
              <a:t>majetkovo-právnych pomerov týkajúcich sa Predmetu Projektu alebo súvisiacich s Realizáciou hlavných aktivít Projektu v zmysle článku 6 odsek 3 VZP, </a:t>
            </a:r>
          </a:p>
          <a:p>
            <a:pPr lvl="1"/>
            <a:r>
              <a:rPr lang="sk-SK" sz="1000" dirty="0"/>
              <a:t>priamo sa týkajúcej podmienky poskytnutia príspevku, ktorá vyplýva z Výzvy a spôsobu jej splnenia Prijímateľom, </a:t>
            </a:r>
          </a:p>
          <a:p>
            <a:pPr lvl="1"/>
            <a:r>
              <a:rPr lang="sk-SK" sz="1000" dirty="0"/>
              <a:t>používaného systému financovania,</a:t>
            </a:r>
          </a:p>
          <a:p>
            <a:pPr lvl="1"/>
            <a:r>
              <a:rPr lang="sk-SK" sz="1000" dirty="0"/>
              <a:t>doplnenie novej skupiny výdavkov a/alebo Aktivity, ktorá je oprávnená v zmysle Výzvy,</a:t>
            </a:r>
          </a:p>
          <a:p>
            <a:pPr lvl="1"/>
            <a:r>
              <a:rPr lang="sk-SK" sz="1000" dirty="0"/>
              <a:t>Prijímateľa podľa článku 2 odsek 4 VZP, ktorá musí byť v súlade s podmienkami Výzvy,</a:t>
            </a:r>
          </a:p>
          <a:p>
            <a:pPr lvl="1"/>
            <a:r>
              <a:rPr lang="sk-SK" sz="1000" dirty="0"/>
              <a:t>spôsobu spolufinancovania Projektu.  </a:t>
            </a:r>
          </a:p>
          <a:p>
            <a:pPr marL="0" indent="0">
              <a:buNone/>
            </a:pPr>
            <a:endParaRPr lang="sk-SK" sz="1000" b="1" dirty="0"/>
          </a:p>
        </p:txBody>
      </p:sp>
    </p:spTree>
    <p:extLst>
      <p:ext uri="{BB962C8B-B14F-4D97-AF65-F5344CB8AC3E}">
        <p14:creationId xmlns:p14="http://schemas.microsoft.com/office/powerpoint/2010/main" val="30957777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922114"/>
          </a:xfrm>
        </p:spPr>
        <p:txBody>
          <a:bodyPr rtlCol="0">
            <a:normAutofit/>
          </a:bodyPr>
          <a:lstStyle/>
          <a:p>
            <a:pPr algn="l" fontAlgn="auto">
              <a:spcAft>
                <a:spcPts val="0"/>
              </a:spcAft>
              <a:defRPr/>
            </a:pPr>
            <a:r>
              <a:rPr lang="sk-SK" sz="3000" dirty="0" smtClean="0">
                <a:solidFill>
                  <a:srgbClr val="E46C0A"/>
                </a:solidFill>
              </a:rPr>
              <a:t>Podstatná zmena projektu</a:t>
            </a:r>
          </a:p>
        </p:txBody>
      </p:sp>
      <p:sp>
        <p:nvSpPr>
          <p:cNvPr id="6147" name="Zástupný symbol obsahu 2"/>
          <p:cNvSpPr>
            <a:spLocks noGrp="1"/>
          </p:cNvSpPr>
          <p:nvPr>
            <p:ph idx="1"/>
          </p:nvPr>
        </p:nvSpPr>
        <p:spPr>
          <a:xfrm>
            <a:off x="500034" y="1052736"/>
            <a:ext cx="8186766" cy="5040559"/>
          </a:xfrm>
        </p:spPr>
        <p:txBody>
          <a:bodyPr/>
          <a:lstStyle/>
          <a:p>
            <a:endParaRPr lang="sk-SK" sz="1400" dirty="0"/>
          </a:p>
          <a:p>
            <a:pPr algn="just"/>
            <a:r>
              <a:rPr lang="sk-SK" sz="2000" dirty="0" smtClean="0"/>
              <a:t>ovplyvňuje </a:t>
            </a:r>
            <a:r>
              <a:rPr lang="sk-SK" sz="2000" dirty="0"/>
              <a:t>povahu alebo ciele projektu alebo podmienky jeho realizácie, v porovnaní so stavom, v akom bol projekt schválený </a:t>
            </a:r>
          </a:p>
          <a:p>
            <a:pPr algn="just"/>
            <a:r>
              <a:rPr lang="sk-SK" sz="2000" dirty="0"/>
              <a:t>p</a:t>
            </a:r>
            <a:r>
              <a:rPr lang="sk-SK" sz="2000" dirty="0" smtClean="0"/>
              <a:t>odstatnú </a:t>
            </a:r>
            <a:r>
              <a:rPr lang="sk-SK" sz="2000" dirty="0"/>
              <a:t>zmenu projektu je Prijímateľ povinný oznámiť Poskytovateľovi bezodkladne, pričom bez ohľadu na zaslanú informáciu je vznik podstatnej zmeny projektu vždy spojený s povinnosťou Prijímateľa vrátiť príspevok alebo jeho časť, a to vo výške, ktorá je úmerná obdobiu, počas ktorého došlo k porušeniu podmienok v dôsledku vzniku podstatnej zmeny projektu </a:t>
            </a:r>
            <a:endParaRPr lang="sk-SK" sz="2000" b="1" dirty="0"/>
          </a:p>
        </p:txBody>
      </p:sp>
    </p:spTree>
    <p:extLst>
      <p:ext uri="{BB962C8B-B14F-4D97-AF65-F5344CB8AC3E}">
        <p14:creationId xmlns:p14="http://schemas.microsoft.com/office/powerpoint/2010/main" val="5020279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420888"/>
            <a:ext cx="8186766" cy="1143000"/>
          </a:xfrm>
        </p:spPr>
        <p:txBody>
          <a:bodyPr rtlCol="0">
            <a:normAutofit/>
          </a:bodyPr>
          <a:lstStyle/>
          <a:p>
            <a:r>
              <a:rPr lang="sk-SK" b="1" dirty="0">
                <a:solidFill>
                  <a:srgbClr val="E46C0A"/>
                </a:solidFill>
              </a:rPr>
              <a:t>Ďakujeme za </a:t>
            </a:r>
            <a:r>
              <a:rPr lang="sk-SK" b="1" dirty="0" smtClean="0">
                <a:solidFill>
                  <a:srgbClr val="E46C0A"/>
                </a:solidFill>
              </a:rPr>
              <a:t>pozornosť.</a:t>
            </a:r>
            <a:endParaRPr lang="sk-SK" b="1" dirty="0">
              <a:solidFill>
                <a:srgbClr val="E46C0A"/>
              </a:solidFill>
            </a:endParaRPr>
          </a:p>
        </p:txBody>
      </p:sp>
    </p:spTree>
    <p:extLst>
      <p:ext uri="{BB962C8B-B14F-4D97-AF65-F5344CB8AC3E}">
        <p14:creationId xmlns:p14="http://schemas.microsoft.com/office/powerpoint/2010/main" val="2954727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600" dirty="0" smtClean="0">
                <a:solidFill>
                  <a:schemeClr val="accent6">
                    <a:lumMod val="75000"/>
                  </a:schemeClr>
                </a:solidFill>
              </a:rPr>
              <a:t>Projektové merateľné ukazovatele</a:t>
            </a:r>
          </a:p>
        </p:txBody>
      </p:sp>
      <p:sp>
        <p:nvSpPr>
          <p:cNvPr id="6147" name="Zástupný symbol obsahu 2"/>
          <p:cNvSpPr>
            <a:spLocks noGrp="1"/>
          </p:cNvSpPr>
          <p:nvPr>
            <p:ph idx="1"/>
          </p:nvPr>
        </p:nvSpPr>
        <p:spPr>
          <a:xfrm>
            <a:off x="539552" y="1988840"/>
            <a:ext cx="8186766" cy="3312368"/>
          </a:xfrm>
        </p:spPr>
        <p:txBody>
          <a:bodyPr/>
          <a:lstStyle/>
          <a:p>
            <a:pPr algn="just"/>
            <a:r>
              <a:rPr lang="sk-SK" sz="2000" dirty="0"/>
              <a:t>u</a:t>
            </a:r>
            <a:r>
              <a:rPr lang="sk-SK" sz="2000" dirty="0" smtClean="0"/>
              <a:t>vedené v zmluve o poskytnutí NFP  v prílohe č. 2 Predmet podpory, časť 6 a vychádzajú zo </a:t>
            </a:r>
            <a:r>
              <a:rPr lang="sk-SK" sz="2000" dirty="0" err="1" smtClean="0"/>
              <a:t>ŽoNFP</a:t>
            </a:r>
            <a:r>
              <a:rPr lang="sk-SK" sz="2000" dirty="0" smtClean="0"/>
              <a:t> - časti </a:t>
            </a:r>
            <a:r>
              <a:rPr lang="sk-SK" sz="2000" dirty="0"/>
              <a:t>10.1 žiadosti o NFP - </a:t>
            </a:r>
            <a:r>
              <a:rPr lang="sk-SK" sz="2000" dirty="0" smtClean="0"/>
              <a:t>aktivity </a:t>
            </a:r>
            <a:r>
              <a:rPr lang="sk-SK" sz="2000" dirty="0"/>
              <a:t>projektu a očakávané merateľné </a:t>
            </a:r>
            <a:r>
              <a:rPr lang="sk-SK" sz="2000" dirty="0" smtClean="0"/>
              <a:t>ukazovatele a z časť 10.2</a:t>
            </a:r>
            <a:r>
              <a:rPr lang="sk-SK" sz="2000" dirty="0"/>
              <a:t> žiadosti o NFP -</a:t>
            </a:r>
            <a:r>
              <a:rPr lang="sk-SK" sz="2000" dirty="0" smtClean="0"/>
              <a:t> prehľad </a:t>
            </a:r>
            <a:r>
              <a:rPr lang="sk-SK" sz="2000" dirty="0"/>
              <a:t>merateľných ukazovateľov </a:t>
            </a:r>
            <a:r>
              <a:rPr lang="sk-SK" sz="2000" dirty="0" smtClean="0"/>
              <a:t>projektu</a:t>
            </a:r>
            <a:endParaRPr lang="sk-SK" sz="2000" dirty="0"/>
          </a:p>
          <a:p>
            <a:pPr algn="just"/>
            <a:r>
              <a:rPr lang="sk-SK" sz="2000" dirty="0" smtClean="0"/>
              <a:t>každá </a:t>
            </a:r>
            <a:r>
              <a:rPr lang="sk-SK" sz="2000" dirty="0"/>
              <a:t>hlavná aktivita </a:t>
            </a:r>
            <a:r>
              <a:rPr lang="sk-SK" sz="2000" dirty="0" smtClean="0"/>
              <a:t>je sledovaná prostredníctvom minimálne 1 ukazovateľa </a:t>
            </a:r>
          </a:p>
          <a:p>
            <a:pPr algn="just"/>
            <a:r>
              <a:rPr lang="sk-SK" sz="2000" dirty="0"/>
              <a:t>n</a:t>
            </a:r>
            <a:r>
              <a:rPr lang="sk-SK" sz="2000" dirty="0" smtClean="0"/>
              <a:t>ie je možné znižovať hodnoty merateľných ukazovateľov uvedených v </a:t>
            </a:r>
            <a:r>
              <a:rPr lang="sk-SK" sz="2000" dirty="0" err="1" smtClean="0"/>
              <a:t>ŽoNFP</a:t>
            </a:r>
            <a:endParaRPr lang="sk-SK"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634082"/>
          </a:xfrm>
        </p:spPr>
        <p:txBody>
          <a:bodyPr rtlCol="0">
            <a:normAutofit/>
          </a:bodyPr>
          <a:lstStyle/>
          <a:p>
            <a:pPr algn="l" fontAlgn="auto">
              <a:spcAft>
                <a:spcPts val="0"/>
              </a:spcAft>
              <a:defRPr/>
            </a:pPr>
            <a:r>
              <a:rPr lang="sk-SK" sz="3200" dirty="0" smtClean="0">
                <a:solidFill>
                  <a:srgbClr val="E46C0A"/>
                </a:solidFill>
              </a:rPr>
              <a:t>Ukazovatele výzvy V základnej škole úspešnejší</a:t>
            </a:r>
          </a:p>
        </p:txBody>
      </p:sp>
      <p:sp>
        <p:nvSpPr>
          <p:cNvPr id="6147" name="Zástupný symbol obsahu 2"/>
          <p:cNvSpPr>
            <a:spLocks noGrp="1"/>
          </p:cNvSpPr>
          <p:nvPr>
            <p:ph idx="1"/>
          </p:nvPr>
        </p:nvSpPr>
        <p:spPr>
          <a:xfrm>
            <a:off x="500034" y="1052737"/>
            <a:ext cx="8186766" cy="4968552"/>
          </a:xfrm>
        </p:spPr>
        <p:txBody>
          <a:bodyPr/>
          <a:lstStyle/>
          <a:p>
            <a:pPr marL="0" indent="0" algn="just">
              <a:buNone/>
            </a:pPr>
            <a:r>
              <a:rPr lang="sk-SK" sz="1600" dirty="0" smtClean="0"/>
              <a:t>Ukazovatele sledujúce „výstup“ tzn. priebeh realizácie projektu:</a:t>
            </a:r>
          </a:p>
          <a:p>
            <a:pPr algn="just"/>
            <a:r>
              <a:rPr lang="sk-SK" sz="1600" dirty="0" smtClean="0"/>
              <a:t>ukazovatele, ktoré sledujú moment zapojenia subjektu/osoby cieľovej skupiny do projektu:</a:t>
            </a:r>
          </a:p>
        </p:txBody>
      </p:sp>
      <p:graphicFrame>
        <p:nvGraphicFramePr>
          <p:cNvPr id="3" name="Tabuľka 2"/>
          <p:cNvGraphicFramePr>
            <a:graphicFrameLocks noGrp="1"/>
          </p:cNvGraphicFramePr>
          <p:nvPr>
            <p:extLst>
              <p:ext uri="{D42A27DB-BD31-4B8C-83A1-F6EECF244321}">
                <p14:modId xmlns:p14="http://schemas.microsoft.com/office/powerpoint/2010/main" val="244565655"/>
              </p:ext>
            </p:extLst>
          </p:nvPr>
        </p:nvGraphicFramePr>
        <p:xfrm>
          <a:off x="1187624" y="2348880"/>
          <a:ext cx="6635080" cy="2016224"/>
        </p:xfrm>
        <a:graphic>
          <a:graphicData uri="http://schemas.openxmlformats.org/drawingml/2006/table">
            <a:tbl>
              <a:tblPr>
                <a:tableStyleId>{5C22544A-7EE6-4342-B048-85BDC9FD1C3A}</a:tableStyleId>
              </a:tblPr>
              <a:tblGrid>
                <a:gridCol w="874440">
                  <a:extLst>
                    <a:ext uri="{9D8B030D-6E8A-4147-A177-3AD203B41FA5}">
                      <a16:colId xmlns:a16="http://schemas.microsoft.com/office/drawing/2014/main" val="20000"/>
                    </a:ext>
                  </a:extLst>
                </a:gridCol>
                <a:gridCol w="3850790">
                  <a:extLst>
                    <a:ext uri="{9D8B030D-6E8A-4147-A177-3AD203B41FA5}">
                      <a16:colId xmlns:a16="http://schemas.microsoft.com/office/drawing/2014/main" val="20001"/>
                    </a:ext>
                  </a:extLst>
                </a:gridCol>
                <a:gridCol w="1909850">
                  <a:extLst>
                    <a:ext uri="{9D8B030D-6E8A-4147-A177-3AD203B41FA5}">
                      <a16:colId xmlns:a16="http://schemas.microsoft.com/office/drawing/2014/main" val="20002"/>
                    </a:ext>
                  </a:extLst>
                </a:gridCol>
              </a:tblGrid>
              <a:tr h="947195">
                <a:tc>
                  <a:txBody>
                    <a:bodyPr/>
                    <a:lstStyle/>
                    <a:p>
                      <a:pPr algn="l" fontAlgn="t"/>
                      <a:r>
                        <a:rPr lang="sk-SK" sz="1600" u="none" strike="noStrike" dirty="0">
                          <a:effectLst/>
                        </a:rPr>
                        <a:t>P0421</a:t>
                      </a:r>
                      <a:endParaRPr lang="sk-SK" sz="1600" b="0" i="0" u="none" strike="noStrike" dirty="0">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a:effectLst/>
                        </a:rPr>
                        <a:t>Počet škôl zapojených do aktivít zameraných na podporu inkluzívneho modelu vzdelávania</a:t>
                      </a:r>
                      <a:endParaRPr lang="sk-SK" sz="1600" b="0" i="0" u="none" strike="noStrike">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dirty="0">
                          <a:effectLst/>
                        </a:rPr>
                        <a:t>k dňu začiatku aktivity</a:t>
                      </a:r>
                      <a:endParaRPr lang="sk-SK" sz="1600" b="0" i="0" u="none" strike="noStrike" dirty="0">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69029">
                <a:tc>
                  <a:txBody>
                    <a:bodyPr/>
                    <a:lstStyle/>
                    <a:p>
                      <a:pPr algn="l" fontAlgn="t"/>
                      <a:r>
                        <a:rPr lang="sk-SK" sz="1600" u="none" strike="noStrike">
                          <a:effectLst/>
                        </a:rPr>
                        <a:t>P0606</a:t>
                      </a:r>
                      <a:endParaRPr lang="sk-SK" sz="1600" b="0" i="0" u="none" strike="noStrike">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dirty="0">
                          <a:effectLst/>
                        </a:rPr>
                        <a:t>Počet žiakov so ŠVVP v podporených školách zapojených do aktivít zameraných na podporu </a:t>
                      </a:r>
                      <a:r>
                        <a:rPr lang="sk-SK" sz="1600" u="none" strike="noStrike" dirty="0" err="1">
                          <a:effectLst/>
                        </a:rPr>
                        <a:t>inkluzívneho</a:t>
                      </a:r>
                      <a:r>
                        <a:rPr lang="sk-SK" sz="1600" u="none" strike="noStrike" dirty="0">
                          <a:effectLst/>
                        </a:rPr>
                        <a:t> modelu vzdelávania</a:t>
                      </a:r>
                      <a:endParaRPr lang="sk-SK" sz="1600" b="0" i="0" u="none" strike="noStrike" dirty="0">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dirty="0" smtClean="0">
                          <a:effectLst/>
                        </a:rPr>
                        <a:t>k dňu začiatku aktivity - vstup osoby cieľovej skupiny do aktivity</a:t>
                      </a:r>
                      <a:endParaRPr lang="sk-SK" sz="1600" b="0" i="0" u="none" strike="noStrike" dirty="0">
                        <a:solidFill>
                          <a:srgbClr val="000000"/>
                        </a:solidFill>
                        <a:effectLst/>
                        <a:latin typeface="Calibri"/>
                      </a:endParaRPr>
                    </a:p>
                  </a:txBody>
                  <a:tcPr marL="8780" marR="8780" marT="878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2975466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634082"/>
          </a:xfrm>
        </p:spPr>
        <p:txBody>
          <a:bodyPr rtlCol="0">
            <a:normAutofit/>
          </a:bodyPr>
          <a:lstStyle/>
          <a:p>
            <a:pPr algn="l" fontAlgn="auto">
              <a:spcAft>
                <a:spcPts val="0"/>
              </a:spcAft>
              <a:defRPr/>
            </a:pPr>
            <a:r>
              <a:rPr lang="sk-SK" sz="3200" dirty="0" smtClean="0">
                <a:solidFill>
                  <a:srgbClr val="E46C0A"/>
                </a:solidFill>
              </a:rPr>
              <a:t>Ukazovatele výzvy V základnej škole úspešnejší</a:t>
            </a:r>
          </a:p>
        </p:txBody>
      </p:sp>
      <p:sp>
        <p:nvSpPr>
          <p:cNvPr id="6147" name="Zástupný symbol obsahu 2"/>
          <p:cNvSpPr>
            <a:spLocks noGrp="1"/>
          </p:cNvSpPr>
          <p:nvPr>
            <p:ph idx="1"/>
          </p:nvPr>
        </p:nvSpPr>
        <p:spPr>
          <a:xfrm>
            <a:off x="500034" y="1052737"/>
            <a:ext cx="8186766" cy="4968552"/>
          </a:xfrm>
        </p:spPr>
        <p:txBody>
          <a:bodyPr/>
          <a:lstStyle/>
          <a:p>
            <a:pPr marL="0" indent="0" algn="just">
              <a:buNone/>
            </a:pPr>
            <a:r>
              <a:rPr lang="sk-SK" sz="1600" dirty="0" smtClean="0"/>
              <a:t>Ukazovatele sledujúce „výsledok“ projektu alebo aktivity:</a:t>
            </a:r>
          </a:p>
          <a:p>
            <a:pPr algn="just"/>
            <a:r>
              <a:rPr lang="sk-SK" sz="1600" dirty="0" smtClean="0"/>
              <a:t>ukazovatele, ktoré sledujú </a:t>
            </a:r>
            <a:r>
              <a:rPr lang="sk-SK" sz="1600" dirty="0"/>
              <a:t>úspešné ukončenie účasti subjektu/osoby cieľovej skupiny na projekte alebo </a:t>
            </a:r>
            <a:r>
              <a:rPr lang="sk-SK" sz="1600" dirty="0" smtClean="0"/>
              <a:t>aktivite (pozri definícia ukazovateľa):</a:t>
            </a:r>
          </a:p>
        </p:txBody>
      </p:sp>
      <p:graphicFrame>
        <p:nvGraphicFramePr>
          <p:cNvPr id="4" name="Tabuľka 3"/>
          <p:cNvGraphicFramePr>
            <a:graphicFrameLocks noGrp="1"/>
          </p:cNvGraphicFramePr>
          <p:nvPr>
            <p:extLst>
              <p:ext uri="{D42A27DB-BD31-4B8C-83A1-F6EECF244321}">
                <p14:modId xmlns:p14="http://schemas.microsoft.com/office/powerpoint/2010/main" val="3100116305"/>
              </p:ext>
            </p:extLst>
          </p:nvPr>
        </p:nvGraphicFramePr>
        <p:xfrm>
          <a:off x="755576" y="2852936"/>
          <a:ext cx="7283153" cy="1093808"/>
        </p:xfrm>
        <a:graphic>
          <a:graphicData uri="http://schemas.openxmlformats.org/drawingml/2006/table">
            <a:tbl>
              <a:tblPr>
                <a:tableStyleId>{5C22544A-7EE6-4342-B048-85BDC9FD1C3A}</a:tableStyleId>
              </a:tblPr>
              <a:tblGrid>
                <a:gridCol w="1152128">
                  <a:extLst>
                    <a:ext uri="{9D8B030D-6E8A-4147-A177-3AD203B41FA5}">
                      <a16:colId xmlns:a16="http://schemas.microsoft.com/office/drawing/2014/main" val="20000"/>
                    </a:ext>
                  </a:extLst>
                </a:gridCol>
                <a:gridCol w="4034634">
                  <a:extLst>
                    <a:ext uri="{9D8B030D-6E8A-4147-A177-3AD203B41FA5}">
                      <a16:colId xmlns:a16="http://schemas.microsoft.com/office/drawing/2014/main" val="20001"/>
                    </a:ext>
                  </a:extLst>
                </a:gridCol>
                <a:gridCol w="2096391">
                  <a:extLst>
                    <a:ext uri="{9D8B030D-6E8A-4147-A177-3AD203B41FA5}">
                      <a16:colId xmlns:a16="http://schemas.microsoft.com/office/drawing/2014/main" val="20002"/>
                    </a:ext>
                  </a:extLst>
                </a:gridCol>
              </a:tblGrid>
              <a:tr h="1093808">
                <a:tc>
                  <a:txBody>
                    <a:bodyPr/>
                    <a:lstStyle/>
                    <a:p>
                      <a:pPr algn="l" fontAlgn="t"/>
                      <a:r>
                        <a:rPr lang="sk-SK" sz="1600" u="none" strike="noStrike" dirty="0">
                          <a:effectLst/>
                        </a:rPr>
                        <a:t>P0314</a:t>
                      </a:r>
                      <a:endParaRPr lang="sk-SK" sz="1600" b="0" i="0" u="none" strike="noStrike" dirty="0">
                        <a:solidFill>
                          <a:srgbClr val="000000"/>
                        </a:solidFill>
                        <a:effectLst/>
                        <a:latin typeface="Calibri"/>
                      </a:endParaRPr>
                    </a:p>
                  </a:txBody>
                  <a:tcPr marL="7813" marR="7813" marT="78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dirty="0">
                          <a:effectLst/>
                        </a:rPr>
                        <a:t>Počet podporených škôl, ktoré uplatňujú </a:t>
                      </a:r>
                      <a:r>
                        <a:rPr lang="sk-SK" sz="1600" u="none" strike="noStrike" dirty="0" err="1">
                          <a:effectLst/>
                        </a:rPr>
                        <a:t>inkluzívny</a:t>
                      </a:r>
                      <a:r>
                        <a:rPr lang="sk-SK" sz="1600" u="none" strike="noStrike" dirty="0">
                          <a:effectLst/>
                        </a:rPr>
                        <a:t> model vzdelávania</a:t>
                      </a:r>
                      <a:endParaRPr lang="sk-SK" sz="1600" b="0" i="0" u="none" strike="noStrike" dirty="0">
                        <a:solidFill>
                          <a:srgbClr val="000000"/>
                        </a:solidFill>
                        <a:effectLst/>
                        <a:latin typeface="Calibri"/>
                      </a:endParaRPr>
                    </a:p>
                  </a:txBody>
                  <a:tcPr marL="7813" marR="7813" marT="78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dirty="0">
                          <a:effectLst/>
                        </a:rPr>
                        <a:t>k dňu ukončenia </a:t>
                      </a:r>
                      <a:r>
                        <a:rPr lang="sk-SK" sz="1600" u="none" strike="noStrike" dirty="0" smtClean="0">
                          <a:effectLst/>
                        </a:rPr>
                        <a:t>aktivity/projektu</a:t>
                      </a:r>
                      <a:endParaRPr lang="sk-SK" sz="1600" b="0" i="0" u="none" strike="noStrike" dirty="0">
                        <a:solidFill>
                          <a:srgbClr val="000000"/>
                        </a:solidFill>
                        <a:effectLst/>
                        <a:latin typeface="Calibri"/>
                      </a:endParaRPr>
                    </a:p>
                  </a:txBody>
                  <a:tcPr marL="7813" marR="7813" marT="78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038708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634082"/>
          </a:xfrm>
        </p:spPr>
        <p:txBody>
          <a:bodyPr rtlCol="0">
            <a:normAutofit/>
          </a:bodyPr>
          <a:lstStyle/>
          <a:p>
            <a:pPr algn="l" fontAlgn="auto">
              <a:spcAft>
                <a:spcPts val="0"/>
              </a:spcAft>
              <a:defRPr/>
            </a:pPr>
            <a:r>
              <a:rPr lang="sk-SK" sz="3200" dirty="0" smtClean="0">
                <a:solidFill>
                  <a:srgbClr val="E46C0A"/>
                </a:solidFill>
              </a:rPr>
              <a:t>Ukazovatele výzvy V základnej škole úspešnejší</a:t>
            </a:r>
          </a:p>
        </p:txBody>
      </p:sp>
      <p:sp>
        <p:nvSpPr>
          <p:cNvPr id="6147" name="Zástupný symbol obsahu 2"/>
          <p:cNvSpPr>
            <a:spLocks noGrp="1"/>
          </p:cNvSpPr>
          <p:nvPr>
            <p:ph idx="1"/>
          </p:nvPr>
        </p:nvSpPr>
        <p:spPr>
          <a:xfrm>
            <a:off x="500034" y="1052737"/>
            <a:ext cx="8186766" cy="4968552"/>
          </a:xfrm>
        </p:spPr>
        <p:txBody>
          <a:bodyPr/>
          <a:lstStyle/>
          <a:p>
            <a:pPr marL="0" indent="0" algn="just">
              <a:buNone/>
            </a:pPr>
            <a:r>
              <a:rPr lang="sk-SK" sz="1600" dirty="0" smtClean="0"/>
              <a:t>Ukazovatele sledujúce „dopad“ projektu alebo aktivity:</a:t>
            </a:r>
          </a:p>
          <a:p>
            <a:pPr algn="just"/>
            <a:r>
              <a:rPr lang="sk-SK" sz="1600" dirty="0" smtClean="0"/>
              <a:t>ukazovatele, ktoré sledujú výsledky projektu alebo aktivity v časovom odstupe od ich ukončenia (pozri znenie a definícia ukazovateľa):</a:t>
            </a:r>
          </a:p>
        </p:txBody>
      </p:sp>
      <p:graphicFrame>
        <p:nvGraphicFramePr>
          <p:cNvPr id="3" name="Tabuľka 2"/>
          <p:cNvGraphicFramePr>
            <a:graphicFrameLocks noGrp="1"/>
          </p:cNvGraphicFramePr>
          <p:nvPr>
            <p:extLst>
              <p:ext uri="{D42A27DB-BD31-4B8C-83A1-F6EECF244321}">
                <p14:modId xmlns:p14="http://schemas.microsoft.com/office/powerpoint/2010/main" val="3870103672"/>
              </p:ext>
            </p:extLst>
          </p:nvPr>
        </p:nvGraphicFramePr>
        <p:xfrm>
          <a:off x="683568" y="2204864"/>
          <a:ext cx="7920881" cy="3312368"/>
        </p:xfrm>
        <a:graphic>
          <a:graphicData uri="http://schemas.openxmlformats.org/drawingml/2006/table">
            <a:tbl>
              <a:tblPr>
                <a:tableStyleId>{5C22544A-7EE6-4342-B048-85BDC9FD1C3A}</a:tableStyleId>
              </a:tblPr>
              <a:tblGrid>
                <a:gridCol w="862670">
                  <a:extLst>
                    <a:ext uri="{9D8B030D-6E8A-4147-A177-3AD203B41FA5}">
                      <a16:colId xmlns:a16="http://schemas.microsoft.com/office/drawing/2014/main" val="20000"/>
                    </a:ext>
                  </a:extLst>
                </a:gridCol>
                <a:gridCol w="4778254">
                  <a:extLst>
                    <a:ext uri="{9D8B030D-6E8A-4147-A177-3AD203B41FA5}">
                      <a16:colId xmlns:a16="http://schemas.microsoft.com/office/drawing/2014/main" val="20001"/>
                    </a:ext>
                  </a:extLst>
                </a:gridCol>
                <a:gridCol w="2279957">
                  <a:extLst>
                    <a:ext uri="{9D8B030D-6E8A-4147-A177-3AD203B41FA5}">
                      <a16:colId xmlns:a16="http://schemas.microsoft.com/office/drawing/2014/main" val="20002"/>
                    </a:ext>
                  </a:extLst>
                </a:gridCol>
              </a:tblGrid>
              <a:tr h="1152128">
                <a:tc>
                  <a:txBody>
                    <a:bodyPr/>
                    <a:lstStyle/>
                    <a:p>
                      <a:pPr algn="l" fontAlgn="t"/>
                      <a:r>
                        <a:rPr lang="sk-SK" sz="1600" u="none" strike="noStrike" dirty="0">
                          <a:effectLst/>
                        </a:rPr>
                        <a:t>P0605</a:t>
                      </a:r>
                      <a:endParaRPr lang="sk-SK" sz="1600" b="0" i="0" u="none" strike="noStrike" dirty="0">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dirty="0">
                          <a:effectLst/>
                        </a:rPr>
                        <a:t>Počet žiakov so ŠVVP v podporených školách zapojených do aktivít zameraných na podporu </a:t>
                      </a:r>
                      <a:r>
                        <a:rPr lang="sk-SK" sz="1600" u="none" strike="noStrike" dirty="0" err="1">
                          <a:effectLst/>
                        </a:rPr>
                        <a:t>inkluzívneho</a:t>
                      </a:r>
                      <a:r>
                        <a:rPr lang="sk-SK" sz="1600" u="none" strike="noStrike" dirty="0">
                          <a:effectLst/>
                        </a:rPr>
                        <a:t> modelu vzdelávania, ktorým sa zlepšili študijné výsledky 6 mesiacov po absolvovaní programu</a:t>
                      </a:r>
                      <a:endParaRPr lang="sk-SK" sz="1600" b="0" i="0" u="none" strike="noStrike" dirty="0">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dirty="0">
                          <a:effectLst/>
                        </a:rPr>
                        <a:t>k termínu 6 mesiacov po ukončení aktivity</a:t>
                      </a:r>
                      <a:endParaRPr lang="sk-SK" sz="1600" b="0" i="0" u="none" strike="noStrike" dirty="0">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35032">
                <a:tc>
                  <a:txBody>
                    <a:bodyPr/>
                    <a:lstStyle/>
                    <a:p>
                      <a:pPr algn="l" fontAlgn="t"/>
                      <a:r>
                        <a:rPr lang="sk-SK" sz="1600" u="none" strike="noStrike" dirty="0">
                          <a:effectLst/>
                        </a:rPr>
                        <a:t>P0052</a:t>
                      </a:r>
                      <a:endParaRPr lang="sk-SK" sz="1600" b="0" i="0" u="none" strike="noStrike" dirty="0">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a:effectLst/>
                        </a:rPr>
                        <a:t>Dodatočný počet žiakov so ŠVVP zaradených v bežných triedach, v školách ktoré implementujú inkluzívny model vzdelávania 24 mesiacov po skončení projektu</a:t>
                      </a:r>
                      <a:endParaRPr lang="sk-SK" sz="1600" b="0" i="0" u="none" strike="noStrike">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a:effectLst/>
                        </a:rPr>
                        <a:t>k termínu 24 mesiacov po ukončení aktivity</a:t>
                      </a:r>
                      <a:endParaRPr lang="sk-SK" sz="1600" b="0" i="0" u="none" strike="noStrike">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25208">
                <a:tc>
                  <a:txBody>
                    <a:bodyPr/>
                    <a:lstStyle/>
                    <a:p>
                      <a:pPr algn="l" fontAlgn="t"/>
                      <a:r>
                        <a:rPr lang="sk-SK" sz="1600" u="none" strike="noStrike">
                          <a:effectLst/>
                        </a:rPr>
                        <a:t>P0053</a:t>
                      </a:r>
                      <a:endParaRPr lang="sk-SK" sz="1600" b="0" i="0" u="none" strike="noStrike">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sk-SK" sz="1600" u="none" strike="noStrike">
                          <a:effectLst/>
                        </a:rPr>
                        <a:t>Dodatočný počet žiakov so ŠVVP zo SZP zaradených v bežných triedach, v školách ktoré implementujú inkluzívny model vzdelávania 24 mesiacov po skončení projektu</a:t>
                      </a:r>
                      <a:endParaRPr lang="sk-SK" sz="1600" b="0" i="0" u="none" strike="noStrike">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t"/>
                      <a:r>
                        <a:rPr lang="sk-SK" sz="1600" u="none" strike="noStrike" dirty="0">
                          <a:effectLst/>
                        </a:rPr>
                        <a:t>k termínu 24 mesiacov po ukončení aktivity</a:t>
                      </a:r>
                      <a:endParaRPr lang="sk-SK" sz="1600" b="0" i="0" u="none" strike="noStrike" dirty="0">
                        <a:solidFill>
                          <a:srgbClr val="000000"/>
                        </a:solidFill>
                        <a:effectLst/>
                        <a:latin typeface="Calibri"/>
                      </a:endParaRPr>
                    </a:p>
                  </a:txBody>
                  <a:tcPr marL="7061" marR="7061" marT="706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171014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smtClean="0">
                <a:solidFill>
                  <a:schemeClr val="accent6">
                    <a:lumMod val="75000"/>
                  </a:schemeClr>
                </a:solidFill>
              </a:rPr>
              <a:t>Implementácia projektu - sankčný mechanizmus 1</a:t>
            </a:r>
          </a:p>
        </p:txBody>
      </p:sp>
      <p:sp>
        <p:nvSpPr>
          <p:cNvPr id="6147" name="Zástupný symbol obsahu 2"/>
          <p:cNvSpPr>
            <a:spLocks noGrp="1"/>
          </p:cNvSpPr>
          <p:nvPr>
            <p:ph idx="1"/>
          </p:nvPr>
        </p:nvSpPr>
        <p:spPr>
          <a:xfrm>
            <a:off x="500034" y="1268760"/>
            <a:ext cx="8186766" cy="4660553"/>
          </a:xfrm>
        </p:spPr>
        <p:txBody>
          <a:bodyPr/>
          <a:lstStyle/>
          <a:p>
            <a:pPr algn="just"/>
            <a:r>
              <a:rPr lang="sk-SK" sz="1800" dirty="0"/>
              <a:t>Plánované/cieľové hodnoty merateľných ukazovateľov premietnuté do zmluvy o NFP sú </a:t>
            </a:r>
            <a:r>
              <a:rPr lang="sk-SK" sz="1800" dirty="0" smtClean="0"/>
              <a:t>záväzné, </a:t>
            </a:r>
            <a:r>
              <a:rPr lang="sk-SK" sz="1800" dirty="0"/>
              <a:t>pričom Zmluva o NFP upravuje aj postup pre prípad, ak Prijímateľ merateľné ukazovatele projektu nesplní, vrátane možnosti udelenia korekcie a odstúpenia od Zmluvy o NFP </a:t>
            </a:r>
            <a:r>
              <a:rPr lang="sk-SK" sz="1800" dirty="0" smtClean="0"/>
              <a:t>Poskytovateľom. – príloha č. 1 VZP</a:t>
            </a:r>
            <a:r>
              <a:rPr lang="sk-SK" sz="1800" dirty="0"/>
              <a:t>, článkom 10, ods. 1, písmeno j</a:t>
            </a:r>
            <a:r>
              <a:rPr lang="sk-SK" sz="1800" dirty="0" smtClean="0"/>
              <a:t>)</a:t>
            </a:r>
          </a:p>
          <a:p>
            <a:pPr algn="just"/>
            <a:r>
              <a:rPr lang="sk-SK" sz="1800" b="1" dirty="0"/>
              <a:t>sankčný mechanizmus </a:t>
            </a:r>
            <a:r>
              <a:rPr lang="sk-SK" sz="1800" b="1" u="sng" dirty="0"/>
              <a:t>nie je uplatňovaný </a:t>
            </a:r>
            <a:r>
              <a:rPr lang="sk-SK" sz="1800" dirty="0"/>
              <a:t>na ukazovatele, z charakteru ktorých vyplýva potreba ich sledovania aj po ukončení realizácie aktivít projektu, teda ukazovatele, ktoré sú sledované napr. 6 mesiacov po aktivite/projekte, alebo 12, či 24 mesiacov po skončení</a:t>
            </a:r>
            <a:r>
              <a:rPr lang="sk-SK" sz="1800" dirty="0" smtClean="0"/>
              <a:t>.</a:t>
            </a:r>
            <a:endParaRPr lang="sk-SK" sz="1800" dirty="0"/>
          </a:p>
          <a:p>
            <a:pPr algn="just"/>
            <a:r>
              <a:rPr lang="sk-SK" sz="1800" dirty="0"/>
              <a:t>V rámci napĺňania hodnôt merateľných ukazovateľov projektu je v súlade so Zmluvou o NFP a VZP stanovená možná 5% miera odchýlky (tzn. ak Prijímateľ nedosiahol hodnotu merateľného ukazovateľa projektu </a:t>
            </a:r>
            <a:r>
              <a:rPr lang="sk-SK" sz="1800" b="1" u="sng" dirty="0"/>
              <a:t>uvedenej v schválenej žiadosti o NFP</a:t>
            </a:r>
            <a:r>
              <a:rPr lang="sk-SK" sz="1800" dirty="0"/>
              <a:t> s odchýlkou nepresahujúcou 5% oproti schválenej hodnote, takáto miera nenaplnenia hodnôt merateľných ukazovateľov projektu nemá za následok vykonanie sankcií voči Prijímateľovi</a:t>
            </a:r>
            <a:r>
              <a:rPr lang="sk-SK" sz="1800" dirty="0" smtClean="0"/>
              <a:t>).</a:t>
            </a:r>
          </a:p>
          <a:p>
            <a:pPr algn="just"/>
            <a:endParaRPr lang="sk-SK" sz="2000" dirty="0"/>
          </a:p>
          <a:p>
            <a:pPr>
              <a:buFont typeface="Arial" charset="0"/>
              <a:buNone/>
            </a:pPr>
            <a:endParaRPr lang="sk-SK" b="1" dirty="0" smtClean="0"/>
          </a:p>
        </p:txBody>
      </p:sp>
    </p:spTree>
    <p:extLst>
      <p:ext uri="{BB962C8B-B14F-4D97-AF65-F5344CB8AC3E}">
        <p14:creationId xmlns:p14="http://schemas.microsoft.com/office/powerpoint/2010/main" val="474893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114300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2</a:t>
            </a:r>
          </a:p>
        </p:txBody>
      </p:sp>
      <p:sp>
        <p:nvSpPr>
          <p:cNvPr id="6147" name="Zástupný symbol obsahu 2"/>
          <p:cNvSpPr>
            <a:spLocks noGrp="1"/>
          </p:cNvSpPr>
          <p:nvPr>
            <p:ph idx="1"/>
          </p:nvPr>
        </p:nvSpPr>
        <p:spPr>
          <a:xfrm>
            <a:off x="500034" y="1600200"/>
            <a:ext cx="8186766" cy="4329113"/>
          </a:xfrm>
        </p:spPr>
        <p:txBody>
          <a:bodyPr/>
          <a:lstStyle/>
          <a:p>
            <a:pPr algn="just"/>
            <a:r>
              <a:rPr lang="sk-SK" sz="2000" dirty="0"/>
              <a:t>Ak Prijímateľ nedosiahol hodnotu merateľného ukazovateľa projektu </a:t>
            </a:r>
            <a:r>
              <a:rPr lang="sk-SK" sz="2000" b="1" u="sng" dirty="0"/>
              <a:t>uvedenej v schválenej žiadosti o NFP </a:t>
            </a:r>
            <a:r>
              <a:rPr lang="sk-SK" sz="2000" dirty="0"/>
              <a:t>s odchýlkou presahujúcou 5 % oproti schválenej hodnote, môže uplatniť Poskytovateľ voči Prijímateľovi finančné sankcie - a to úmerne so znížením hodnoty merateľného ukazovateľa projektu vo vzťahu k tým hlavným aktivitám, ktoré prispievajú k dosiahnutiu znižovaného merateľného ukazovateľa projektu</a:t>
            </a:r>
            <a:r>
              <a:rPr lang="sk-SK" sz="2000" dirty="0" smtClean="0"/>
              <a:t>.</a:t>
            </a:r>
          </a:p>
          <a:p>
            <a:pPr marL="0" indent="0" algn="just">
              <a:buNone/>
            </a:pPr>
            <a:endParaRPr lang="sk-SK" sz="2000" dirty="0"/>
          </a:p>
          <a:p>
            <a:pPr algn="just"/>
            <a:r>
              <a:rPr lang="sk-SK" sz="2000" dirty="0"/>
              <a:t>Minimálna možná miera plnenia merateľného ukazovateľa (taká, ktorá neznamená porušenie zmluvných podmienok a nemá za následok odstúpenie od zmluvy a vrátenie celého NFP) je stanovená v závislosti od toho, či je </a:t>
            </a:r>
            <a:r>
              <a:rPr lang="sk-SK" sz="2000" dirty="0" smtClean="0"/>
              <a:t>vo </a:t>
            </a:r>
            <a:r>
              <a:rPr lang="sk-SK" sz="2000" dirty="0"/>
              <a:t>výzve daný merateľný ukazovateľ definovaný ako </a:t>
            </a:r>
            <a:r>
              <a:rPr lang="sk-SK" sz="2000" u="sng" dirty="0"/>
              <a:t>ukazovateľ s príznakom</a:t>
            </a:r>
            <a:r>
              <a:rPr lang="sk-SK" sz="2000" dirty="0"/>
              <a:t> alebo </a:t>
            </a:r>
            <a:r>
              <a:rPr lang="sk-SK" sz="2000" u="sng" dirty="0"/>
              <a:t>ukazovateľ bez príznaku</a:t>
            </a:r>
            <a:r>
              <a:rPr lang="sk-SK" sz="2000" dirty="0"/>
              <a:t>. </a:t>
            </a:r>
          </a:p>
          <a:p>
            <a:pPr>
              <a:buFont typeface="Arial" charset="0"/>
              <a:buNone/>
            </a:pPr>
            <a:endParaRPr lang="sk-SK" b="1" dirty="0" smtClean="0"/>
          </a:p>
        </p:txBody>
      </p:sp>
    </p:spTree>
    <p:extLst>
      <p:ext uri="{BB962C8B-B14F-4D97-AF65-F5344CB8AC3E}">
        <p14:creationId xmlns:p14="http://schemas.microsoft.com/office/powerpoint/2010/main" val="815169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a:xfrm>
            <a:off x="500034" y="274638"/>
            <a:ext cx="8186766" cy="706090"/>
          </a:xfrm>
        </p:spPr>
        <p:txBody>
          <a:bodyPr rtlCol="0">
            <a:normAutofit/>
          </a:bodyPr>
          <a:lstStyle/>
          <a:p>
            <a:pPr algn="l" fontAlgn="auto">
              <a:spcAft>
                <a:spcPts val="0"/>
              </a:spcAft>
              <a:defRPr/>
            </a:pPr>
            <a:r>
              <a:rPr lang="sk-SK" sz="3000" dirty="0">
                <a:solidFill>
                  <a:schemeClr val="accent6">
                    <a:lumMod val="75000"/>
                  </a:schemeClr>
                </a:solidFill>
              </a:rPr>
              <a:t>Implementácia projektu - sankčný mechanizmus </a:t>
            </a:r>
            <a:r>
              <a:rPr lang="sk-SK" sz="3000" dirty="0" smtClean="0">
                <a:solidFill>
                  <a:schemeClr val="accent6">
                    <a:lumMod val="75000"/>
                  </a:schemeClr>
                </a:solidFill>
              </a:rPr>
              <a:t>3</a:t>
            </a:r>
          </a:p>
        </p:txBody>
      </p:sp>
      <p:sp>
        <p:nvSpPr>
          <p:cNvPr id="6147" name="Zástupný symbol obsahu 2"/>
          <p:cNvSpPr>
            <a:spLocks noGrp="1"/>
          </p:cNvSpPr>
          <p:nvPr>
            <p:ph idx="1"/>
          </p:nvPr>
        </p:nvSpPr>
        <p:spPr>
          <a:xfrm>
            <a:off x="500034" y="1124744"/>
            <a:ext cx="8186766" cy="4804569"/>
          </a:xfrm>
        </p:spPr>
        <p:txBody>
          <a:bodyPr/>
          <a:lstStyle/>
          <a:p>
            <a:pPr algn="just"/>
            <a:r>
              <a:rPr lang="sk-SK" sz="2000" b="1" dirty="0"/>
              <a:t>Merateľný ukazovateľ projektu bez príznaku (rizika) </a:t>
            </a:r>
            <a:r>
              <a:rPr lang="sk-SK" sz="2000" dirty="0"/>
              <a:t>– jeho dosiahnutie je záväzné z hľadiska dosiahnutia jeho plánovanej hodnoty, pričom akceptovateľná miera odchýlky, ktorá nebude mať za následok vznik finančnej zodpovednosti </a:t>
            </a:r>
            <a:r>
              <a:rPr lang="pl-PL" sz="2000" dirty="0"/>
              <a:t>vyplýva z článku 6 zmluvy o NFP.</a:t>
            </a:r>
          </a:p>
          <a:p>
            <a:pPr>
              <a:buFont typeface="Arial" charset="0"/>
              <a:buNone/>
            </a:pPr>
            <a:endParaRPr lang="sk-SK" b="1" dirty="0" smtClean="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420888"/>
            <a:ext cx="7344816" cy="3528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0927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tív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1131</TotalTime>
  <Words>2538</Words>
  <Application>Microsoft Office PowerPoint</Application>
  <PresentationFormat>Prezentácia na obrazovke (4:3)</PresentationFormat>
  <Paragraphs>186</Paragraphs>
  <Slides>28</Slides>
  <Notes>0</Notes>
  <HiddenSlides>0</HiddenSlides>
  <MMClips>0</MMClips>
  <ScaleCrop>false</ScaleCrop>
  <HeadingPairs>
    <vt:vector size="6" baseType="variant">
      <vt:variant>
        <vt:lpstr>Použité písma</vt:lpstr>
      </vt:variant>
      <vt:variant>
        <vt:i4>2</vt:i4>
      </vt:variant>
      <vt:variant>
        <vt:lpstr>Motív</vt:lpstr>
      </vt:variant>
      <vt:variant>
        <vt:i4>2</vt:i4>
      </vt:variant>
      <vt:variant>
        <vt:lpstr>Nadpisy snímok</vt:lpstr>
      </vt:variant>
      <vt:variant>
        <vt:i4>28</vt:i4>
      </vt:variant>
    </vt:vector>
  </HeadingPairs>
  <TitlesOfParts>
    <vt:vector size="32" baseType="lpstr">
      <vt:lpstr>Arial</vt:lpstr>
      <vt:lpstr>Calibri</vt:lpstr>
      <vt:lpstr>Motív Office</vt:lpstr>
      <vt:lpstr>1_Motív Office</vt:lpstr>
      <vt:lpstr>IMPLEMENTÁCIA PROJEKTU </vt:lpstr>
      <vt:lpstr>Projektové merateľné ukazovatele</vt:lpstr>
      <vt:lpstr>Projektové merateľné ukazovatele</vt:lpstr>
      <vt:lpstr>Ukazovatele výzvy V základnej škole úspešnejší</vt:lpstr>
      <vt:lpstr>Ukazovatele výzvy V základnej škole úspešnejší</vt:lpstr>
      <vt:lpstr>Ukazovatele výzvy V základnej škole úspešnejší</vt:lpstr>
      <vt:lpstr>Implementácia projektu - sankčný mechanizmus 1</vt:lpstr>
      <vt:lpstr>Implementácia projektu - sankčný mechanizmus 2</vt:lpstr>
      <vt:lpstr>Implementácia projektu - sankčný mechanizmus 3</vt:lpstr>
      <vt:lpstr>Implementácia projektu - sankčný mechanizmus 4</vt:lpstr>
      <vt:lpstr>Implementácia - sledovanie účastníkov na úrovni projektu = karta účastníka</vt:lpstr>
      <vt:lpstr>Implementácia - sledovanie účastníkov na úrovni projektu = karta účastníka</vt:lpstr>
      <vt:lpstr>Karta účastníka – legislatívna úprava</vt:lpstr>
      <vt:lpstr>Karta účastníka – legislatívna úprava</vt:lpstr>
      <vt:lpstr>Implementácia - sledovanie účastníkov na úrovni projektu = karta účastníka</vt:lpstr>
      <vt:lpstr>Karta účastníka a ukazovatele</vt:lpstr>
      <vt:lpstr>Monitorovanie projektov -  doplňujúce monitorovacie údaje k ŽoP </vt:lpstr>
      <vt:lpstr>Monitorovanie projektov – monitorovacie správy 1</vt:lpstr>
      <vt:lpstr>Monitorovanie projektov – monitorovacie správy 2</vt:lpstr>
      <vt:lpstr>Monitorovanie projektov – monitorovacie správy 3</vt:lpstr>
      <vt:lpstr>Monitorovanie projektov – monitorovacie správy 4</vt:lpstr>
      <vt:lpstr>Monitorovanie projektov – monitorovacie správy 5</vt:lpstr>
      <vt:lpstr>Publicita projektu</vt:lpstr>
      <vt:lpstr>Zmeny projektu </vt:lpstr>
      <vt:lpstr>Menej významná zmena projektu</vt:lpstr>
      <vt:lpstr>Významnejšia zmena projektu </vt:lpstr>
      <vt:lpstr>Podstatná zmena projektu</vt:lpstr>
      <vt:lpstr>Ďakujeme za pozornosť.</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Rosinčinová Petra</dc:creator>
  <cp:lastModifiedBy>Kováčiková Miriam</cp:lastModifiedBy>
  <cp:revision>92</cp:revision>
  <dcterms:created xsi:type="dcterms:W3CDTF">2015-06-03T20:40:01Z</dcterms:created>
  <dcterms:modified xsi:type="dcterms:W3CDTF">2018-09-05T13:56:10Z</dcterms:modified>
</cp:coreProperties>
</file>