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60" r:id="rId3"/>
  </p:sldMasterIdLst>
  <p:sldIdLst>
    <p:sldId id="256" r:id="rId4"/>
    <p:sldId id="292" r:id="rId5"/>
    <p:sldId id="326" r:id="rId6"/>
    <p:sldId id="278" r:id="rId7"/>
    <p:sldId id="312" r:id="rId8"/>
    <p:sldId id="325" r:id="rId9"/>
    <p:sldId id="315" r:id="rId10"/>
    <p:sldId id="316" r:id="rId11"/>
    <p:sldId id="318" r:id="rId12"/>
    <p:sldId id="319" r:id="rId13"/>
    <p:sldId id="327" r:id="rId14"/>
    <p:sldId id="328" r:id="rId15"/>
    <p:sldId id="329" r:id="rId16"/>
    <p:sldId id="291" r:id="rId17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5" d="100"/>
          <a:sy n="155" d="100"/>
        </p:scale>
        <p:origin x="197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3D31C8-AB26-48F1-B718-5A744C6B6E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2629595-EACA-49DC-BD41-AFE504683F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DADBB87-21DB-47F7-96F2-54AAFA1D6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BF27771F-991F-4037-BAB8-8FB4B034A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18D93858-ED8B-4434-8B7F-31348C0C9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428411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23228C3-A191-4594-9609-4ECF3643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3539522-9963-45AD-8E33-A124398B5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B127657D-2DA8-4C87-B8D6-2159D5E2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C81062E-619A-4C3A-8BC7-7A921BBE5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26095CD-6A96-4955-8135-7A0C3FBEB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87617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F10E3E-FD64-437A-911C-8C58373DE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6A2E5F1-FB92-4FDF-96D4-9A8894A57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EBE1215-C806-46E3-A6F0-23ACE65B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E5BF375-E1BE-45F0-85EE-D9BD19937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52ED5750-1470-4A1F-8357-4B3345D57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54221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771CC6-7EAC-441B-8928-84A68EA16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D3E509A-EF27-402C-9AE5-24F10BFBB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2085CDEA-7114-4801-9F0A-AEF1B601F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D9226F5F-C741-4C46-8186-1F33D77C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AB74AE3E-7B7F-40DF-AE73-C4C451EC7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44116002-85DC-4D96-9521-B4FE3D7C2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88844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F80B04-546C-402C-9FD4-1B9EFB9AC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37E1678-277F-4210-8389-BA39FA607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50EF71B7-9443-4442-AFE4-BF115A5C05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A78CAC9-6D62-4CFF-B5B2-0B8DC3CBDE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C5208A11-8AF7-485C-834D-0E416536F9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FFE77AAA-F882-4638-92CC-7EDFB5B89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DB289E28-09D7-4644-AC4A-0F3271F43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358AA01F-533E-4667-8333-C571AA691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96898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6C2CF8-1900-48DA-A91D-432D37472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F549CD68-91DC-443A-84AD-3B5AB5042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668FC4C1-EA1E-4F61-8402-DAA8FDBFA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67F1DE34-788F-42B5-B644-0A4FEB4C8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5406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8F155E72-DD66-486D-828C-650832720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48F7FED1-E578-4928-A9FE-40162892D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00567148-DD2B-45AA-9361-33F930CD3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1060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5C6C27C-7AA4-467F-AEC5-32758090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EA7972E8-0884-4C1D-ABD2-29A3B3569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23380FB-997D-46D5-AB24-DC31576F61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D59F8D7F-C95F-45E2-A09F-C8C1DA2C3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BD0B6B4B-27E3-4855-A4A5-1EDA4A0C9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60B3AB5C-19B0-43B8-9896-B8A73A1D0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637131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5BE93D2-15FA-478C-AC39-4BB10F385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4DE7CAE4-6BAD-423C-8165-6D206503F8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06D4545-4881-41C1-9E81-34319DAD64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D7D4E57B-7861-4EAC-AB67-59A189955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F72A5B01-57DC-489E-BF9E-DB63D4FAA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153CF0B3-B099-4883-9F56-30CB71E06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53552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7F47B1D-7DB8-4C29-BFD8-84F8F193A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40866E46-D799-49F1-90C0-306B67E1CD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0F22EDA5-21F5-42E8-8173-5D93B7A34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746F536-9C1B-45B6-8042-EBB05C404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73D2FE5-A124-435E-849B-1F175328A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4640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C02E3233-6AAE-4C1B-AE83-1F42452759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61D83C53-3426-4942-AD79-A446DE55E2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D32533CB-4757-46E2-86A2-05B978D5B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E1AF3C1-9882-47E1-90B7-1A87A3099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E02AEC17-8B0A-48AB-8E3D-A1D8FEC5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852382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534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48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5732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779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134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10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loženie obsah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7CED91B-08CE-4DBE-9020-1C14AD232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0C1F8546-2B85-4C71-AF4A-507BA5912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CC298B-3C55-442F-904E-CDBE8111C3AB}" type="datetimeFigureOut">
              <a:rPr lang="sk-SK" smtClean="0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B7D5E56D-78B2-4AAC-B3D5-31213BB23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sk-SK" dirty="0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AA173CEA-BBCF-4AAC-BECC-30078BFFE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3E5F06-8913-4B54-9138-45AE85E68A3B}" type="slidenum">
              <a:rPr lang="sk-SK" smtClean="0"/>
              <a:pPr>
                <a:defRPr/>
              </a:pPr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974934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4491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522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854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2436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507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/>
              <a:pPr>
                <a:defRPr/>
              </a:pPr>
              <a:t>25. 2. 2021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BB49BF4F-70B9-4CE7-A155-B56549E45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A259B3E-4C7F-4C8C-8E07-78AD3CE1DD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2A2A16C-ABF4-4780-9D4E-B985D014C5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08E43-F644-45A3-A8C1-F152C78C73A6}" type="datetimeFigureOut">
              <a:rPr lang="sk-SK" smtClean="0"/>
              <a:t>25. 2. 2021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DDED170-953B-48A1-9DF5-6CEB503F7E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BA39C51-20B4-45D5-8577-899F060DB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16093-2AB5-429E-83A2-C59AD5D1858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50185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Kliknite sem a upravte štýly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25. 2. 2021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926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4293096"/>
            <a:ext cx="7416824" cy="72008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IMPLEMENTÁCIA PROJEKTU</a:t>
            </a: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600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Podnadpis 2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4257675" cy="1152128"/>
          </a:xfrm>
        </p:spPr>
        <p:txBody>
          <a:bodyPr rtlCol="0">
            <a:noAutofit/>
          </a:bodyPr>
          <a:lstStyle/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merateľné ukazovatele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sankčný mechanizmus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karta účastníka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monitorovanie projektov + monitorovacie správy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publicita projektu</a:t>
            </a:r>
          </a:p>
          <a:p>
            <a:pPr marL="457200" indent="-457200" algn="l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k-SK" sz="1200" dirty="0"/>
              <a:t>zmena projektu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Zmeny projektu 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916832"/>
            <a:ext cx="8186766" cy="4176463"/>
          </a:xfrm>
        </p:spPr>
        <p:txBody>
          <a:bodyPr/>
          <a:lstStyle/>
          <a:p>
            <a:pPr algn="just"/>
            <a:r>
              <a:rPr lang="sk-SK" sz="2000" dirty="0"/>
              <a:t>Formálna zmena projektu</a:t>
            </a:r>
          </a:p>
          <a:p>
            <a:pPr algn="just"/>
            <a:endParaRPr lang="sk-SK" sz="2000" dirty="0"/>
          </a:p>
          <a:p>
            <a:pPr algn="just"/>
            <a:r>
              <a:rPr lang="sk-SK" sz="2000" dirty="0"/>
              <a:t>Menej významná zmena projektu</a:t>
            </a:r>
          </a:p>
          <a:p>
            <a:pPr algn="just"/>
            <a:endParaRPr lang="sk-SK" sz="2000" dirty="0"/>
          </a:p>
          <a:p>
            <a:pPr algn="just"/>
            <a:r>
              <a:rPr lang="sk-SK" sz="2000" dirty="0"/>
              <a:t>Významnejšia zmena projektu</a:t>
            </a:r>
          </a:p>
          <a:p>
            <a:pPr algn="just"/>
            <a:endParaRPr lang="sk-SK" sz="2000" dirty="0"/>
          </a:p>
          <a:p>
            <a:pPr algn="just"/>
            <a:r>
              <a:rPr lang="sk-SK" sz="2000" dirty="0"/>
              <a:t>Podstatná zmena projektu</a:t>
            </a:r>
          </a:p>
        </p:txBody>
      </p:sp>
    </p:spTree>
    <p:extLst>
      <p:ext uri="{BB962C8B-B14F-4D97-AF65-F5344CB8AC3E}">
        <p14:creationId xmlns:p14="http://schemas.microsoft.com/office/powerpoint/2010/main" val="2931431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Formálna zmena projektu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556792"/>
            <a:ext cx="8186766" cy="4536503"/>
          </a:xfrm>
        </p:spPr>
        <p:txBody>
          <a:bodyPr/>
          <a:lstStyle/>
          <a:p>
            <a:pPr algn="just"/>
            <a:r>
              <a:rPr lang="sk-SK" sz="2000" dirty="0"/>
              <a:t>napr. mena štatutárneho orgánu, zmena kontaktných údajov, čísla účtu a pod.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Oznámenie o formálne zmene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Podporná dokumentácia k zmene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Právne účinky – deň kedy nastala zmena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Oznámenie o vzatí formálnej zmeny na vedomie</a:t>
            </a:r>
          </a:p>
          <a:p>
            <a:pPr algn="just"/>
            <a:endParaRPr lang="sk-SK" sz="2000" dirty="0"/>
          </a:p>
          <a:p>
            <a:pPr algn="just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457288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Menej významná zmena projektu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53650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sk-SK" sz="2000" dirty="0"/>
              <a:t>Napr. zmena termínu začatia realizácie aktivít, zmeny v jednotlivých položkách rozpočtu v zmysle záverov VO, skrátenie realizácie aktivít projektu...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Oznámenie o menej významnej zmene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Podporná dokumentácia k zmene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Právne účinky – deň kedy nastala zmena</a:t>
            </a:r>
          </a:p>
          <a:p>
            <a:pPr algn="just">
              <a:lnSpc>
                <a:spcPct val="150000"/>
              </a:lnSpc>
            </a:pPr>
            <a:r>
              <a:rPr lang="sk-SK" sz="2000" dirty="0"/>
              <a:t>Oznámenie o akceptovaní zmeny </a:t>
            </a:r>
          </a:p>
          <a:p>
            <a:pPr algn="just">
              <a:lnSpc>
                <a:spcPct val="150000"/>
              </a:lnSpc>
            </a:pPr>
            <a:r>
              <a:rPr lang="sk-SK" sz="2000" dirty="0">
                <a:solidFill>
                  <a:schemeClr val="accent6">
                    <a:lumMod val="75000"/>
                  </a:schemeClr>
                </a:solidFill>
              </a:rPr>
              <a:t>Výdavky až po účinnosti dodatku 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endParaRPr lang="sk-SK" sz="2000" dirty="0"/>
          </a:p>
          <a:p>
            <a:pPr algn="just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2549055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116632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Významnejšia zmena projektu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340768"/>
            <a:ext cx="8186766" cy="4104455"/>
          </a:xfrm>
        </p:spPr>
        <p:txBody>
          <a:bodyPr/>
          <a:lstStyle/>
          <a:p>
            <a:pPr algn="just"/>
            <a:r>
              <a:rPr lang="sk-SK" sz="2000" dirty="0"/>
              <a:t>Zmeny mimo formálnych a menej významných 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Žiadosť o zmenu zmluvy 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Podporná dokumentácia k zmene a zdôvodnenie </a:t>
            </a:r>
          </a:p>
          <a:p>
            <a:pPr marL="0" indent="0" algn="just">
              <a:buNone/>
            </a:pPr>
            <a:endParaRPr lang="sk-SK" sz="2000" dirty="0"/>
          </a:p>
          <a:p>
            <a:pPr algn="just"/>
            <a:r>
              <a:rPr lang="sk-SK" sz="2000" dirty="0"/>
              <a:t>Zmena je účinná dňom schválenia stanoviska k zmene </a:t>
            </a:r>
          </a:p>
          <a:p>
            <a:pPr algn="just"/>
            <a:endParaRPr lang="sk-SK" sz="2000" dirty="0"/>
          </a:p>
          <a:p>
            <a:pPr algn="just"/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18712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420888"/>
            <a:ext cx="8186766" cy="1143000"/>
          </a:xfrm>
        </p:spPr>
        <p:txBody>
          <a:bodyPr rtlCol="0">
            <a:normAutofit/>
          </a:bodyPr>
          <a:lstStyle/>
          <a:p>
            <a:r>
              <a:rPr lang="sk-SK" b="1" dirty="0">
                <a:solidFill>
                  <a:srgbClr val="E46C0A"/>
                </a:solidFill>
              </a:rPr>
              <a:t>Ďakujeme za pozornosť.</a:t>
            </a:r>
          </a:p>
        </p:txBody>
      </p:sp>
    </p:spTree>
    <p:extLst>
      <p:ext uri="{BB962C8B-B14F-4D97-AF65-F5344CB8AC3E}">
        <p14:creationId xmlns:p14="http://schemas.microsoft.com/office/powerpoint/2010/main" val="2954727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Projektové merateľné ukazovatele</a:t>
            </a:r>
            <a:br>
              <a:rPr lang="sk-SK" sz="3600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908720"/>
            <a:ext cx="8392446" cy="4104456"/>
          </a:xfrm>
        </p:spPr>
        <p:txBody>
          <a:bodyPr/>
          <a:lstStyle/>
          <a:p>
            <a:r>
              <a:rPr lang="sk-SK" sz="2400" dirty="0"/>
              <a:t>P0451 – Počet účastníkov </a:t>
            </a:r>
            <a:r>
              <a:rPr lang="sk-SK" sz="2400" u="sng" dirty="0"/>
              <a:t>zapojených do aktivít </a:t>
            </a:r>
            <a:r>
              <a:rPr lang="sk-SK" sz="2400" dirty="0"/>
              <a:t>zameraných na zlepšenie zručností a zvýšenie gramotnosti</a:t>
            </a:r>
          </a:p>
          <a:p>
            <a:r>
              <a:rPr lang="sk-SK" sz="2400" dirty="0"/>
              <a:t>P0455 – Počet účastníkov, ktorí </a:t>
            </a:r>
            <a:r>
              <a:rPr lang="sk-SK" sz="2400" u="sng" dirty="0"/>
              <a:t>absolvovali aktivity </a:t>
            </a:r>
            <a:r>
              <a:rPr lang="sk-SK" sz="2400" dirty="0"/>
              <a:t>na zlepšenie zručností a zvýšenie gramotnosti</a:t>
            </a:r>
          </a:p>
          <a:p>
            <a:r>
              <a:rPr lang="sk-SK" sz="2400" dirty="0"/>
              <a:t>P0499 - Počet účastníkov zapojených do aktivít na zlepšenie zručností a zvýšenie gramotnosti,  ktorým sa zlepšili kompetencie a zručnosti </a:t>
            </a:r>
            <a:r>
              <a:rPr lang="sk-SK" sz="2400" u="sng" dirty="0"/>
              <a:t>6 mesiacov po </a:t>
            </a:r>
            <a:r>
              <a:rPr lang="sk-SK" sz="2400" dirty="0"/>
              <a:t>absolvovaní programu</a:t>
            </a:r>
          </a:p>
          <a:p>
            <a:r>
              <a:rPr lang="sk-SK" sz="2400" dirty="0"/>
              <a:t>P0278 - Počet pedagogických a odborných zamestnancov </a:t>
            </a:r>
            <a:r>
              <a:rPr lang="sk-SK" sz="2400" u="sng" dirty="0"/>
              <a:t>zapojených do aktivít </a:t>
            </a:r>
            <a:r>
              <a:rPr lang="sk-SK" sz="2400" dirty="0"/>
              <a:t>na zvýšenie profesijných kompetencií</a:t>
            </a:r>
          </a:p>
          <a:p>
            <a:r>
              <a:rPr lang="sk-SK" sz="2400" dirty="0"/>
              <a:t>P0279 - Počet pedagogických a odborných zamestnancov, ktorí si prostredníctvom aktivít zvýšili profesijné kompetencie </a:t>
            </a:r>
          </a:p>
        </p:txBody>
      </p:sp>
    </p:spTree>
    <p:extLst>
      <p:ext uri="{BB962C8B-B14F-4D97-AF65-F5344CB8AC3E}">
        <p14:creationId xmlns:p14="http://schemas.microsoft.com/office/powerpoint/2010/main" val="280822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600" dirty="0">
                <a:solidFill>
                  <a:schemeClr val="accent6">
                    <a:lumMod val="75000"/>
                  </a:schemeClr>
                </a:solidFill>
              </a:rPr>
              <a:t>Sankčný mechanizmus</a:t>
            </a:r>
            <a:br>
              <a:rPr lang="sk-SK" sz="3600" dirty="0">
                <a:solidFill>
                  <a:schemeClr val="accent6">
                    <a:lumMod val="75000"/>
                  </a:schemeClr>
                </a:solidFill>
              </a:rPr>
            </a:br>
            <a:endParaRPr lang="sk-SK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7" name="Tabuľka 6">
            <a:extLst>
              <a:ext uri="{FF2B5EF4-FFF2-40B4-BE49-F238E27FC236}">
                <a16:creationId xmlns:a16="http://schemas.microsoft.com/office/drawing/2014/main" id="{F0BCA934-E0F6-4972-BDE1-9E0A2AB59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14130"/>
              </p:ext>
            </p:extLst>
          </p:nvPr>
        </p:nvGraphicFramePr>
        <p:xfrm>
          <a:off x="899592" y="1196752"/>
          <a:ext cx="6549593" cy="1892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1052">
                  <a:extLst>
                    <a:ext uri="{9D8B030D-6E8A-4147-A177-3AD203B41FA5}">
                      <a16:colId xmlns:a16="http://schemas.microsoft.com/office/drawing/2014/main" val="3908110008"/>
                    </a:ext>
                  </a:extLst>
                </a:gridCol>
                <a:gridCol w="5118541">
                  <a:extLst>
                    <a:ext uri="{9D8B030D-6E8A-4147-A177-3AD203B41FA5}">
                      <a16:colId xmlns:a16="http://schemas.microsoft.com/office/drawing/2014/main" val="1027824329"/>
                    </a:ext>
                  </a:extLst>
                </a:gridCol>
              </a:tblGrid>
              <a:tr h="9606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% naplnenie merateľných ukazovateľov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Uznanie oprávnenosti výdavkov </a:t>
                      </a:r>
                      <a:r>
                        <a:rPr lang="sk-SK" sz="1100" dirty="0">
                          <a:solidFill>
                            <a:srgbClr val="92D050"/>
                          </a:solidFill>
                          <a:effectLst/>
                        </a:rPr>
                        <a:t>mimo </a:t>
                      </a:r>
                      <a:r>
                        <a:rPr lang="sk-SK" sz="1100" dirty="0">
                          <a:solidFill>
                            <a:schemeClr val="bg1"/>
                          </a:solidFill>
                          <a:effectLst/>
                        </a:rPr>
                        <a:t>COVID - 19</a:t>
                      </a:r>
                      <a:endParaRPr lang="sk-SK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0318947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100 – 95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Možnosť čerpania rozpočtu vo výške 100%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2850811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od 94 do 80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Možnosť krátenia výdavkov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7607716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79 a menej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Podstatné porušenie Zmluvy o poskytnutí NFP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81564250"/>
                  </a:ext>
                </a:extLst>
              </a:tr>
            </a:tbl>
          </a:graphicData>
        </a:graphic>
      </p:graphicFrame>
      <p:graphicFrame>
        <p:nvGraphicFramePr>
          <p:cNvPr id="8" name="Tabuľka 7">
            <a:extLst>
              <a:ext uri="{FF2B5EF4-FFF2-40B4-BE49-F238E27FC236}">
                <a16:creationId xmlns:a16="http://schemas.microsoft.com/office/drawing/2014/main" id="{454B2346-FED5-40A7-A6E8-7D02C0EE5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4816991"/>
              </p:ext>
            </p:extLst>
          </p:nvPr>
        </p:nvGraphicFramePr>
        <p:xfrm>
          <a:off x="899591" y="3521373"/>
          <a:ext cx="6549593" cy="18925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1052">
                  <a:extLst>
                    <a:ext uri="{9D8B030D-6E8A-4147-A177-3AD203B41FA5}">
                      <a16:colId xmlns:a16="http://schemas.microsoft.com/office/drawing/2014/main" val="3908110008"/>
                    </a:ext>
                  </a:extLst>
                </a:gridCol>
                <a:gridCol w="5118541">
                  <a:extLst>
                    <a:ext uri="{9D8B030D-6E8A-4147-A177-3AD203B41FA5}">
                      <a16:colId xmlns:a16="http://schemas.microsoft.com/office/drawing/2014/main" val="1027824329"/>
                    </a:ext>
                  </a:extLst>
                </a:gridCol>
              </a:tblGrid>
              <a:tr h="9606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% naplnenie merateľných ukazovateľov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Uznanie oprávnenosti výdavkov </a:t>
                      </a:r>
                      <a:r>
                        <a:rPr lang="sk-SK" sz="1100" dirty="0">
                          <a:solidFill>
                            <a:srgbClr val="92D050"/>
                          </a:solidFill>
                          <a:effectLst/>
                        </a:rPr>
                        <a:t>v rámci </a:t>
                      </a:r>
                      <a:r>
                        <a:rPr lang="sk-SK" sz="1100" dirty="0">
                          <a:solidFill>
                            <a:schemeClr val="bg1"/>
                          </a:solidFill>
                          <a:effectLst/>
                        </a:rPr>
                        <a:t>COVID - 19</a:t>
                      </a:r>
                      <a:endParaRPr lang="sk-SK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0318947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100 – 85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Možnosť čerpania rozpočtu vo výške 100%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2850811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od 84 do 55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>
                          <a:effectLst/>
                        </a:rPr>
                        <a:t>Možnosť krátenia výdavkov</a:t>
                      </a:r>
                      <a:endParaRPr lang="sk-SK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47607716"/>
                  </a:ext>
                </a:extLst>
              </a:tr>
              <a:tr h="310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menej ako 55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k-SK" sz="1100" dirty="0">
                          <a:effectLst/>
                        </a:rPr>
                        <a:t>Podstatné porušenie Zmluvy o poskytnutí NFP</a:t>
                      </a:r>
                      <a:endParaRPr lang="sk-SK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815642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480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-27384"/>
            <a:ext cx="8186766" cy="77809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Karta účastníka 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692696"/>
            <a:ext cx="8186766" cy="4588545"/>
          </a:xfrm>
        </p:spPr>
        <p:txBody>
          <a:bodyPr/>
          <a:lstStyle/>
          <a:p>
            <a:pPr>
              <a:buNone/>
            </a:pPr>
            <a:r>
              <a:rPr lang="sk-SK" sz="1800" u="sng" dirty="0"/>
              <a:t>Účastníci projektu:</a:t>
            </a:r>
          </a:p>
          <a:p>
            <a:pPr algn="just">
              <a:lnSpc>
                <a:spcPct val="150000"/>
              </a:lnSpc>
            </a:pPr>
            <a:r>
              <a:rPr lang="sk-SK" sz="1800" b="1" dirty="0"/>
              <a:t>sú osoby priamo zúčastňujúce sa aktivít projektu , </a:t>
            </a:r>
            <a:r>
              <a:rPr lang="sk-SK" sz="1800" b="1" dirty="0" err="1"/>
              <a:t>t.j</a:t>
            </a:r>
            <a:r>
              <a:rPr lang="sk-SK" sz="1800" b="1" dirty="0"/>
              <a:t>. žiaci, PZ a OZ školy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nie sú osoby, ktoré využívajú výsledky projektu nepriamo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o každom účastníkovi musia byť evidované údaje týkajúce sa zamestnania, veku, vzdelania, znevýhodnenia a všetky tieto údaje musia byť rozdelené podľa pohlavia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Účastník môže byť v projekte vykázaný iba raz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započítaní bez ohľadu na to, či sa zúčastnili aktivity/aktivít projektu v plánovanom rozsahu alebo opustili aktivitu predčasne</a:t>
            </a:r>
          </a:p>
          <a:p>
            <a:pPr algn="just">
              <a:lnSpc>
                <a:spcPct val="150000"/>
              </a:lnSpc>
            </a:pPr>
            <a:r>
              <a:rPr lang="sk-SK" sz="1800" dirty="0"/>
              <a:t>ktorí predčasne opustili aktivitu a neskôr vrátia sa -  upraví sa len údaj o odchode. Údaj o vstupe do aktivity ostáva nemenný, </a:t>
            </a:r>
            <a:r>
              <a:rPr lang="sk-SK" sz="1800" dirty="0" err="1"/>
              <a:t>t.j</a:t>
            </a:r>
            <a:r>
              <a:rPr lang="sk-SK" sz="1800" dirty="0"/>
              <a:t>. ostávajú v platnosti údaje zaevidované a platné pri prvotnom vstúpení do aktivity daného projektu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endParaRPr lang="sk-SK" sz="1800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sk-SK" sz="1800" dirty="0"/>
          </a:p>
          <a:p>
            <a:pPr algn="just">
              <a:lnSpc>
                <a:spcPct val="150000"/>
              </a:lnSpc>
              <a:buFontTx/>
              <a:buChar char="-"/>
            </a:pPr>
            <a:endParaRPr lang="sk-SK" sz="1800" dirty="0"/>
          </a:p>
        </p:txBody>
      </p:sp>
    </p:spTree>
    <p:extLst>
      <p:ext uri="{BB962C8B-B14F-4D97-AF65-F5344CB8AC3E}">
        <p14:creationId xmlns:p14="http://schemas.microsoft.com/office/powerpoint/2010/main" val="248737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2700" dirty="0">
                <a:solidFill>
                  <a:schemeClr val="accent6">
                    <a:lumMod val="75000"/>
                  </a:schemeClr>
                </a:solidFill>
              </a:rPr>
              <a:t>Monitorovanie projektov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3"/>
            <a:ext cx="8186766" cy="4680520"/>
          </a:xfrm>
        </p:spPr>
        <p:txBody>
          <a:bodyPr/>
          <a:lstStyle/>
          <a:p>
            <a:pPr algn="just"/>
            <a:endParaRPr lang="sk-SK" sz="1800" dirty="0"/>
          </a:p>
          <a:p>
            <a:pPr marL="0" indent="0">
              <a:buNone/>
            </a:pPr>
            <a:r>
              <a:rPr lang="sk-SK" sz="2000" b="1" dirty="0"/>
              <a:t>1) Doplňujúce monitorovacie údaje k ŽoP </a:t>
            </a:r>
          </a:p>
          <a:p>
            <a:pPr algn="just"/>
            <a:r>
              <a:rPr lang="sk-SK" sz="2000" dirty="0"/>
              <a:t>v rámci priebežnej ŽoP a zúčtovania zálohovej platby</a:t>
            </a:r>
          </a:p>
          <a:p>
            <a:pPr algn="just"/>
            <a:r>
              <a:rPr lang="sk-SK" sz="2000" dirty="0"/>
              <a:t>plnenie merateľných ukazovateľov, problémy, riziká a ďalšie informácie</a:t>
            </a:r>
          </a:p>
          <a:p>
            <a:pPr marL="0" indent="0" algn="just">
              <a:buNone/>
            </a:pPr>
            <a:endParaRPr lang="sk-SK" sz="2000" b="1" dirty="0"/>
          </a:p>
          <a:p>
            <a:pPr marL="0" indent="0">
              <a:buNone/>
            </a:pPr>
            <a:r>
              <a:rPr lang="sk-SK" sz="2000" b="1" dirty="0"/>
              <a:t>2) Monitorovacie správy projektu</a:t>
            </a:r>
          </a:p>
          <a:p>
            <a:pPr algn="just"/>
            <a:r>
              <a:rPr lang="sk-SK" sz="2000" dirty="0"/>
              <a:t>Výročná </a:t>
            </a:r>
          </a:p>
          <a:p>
            <a:pPr algn="just"/>
            <a:r>
              <a:rPr lang="sk-SK" sz="2000" dirty="0"/>
              <a:t>Záverečná </a:t>
            </a:r>
          </a:p>
          <a:p>
            <a:pPr algn="just"/>
            <a:r>
              <a:rPr lang="sk-SK" sz="2000" dirty="0"/>
              <a:t>Následná </a:t>
            </a:r>
          </a:p>
          <a:p>
            <a:pPr algn="just"/>
            <a:r>
              <a:rPr lang="sk-SK" sz="2000" dirty="0"/>
              <a:t>Mimoriadna </a:t>
            </a:r>
          </a:p>
          <a:p>
            <a:pPr marL="0" indent="0" algn="just">
              <a:buNone/>
            </a:pP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1363651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2700" dirty="0">
                <a:solidFill>
                  <a:schemeClr val="accent6">
                    <a:lumMod val="75000"/>
                  </a:schemeClr>
                </a:solidFill>
              </a:rPr>
              <a:t>Monitorovanie projektov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196753"/>
            <a:ext cx="8186766" cy="4680520"/>
          </a:xfrm>
        </p:spPr>
        <p:txBody>
          <a:bodyPr/>
          <a:lstStyle/>
          <a:p>
            <a:pPr marL="0" indent="0" algn="ctr">
              <a:buNone/>
            </a:pPr>
            <a:r>
              <a:rPr lang="sk-SK" sz="1800" b="1" dirty="0"/>
              <a:t>Výročná monitorovacia správa </a:t>
            </a:r>
          </a:p>
          <a:p>
            <a:pPr algn="just"/>
            <a:r>
              <a:rPr lang="sk-SK" sz="1800" dirty="0"/>
              <a:t>prijímateľ je povinný počas realizácie aktivít projektu predložiť </a:t>
            </a:r>
            <a:r>
              <a:rPr lang="sk-SK" sz="1800" b="1" dirty="0"/>
              <a:t>monitorovaciu správu projektu s príznakom </a:t>
            </a:r>
            <a:r>
              <a:rPr lang="sk-SK" sz="1800" b="1" i="1" dirty="0"/>
              <a:t>„výročná“ – VMS </a:t>
            </a:r>
          </a:p>
          <a:p>
            <a:pPr algn="just"/>
            <a:r>
              <a:rPr lang="sk-SK" sz="1800" dirty="0"/>
              <a:t>obsahuje všetky základné údaje o projekte, tak aby bolo možné spoľahlivo vykonávať jeho monitorovanie a zároveň získať príslušné výstupy pre potreby hodnotenia</a:t>
            </a:r>
          </a:p>
          <a:p>
            <a:pPr algn="just"/>
            <a:r>
              <a:rPr lang="sk-SK" sz="1800" dirty="0"/>
              <a:t>jednotný termín vypracovania VMS, tak aby obsahovala údaje a reflektovala stav projektu k 31.12. roku n. - zabezpečiť zaevidovanie aktuálnych údajov, ktoré sú predmetom VMS projektu a sú získavané z úrovne Prijímateľa, v ITMS2014+ bezodkladne po uplynutí monitorovaného obdobia </a:t>
            </a:r>
          </a:p>
          <a:p>
            <a:pPr algn="just"/>
            <a:r>
              <a:rPr lang="sk-SK" sz="1800" dirty="0"/>
              <a:t>v prípade VMS Prijímateľ vyplní monitorované obdobie v zmysle zmluvy o poskytnutí nenávratného finančného príspevku (napr. od účinnosti zmluvy o NFP do 31.12. roku n, od 1.1. do 31.12. roku n a pod.).</a:t>
            </a:r>
          </a:p>
          <a:p>
            <a:endParaRPr lang="sk-SK" sz="2000" dirty="0"/>
          </a:p>
          <a:p>
            <a:pPr marL="0" indent="0" algn="just">
              <a:buNone/>
            </a:pPr>
            <a:endParaRPr lang="sk-SK" sz="2000" b="1" dirty="0"/>
          </a:p>
        </p:txBody>
      </p:sp>
    </p:spTree>
    <p:extLst>
      <p:ext uri="{BB962C8B-B14F-4D97-AF65-F5344CB8AC3E}">
        <p14:creationId xmlns:p14="http://schemas.microsoft.com/office/powerpoint/2010/main" val="118002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Záverečná monitorovacia správa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0"/>
            <a:ext cx="8186766" cy="4824535"/>
          </a:xfrm>
        </p:spPr>
        <p:txBody>
          <a:bodyPr/>
          <a:lstStyle/>
          <a:p>
            <a:pPr algn="just"/>
            <a:r>
              <a:rPr lang="sk-SK" sz="1800" dirty="0"/>
              <a:t>prijímateľ je povinný </a:t>
            </a:r>
            <a:r>
              <a:rPr lang="sk-SK" sz="1800" b="1" dirty="0"/>
              <a:t>do 30 pracovných dní </a:t>
            </a:r>
            <a:r>
              <a:rPr lang="sk-SK" sz="1800" dirty="0"/>
              <a:t>odo dňa ukončenia realizácie aktivít projektu predložiť Poskytovateľovi </a:t>
            </a:r>
            <a:r>
              <a:rPr lang="sk-SK" sz="1800" b="1" dirty="0"/>
              <a:t>monitorovaciu správu projektu </a:t>
            </a:r>
            <a:r>
              <a:rPr lang="sk-SK" sz="1800" dirty="0"/>
              <a:t>s príznakom </a:t>
            </a:r>
            <a:r>
              <a:rPr lang="sk-SK" sz="1800" b="1" i="1" dirty="0"/>
              <a:t>„záverečná“</a:t>
            </a:r>
            <a:r>
              <a:rPr lang="sk-SK" sz="1800" dirty="0"/>
              <a:t>. </a:t>
            </a:r>
          </a:p>
          <a:p>
            <a:pPr algn="just"/>
            <a:r>
              <a:rPr lang="sk-SK" sz="1800" dirty="0"/>
              <a:t>Monitorované obdobie tejto monitorovacej správy projektu je obdobie od </a:t>
            </a:r>
            <a:r>
              <a:rPr lang="sk-SK" sz="1800" b="1" dirty="0"/>
              <a:t>účinnosti </a:t>
            </a:r>
            <a:r>
              <a:rPr lang="sk-SK" sz="1800" dirty="0"/>
              <a:t>zmluvy o NFP do momentu </a:t>
            </a:r>
            <a:r>
              <a:rPr lang="sk-SK" sz="1800" b="1" dirty="0"/>
              <a:t>ukončenia realizácie aktivít projektu </a:t>
            </a:r>
          </a:p>
          <a:p>
            <a:pPr algn="just"/>
            <a:r>
              <a:rPr lang="sk-SK" sz="1800" dirty="0"/>
              <a:t>reálne dosiahnuté hodnoty merateľných ukazovateľov projektu za celé obdobie, </a:t>
            </a:r>
          </a:p>
          <a:p>
            <a:pPr algn="just"/>
            <a:r>
              <a:rPr lang="sk-SK" sz="1800" dirty="0"/>
              <a:t>udržateľnosť projektu, </a:t>
            </a:r>
          </a:p>
          <a:p>
            <a:pPr algn="just"/>
            <a:r>
              <a:rPr lang="sk-SK" sz="1800" dirty="0"/>
              <a:t>predbežný konečný rozpočet projektu zostavený na základe analytického účtovníctva Prijímateľa, </a:t>
            </a:r>
          </a:p>
          <a:p>
            <a:pPr algn="just"/>
            <a:r>
              <a:rPr lang="sk-SK" sz="1800" dirty="0"/>
              <a:t>skutočný časový harmonogram realizácie projektu, </a:t>
            </a:r>
          </a:p>
          <a:p>
            <a:pPr algn="just"/>
            <a:r>
              <a:rPr lang="sk-SK" sz="1800" dirty="0"/>
              <a:t>zdôvodnenie v prípade nedosiahnutia stanovených hodnôt merateľných ukazovateľov vrátane ukazovateľov k horizontálnym princípom, </a:t>
            </a:r>
          </a:p>
          <a:p>
            <a:pPr algn="just"/>
            <a:r>
              <a:rPr lang="sk-SK" sz="1800" dirty="0"/>
              <a:t>ďalšiu podpornú dokumentáciu preukazujúcu plnenie merateľných ukazovateľov</a:t>
            </a:r>
            <a:endParaRPr lang="sk-SK" sz="2000" dirty="0"/>
          </a:p>
        </p:txBody>
      </p:sp>
    </p:spTree>
    <p:extLst>
      <p:ext uri="{BB962C8B-B14F-4D97-AF65-F5344CB8AC3E}">
        <p14:creationId xmlns:p14="http://schemas.microsoft.com/office/powerpoint/2010/main" val="3303442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418654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Následná monitorovacia správa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268761"/>
            <a:ext cx="8186766" cy="2592288"/>
          </a:xfrm>
        </p:spPr>
        <p:txBody>
          <a:bodyPr/>
          <a:lstStyle/>
          <a:p>
            <a:pPr algn="just"/>
            <a:r>
              <a:rPr lang="sk-SK" sz="1800" dirty="0"/>
              <a:t>počas obdobia udržateľnosti projektu </a:t>
            </a:r>
          </a:p>
          <a:p>
            <a:pPr algn="just"/>
            <a:r>
              <a:rPr lang="sk-SK" sz="1800" dirty="0"/>
              <a:t>momentom ukončenia realizácie projektu sa začína obdobie </a:t>
            </a:r>
            <a:r>
              <a:rPr lang="sk-SK" sz="1800" b="1" dirty="0"/>
              <a:t>udržateľnosti projektu</a:t>
            </a:r>
            <a:r>
              <a:rPr lang="sk-SK" sz="1800" dirty="0"/>
              <a:t>. </a:t>
            </a:r>
          </a:p>
          <a:p>
            <a:pPr algn="just"/>
            <a:r>
              <a:rPr lang="sk-SK" sz="1800" dirty="0"/>
              <a:t>projekt sa považuje za ukončený ak sa skutočne zrealizovali všetky aktivity a došlo k finančnému ukončeniu projektu.</a:t>
            </a:r>
          </a:p>
          <a:p>
            <a:pPr algn="just"/>
            <a:r>
              <a:rPr lang="sk-SK" sz="1800" dirty="0"/>
              <a:t>Následnú monitorovaciu správu je Prijímateľ povinný predkladať Poskytovateľovi každých </a:t>
            </a:r>
            <a:r>
              <a:rPr lang="sk-SK" sz="1800" b="1" dirty="0"/>
              <a:t>12 mesiacov odo dňa finančného ukončenia </a:t>
            </a:r>
            <a:r>
              <a:rPr lang="sk-SK" sz="1800" dirty="0"/>
              <a:t>projektu, </a:t>
            </a:r>
          </a:p>
          <a:p>
            <a:pPr algn="just"/>
            <a:r>
              <a:rPr lang="sk-SK" sz="1800" dirty="0"/>
              <a:t>Predkladá sa 1 NMS</a:t>
            </a:r>
          </a:p>
          <a:p>
            <a:pPr algn="just"/>
            <a:endParaRPr lang="sk-SK" sz="1800" dirty="0"/>
          </a:p>
          <a:p>
            <a:pPr marL="0" indent="0" algn="just">
              <a:buNone/>
            </a:pPr>
            <a:endParaRPr lang="sk-SK" sz="1800" dirty="0"/>
          </a:p>
        </p:txBody>
      </p:sp>
      <p:cxnSp>
        <p:nvCxnSpPr>
          <p:cNvPr id="6" name="Rovná spojovacia šípka 5">
            <a:extLst>
              <a:ext uri="{FF2B5EF4-FFF2-40B4-BE49-F238E27FC236}">
                <a16:creationId xmlns:a16="http://schemas.microsoft.com/office/drawing/2014/main" id="{C9E09CA9-03A7-4FC0-B44F-E6279B6C7490}"/>
              </a:ext>
            </a:extLst>
          </p:cNvPr>
          <p:cNvCxnSpPr/>
          <p:nvPr/>
        </p:nvCxnSpPr>
        <p:spPr>
          <a:xfrm>
            <a:off x="755576" y="4797152"/>
            <a:ext cx="77048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Šípka: nadol 7">
            <a:extLst>
              <a:ext uri="{FF2B5EF4-FFF2-40B4-BE49-F238E27FC236}">
                <a16:creationId xmlns:a16="http://schemas.microsoft.com/office/drawing/2014/main" id="{3C0FA8CD-7BAB-46AE-A427-3FFA1A58C322}"/>
              </a:ext>
            </a:extLst>
          </p:cNvPr>
          <p:cNvSpPr/>
          <p:nvPr/>
        </p:nvSpPr>
        <p:spPr>
          <a:xfrm>
            <a:off x="2483768" y="4077072"/>
            <a:ext cx="288032" cy="634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80389975-0D9B-4AAB-82BF-86F9768FE4F9}"/>
              </a:ext>
            </a:extLst>
          </p:cNvPr>
          <p:cNvSpPr txBox="1"/>
          <p:nvPr/>
        </p:nvSpPr>
        <p:spPr>
          <a:xfrm>
            <a:off x="1835696" y="48691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/>
              <a:t>31.12.2020</a:t>
            </a:r>
          </a:p>
          <a:p>
            <a:r>
              <a:rPr lang="sk-SK" sz="900" dirty="0"/>
              <a:t>Ukončenie realizácie aktivít </a:t>
            </a:r>
          </a:p>
        </p:txBody>
      </p:sp>
      <p:sp>
        <p:nvSpPr>
          <p:cNvPr id="11" name="Šípka: nadol 10">
            <a:extLst>
              <a:ext uri="{FF2B5EF4-FFF2-40B4-BE49-F238E27FC236}">
                <a16:creationId xmlns:a16="http://schemas.microsoft.com/office/drawing/2014/main" id="{42AEA4C3-71F5-4D62-85B4-6F0FA76D7DDA}"/>
              </a:ext>
            </a:extLst>
          </p:cNvPr>
          <p:cNvSpPr/>
          <p:nvPr/>
        </p:nvSpPr>
        <p:spPr>
          <a:xfrm>
            <a:off x="3851920" y="4077071"/>
            <a:ext cx="288032" cy="634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575E4EBD-8806-41B0-8579-CCF4F670D7CB}"/>
              </a:ext>
            </a:extLst>
          </p:cNvPr>
          <p:cNvSpPr txBox="1"/>
          <p:nvPr/>
        </p:nvSpPr>
        <p:spPr>
          <a:xfrm>
            <a:off x="3419872" y="486916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/>
              <a:t>31.3.2021</a:t>
            </a:r>
          </a:p>
          <a:p>
            <a:r>
              <a:rPr lang="sk-SK" sz="900" dirty="0"/>
              <a:t>Ukončenie projektu</a:t>
            </a:r>
          </a:p>
        </p:txBody>
      </p:sp>
      <p:sp>
        <p:nvSpPr>
          <p:cNvPr id="13" name="Šípka: nadol 12">
            <a:extLst>
              <a:ext uri="{FF2B5EF4-FFF2-40B4-BE49-F238E27FC236}">
                <a16:creationId xmlns:a16="http://schemas.microsoft.com/office/drawing/2014/main" id="{526898FB-0BBA-4D3A-BAEC-60432E2D8833}"/>
              </a:ext>
            </a:extLst>
          </p:cNvPr>
          <p:cNvSpPr/>
          <p:nvPr/>
        </p:nvSpPr>
        <p:spPr>
          <a:xfrm>
            <a:off x="6228186" y="4077071"/>
            <a:ext cx="288032" cy="634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58F5F77F-CF68-4AD3-95EA-77E96D6E48E5}"/>
              </a:ext>
            </a:extLst>
          </p:cNvPr>
          <p:cNvSpPr txBox="1"/>
          <p:nvPr/>
        </p:nvSpPr>
        <p:spPr>
          <a:xfrm>
            <a:off x="5796136" y="4869160"/>
            <a:ext cx="12241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/>
              <a:t>31.3.2022</a:t>
            </a:r>
          </a:p>
          <a:p>
            <a:pPr algn="ctr"/>
            <a:r>
              <a:rPr lang="sk-SK" sz="900" dirty="0"/>
              <a:t>Koniec sledovaného obdobia</a:t>
            </a:r>
          </a:p>
        </p:txBody>
      </p:sp>
      <p:sp>
        <p:nvSpPr>
          <p:cNvPr id="15" name="Šípka: nadol 14">
            <a:extLst>
              <a:ext uri="{FF2B5EF4-FFF2-40B4-BE49-F238E27FC236}">
                <a16:creationId xmlns:a16="http://schemas.microsoft.com/office/drawing/2014/main" id="{CAF367D3-69C9-4D85-BC7C-A20C65A261E1}"/>
              </a:ext>
            </a:extLst>
          </p:cNvPr>
          <p:cNvSpPr/>
          <p:nvPr/>
        </p:nvSpPr>
        <p:spPr>
          <a:xfrm>
            <a:off x="7006528" y="4066908"/>
            <a:ext cx="288032" cy="634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B9B67C8A-FB94-4CEA-B38B-A0BDF7095FD3}"/>
              </a:ext>
            </a:extLst>
          </p:cNvPr>
          <p:cNvSpPr txBox="1"/>
          <p:nvPr/>
        </p:nvSpPr>
        <p:spPr>
          <a:xfrm>
            <a:off x="6538476" y="355907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/>
              <a:t>30.4.2022</a:t>
            </a:r>
          </a:p>
          <a:p>
            <a:pPr algn="ctr"/>
            <a:r>
              <a:rPr lang="sk-SK" sz="900" dirty="0"/>
              <a:t>Predloženie NMS</a:t>
            </a:r>
          </a:p>
        </p:txBody>
      </p:sp>
      <p:cxnSp>
        <p:nvCxnSpPr>
          <p:cNvPr id="17" name="Rovná spojovacia šípka 16">
            <a:extLst>
              <a:ext uri="{FF2B5EF4-FFF2-40B4-BE49-F238E27FC236}">
                <a16:creationId xmlns:a16="http://schemas.microsoft.com/office/drawing/2014/main" id="{B353E5E6-F588-492B-96A6-BE936E66D7B5}"/>
              </a:ext>
            </a:extLst>
          </p:cNvPr>
          <p:cNvCxnSpPr/>
          <p:nvPr/>
        </p:nvCxnSpPr>
        <p:spPr>
          <a:xfrm>
            <a:off x="4355976" y="4293096"/>
            <a:ext cx="17281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BlokTextu 17">
            <a:extLst>
              <a:ext uri="{FF2B5EF4-FFF2-40B4-BE49-F238E27FC236}">
                <a16:creationId xmlns:a16="http://schemas.microsoft.com/office/drawing/2014/main" id="{529F39D9-5D3D-49BF-8256-20574CB0D481}"/>
              </a:ext>
            </a:extLst>
          </p:cNvPr>
          <p:cNvSpPr txBox="1"/>
          <p:nvPr/>
        </p:nvSpPr>
        <p:spPr>
          <a:xfrm>
            <a:off x="4860032" y="4066908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900" dirty="0"/>
              <a:t>12 mesiacov</a:t>
            </a:r>
          </a:p>
        </p:txBody>
      </p:sp>
      <p:cxnSp>
        <p:nvCxnSpPr>
          <p:cNvPr id="20" name="Rovná spojovacia šípka 19">
            <a:extLst>
              <a:ext uri="{FF2B5EF4-FFF2-40B4-BE49-F238E27FC236}">
                <a16:creationId xmlns:a16="http://schemas.microsoft.com/office/drawing/2014/main" id="{3122D29C-4105-47CA-B638-9C2ED87527D9}"/>
              </a:ext>
            </a:extLst>
          </p:cNvPr>
          <p:cNvCxnSpPr>
            <a:cxnSpLocks/>
          </p:cNvCxnSpPr>
          <p:nvPr/>
        </p:nvCxnSpPr>
        <p:spPr>
          <a:xfrm>
            <a:off x="6516218" y="4294608"/>
            <a:ext cx="4956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BlokTextu 21">
            <a:extLst>
              <a:ext uri="{FF2B5EF4-FFF2-40B4-BE49-F238E27FC236}">
                <a16:creationId xmlns:a16="http://schemas.microsoft.com/office/drawing/2014/main" id="{BDED3258-66A9-40F3-BDDE-4B40E35A06D5}"/>
              </a:ext>
            </a:extLst>
          </p:cNvPr>
          <p:cNvSpPr txBox="1"/>
          <p:nvPr/>
        </p:nvSpPr>
        <p:spPr>
          <a:xfrm>
            <a:off x="6516216" y="404298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900" dirty="0"/>
              <a:t>1 mes.</a:t>
            </a:r>
          </a:p>
        </p:txBody>
      </p:sp>
    </p:spTree>
    <p:extLst>
      <p:ext uri="{BB962C8B-B14F-4D97-AF65-F5344CB8AC3E}">
        <p14:creationId xmlns:p14="http://schemas.microsoft.com/office/powerpoint/2010/main" val="2270473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k-SK" sz="3000" dirty="0">
                <a:solidFill>
                  <a:srgbClr val="E46C0A"/>
                </a:solidFill>
              </a:rPr>
              <a:t>Publicita projektu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500034" y="1556792"/>
            <a:ext cx="8186766" cy="4536503"/>
          </a:xfrm>
        </p:spPr>
        <p:txBody>
          <a:bodyPr/>
          <a:lstStyle/>
          <a:p>
            <a:pPr lvl="0" algn="just"/>
            <a:r>
              <a:rPr lang="sk-SK" sz="1600" b="1" dirty="0"/>
              <a:t>Označenie objektov, priestorov budovy a školiacich miestností</a:t>
            </a:r>
            <a:r>
              <a:rPr lang="sk-SK" sz="1600" dirty="0"/>
              <a:t>, v ktorých sa uskutočňujú aktivity projektu – stačí jednoduchý plagát vo formáte A3</a:t>
            </a:r>
          </a:p>
          <a:p>
            <a:pPr lvl="0" algn="just"/>
            <a:r>
              <a:rPr lang="sk-SK" sz="1600" b="1" dirty="0"/>
              <a:t>Informačné a odborné materiály, dokumenty a propagačné predmety</a:t>
            </a:r>
            <a:r>
              <a:rPr lang="sk-SK" sz="1600" dirty="0"/>
              <a:t> – podľa inštrukcií v manuáli </a:t>
            </a:r>
            <a:r>
              <a:rPr lang="sk-SK" sz="1600" dirty="0" err="1"/>
              <a:t>IaK</a:t>
            </a:r>
            <a:endParaRPr lang="sk-SK" sz="1600" dirty="0"/>
          </a:p>
          <a:p>
            <a:pPr lvl="0" algn="just"/>
            <a:r>
              <a:rPr lang="sk-SK" sz="1600" dirty="0"/>
              <a:t>Označenie </a:t>
            </a:r>
            <a:r>
              <a:rPr lang="sk-SK" sz="1600" b="1" dirty="0"/>
              <a:t>dlhodobého majetku a spotrebného tovaru </a:t>
            </a:r>
            <a:r>
              <a:rPr lang="sk-SK" sz="1600" dirty="0"/>
              <a:t>– podľa inštrukcií v manuáli </a:t>
            </a:r>
            <a:r>
              <a:rPr lang="sk-SK" sz="1600" dirty="0" err="1"/>
              <a:t>IaK</a:t>
            </a:r>
            <a:endParaRPr lang="sk-SK" sz="1600" dirty="0"/>
          </a:p>
          <a:p>
            <a:pPr lvl="0" algn="just"/>
            <a:r>
              <a:rPr lang="sk-SK" sz="1600" b="1" dirty="0"/>
              <a:t>Informačné aktivity </a:t>
            </a:r>
            <a:r>
              <a:rPr lang="sk-SK" sz="1600" dirty="0"/>
              <a:t>(konferencie, semináre...) – v miestnosti umiestnené logo ESF a EFRR s odkazom na EÚ, prípadne vlajka EÚ</a:t>
            </a:r>
          </a:p>
          <a:p>
            <a:pPr lvl="0" algn="just"/>
            <a:r>
              <a:rPr lang="sk-SK" sz="1600" b="1" dirty="0"/>
              <a:t>Propagácia v médiách </a:t>
            </a:r>
            <a:r>
              <a:rPr lang="sk-SK" sz="1600" dirty="0"/>
              <a:t>– inzercie, tlačové konferencie, televízne a rozhlasové spoty v zmysle inštrukcií v manuáli </a:t>
            </a:r>
            <a:r>
              <a:rPr lang="sk-SK" sz="1600" dirty="0" err="1"/>
              <a:t>IaK</a:t>
            </a:r>
            <a:endParaRPr lang="sk-SK" sz="1600" dirty="0"/>
          </a:p>
          <a:p>
            <a:pPr lvl="0" algn="just"/>
            <a:r>
              <a:rPr lang="sk-SK" sz="1600" b="1" dirty="0"/>
              <a:t>Fotodokumentácia</a:t>
            </a:r>
            <a:r>
              <a:rPr lang="sk-SK" sz="1600" dirty="0"/>
              <a:t> - prijímateľ je povinný priebežne vytvárať fotodokumentáciu, resp. audiovizuálne záznamy z realizácie aktivít projektu, pričom musí ísť najmä o záznamy zo školiacich, tréningových a iných aktivít s účastníkmi/cieľovými skupinami projektu. </a:t>
            </a:r>
          </a:p>
          <a:p>
            <a:pPr lvl="0" algn="just"/>
            <a:r>
              <a:rPr lang="sk-SK" sz="1600" b="1" dirty="0"/>
              <a:t>Webová stránka </a:t>
            </a:r>
            <a:r>
              <a:rPr lang="sk-SK" sz="1600" dirty="0"/>
              <a:t>– povinnosť informovať a realizácii projektu</a:t>
            </a:r>
          </a:p>
        </p:txBody>
      </p:sp>
    </p:spTree>
    <p:extLst>
      <p:ext uri="{BB962C8B-B14F-4D97-AF65-F5344CB8AC3E}">
        <p14:creationId xmlns:p14="http://schemas.microsoft.com/office/powerpoint/2010/main" val="2070301589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lastný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</TotalTime>
  <Words>926</Words>
  <Application>Microsoft Office PowerPoint</Application>
  <PresentationFormat>Prezentácia na obrazovke (4:3)</PresentationFormat>
  <Paragraphs>124</Paragraphs>
  <Slides>14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3</vt:i4>
      </vt:variant>
      <vt:variant>
        <vt:lpstr>Nadpisy snímok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Motív Office</vt:lpstr>
      <vt:lpstr>Vlastný návrh</vt:lpstr>
      <vt:lpstr>1_Motív Office</vt:lpstr>
      <vt:lpstr>IMPLEMENTÁCIA PROJEKTU </vt:lpstr>
      <vt:lpstr>Projektové merateľné ukazovatele </vt:lpstr>
      <vt:lpstr>Sankčný mechanizmus </vt:lpstr>
      <vt:lpstr>Karta účastníka </vt:lpstr>
      <vt:lpstr>Monitorovanie projektov</vt:lpstr>
      <vt:lpstr>Monitorovanie projektov</vt:lpstr>
      <vt:lpstr>Záverečná monitorovacia správa</vt:lpstr>
      <vt:lpstr>Následná monitorovacia správa</vt:lpstr>
      <vt:lpstr>Publicita projektu</vt:lpstr>
      <vt:lpstr>Zmeny projektu </vt:lpstr>
      <vt:lpstr>Formálna zmena projektu</vt:lpstr>
      <vt:lpstr>Menej významná zmena projektu</vt:lpstr>
      <vt:lpstr>Významnejšia zmena projektu</vt:lpstr>
      <vt:lpstr>Ďakujeme za pozornosť.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Rosinčinová Petra</dc:creator>
  <cp:lastModifiedBy>Motyľ Rastislav</cp:lastModifiedBy>
  <cp:revision>132</cp:revision>
  <dcterms:created xsi:type="dcterms:W3CDTF">2015-06-03T20:40:01Z</dcterms:created>
  <dcterms:modified xsi:type="dcterms:W3CDTF">2021-02-25T12:00:42Z</dcterms:modified>
</cp:coreProperties>
</file>