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56" r:id="rId2"/>
    <p:sldId id="271" r:id="rId3"/>
    <p:sldId id="332" r:id="rId4"/>
    <p:sldId id="311" r:id="rId5"/>
    <p:sldId id="320" r:id="rId6"/>
    <p:sldId id="331" r:id="rId7"/>
    <p:sldId id="316" r:id="rId8"/>
    <p:sldId id="318" r:id="rId9"/>
    <p:sldId id="319" r:id="rId10"/>
    <p:sldId id="317" r:id="rId11"/>
    <p:sldId id="326" r:id="rId12"/>
    <p:sldId id="321" r:id="rId13"/>
    <p:sldId id="322" r:id="rId14"/>
    <p:sldId id="323" r:id="rId15"/>
    <p:sldId id="324" r:id="rId16"/>
    <p:sldId id="325" r:id="rId17"/>
    <p:sldId id="327" r:id="rId18"/>
    <p:sldId id="274" r:id="rId19"/>
    <p:sldId id="300" r:id="rId20"/>
    <p:sldId id="302" r:id="rId21"/>
    <p:sldId id="291" r:id="rId22"/>
  </p:sldIdLst>
  <p:sldSz cx="9144000" cy="6858000" type="screen4x3"/>
  <p:notesSz cx="6797675" cy="9926638"/>
  <p:defaultTextStyle>
    <a:defPPr>
      <a:defRPr lang="sk-SK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46C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redný štýl 2 - zvýrazneni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Stredný štýl 3 - zvýraznenie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8FB837D-C827-4EFA-A057-4D05807E0F7C}" styleName="Štýl s motívom 1 - zvýraznenie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38B1855-1B75-4FBE-930C-398BA8C253C6}" styleName="Štýl s motívom 2 - zvýraznenie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8D230F3-CF80-4859-8CE7-A43EE81993B5}" styleName="Svetlý štýl 1 - zvýraznenie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12C8C85-51F0-491E-9774-3900AFEF0FD7}" styleName="Svetlý štýl 2 - zvýraznenie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E8B1032C-EA38-4F05-BA0D-38AFFFC7BED3}" styleName="Svetlý štýl 3 - zvýraznenie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0A1B5D5-9B99-4C35-A422-299274C87663}" styleName="Stredný štýl 1 - zvýraznenie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16D9F66E-5EB9-4882-86FB-DCBF35E3C3E4}" styleName="Stredný štýl 4 - zvýraznenie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AF606853-7671-496A-8E4F-DF71F8EC918B}" styleName="Tmavý štýl 1 - zvýraznenie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46F890A9-2807-4EBB-B81D-B2AA78EC7F39}" styleName="Tmavý štýl 2 - zvýraznenie 5/zvýraznenie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86905" autoAdjust="0"/>
  </p:normalViewPr>
  <p:slideViewPr>
    <p:cSldViewPr>
      <p:cViewPr varScale="1">
        <p:scale>
          <a:sx n="100" d="100"/>
          <a:sy n="100" d="100"/>
        </p:scale>
        <p:origin x="1920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-3150" y="-78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F8693B-AF8F-43BE-9689-FC6C55CAFB49}" type="datetimeFigureOut">
              <a:rPr lang="sk-SK" smtClean="0"/>
              <a:pPr/>
              <a:t>20. 1. 2021</a:t>
            </a:fld>
            <a:endParaRPr lang="sk-SK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5CE7BA-0D8C-46DC-9F72-8DBC42B08616}" type="slidenum">
              <a:rPr lang="sk-SK" smtClean="0"/>
              <a:pPr/>
              <a:t>‹#›</a:t>
            </a:fld>
            <a:endParaRPr lang="sk-S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3ED39D-1D63-4237-973D-A191F0AFBD67}" type="datetimeFigureOut">
              <a:rPr lang="sk-SK" smtClean="0"/>
              <a:pPr/>
              <a:t>20. 1. 2021</a:t>
            </a:fld>
            <a:endParaRPr lang="sk-SK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k-SK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sk-SK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7836EF-5E99-472A-A142-1CA1BCD31AFD}" type="slidenum">
              <a:rPr lang="sk-SK" smtClean="0"/>
              <a:pPr/>
              <a:t>‹#›</a:t>
            </a:fld>
            <a:endParaRPr lang="sk-S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k-SK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7836EF-5E99-472A-A142-1CA1BCD31AFD}" type="slidenum">
              <a:rPr lang="sk-SK" smtClean="0"/>
              <a:pPr/>
              <a:t>1</a:t>
            </a:fld>
            <a:endParaRPr lang="sk-SK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indent="0">
              <a:buFont typeface="Arial" charset="0"/>
              <a:buNone/>
              <a:defRPr/>
            </a:pPr>
            <a:endParaRPr lang="sk-SK" sz="1200" b="1" dirty="0" smtClean="0">
              <a:solidFill>
                <a:srgbClr val="00B050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7836EF-5E99-472A-A142-1CA1BCD31AFD}" type="slidenum">
              <a:rPr lang="sk-SK" smtClean="0"/>
              <a:pPr/>
              <a:t>15</a:t>
            </a:fld>
            <a:endParaRPr lang="sk-SK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k-SK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7836EF-5E99-472A-A142-1CA1BCD31AFD}" type="slidenum">
              <a:rPr lang="sk-SK" smtClean="0"/>
              <a:pPr/>
              <a:t>18</a:t>
            </a:fld>
            <a:endParaRPr lang="sk-SK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k-SK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7836EF-5E99-472A-A142-1CA1BCD31AFD}" type="slidenum">
              <a:rPr lang="sk-SK" smtClean="0"/>
              <a:pPr/>
              <a:t>2</a:t>
            </a:fld>
            <a:endParaRPr lang="sk-SK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sk-SK" altLang="sk-SK" sz="1200" b="1" dirty="0" smtClean="0">
                <a:solidFill>
                  <a:srgbClr val="00B050"/>
                </a:solidFill>
              </a:rPr>
              <a:t>Prijímateľ môže použiť pri implementácii projektu systém refundácie – úhrada z vlastných finančných prostriedkov a následné nárokovanie výdavku na </a:t>
            </a:r>
            <a:r>
              <a:rPr lang="sk-SK" altLang="sk-SK" sz="1200" b="1" dirty="0" err="1" smtClean="0">
                <a:solidFill>
                  <a:srgbClr val="00B050"/>
                </a:solidFill>
              </a:rPr>
              <a:t>MŠVVaŠ</a:t>
            </a:r>
            <a:r>
              <a:rPr lang="sk-SK" altLang="sk-SK" sz="1200" b="1" dirty="0" smtClean="0">
                <a:solidFill>
                  <a:srgbClr val="00B050"/>
                </a:solidFill>
              </a:rPr>
              <a:t> SR  ako sprostredkovateľský orgán OP ĽZ (ďalej „SO“)</a:t>
            </a:r>
            <a:endParaRPr lang="sk-SK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7836EF-5E99-472A-A142-1CA1BCD31AFD}" type="slidenum">
              <a:rPr lang="sk-SK" smtClean="0"/>
              <a:pPr/>
              <a:t>4</a:t>
            </a:fld>
            <a:endParaRPr lang="sk-SK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sk-SK" altLang="sk-SK" sz="1200" b="1" dirty="0" smtClean="0">
                <a:solidFill>
                  <a:srgbClr val="00B050"/>
                </a:solidFill>
              </a:rPr>
              <a:t>Prístup do ITMS 2014+ má každý prijímateľ, ktorému bol poskytnutý nenávratný finančný príspevok a má podpísanú Zmluvu o poskytnutí NFP k výzve „Podpora zlepšovania študijných výsledkov a kompetencií žiakov“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sk-SK" altLang="sk-SK" sz="1200" b="1" dirty="0" smtClean="0">
                <a:solidFill>
                  <a:srgbClr val="00B050"/>
                </a:solidFill>
              </a:rPr>
              <a:t>Žiadosti o platbu prijímateľ vypracuje v systéme ITMS 2014+, verejná časť. Žiadosti o zálohovú platbu predkladá prijímateľ na SO v elektronickej a písomnej podobe vždy podľa potreby a nároku vzniku na zálohovú platbu</a:t>
            </a:r>
          </a:p>
          <a:p>
            <a:endParaRPr lang="sk-SK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7836EF-5E99-472A-A142-1CA1BCD31AFD}" type="slidenum">
              <a:rPr lang="sk-SK" smtClean="0"/>
              <a:pPr/>
              <a:t>5</a:t>
            </a:fld>
            <a:endParaRPr lang="sk-SK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Wingdings" panose="05000000000000000000" pitchFamily="2" charset="2"/>
              <a:buChar char="Ø"/>
              <a:defRPr/>
            </a:pPr>
            <a:r>
              <a:rPr lang="sk-SK" sz="1200" b="1" dirty="0" smtClean="0">
                <a:solidFill>
                  <a:srgbClr val="00B050"/>
                </a:solidFill>
              </a:rPr>
              <a:t>Kurz Žiadosť o platbu (</a:t>
            </a:r>
            <a:r>
              <a:rPr lang="sk-SK" sz="1200" b="1" dirty="0" err="1" smtClean="0">
                <a:solidFill>
                  <a:srgbClr val="00B050"/>
                </a:solidFill>
              </a:rPr>
              <a:t>ŽoP</a:t>
            </a:r>
            <a:r>
              <a:rPr lang="sk-SK" sz="1200" b="1" dirty="0" smtClean="0">
                <a:solidFill>
                  <a:srgbClr val="00B050"/>
                </a:solidFill>
              </a:rPr>
              <a:t>) – verejná časť ITMS2014+ je prioritne určený pre prijímateľov finančných prostriedkov z Európskych štrukturálnych a investičných fondov (EŠIF). Kurz simuluje prácu v aplikácii ITMS2014+ a prevedie vás krokmi nutnými pre vypracovanie jednotlivých typov žiadosti o platbu (</a:t>
            </a:r>
            <a:r>
              <a:rPr lang="sk-SK" sz="1200" b="1" dirty="0" err="1" smtClean="0">
                <a:solidFill>
                  <a:srgbClr val="00B050"/>
                </a:solidFill>
              </a:rPr>
              <a:t>ŽoP</a:t>
            </a:r>
            <a:r>
              <a:rPr lang="sk-SK" sz="1200" b="1" dirty="0" smtClean="0">
                <a:solidFill>
                  <a:srgbClr val="00B050"/>
                </a:solidFill>
              </a:rPr>
              <a:t>).</a:t>
            </a:r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sk-SK" sz="1200" dirty="0" smtClean="0"/>
              <a:t> </a:t>
            </a:r>
            <a:r>
              <a:rPr lang="sk-SK" sz="1200" b="1" dirty="0" smtClean="0">
                <a:solidFill>
                  <a:srgbClr val="00B050"/>
                </a:solidFill>
              </a:rPr>
              <a:t>Interaktívny kurz je možné spustiť v internetových prehliadačoch Microsoft Internet Explorer, </a:t>
            </a:r>
            <a:r>
              <a:rPr lang="sk-SK" sz="1200" b="1" dirty="0" err="1" smtClean="0">
                <a:solidFill>
                  <a:srgbClr val="00B050"/>
                </a:solidFill>
              </a:rPr>
              <a:t>Google</a:t>
            </a:r>
            <a:r>
              <a:rPr lang="sk-SK" sz="1200" b="1" dirty="0" smtClean="0">
                <a:solidFill>
                  <a:srgbClr val="00B050"/>
                </a:solidFill>
              </a:rPr>
              <a:t> </a:t>
            </a:r>
            <a:r>
              <a:rPr lang="sk-SK" sz="1200" b="1" dirty="0" err="1" smtClean="0">
                <a:solidFill>
                  <a:srgbClr val="00B050"/>
                </a:solidFill>
              </a:rPr>
              <a:t>Chrome</a:t>
            </a:r>
            <a:r>
              <a:rPr lang="sk-SK" sz="1200" b="1" dirty="0" smtClean="0">
                <a:solidFill>
                  <a:srgbClr val="00B050"/>
                </a:solidFill>
              </a:rPr>
              <a:t> a Safari. Pokiaľ využívate iný prehliadač, môžete mať so spustením kurzu problém.</a:t>
            </a:r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sk-SK" sz="1200" b="1" dirty="0" smtClean="0">
                <a:solidFill>
                  <a:srgbClr val="00B050"/>
                </a:solidFill>
              </a:rPr>
              <a:t>Inštruktáž o ovládacích prvkoch kurzu spustíte prostredníctvom znaku  „i“  v pravom hornom rohu videa. </a:t>
            </a:r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sk-SK" sz="1200" b="1" dirty="0" smtClean="0">
                <a:solidFill>
                  <a:srgbClr val="00B050"/>
                </a:solidFill>
              </a:rPr>
              <a:t>Posun medzi jednotlivými snímkami kurzu je možný </a:t>
            </a:r>
            <a:r>
              <a:rPr lang="sk-SK" sz="1200" b="1" dirty="0" err="1" smtClean="0">
                <a:solidFill>
                  <a:srgbClr val="00B050"/>
                </a:solidFill>
              </a:rPr>
              <a:t>rozkliknutím</a:t>
            </a:r>
            <a:r>
              <a:rPr lang="sk-SK" sz="1200" b="1" dirty="0" smtClean="0">
                <a:solidFill>
                  <a:srgbClr val="00B050"/>
                </a:solidFill>
              </a:rPr>
              <a:t> tlačidla „Menu“ v pravom hornom rohu videa alebo kliknutím na znak  &gt;&gt;  v ľavom hornom rohu videa.  </a:t>
            </a:r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sk-SK" sz="1200" b="1" dirty="0" smtClean="0">
                <a:solidFill>
                  <a:srgbClr val="00B050"/>
                </a:solidFill>
              </a:rPr>
              <a:t>Súčasťou videa je zvukový komentár, preto je potrebné mať počas jeho sledovania zapnutý zvuk. V rámci kurzu  je v pravom hornom rohu videa dostupné tlačidlo „Prepis zvukovej stopy“, ktoré slúži na zobrazenie prepisu hovoreného textu.</a:t>
            </a:r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sk-SK" sz="1200" b="1" dirty="0" smtClean="0">
                <a:solidFill>
                  <a:srgbClr val="00B050"/>
                </a:solidFill>
              </a:rPr>
              <a:t>Kurz pozostáva z 9 samostatných častí, v nasledovnom odporúčanom poradí a v uvedenom trvaní:</a:t>
            </a:r>
          </a:p>
          <a:p>
            <a:pPr>
              <a:defRPr/>
            </a:pPr>
            <a:r>
              <a:rPr lang="sk-SK" sz="1200" b="1" dirty="0" smtClean="0">
                <a:solidFill>
                  <a:srgbClr val="00B050"/>
                </a:solidFill>
              </a:rPr>
              <a:t>Vytvorenie a detail žiadosti o platbu - Priebežná platba (čas trvania 25:47)</a:t>
            </a:r>
          </a:p>
          <a:p>
            <a:pPr>
              <a:defRPr/>
            </a:pPr>
            <a:r>
              <a:rPr lang="sk-SK" sz="1200" b="1" dirty="0" smtClean="0">
                <a:solidFill>
                  <a:srgbClr val="00B050"/>
                </a:solidFill>
              </a:rPr>
              <a:t>Vytvorenie a detail žiadosti - </a:t>
            </a:r>
            <a:r>
              <a:rPr lang="sk-SK" sz="1200" b="1" dirty="0" err="1" smtClean="0">
                <a:solidFill>
                  <a:srgbClr val="00B050"/>
                </a:solidFill>
              </a:rPr>
              <a:t>Predfinancovanie</a:t>
            </a:r>
            <a:r>
              <a:rPr lang="sk-SK" sz="1200" b="1" dirty="0" smtClean="0">
                <a:solidFill>
                  <a:srgbClr val="00B050"/>
                </a:solidFill>
              </a:rPr>
              <a:t> (čas trvania 25:31)</a:t>
            </a:r>
          </a:p>
          <a:p>
            <a:pPr>
              <a:defRPr/>
            </a:pPr>
            <a:r>
              <a:rPr lang="sk-SK" sz="1200" b="1" dirty="0" smtClean="0">
                <a:solidFill>
                  <a:srgbClr val="00B050"/>
                </a:solidFill>
              </a:rPr>
              <a:t>Vytvorenie a detail žiadosti o platbu - Poskytnutie zálohovej platby (čas trvania 26:00)</a:t>
            </a:r>
          </a:p>
          <a:p>
            <a:pPr>
              <a:defRPr/>
            </a:pPr>
            <a:r>
              <a:rPr lang="sk-SK" sz="1200" b="1" dirty="0" smtClean="0">
                <a:solidFill>
                  <a:srgbClr val="00B050"/>
                </a:solidFill>
              </a:rPr>
              <a:t>Vytvorenie a detail žiadosti o platbu - Zúčtovanie </a:t>
            </a:r>
            <a:r>
              <a:rPr lang="sk-SK" sz="1200" b="1" dirty="0" err="1" smtClean="0">
                <a:solidFill>
                  <a:srgbClr val="00B050"/>
                </a:solidFill>
              </a:rPr>
              <a:t>predfinancovania</a:t>
            </a:r>
            <a:r>
              <a:rPr lang="sk-SK" sz="1200" b="1" dirty="0" smtClean="0">
                <a:solidFill>
                  <a:srgbClr val="00B050"/>
                </a:solidFill>
              </a:rPr>
              <a:t> (čas trvania 23:16</a:t>
            </a:r>
          </a:p>
          <a:p>
            <a:r>
              <a:rPr lang="sk-SK" altLang="sk-SK" sz="1200" b="1" dirty="0" smtClean="0">
                <a:solidFill>
                  <a:srgbClr val="00B050"/>
                </a:solidFill>
              </a:rPr>
              <a:t>Vytvorenie a detail - Zúčtovanie zálohovej platby (čas trvania 23:37)</a:t>
            </a:r>
          </a:p>
          <a:p>
            <a:endParaRPr lang="sk-SK" altLang="sk-SK" sz="1200" b="1" dirty="0" smtClean="0">
              <a:solidFill>
                <a:srgbClr val="00B050"/>
              </a:solidFill>
            </a:endParaRPr>
          </a:p>
          <a:p>
            <a:r>
              <a:rPr lang="sk-SK" altLang="sk-SK" sz="1200" b="1" dirty="0" smtClean="0">
                <a:solidFill>
                  <a:srgbClr val="00B050"/>
                </a:solidFill>
              </a:rPr>
              <a:t>Účtovné doklady (čas trvania 17:22)</a:t>
            </a:r>
            <a:br>
              <a:rPr lang="sk-SK" altLang="sk-SK" sz="1200" b="1" dirty="0" smtClean="0">
                <a:solidFill>
                  <a:srgbClr val="00B050"/>
                </a:solidFill>
              </a:rPr>
            </a:br>
            <a:endParaRPr lang="sk-SK" altLang="sk-SK" sz="1200" b="1" dirty="0" smtClean="0">
              <a:solidFill>
                <a:srgbClr val="00B050"/>
              </a:solidFill>
            </a:endParaRPr>
          </a:p>
          <a:p>
            <a:r>
              <a:rPr lang="sk-SK" altLang="sk-SK" sz="1200" b="1" dirty="0" smtClean="0">
                <a:solidFill>
                  <a:srgbClr val="00B050"/>
                </a:solidFill>
              </a:rPr>
              <a:t>Deklarované výdavky (čas trvania 19:51)</a:t>
            </a:r>
            <a:br>
              <a:rPr lang="sk-SK" altLang="sk-SK" sz="1200" b="1" dirty="0" smtClean="0">
                <a:solidFill>
                  <a:srgbClr val="00B050"/>
                </a:solidFill>
              </a:rPr>
            </a:br>
            <a:endParaRPr lang="sk-SK" altLang="sk-SK" sz="1200" b="1" dirty="0" smtClean="0">
              <a:solidFill>
                <a:srgbClr val="00B050"/>
              </a:solidFill>
            </a:endParaRPr>
          </a:p>
          <a:p>
            <a:r>
              <a:rPr lang="sk-SK" altLang="sk-SK" sz="1200" b="1" dirty="0" smtClean="0">
                <a:solidFill>
                  <a:srgbClr val="00B050"/>
                </a:solidFill>
              </a:rPr>
              <a:t>Monitorovacie údaje (čas trvania 06:19)</a:t>
            </a:r>
            <a:br>
              <a:rPr lang="sk-SK" altLang="sk-SK" sz="1200" b="1" dirty="0" smtClean="0">
                <a:solidFill>
                  <a:srgbClr val="00B050"/>
                </a:solidFill>
              </a:rPr>
            </a:br>
            <a:endParaRPr lang="sk-SK" altLang="sk-SK" sz="1200" b="1" dirty="0" smtClean="0">
              <a:solidFill>
                <a:srgbClr val="00B050"/>
              </a:solidFill>
            </a:endParaRPr>
          </a:p>
          <a:p>
            <a:r>
              <a:rPr lang="sk-SK" altLang="sk-SK" sz="1200" b="1" dirty="0" smtClean="0">
                <a:solidFill>
                  <a:srgbClr val="00B050"/>
                </a:solidFill>
              </a:rPr>
              <a:t>Kontrola a odoslanie žiadosti (čas trvania 04:18</a:t>
            </a:r>
            <a:endParaRPr lang="sk-SK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7836EF-5E99-472A-A142-1CA1BCD31AFD}" type="slidenum">
              <a:rPr lang="sk-SK" smtClean="0"/>
              <a:pPr/>
              <a:t>6</a:t>
            </a:fld>
            <a:endParaRPr lang="sk-SK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k-SK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7836EF-5E99-472A-A142-1CA1BCD31AFD}" type="slidenum">
              <a:rPr lang="sk-SK" smtClean="0"/>
              <a:pPr/>
              <a:t>7</a:t>
            </a:fld>
            <a:endParaRPr lang="sk-SK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endParaRPr lang="sk-SK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7836EF-5E99-472A-A142-1CA1BCD31AFD}" type="slidenum">
              <a:rPr lang="sk-SK" smtClean="0"/>
              <a:pPr/>
              <a:t>8</a:t>
            </a:fld>
            <a:endParaRPr lang="sk-SK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  <a:defRPr/>
            </a:pPr>
            <a:endParaRPr lang="sk-SK" sz="1200" b="1" dirty="0" smtClean="0">
              <a:solidFill>
                <a:srgbClr val="00B050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7836EF-5E99-472A-A142-1CA1BCD31AFD}" type="slidenum">
              <a:rPr lang="sk-SK" smtClean="0"/>
              <a:pPr/>
              <a:t>10</a:t>
            </a:fld>
            <a:endParaRPr lang="sk-SK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k-SK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7836EF-5E99-472A-A142-1CA1BCD31AFD}" type="slidenum">
              <a:rPr lang="sk-SK" smtClean="0"/>
              <a:pPr/>
              <a:t>12</a:t>
            </a:fld>
            <a:endParaRPr lang="sk-SK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k-SK" smtClean="0"/>
              <a:t>Kliknite sem a upravte štýl predlohy podnadpisov.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28F014-B4DC-429B-B9DB-2E474281FDB4}" type="datetimeFigureOut">
              <a:rPr lang="sk-SK"/>
              <a:pPr>
                <a:defRPr/>
              </a:pPr>
              <a:t>20. 1. 2021</a:t>
            </a:fld>
            <a:endParaRPr lang="sk-SK" dirty="0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920B1F-EE54-4419-969E-2040FA8B66A0}" type="slidenum">
              <a:rPr lang="sk-SK" altLang="sk-SK"/>
              <a:pPr/>
              <a:t>‹#›</a:t>
            </a:fld>
            <a:endParaRPr lang="sk-SK" altLang="sk-SK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94225D-1BB8-4C20-961B-572D1077C18D}" type="datetimeFigureOut">
              <a:rPr lang="sk-SK"/>
              <a:pPr>
                <a:defRPr/>
              </a:pPr>
              <a:t>20. 1. 2021</a:t>
            </a:fld>
            <a:endParaRPr lang="sk-SK" dirty="0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1C8CD1-059E-4D93-AB3B-E4CDD94ED475}" type="slidenum">
              <a:rPr lang="sk-SK" altLang="sk-SK"/>
              <a:pPr/>
              <a:t>‹#›</a:t>
            </a:fld>
            <a:endParaRPr lang="sk-SK" altLang="sk-S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721EBE-6EA9-4AEC-ABCD-74C51040B788}" type="datetimeFigureOut">
              <a:rPr lang="sk-SK"/>
              <a:pPr>
                <a:defRPr/>
              </a:pPr>
              <a:t>20. 1. 2021</a:t>
            </a:fld>
            <a:endParaRPr lang="sk-SK" dirty="0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3677D9-F444-41A6-8F87-C04D82C8385E}" type="slidenum">
              <a:rPr lang="sk-SK" altLang="sk-SK"/>
              <a:pPr/>
              <a:t>‹#›</a:t>
            </a:fld>
            <a:endParaRPr lang="sk-SK" altLang="sk-S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AEE271-4F65-4E1E-8728-B2E6F6275FF1}" type="datetimeFigureOut">
              <a:rPr lang="sk-SK"/>
              <a:pPr>
                <a:defRPr/>
              </a:pPr>
              <a:t>20. 1. 2021</a:t>
            </a:fld>
            <a:endParaRPr lang="sk-SK" dirty="0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0B9DBB-77CA-4792-83AB-778359DA15EF}" type="slidenum">
              <a:rPr lang="sk-SK" altLang="sk-SK"/>
              <a:pPr/>
              <a:t>‹#›</a:t>
            </a:fld>
            <a:endParaRPr lang="sk-SK" altLang="sk-S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C2436B-A859-4628-B148-A3FA90DC0CDA}" type="datetimeFigureOut">
              <a:rPr lang="sk-SK"/>
              <a:pPr>
                <a:defRPr/>
              </a:pPr>
              <a:t>20. 1. 2021</a:t>
            </a:fld>
            <a:endParaRPr lang="sk-SK" dirty="0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4C2C1A-7BCC-4AD1-94FE-0525BA560D43}" type="slidenum">
              <a:rPr lang="sk-SK" altLang="sk-SK"/>
              <a:pPr/>
              <a:t>‹#›</a:t>
            </a:fld>
            <a:endParaRPr lang="sk-SK" altLang="sk-SK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E1F663-6250-4FD2-9ACB-17CFBCA40775}" type="datetimeFigureOut">
              <a:rPr lang="sk-SK"/>
              <a:pPr>
                <a:defRPr/>
              </a:pPr>
              <a:t>20. 1. 2021</a:t>
            </a:fld>
            <a:endParaRPr lang="sk-SK" dirty="0"/>
          </a:p>
        </p:txBody>
      </p:sp>
      <p:sp>
        <p:nvSpPr>
          <p:cNvPr id="6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7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88130C-957C-4086-8C1B-6935B3F7DBBB}" type="slidenum">
              <a:rPr lang="sk-SK" altLang="sk-SK"/>
              <a:pPr/>
              <a:t>‹#›</a:t>
            </a:fld>
            <a:endParaRPr lang="sk-SK" altLang="sk-S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7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ED1574-C44D-494B-8355-B261A55501AF}" type="datetimeFigureOut">
              <a:rPr lang="sk-SK"/>
              <a:pPr>
                <a:defRPr/>
              </a:pPr>
              <a:t>20. 1. 2021</a:t>
            </a:fld>
            <a:endParaRPr lang="sk-SK" dirty="0"/>
          </a:p>
        </p:txBody>
      </p:sp>
      <p:sp>
        <p:nvSpPr>
          <p:cNvPr id="8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9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5C3FF3-0E53-42D1-A7B8-D46C43F04B27}" type="slidenum">
              <a:rPr lang="sk-SK" altLang="sk-SK"/>
              <a:pPr/>
              <a:t>‹#›</a:t>
            </a:fld>
            <a:endParaRPr lang="sk-SK" altLang="sk-S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B30BE4-35B0-491B-9000-D8FC93B5A924}" type="datetimeFigureOut">
              <a:rPr lang="sk-SK"/>
              <a:pPr>
                <a:defRPr/>
              </a:pPr>
              <a:t>20. 1. 2021</a:t>
            </a:fld>
            <a:endParaRPr lang="sk-SK" dirty="0"/>
          </a:p>
        </p:txBody>
      </p:sp>
      <p:sp>
        <p:nvSpPr>
          <p:cNvPr id="4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5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559A84-19D8-4C50-A8A7-7843A806AC94}" type="slidenum">
              <a:rPr lang="sk-SK" altLang="sk-SK"/>
              <a:pPr/>
              <a:t>‹#›</a:t>
            </a:fld>
            <a:endParaRPr lang="sk-SK" altLang="sk-S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320AF9-B079-4A87-A176-7D2C27C28C54}" type="datetimeFigureOut">
              <a:rPr lang="sk-SK"/>
              <a:pPr>
                <a:defRPr/>
              </a:pPr>
              <a:t>20. 1. 2021</a:t>
            </a:fld>
            <a:endParaRPr lang="sk-SK" dirty="0"/>
          </a:p>
        </p:txBody>
      </p:sp>
      <p:sp>
        <p:nvSpPr>
          <p:cNvPr id="3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4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D767A7-2CC0-4362-A17A-8FFD10656968}" type="slidenum">
              <a:rPr lang="sk-SK" altLang="sk-SK"/>
              <a:pPr/>
              <a:t>‹#›</a:t>
            </a:fld>
            <a:endParaRPr lang="sk-SK" altLang="sk-S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5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44F15F-18F6-473B-9FF2-7C370A3E2DBC}" type="datetimeFigureOut">
              <a:rPr lang="sk-SK"/>
              <a:pPr>
                <a:defRPr/>
              </a:pPr>
              <a:t>20. 1. 2021</a:t>
            </a:fld>
            <a:endParaRPr lang="sk-SK" dirty="0"/>
          </a:p>
        </p:txBody>
      </p:sp>
      <p:sp>
        <p:nvSpPr>
          <p:cNvPr id="6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7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A873B0-15D4-4EA6-9D5F-8B159027E535}" type="slidenum">
              <a:rPr lang="sk-SK" altLang="sk-SK"/>
              <a:pPr/>
              <a:t>‹#›</a:t>
            </a:fld>
            <a:endParaRPr lang="sk-SK" altLang="sk-S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k-SK" noProof="0" dirty="0" smtClean="0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5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2D83A9-3F3C-4F0A-884A-B7D6DC852219}" type="datetimeFigureOut">
              <a:rPr lang="sk-SK"/>
              <a:pPr>
                <a:defRPr/>
              </a:pPr>
              <a:t>20. 1. 2021</a:t>
            </a:fld>
            <a:endParaRPr lang="sk-SK" dirty="0"/>
          </a:p>
        </p:txBody>
      </p:sp>
      <p:sp>
        <p:nvSpPr>
          <p:cNvPr id="6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7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E355EC-A9C6-4C14-AB9C-C8AE50403980}" type="slidenum">
              <a:rPr lang="sk-SK" altLang="sk-SK"/>
              <a:pPr/>
              <a:t>‹#›</a:t>
            </a:fld>
            <a:endParaRPr lang="sk-SK" altLang="sk-S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Zástupný symbol nadpisu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k-SK" altLang="sk-SK" smtClean="0"/>
              <a:t>Kliknite sem a upravte štýl predlohy nadpisov.</a:t>
            </a:r>
          </a:p>
        </p:txBody>
      </p:sp>
      <p:sp>
        <p:nvSpPr>
          <p:cNvPr id="1027" name="Zástupný symbol textu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k-SK" altLang="sk-SK" smtClean="0"/>
              <a:t>Kliknite sem a upravte štýly predlohy textu.</a:t>
            </a:r>
          </a:p>
          <a:p>
            <a:pPr lvl="1"/>
            <a:r>
              <a:rPr lang="sk-SK" altLang="sk-SK" smtClean="0"/>
              <a:t>Druhá úroveň</a:t>
            </a:r>
          </a:p>
          <a:p>
            <a:pPr lvl="2"/>
            <a:r>
              <a:rPr lang="sk-SK" altLang="sk-SK" smtClean="0"/>
              <a:t>Tretia úroveň</a:t>
            </a:r>
          </a:p>
          <a:p>
            <a:pPr lvl="3"/>
            <a:r>
              <a:rPr lang="sk-SK" altLang="sk-SK" smtClean="0"/>
              <a:t>Štvrtá úroveň</a:t>
            </a:r>
          </a:p>
          <a:p>
            <a:pPr lvl="4"/>
            <a:r>
              <a:rPr lang="sk-SK" altLang="sk-SK" smtClean="0"/>
              <a:t>Piata úroveň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01EF5AF-641E-4B29-880D-852B0C2E911B}" type="datetimeFigureOut">
              <a:rPr lang="sk-SK"/>
              <a:pPr>
                <a:defRPr/>
              </a:pPr>
              <a:t>20. 1. 2021</a:t>
            </a:fld>
            <a:endParaRPr lang="sk-SK" dirty="0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11E68753-F79C-417C-87A5-2C6AD31268CE}" type="slidenum">
              <a:rPr lang="sk-SK" altLang="sk-SK"/>
              <a:pPr/>
              <a:t>‹#›</a:t>
            </a:fld>
            <a:endParaRPr lang="sk-SK" altLang="sk-S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4429125" y="4071938"/>
            <a:ext cx="4271963" cy="1373187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k-SK" sz="3600" dirty="0" smtClean="0">
                <a:solidFill>
                  <a:schemeClr val="accent6">
                    <a:lumMod val="75000"/>
                  </a:schemeClr>
                </a:solidFill>
              </a:rPr>
              <a:t>Žiadosť </a:t>
            </a:r>
            <a:r>
              <a:rPr lang="sk-SK" sz="3600" smtClean="0">
                <a:solidFill>
                  <a:schemeClr val="accent6">
                    <a:lumMod val="75000"/>
                  </a:schemeClr>
                </a:solidFill>
              </a:rPr>
              <a:t>o platbu</a:t>
            </a:r>
            <a:endParaRPr lang="sk-SK" sz="3600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5286380" y="5429265"/>
            <a:ext cx="3400420" cy="592124"/>
          </a:xfrm>
        </p:spPr>
        <p:txBody>
          <a:bodyPr rtlCol="0">
            <a:normAutofit fontScale="47500" lnSpcReduction="20000"/>
          </a:bodyPr>
          <a:lstStyle/>
          <a:p>
            <a:pPr algn="l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k-SK" dirty="0"/>
              <a:t>o</a:t>
            </a:r>
            <a:r>
              <a:rPr lang="sk-SK" dirty="0" smtClean="0"/>
              <a:t>právnené a neoprávnené výdavky</a:t>
            </a:r>
          </a:p>
          <a:p>
            <a:pPr algn="l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k-SK" dirty="0"/>
              <a:t>f</a:t>
            </a:r>
            <a:r>
              <a:rPr lang="sk-SK" dirty="0" smtClean="0"/>
              <a:t>inancovanie projektu/projektov</a:t>
            </a:r>
          </a:p>
        </p:txBody>
      </p:sp>
      <p:sp>
        <p:nvSpPr>
          <p:cNvPr id="6" name="BlokTextu 5"/>
          <p:cNvSpPr txBox="1"/>
          <p:nvPr/>
        </p:nvSpPr>
        <p:spPr>
          <a:xfrm>
            <a:off x="539750" y="5286388"/>
            <a:ext cx="3240088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sk-SK" sz="1400" dirty="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rPr>
              <a:t>               </a:t>
            </a:r>
            <a:r>
              <a:rPr lang="sk-SK" sz="1400" b="1" dirty="0" smtClean="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rPr>
              <a:t>Informačný </a:t>
            </a:r>
            <a:r>
              <a:rPr lang="sk-SK" sz="1400" b="1" dirty="0" err="1" smtClean="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rPr>
              <a:t>webinár</a:t>
            </a:r>
            <a:endParaRPr lang="sk-SK" sz="1400" b="1" dirty="0">
              <a:solidFill>
                <a:schemeClr val="bg1">
                  <a:lumMod val="50000"/>
                </a:schemeClr>
              </a:solidFill>
              <a:latin typeface="+mn-lt"/>
              <a:cs typeface="+mn-cs"/>
            </a:endParaRPr>
          </a:p>
          <a:p>
            <a:pPr algn="ctr" eaLnBrk="1" hangingPunct="1">
              <a:defRPr/>
            </a:pPr>
            <a:r>
              <a:rPr lang="sk-SK" sz="14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rPr>
              <a:t>výzva </a:t>
            </a:r>
            <a:r>
              <a:rPr lang="sk-SK" sz="1400" dirty="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rPr>
              <a:t>č.</a:t>
            </a:r>
            <a:r>
              <a:rPr lang="sk-SK" sz="1400" dirty="0"/>
              <a:t> </a:t>
            </a:r>
            <a:r>
              <a:rPr lang="sk-SK" sz="140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OPLZ-PO1/2019/DOP/1.1.1-01 </a:t>
            </a:r>
            <a:endParaRPr lang="sk-SK" sz="1400" dirty="0">
              <a:solidFill>
                <a:schemeClr val="bg1">
                  <a:lumMod val="50000"/>
                </a:schemeClr>
              </a:solidFill>
              <a:latin typeface="+mn-lt"/>
            </a:endParaRPr>
          </a:p>
          <a:p>
            <a:pPr algn="ctr" eaLnBrk="1" hangingPunct="1">
              <a:defRPr/>
            </a:pPr>
            <a:r>
              <a:rPr lang="sk-SK" sz="1400" b="1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„Podpora zlepšovania študijných výsledkov a kompetencií žiakov“</a:t>
            </a:r>
            <a:endParaRPr lang="sk-SK" sz="1400" b="1" dirty="0">
              <a:solidFill>
                <a:schemeClr val="bg1">
                  <a:lumMod val="50000"/>
                </a:schemeClr>
              </a:solidFill>
              <a:latin typeface="+mn-lt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sk-SK" sz="1400" dirty="0">
              <a:solidFill>
                <a:schemeClr val="bg1">
                  <a:lumMod val="50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altLang="sk-SK" sz="3600" dirty="0" smtClean="0">
                <a:solidFill>
                  <a:srgbClr val="FF0000"/>
                </a:solidFill>
              </a:rPr>
              <a:t>Žiadosť o zúčtovanie zálohovej platby</a:t>
            </a:r>
            <a:br>
              <a:rPr lang="sk-SK" altLang="sk-SK" sz="3600" dirty="0" smtClean="0">
                <a:solidFill>
                  <a:srgbClr val="FF0000"/>
                </a:solidFill>
              </a:rPr>
            </a:br>
            <a:r>
              <a:rPr lang="sk-SK" altLang="sk-SK" sz="3600" dirty="0">
                <a:solidFill>
                  <a:srgbClr val="FF0000"/>
                </a:solidFill>
              </a:rPr>
              <a:t>Aký je postup </a:t>
            </a:r>
            <a:r>
              <a:rPr lang="sk-SK" altLang="sk-SK" sz="3600" dirty="0" smtClean="0">
                <a:solidFill>
                  <a:srgbClr val="FF0000"/>
                </a:solidFill>
              </a:rPr>
              <a:t>spracovania?</a:t>
            </a:r>
            <a:endParaRPr lang="sk-SK" altLang="sk-SK" sz="3600" dirty="0" smtClean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4625989"/>
          </a:xfrm>
        </p:spPr>
        <p:txBody>
          <a:bodyPr/>
          <a:lstStyle/>
          <a:p>
            <a:pPr marL="0" indent="0">
              <a:buFont typeface="Arial" charset="0"/>
              <a:buNone/>
              <a:defRPr/>
            </a:pPr>
            <a:endParaRPr lang="sk-SK" altLang="sk-SK" sz="1800" b="1" dirty="0" smtClean="0">
              <a:solidFill>
                <a:srgbClr val="00B050"/>
              </a:solidFill>
            </a:endParaRPr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sk-SK" sz="1800" b="1" dirty="0"/>
              <a:t>Prijímateľ v rámci </a:t>
            </a:r>
            <a:r>
              <a:rPr lang="sk-SK" sz="1800" b="1" dirty="0">
                <a:solidFill>
                  <a:srgbClr val="FF0000"/>
                </a:solidFill>
              </a:rPr>
              <a:t>zúčtovania</a:t>
            </a:r>
            <a:r>
              <a:rPr lang="sk-SK" sz="1800" b="1" dirty="0"/>
              <a:t> zálohovej platby predkladá žiadosť o platbu (zúčtovanie zálohovej platby) sprostredkovateľskému orgánu elektronicky prostredníctvom ITMS2014+ aj písomne. </a:t>
            </a:r>
            <a:endParaRPr lang="sk-SK" sz="1800" b="1" dirty="0" smtClean="0"/>
          </a:p>
          <a:p>
            <a:pPr>
              <a:buNone/>
              <a:defRPr/>
            </a:pPr>
            <a:endParaRPr lang="sk-SK" sz="1800" b="1" dirty="0" smtClean="0"/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sk-SK" sz="1800" b="1" dirty="0" smtClean="0"/>
              <a:t>Prijímateľ </a:t>
            </a:r>
            <a:r>
              <a:rPr lang="sk-SK" sz="1800" b="1" dirty="0"/>
              <a:t>predkladá spolu so žiadosťou o platbu </a:t>
            </a:r>
            <a:r>
              <a:rPr lang="sk-SK" sz="1800" b="1" dirty="0" smtClean="0"/>
              <a:t>aj </a:t>
            </a:r>
            <a:r>
              <a:rPr lang="sk-SK" sz="1800" b="1" dirty="0"/>
              <a:t>účtovné doklady (preukazujúce úhradu výdavku deklarovaného v žiadosti o platbu) a relevantnú podpornú </a:t>
            </a:r>
            <a:r>
              <a:rPr lang="sk-SK" sz="1800" b="1" dirty="0" smtClean="0"/>
              <a:t>dokumentáciu.</a:t>
            </a:r>
          </a:p>
          <a:p>
            <a:pPr>
              <a:buNone/>
              <a:defRPr/>
            </a:pPr>
            <a:endParaRPr lang="sk-SK" sz="1800" b="1" dirty="0" smtClean="0"/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sk-SK" sz="1800" b="1" dirty="0" smtClean="0"/>
              <a:t>Prijímateľ počas spracovania žiadosti o zúčtovanie zálohovej platby nahrá v systéme ITMS 2014+ účtovné doklady v časti „účtovné doklady“ a v časti „deklarované výdavky“ priradí výdavok ku konkrétnej rozpočtovej položke – číslu rozpočtovej položky zo schváleného rozpočtu. Zároveň vypíše požadovanú výšku deklarovaného výdavku.</a:t>
            </a:r>
          </a:p>
          <a:p>
            <a:pPr>
              <a:buFont typeface="Wingdings" panose="05000000000000000000" pitchFamily="2" charset="2"/>
              <a:buChar char="Ø"/>
              <a:defRPr/>
            </a:pPr>
            <a:endParaRPr lang="sk-SK" sz="1800" b="1" dirty="0" smtClean="0"/>
          </a:p>
          <a:p>
            <a:pPr marL="0" indent="0">
              <a:buFont typeface="Arial" charset="0"/>
              <a:buNone/>
              <a:defRPr/>
            </a:pPr>
            <a:endParaRPr lang="sk-SK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altLang="sk-SK" sz="3600" dirty="0" smtClean="0">
                <a:solidFill>
                  <a:srgbClr val="FF0000"/>
                </a:solidFill>
              </a:rPr>
              <a:t>Žiadosť o zúčtovanie zálohovej platby</a:t>
            </a:r>
            <a:endParaRPr lang="sk-SK" altLang="sk-SK" sz="3600" dirty="0" smtClean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  <a:defRPr/>
            </a:pPr>
            <a:endParaRPr lang="sk-SK" sz="1800" b="1" dirty="0" smtClean="0">
              <a:solidFill>
                <a:srgbClr val="00B050"/>
              </a:solidFill>
            </a:endParaRPr>
          </a:p>
          <a:p>
            <a:pPr>
              <a:buFont typeface="Wingdings" panose="05000000000000000000" pitchFamily="2" charset="2"/>
              <a:buChar char="Ø"/>
              <a:defRPr/>
            </a:pPr>
            <a:endParaRPr lang="sk-SK" sz="1800" b="1" dirty="0">
              <a:solidFill>
                <a:srgbClr val="00B050"/>
              </a:solidFill>
            </a:endParaRPr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sk-SK" sz="1800" b="1" dirty="0" smtClean="0"/>
              <a:t>Projektový  manažér SO vo vzťahu k žiadosti o platbu (zúčtovanie zálohovej platby) postupuje obdobne ako pri etape poskytnutia zálohovej platby. </a:t>
            </a:r>
          </a:p>
          <a:p>
            <a:pPr marL="0" indent="0">
              <a:buFont typeface="Arial" charset="0"/>
              <a:buNone/>
              <a:defRPr/>
            </a:pPr>
            <a:endParaRPr lang="sk-SK" dirty="0" smtClean="0"/>
          </a:p>
          <a:p>
            <a:pPr>
              <a:defRPr/>
            </a:pPr>
            <a:endParaRPr lang="sk-SK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altLang="sk-SK" sz="3600" dirty="0" smtClean="0">
                <a:solidFill>
                  <a:srgbClr val="FF0000"/>
                </a:solidFill>
              </a:rPr>
              <a:t>Žiadosť o zúčtovanie zálohovej platby</a:t>
            </a:r>
            <a:br>
              <a:rPr lang="sk-SK" altLang="sk-SK" sz="3600" dirty="0" smtClean="0">
                <a:solidFill>
                  <a:srgbClr val="FF0000"/>
                </a:solidFill>
              </a:rPr>
            </a:br>
            <a:r>
              <a:rPr lang="sk-SK" altLang="sk-SK" sz="3600" dirty="0">
                <a:solidFill>
                  <a:srgbClr val="FF0000"/>
                </a:solidFill>
              </a:rPr>
              <a:t>A</a:t>
            </a:r>
            <a:r>
              <a:rPr lang="sk-SK" altLang="sk-SK" sz="3600" dirty="0" smtClean="0">
                <a:solidFill>
                  <a:srgbClr val="FF0000"/>
                </a:solidFill>
              </a:rPr>
              <a:t>ký môže byť výsledok spracovania </a:t>
            </a:r>
            <a:r>
              <a:rPr lang="sk-SK" altLang="sk-SK" sz="3600" dirty="0" err="1" smtClean="0">
                <a:solidFill>
                  <a:srgbClr val="FF0000"/>
                </a:solidFill>
              </a:rPr>
              <a:t>ŽoP</a:t>
            </a:r>
            <a:r>
              <a:rPr lang="sk-SK" altLang="sk-SK" sz="3600" dirty="0" smtClean="0">
                <a:solidFill>
                  <a:srgbClr val="FF0000"/>
                </a:solidFill>
              </a:rPr>
              <a:t>?</a:t>
            </a:r>
            <a:endParaRPr lang="sk-SK" altLang="sk-SK" sz="3600" dirty="0" smtClean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  <a:defRPr/>
            </a:pPr>
            <a:r>
              <a:rPr lang="sk-SK" sz="1800" b="1" dirty="0"/>
              <a:t>Po vykonaní administratívnej finančnej kontroly žiadosti o platbu SO žiadosť o </a:t>
            </a:r>
            <a:r>
              <a:rPr lang="sk-SK" sz="1800" b="1" dirty="0" smtClean="0"/>
              <a:t>platbu: </a:t>
            </a:r>
          </a:p>
          <a:p>
            <a:pPr marL="0" indent="0">
              <a:buFont typeface="Arial" charset="0"/>
              <a:buNone/>
              <a:defRPr/>
            </a:pPr>
            <a:endParaRPr lang="sk-SK" sz="1800" b="1" dirty="0"/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sk-SK" sz="1800" b="1" dirty="0"/>
              <a:t>schváli (schváli deklarované výdavky v plnej výške), 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sk-SK" sz="1800" b="1" dirty="0"/>
              <a:t>žiadosť o platbu schváli v zníženej sume (schváli deklarované výdavky vo výške zníženej o sumu neoprávnených výdavkov), </a:t>
            </a:r>
            <a:endParaRPr lang="sk-SK" sz="1800" b="1" dirty="0" smtClean="0"/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sk-SK" sz="1800" b="1" dirty="0" smtClean="0"/>
              <a:t>žiadosť </a:t>
            </a:r>
            <a:r>
              <a:rPr lang="sk-SK" sz="1800" b="1" dirty="0"/>
              <a:t>o platbu schváli v zníženej sume (schváli deklarované výdavky bez deklarovaných výdavkov, ktoré sú predmetom samostatnej kontroly, resp. schváli deklarované výdavky, ktoré sú predmetom samostatnej kontroly), </a:t>
            </a:r>
            <a:endParaRPr lang="sk-SK" sz="1800" b="1" dirty="0" smtClean="0"/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sk-SK" sz="1800" b="1" dirty="0" smtClean="0"/>
              <a:t>alebo </a:t>
            </a:r>
            <a:r>
              <a:rPr lang="sk-SK" sz="1800" b="1" dirty="0"/>
              <a:t>žiadosť o platbu zamietne bezodkladne, najneskôr však v lehote 25 pracovných dní od prijatia žiadosti o platbu od prijímateľa SO.</a:t>
            </a:r>
          </a:p>
          <a:p>
            <a:pPr>
              <a:buFont typeface="Wingdings" panose="05000000000000000000" pitchFamily="2" charset="2"/>
              <a:buChar char="Ø"/>
              <a:defRPr/>
            </a:pPr>
            <a:endParaRPr lang="sk-SK" sz="1800" b="1" dirty="0" smtClean="0"/>
          </a:p>
          <a:p>
            <a:pPr>
              <a:defRPr/>
            </a:pPr>
            <a:endParaRPr lang="sk-SK" sz="1800" dirty="0" smtClean="0"/>
          </a:p>
          <a:p>
            <a:pPr>
              <a:defRPr/>
            </a:pPr>
            <a:endParaRPr lang="sk-SK" sz="1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altLang="sk-SK" sz="3600" dirty="0" smtClean="0">
                <a:solidFill>
                  <a:srgbClr val="FF0000"/>
                </a:solidFill>
              </a:rPr>
              <a:t>Žiadosť o zúčtovanie zálohovej platby</a:t>
            </a:r>
            <a:endParaRPr lang="sk-SK" altLang="sk-SK" sz="3600" dirty="0" smtClean="0"/>
          </a:p>
        </p:txBody>
      </p:sp>
      <p:sp>
        <p:nvSpPr>
          <p:cNvPr id="17411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sk-SK" altLang="sk-SK" sz="1800" b="1" dirty="0" smtClean="0"/>
              <a:t>V prípade zistenia nedostatkov SO vyzve písomne s doručenkou alebo elektronicky   e-mailom s potvrdením doručenia a prečítania prijímateľa, aby v stanovenej lehote doplnil / zmenil žiadosť o platbu. </a:t>
            </a:r>
          </a:p>
          <a:p>
            <a:pPr algn="just"/>
            <a:endParaRPr lang="sk-SK" altLang="sk-SK" sz="1800" b="1" dirty="0" smtClean="0"/>
          </a:p>
          <a:p>
            <a:pPr algn="just"/>
            <a:r>
              <a:rPr lang="sk-SK" altLang="sk-SK" sz="1800" b="1" dirty="0" smtClean="0"/>
              <a:t>Počas výkonu administratívnej finančnej kontroly žiadosti o platbu vykonáva v prípade potreby aj samostatnú kontrolu vyčlenenej časti deklarovaných výdavkov z predloženej žiadosti o platbu. </a:t>
            </a:r>
          </a:p>
          <a:p>
            <a:endParaRPr lang="sk-SK" altLang="sk-SK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altLang="sk-SK" sz="3600" dirty="0" smtClean="0">
                <a:solidFill>
                  <a:srgbClr val="FF0000"/>
                </a:solidFill>
              </a:rPr>
              <a:t>Žiadosť o zúčtovanie zálohovej platby</a:t>
            </a:r>
            <a:endParaRPr lang="sk-SK" altLang="sk-SK" sz="3600" dirty="0" smtClean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 typeface="Wingdings" panose="05000000000000000000" pitchFamily="2" charset="2"/>
              <a:buChar char="Ø"/>
              <a:defRPr/>
            </a:pPr>
            <a:r>
              <a:rPr lang="sk-SK" sz="1800" b="1" dirty="0"/>
              <a:t>V každom z uvedených prípadov predkladá </a:t>
            </a:r>
            <a:r>
              <a:rPr lang="sk-SK" sz="1800" b="1" dirty="0" smtClean="0"/>
              <a:t>projektový manažér SO platobnej </a:t>
            </a:r>
            <a:r>
              <a:rPr lang="sk-SK" sz="1800" b="1" dirty="0"/>
              <a:t>jednotke príslušnú časť formulára žiadosti o platbu, v ktorej sa uvádza výška schválených výdavkov</a:t>
            </a:r>
            <a:r>
              <a:rPr lang="sk-SK" sz="1800" b="1" dirty="0" smtClean="0"/>
              <a:t>.</a:t>
            </a:r>
          </a:p>
          <a:p>
            <a:pPr marL="0" indent="0" algn="just">
              <a:buFont typeface="Arial" charset="0"/>
              <a:buNone/>
              <a:defRPr/>
            </a:pPr>
            <a:endParaRPr lang="sk-SK" sz="1800" b="1" dirty="0"/>
          </a:p>
          <a:p>
            <a:pPr algn="just">
              <a:buFont typeface="Wingdings" panose="05000000000000000000" pitchFamily="2" charset="2"/>
              <a:buChar char="Ø"/>
              <a:defRPr/>
            </a:pPr>
            <a:r>
              <a:rPr lang="sk-SK" sz="1800" b="1" dirty="0"/>
              <a:t>V prípade, ak boli v rámci kontroly zistené nedostatky je SO povinné vypracovať </a:t>
            </a:r>
            <a:r>
              <a:rPr lang="sk-SK" sz="1800" b="1" dirty="0">
                <a:solidFill>
                  <a:srgbClr val="FF0000"/>
                </a:solidFill>
              </a:rPr>
              <a:t>návrh správy z kontroly </a:t>
            </a:r>
            <a:r>
              <a:rPr lang="sk-SK" sz="1800" b="1" dirty="0"/>
              <a:t>s určením lehoty na podanie námietok. </a:t>
            </a:r>
            <a:endParaRPr lang="sk-SK" sz="1800" b="1" dirty="0" smtClean="0"/>
          </a:p>
          <a:p>
            <a:pPr algn="just">
              <a:buFont typeface="Wingdings" panose="05000000000000000000" pitchFamily="2" charset="2"/>
              <a:buChar char="Ø"/>
              <a:defRPr/>
            </a:pPr>
            <a:endParaRPr lang="sk-SK" sz="1800" b="1" dirty="0" smtClean="0"/>
          </a:p>
          <a:p>
            <a:pPr algn="just">
              <a:buFont typeface="Wingdings" panose="05000000000000000000" pitchFamily="2" charset="2"/>
              <a:buChar char="Ø"/>
              <a:defRPr/>
            </a:pPr>
            <a:r>
              <a:rPr lang="sk-SK" sz="1800" b="1" dirty="0" smtClean="0"/>
              <a:t>Návrh </a:t>
            </a:r>
            <a:r>
              <a:rPr lang="sk-SK" sz="1800" b="1" dirty="0"/>
              <a:t>správy z kontroly  je SO povinné doručiť návrh správy z kontroly prijímateľovi (písomne s doručenkou alebo elektronicky e-mailom s potvrdením doručenia a prečítania).</a:t>
            </a:r>
          </a:p>
          <a:p>
            <a:pPr>
              <a:defRPr/>
            </a:pPr>
            <a:endParaRPr lang="sk-SK" sz="18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altLang="sk-SK" sz="3600" dirty="0" smtClean="0">
                <a:solidFill>
                  <a:srgbClr val="FF0000"/>
                </a:solidFill>
              </a:rPr>
              <a:t>Žiadosť o zúčtovanie zálohovej platby</a:t>
            </a:r>
            <a:endParaRPr lang="sk-SK" altLang="sk-SK" sz="3600" dirty="0" smtClean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  <a:defRPr/>
            </a:pPr>
            <a:r>
              <a:rPr lang="sk-SK" sz="1800" b="1" dirty="0"/>
              <a:t>Prijímateľ má na podanie námietok lehotu 5 pracovných dní odo dňa doručenia návrhu správy z kontroly prijímateľovi. </a:t>
            </a:r>
          </a:p>
          <a:p>
            <a:pPr marL="0" indent="0">
              <a:buFont typeface="Arial" charset="0"/>
              <a:buNone/>
              <a:defRPr/>
            </a:pPr>
            <a:endParaRPr lang="sk-SK" sz="1800" b="1" dirty="0"/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sk-SK" sz="1800" b="1" dirty="0"/>
              <a:t>Ak SO akceptuje námietky podané prijímateľom, je povinný zohľadniť opodstatnenosť týchto námietok v správe z kontroly, t.j. zapracuje námietky do správy z kontroly. </a:t>
            </a:r>
            <a:endParaRPr lang="sk-SK" sz="1800" b="1" dirty="0" smtClean="0"/>
          </a:p>
          <a:p>
            <a:pPr>
              <a:buFont typeface="Wingdings" panose="05000000000000000000" pitchFamily="2" charset="2"/>
              <a:buChar char="Ø"/>
              <a:defRPr/>
            </a:pPr>
            <a:endParaRPr lang="sk-SK" sz="1800" b="1" dirty="0" smtClean="0"/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sk-SK" sz="1800" b="1" dirty="0" smtClean="0"/>
              <a:t>SO </a:t>
            </a:r>
            <a:r>
              <a:rPr lang="sk-SK" sz="1800" b="1" dirty="0"/>
              <a:t>vypracuje správu z kontroly a zašle správu z kontroly písomne s doručenkou alebo elektronicky e-mailom s potvrdením doručenia a prečítania prijímateľovi. </a:t>
            </a:r>
            <a:endParaRPr lang="sk-SK" sz="1800" b="1" dirty="0" smtClean="0"/>
          </a:p>
          <a:p>
            <a:pPr>
              <a:buFont typeface="Wingdings" panose="05000000000000000000" pitchFamily="2" charset="2"/>
              <a:buChar char="Ø"/>
              <a:defRPr/>
            </a:pPr>
            <a:endParaRPr lang="sk-SK" sz="1800" b="1" dirty="0" smtClean="0"/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sk-SK" sz="1800" b="1" dirty="0" smtClean="0"/>
              <a:t>Za </a:t>
            </a:r>
            <a:r>
              <a:rPr lang="sk-SK" sz="1800" b="1" dirty="0"/>
              <a:t>moment ukončenia kontroly je v takomto prípade považovaný moment zaslania tejto správy z kontroly prijímateľovi. </a:t>
            </a:r>
          </a:p>
          <a:p>
            <a:pPr marL="0" indent="0">
              <a:buFont typeface="Arial" charset="0"/>
              <a:buNone/>
              <a:defRPr/>
            </a:pPr>
            <a:endParaRPr lang="sk-SK" sz="1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altLang="sk-SK" sz="3600" dirty="0" smtClean="0">
                <a:solidFill>
                  <a:srgbClr val="FF0000"/>
                </a:solidFill>
              </a:rPr>
              <a:t>Žiadosť o zúčtovanie zálohovej platby</a:t>
            </a:r>
            <a:endParaRPr lang="sk-SK" altLang="sk-SK" sz="3600" dirty="0" smtClean="0"/>
          </a:p>
        </p:txBody>
      </p:sp>
      <p:sp>
        <p:nvSpPr>
          <p:cNvPr id="2048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 typeface="Wingdings" pitchFamily="2" charset="2"/>
              <a:buChar char="Ø"/>
            </a:pPr>
            <a:r>
              <a:rPr lang="sk-SK" altLang="sk-SK" sz="1800" b="1" dirty="0" smtClean="0"/>
              <a:t>V prípade, ak kontrolou neboli zistené nedostatky, vypracuje SO správu z kontroly a zašle správu z kontroly písomne s doručenkou alebo elektronicky  e-mailom s potvrdením doručenia a prečítania prijímateľovi.</a:t>
            </a:r>
          </a:p>
          <a:p>
            <a:pPr algn="just">
              <a:buFont typeface="Wingdings" pitchFamily="2" charset="2"/>
              <a:buChar char="Ø"/>
            </a:pPr>
            <a:endParaRPr lang="sk-SK" altLang="sk-SK" sz="1800" b="1" dirty="0" smtClean="0"/>
          </a:p>
          <a:p>
            <a:pPr algn="just">
              <a:buFont typeface="Wingdings" pitchFamily="2" charset="2"/>
              <a:buChar char="Ø"/>
            </a:pPr>
            <a:r>
              <a:rPr lang="sk-SK" altLang="sk-SK" sz="1800" b="1" dirty="0" smtClean="0"/>
              <a:t> Momentom ukončenia kontroly je zaslanie správy prijímateľovi.</a:t>
            </a:r>
          </a:p>
          <a:p>
            <a:pPr algn="just">
              <a:buFont typeface="Wingdings" pitchFamily="2" charset="2"/>
              <a:buChar char="Ø"/>
            </a:pPr>
            <a:endParaRPr lang="sk-SK" altLang="sk-SK" sz="1800" b="1" dirty="0" smtClean="0"/>
          </a:p>
          <a:p>
            <a:pPr algn="just">
              <a:buFont typeface="Wingdings" pitchFamily="2" charset="2"/>
              <a:buChar char="Ø"/>
            </a:pPr>
            <a:r>
              <a:rPr lang="sk-SK" altLang="sk-SK" sz="1800" b="1" dirty="0" smtClean="0"/>
              <a:t>Po doručení správy od prijímateľa SO predloží žiadosť o zúčtovanie zálohovej platby na platobnú jednotku. </a:t>
            </a:r>
          </a:p>
          <a:p>
            <a:endParaRPr lang="sk-SK" altLang="sk-SK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altLang="sk-SK" sz="3600" dirty="0" smtClean="0">
                <a:solidFill>
                  <a:srgbClr val="FF0000"/>
                </a:solidFill>
              </a:rPr>
              <a:t>Čo je refundácia?</a:t>
            </a:r>
          </a:p>
        </p:txBody>
      </p:sp>
      <p:sp>
        <p:nvSpPr>
          <p:cNvPr id="21507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endParaRPr lang="sk-SK" altLang="sk-SK" sz="1800" b="1" dirty="0" smtClean="0">
              <a:solidFill>
                <a:srgbClr val="00B05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sk-SK" altLang="sk-SK" sz="1800" b="1" dirty="0" smtClean="0"/>
              <a:t>Refundácia je spôsob financovania, pri ktorom prijímateľ najskôr uhradí výdavky z vlastných finančných prostriedkov a následne predloží na SO </a:t>
            </a:r>
            <a:r>
              <a:rPr lang="sk-SK" altLang="sk-SK" sz="1800" b="1" dirty="0" smtClean="0">
                <a:solidFill>
                  <a:srgbClr val="FF0000"/>
                </a:solidFill>
              </a:rPr>
              <a:t>priebežnú</a:t>
            </a:r>
            <a:r>
              <a:rPr lang="sk-SK" altLang="sk-SK" sz="1800" b="1" dirty="0" smtClean="0"/>
              <a:t> </a:t>
            </a:r>
            <a:r>
              <a:rPr lang="sk-SK" altLang="sk-SK" sz="1800" b="1" dirty="0" err="1" smtClean="0"/>
              <a:t>ŽoP</a:t>
            </a:r>
            <a:r>
              <a:rPr lang="sk-SK" altLang="sk-SK" sz="1800" b="1" dirty="0" smtClean="0"/>
              <a:t>.</a:t>
            </a:r>
          </a:p>
          <a:p>
            <a:pPr marL="0" indent="0">
              <a:buNone/>
            </a:pPr>
            <a:endParaRPr lang="sk-SK" altLang="sk-SK" sz="1800" b="1" dirty="0" smtClean="0"/>
          </a:p>
          <a:p>
            <a:pPr>
              <a:buFont typeface="Wingdings" pitchFamily="2" charset="2"/>
              <a:buChar char="Ø"/>
            </a:pPr>
            <a:r>
              <a:rPr lang="sk-SK" altLang="sk-SK" sz="1800" b="1" dirty="0" smtClean="0"/>
              <a:t>SO postupuje obdobne ako pri etape zúčtovania zálohovej platby.</a:t>
            </a:r>
          </a:p>
          <a:p>
            <a:endParaRPr lang="sk-SK" altLang="sk-SK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Nadpis 1"/>
          <p:cNvSpPr>
            <a:spLocks noGrp="1"/>
          </p:cNvSpPr>
          <p:nvPr>
            <p:ph type="title"/>
          </p:nvPr>
        </p:nvSpPr>
        <p:spPr>
          <a:xfrm>
            <a:off x="500063" y="274638"/>
            <a:ext cx="8186737" cy="1143000"/>
          </a:xfrm>
        </p:spPr>
        <p:txBody>
          <a:bodyPr/>
          <a:lstStyle/>
          <a:p>
            <a:pPr eaLnBrk="1" hangingPunct="1"/>
            <a:r>
              <a:rPr lang="sk-SK" altLang="sk-SK" sz="3600" dirty="0" smtClean="0">
                <a:solidFill>
                  <a:srgbClr val="FF0000"/>
                </a:solidFill>
              </a:rPr>
              <a:t>Aké sú oprávnené výdavky?</a:t>
            </a:r>
            <a:endParaRPr lang="sk-SK" altLang="sk-SK" sz="3600" u="sng" dirty="0" smtClean="0">
              <a:solidFill>
                <a:srgbClr val="FF0000"/>
              </a:solidFill>
            </a:endParaRPr>
          </a:p>
        </p:txBody>
      </p:sp>
      <p:sp>
        <p:nvSpPr>
          <p:cNvPr id="7171" name="Zástupný symbol obsahu 2"/>
          <p:cNvSpPr>
            <a:spLocks noGrp="1"/>
          </p:cNvSpPr>
          <p:nvPr>
            <p:ph idx="1"/>
          </p:nvPr>
        </p:nvSpPr>
        <p:spPr>
          <a:xfrm>
            <a:off x="500063" y="1628775"/>
            <a:ext cx="8186737" cy="4300538"/>
          </a:xfrm>
        </p:spPr>
        <p:txBody>
          <a:bodyPr/>
          <a:lstStyle/>
          <a:p>
            <a:pPr algn="just">
              <a:buFont typeface="Wingdings" pitchFamily="2" charset="2"/>
              <a:buChar char="Ø"/>
            </a:pPr>
            <a:r>
              <a:rPr lang="sk-SK" altLang="sk-SK" sz="1800" b="1" dirty="0" smtClean="0"/>
              <a:t>Personálne výdavky interné - koordinačné činnosti</a:t>
            </a:r>
          </a:p>
          <a:p>
            <a:pPr marL="0" indent="0" algn="just">
              <a:buNone/>
            </a:pPr>
            <a:endParaRPr lang="sk-SK" altLang="sk-SK" sz="1800" b="1" dirty="0" smtClean="0"/>
          </a:p>
          <a:p>
            <a:pPr algn="just">
              <a:buFont typeface="Wingdings" pitchFamily="2" charset="2"/>
              <a:buChar char="Ø"/>
            </a:pPr>
            <a:r>
              <a:rPr lang="sk-SK" altLang="sk-SK" sz="1800" b="1" dirty="0" smtClean="0"/>
              <a:t>Personálne výdavky interné – odborné činnosti</a:t>
            </a:r>
          </a:p>
          <a:p>
            <a:pPr algn="just">
              <a:buFont typeface="Wingdings" pitchFamily="2" charset="2"/>
              <a:buChar char="Ø"/>
            </a:pPr>
            <a:endParaRPr lang="sk-SK" altLang="sk-SK" sz="1800" b="1" dirty="0"/>
          </a:p>
          <a:p>
            <a:pPr algn="just">
              <a:buFont typeface="Wingdings" pitchFamily="2" charset="2"/>
              <a:buChar char="Ø"/>
            </a:pPr>
            <a:r>
              <a:rPr lang="sk-SK" altLang="sk-SK" sz="1800" b="1" dirty="0"/>
              <a:t>Paušálna sadzba na pokrytie zostávajúcich oprávnených nákladov na operáciu/projekt  (nariadenie 1303/2013, čl. 68b)</a:t>
            </a:r>
            <a:endParaRPr lang="sk-SK" altLang="sk-SK" sz="18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Nadpis 1"/>
          <p:cNvSpPr>
            <a:spLocks noGrp="1"/>
          </p:cNvSpPr>
          <p:nvPr>
            <p:ph type="title"/>
          </p:nvPr>
        </p:nvSpPr>
        <p:spPr>
          <a:xfrm>
            <a:off x="500063" y="274638"/>
            <a:ext cx="8186737" cy="1209675"/>
          </a:xfrm>
        </p:spPr>
        <p:txBody>
          <a:bodyPr/>
          <a:lstStyle/>
          <a:p>
            <a:pPr eaLnBrk="1" hangingPunct="1"/>
            <a:r>
              <a:rPr lang="sk-SK" altLang="sk-SK" sz="3600" dirty="0" smtClean="0">
                <a:solidFill>
                  <a:srgbClr val="FF0000"/>
                </a:solidFill>
              </a:rPr>
              <a:t>Overovanie výdavkov</a:t>
            </a:r>
          </a:p>
        </p:txBody>
      </p:sp>
      <p:sp>
        <p:nvSpPr>
          <p:cNvPr id="11267" name="Zástupný symbol obsahu 2"/>
          <p:cNvSpPr>
            <a:spLocks noGrp="1"/>
          </p:cNvSpPr>
          <p:nvPr>
            <p:ph idx="1"/>
          </p:nvPr>
        </p:nvSpPr>
        <p:spPr>
          <a:xfrm>
            <a:off x="500063" y="1600200"/>
            <a:ext cx="8186737" cy="4349750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endParaRPr lang="sk-SK" altLang="sk-SK" sz="1600" b="1" dirty="0" smtClean="0"/>
          </a:p>
          <a:p>
            <a:pPr marL="0" indent="0">
              <a:buFont typeface="Arial" charset="0"/>
              <a:buNone/>
              <a:defRPr/>
            </a:pPr>
            <a:r>
              <a:rPr lang="sk-SK" altLang="sk-SK" sz="1800" b="1" dirty="0" smtClean="0"/>
              <a:t>Overovanie výdavkov – bude prebiehať v 3 troch etapách:</a:t>
            </a:r>
          </a:p>
          <a:p>
            <a:pPr marL="0" indent="0">
              <a:buFont typeface="Arial" charset="0"/>
              <a:buNone/>
              <a:defRPr/>
            </a:pPr>
            <a:endParaRPr lang="sk-SK" altLang="sk-SK" sz="1800" b="1" dirty="0" smtClean="0"/>
          </a:p>
          <a:p>
            <a:pPr>
              <a:buFont typeface="Wingdings" pitchFamily="2" charset="2"/>
              <a:buChar char="Ø"/>
              <a:defRPr/>
            </a:pPr>
            <a:r>
              <a:rPr lang="sk-SK" altLang="sk-SK" sz="1800" b="1" dirty="0" smtClean="0"/>
              <a:t>v rámci hodnotiaceho procesu žiadosti o nenávratný finančný príspevok (t.j. projektu) – odbor posudzovania projektov </a:t>
            </a:r>
          </a:p>
          <a:p>
            <a:pPr>
              <a:buNone/>
              <a:defRPr/>
            </a:pPr>
            <a:endParaRPr lang="sk-SK" altLang="sk-SK" sz="1800" b="1" dirty="0" smtClean="0"/>
          </a:p>
          <a:p>
            <a:pPr>
              <a:buFont typeface="Wingdings" pitchFamily="2" charset="2"/>
              <a:buChar char="Ø"/>
              <a:defRPr/>
            </a:pPr>
            <a:r>
              <a:rPr lang="sk-SK" altLang="sk-SK" sz="1800" b="1" dirty="0" smtClean="0"/>
              <a:t>v rámci kontroly žiadosti o platbu </a:t>
            </a:r>
            <a:r>
              <a:rPr lang="sk-SK" altLang="sk-SK" sz="1800" b="1" dirty="0" err="1" smtClean="0"/>
              <a:t>t.j</a:t>
            </a:r>
            <a:r>
              <a:rPr lang="sk-SK" altLang="sk-SK" sz="1800" b="1" dirty="0" smtClean="0"/>
              <a:t>. počas výkonu administratívnej finančnej kontroly </a:t>
            </a:r>
          </a:p>
          <a:p>
            <a:pPr>
              <a:buNone/>
              <a:defRPr/>
            </a:pPr>
            <a:endParaRPr lang="sk-SK" altLang="sk-SK" sz="1800" b="1" dirty="0" smtClean="0"/>
          </a:p>
          <a:p>
            <a:pPr>
              <a:buFont typeface="Wingdings" pitchFamily="2" charset="2"/>
              <a:buChar char="Ø"/>
              <a:defRPr/>
            </a:pPr>
            <a:r>
              <a:rPr lang="sk-SK" altLang="sk-SK" sz="1800" b="1" dirty="0" smtClean="0"/>
              <a:t>počas finančnej kontroly na mieste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2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2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2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title"/>
          </p:nvPr>
        </p:nvSpPr>
        <p:spPr>
          <a:xfrm>
            <a:off x="500063" y="274638"/>
            <a:ext cx="8186737" cy="1143000"/>
          </a:xfrm>
        </p:spPr>
        <p:txBody>
          <a:bodyPr/>
          <a:lstStyle/>
          <a:p>
            <a:pPr eaLnBrk="1" hangingPunct="1"/>
            <a:r>
              <a:rPr lang="sk-SK" altLang="sk-SK" sz="3600" dirty="0" smtClean="0">
                <a:solidFill>
                  <a:srgbClr val="FF0000"/>
                </a:solidFill>
              </a:rPr>
              <a:t>Kedy je výdavok oprávnený?</a:t>
            </a:r>
            <a:br>
              <a:rPr lang="sk-SK" altLang="sk-SK" sz="3600" dirty="0" smtClean="0">
                <a:solidFill>
                  <a:srgbClr val="FF0000"/>
                </a:solidFill>
              </a:rPr>
            </a:br>
            <a:r>
              <a:rPr lang="sk-SK" altLang="sk-SK" sz="3600" dirty="0" smtClean="0">
                <a:solidFill>
                  <a:srgbClr val="FF0000"/>
                </a:solidFill>
              </a:rPr>
              <a:t>Všeobecné pravidlá oprávnenosti výdavkov </a:t>
            </a:r>
          </a:p>
        </p:txBody>
      </p:sp>
      <p:sp>
        <p:nvSpPr>
          <p:cNvPr id="3075" name="Zástupný symbol obsahu 2"/>
          <p:cNvSpPr>
            <a:spLocks noGrp="1"/>
          </p:cNvSpPr>
          <p:nvPr>
            <p:ph idx="1"/>
          </p:nvPr>
        </p:nvSpPr>
        <p:spPr>
          <a:xfrm>
            <a:off x="468313" y="1484313"/>
            <a:ext cx="8247091" cy="4302141"/>
          </a:xfrm>
        </p:spPr>
        <p:txBody>
          <a:bodyPr/>
          <a:lstStyle/>
          <a:p>
            <a:pPr algn="just" eaLnBrk="1" hangingPunct="1">
              <a:buFont typeface="Wingdings" pitchFamily="2" charset="2"/>
              <a:buChar char="Ø"/>
            </a:pPr>
            <a:endParaRPr lang="sk-SK" altLang="sk-SK" sz="1800" b="1" dirty="0" smtClean="0">
              <a:solidFill>
                <a:srgbClr val="00B050"/>
              </a:solidFill>
            </a:endParaRPr>
          </a:p>
          <a:p>
            <a:pPr algn="just" eaLnBrk="1" hangingPunct="1">
              <a:buFont typeface="Wingdings" pitchFamily="2" charset="2"/>
              <a:buChar char="Ø"/>
            </a:pPr>
            <a:r>
              <a:rPr lang="sk-SK" altLang="sk-SK" sz="1800" b="1" dirty="0" smtClean="0"/>
              <a:t>vynaložený výdavok je v súlade s platnými všeobecne záväznými právnymi predpismi (napr. zákon  č. 18/1996 Z. z. o cenách v znení neskorších predpisov, Zákonník práce, Občiansky zákonník);</a:t>
            </a:r>
          </a:p>
          <a:p>
            <a:pPr marL="0" indent="0" algn="just" eaLnBrk="1" hangingPunct="1">
              <a:buNone/>
            </a:pPr>
            <a:endParaRPr lang="sk-SK" altLang="sk-SK" sz="1800" b="1" dirty="0" smtClean="0"/>
          </a:p>
          <a:p>
            <a:pPr algn="just" eaLnBrk="1" hangingPunct="1">
              <a:buFont typeface="Wingdings" pitchFamily="2" charset="2"/>
              <a:buChar char="Ø"/>
            </a:pPr>
            <a:r>
              <a:rPr lang="sk-SK" altLang="sk-SK" sz="1800" b="1" dirty="0" smtClean="0"/>
              <a:t>výdavok je vynaložený na projekt schválený sprostredkovateľským orgánom pre príslušný OP a realizovaný v zmysle zmluvy o poskytnutí NFP, </a:t>
            </a:r>
          </a:p>
          <a:p>
            <a:pPr marL="0" indent="0" algn="just" eaLnBrk="1" hangingPunct="1">
              <a:buNone/>
            </a:pPr>
            <a:endParaRPr lang="sk-SK" altLang="sk-SK" sz="1800" b="1" dirty="0" smtClean="0"/>
          </a:p>
          <a:p>
            <a:pPr algn="just" eaLnBrk="1" hangingPunct="1">
              <a:buFont typeface="Wingdings" pitchFamily="2" charset="2"/>
              <a:buChar char="Ø"/>
            </a:pPr>
            <a:r>
              <a:rPr lang="sk-SK" altLang="sk-SK" sz="1800" b="1" dirty="0" smtClean="0"/>
              <a:t>výdavky sú vynaložené v súlade s cieľom prioritnej osi č. 1 Vzdelávanie OP ĽZ, na aktivitu v súlade s obsahovou stránkou projektu </a:t>
            </a:r>
          </a:p>
          <a:p>
            <a:pPr marL="0" indent="0" algn="just" eaLnBrk="1" hangingPunct="1">
              <a:buNone/>
            </a:pPr>
            <a:endParaRPr lang="sk-SK" altLang="sk-SK" sz="1800" b="1" dirty="0" smtClean="0"/>
          </a:p>
          <a:p>
            <a:pPr algn="just" eaLnBrk="1" hangingPunct="1">
              <a:buFont typeface="Wingdings" pitchFamily="2" charset="2"/>
              <a:buChar char="Ø"/>
            </a:pPr>
            <a:r>
              <a:rPr lang="sk-SK" altLang="sk-SK" sz="1800" b="1" dirty="0" smtClean="0"/>
              <a:t>výdavky sú plne v súlade s cieľmi projektu, </a:t>
            </a:r>
          </a:p>
          <a:p>
            <a:pPr marL="0" indent="0" algn="just" eaLnBrk="1" hangingPunct="1">
              <a:buNone/>
            </a:pPr>
            <a:endParaRPr lang="sk-SK" altLang="sk-SK" sz="18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0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0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Nadpis 1"/>
          <p:cNvSpPr>
            <a:spLocks noGrp="1"/>
          </p:cNvSpPr>
          <p:nvPr>
            <p:ph type="title"/>
          </p:nvPr>
        </p:nvSpPr>
        <p:spPr>
          <a:xfrm>
            <a:off x="500063" y="274638"/>
            <a:ext cx="8186737" cy="1143000"/>
          </a:xfrm>
        </p:spPr>
        <p:txBody>
          <a:bodyPr/>
          <a:lstStyle/>
          <a:p>
            <a:pPr eaLnBrk="1" hangingPunct="1"/>
            <a:r>
              <a:rPr lang="sk-SK" altLang="sk-SK" sz="3600" dirty="0" smtClean="0">
                <a:solidFill>
                  <a:srgbClr val="FF0000"/>
                </a:solidFill>
              </a:rPr>
              <a:t>Čo sú neoprávnené výdavky?</a:t>
            </a:r>
          </a:p>
        </p:txBody>
      </p:sp>
      <p:sp>
        <p:nvSpPr>
          <p:cNvPr id="19459" name="Zástupný symbol obsahu 2"/>
          <p:cNvSpPr>
            <a:spLocks noGrp="1"/>
          </p:cNvSpPr>
          <p:nvPr>
            <p:ph idx="1"/>
          </p:nvPr>
        </p:nvSpPr>
        <p:spPr>
          <a:xfrm>
            <a:off x="323850" y="1268413"/>
            <a:ext cx="8362950" cy="5184775"/>
          </a:xfrm>
        </p:spPr>
        <p:txBody>
          <a:bodyPr/>
          <a:lstStyle/>
          <a:p>
            <a:pPr>
              <a:buFont typeface="Arial" charset="0"/>
              <a:buNone/>
              <a:defRPr/>
            </a:pPr>
            <a:endParaRPr lang="sk-SK" altLang="sk-SK" sz="1200" b="1" dirty="0" smtClean="0"/>
          </a:p>
          <a:p>
            <a:pPr>
              <a:defRPr/>
            </a:pPr>
            <a:endParaRPr lang="sk-SK" sz="1600" dirty="0"/>
          </a:p>
          <a:p>
            <a:pPr>
              <a:defRPr/>
            </a:pPr>
            <a:endParaRPr lang="sk-SK" sz="1600" dirty="0"/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sk-SK" sz="2000" dirty="0"/>
              <a:t>všetky ostatné výdavky, ktoré nie sú uvedené v časti oprávnené výdavky – </a:t>
            </a:r>
            <a:r>
              <a:rPr lang="sk-SK" sz="2000" dirty="0" smtClean="0">
                <a:solidFill>
                  <a:srgbClr val="FF0000"/>
                </a:solidFill>
              </a:rPr>
              <a:t>všetky ostatné výdavky okrem personálnych výdavkov na koordinačné, odborné činnosti a paušálnej sadzby</a:t>
            </a:r>
            <a:endParaRPr lang="sk-SK" sz="2000" dirty="0">
              <a:solidFill>
                <a:srgbClr val="FF0000"/>
              </a:solidFill>
            </a:endParaRPr>
          </a:p>
          <a:p>
            <a:pPr marL="0" indent="0" algn="just">
              <a:buFont typeface="Arial" charset="0"/>
              <a:buNone/>
              <a:defRPr/>
            </a:pPr>
            <a:r>
              <a:rPr lang="sk-SK" sz="2800" dirty="0"/>
              <a:t>	</a:t>
            </a:r>
          </a:p>
          <a:p>
            <a:pPr algn="just">
              <a:buNone/>
              <a:defRPr/>
            </a:pPr>
            <a:endParaRPr lang="sk-SK" altLang="sk-SK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Nadpis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186737" cy="1143000"/>
          </a:xfrm>
        </p:spPr>
        <p:txBody>
          <a:bodyPr/>
          <a:lstStyle/>
          <a:p>
            <a:pPr eaLnBrk="1" hangingPunct="1"/>
            <a:r>
              <a:rPr lang="sk-SK" altLang="sk-SK" b="1" dirty="0" smtClean="0">
                <a:solidFill>
                  <a:srgbClr val="FF0000"/>
                </a:solidFill>
              </a:rPr>
              <a:t>Ďakujem za pozornosť.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altLang="sk-SK" sz="3600" dirty="0">
                <a:solidFill>
                  <a:srgbClr val="FF0000"/>
                </a:solidFill>
              </a:rPr>
              <a:t>Kedy je výdavok oprávnený?</a:t>
            </a:r>
            <a:br>
              <a:rPr lang="sk-SK" altLang="sk-SK" sz="3600" dirty="0">
                <a:solidFill>
                  <a:srgbClr val="FF0000"/>
                </a:solidFill>
              </a:rPr>
            </a:br>
            <a:r>
              <a:rPr lang="sk-SK" altLang="sk-SK" sz="3600" dirty="0">
                <a:solidFill>
                  <a:srgbClr val="FF0000"/>
                </a:solidFill>
              </a:rPr>
              <a:t>Všeobecné pravidlá oprávnenosti výdavkov </a:t>
            </a:r>
            <a:endParaRPr lang="sk-SK" altLang="sk-SK" sz="3600" dirty="0" smtClean="0"/>
          </a:p>
        </p:txBody>
      </p:sp>
      <p:sp>
        <p:nvSpPr>
          <p:cNvPr id="4099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eaLnBrk="1" hangingPunct="1">
              <a:buFont typeface="Wingdings" pitchFamily="2" charset="2"/>
              <a:buChar char="Ø"/>
            </a:pPr>
            <a:endParaRPr lang="sk-SK" altLang="sk-SK" sz="1800" b="1" dirty="0" smtClean="0">
              <a:solidFill>
                <a:srgbClr val="00B050"/>
              </a:solidFill>
            </a:endParaRPr>
          </a:p>
          <a:p>
            <a:pPr algn="just" eaLnBrk="1" hangingPunct="1">
              <a:buFont typeface="Wingdings" pitchFamily="2" charset="2"/>
              <a:buChar char="Ø"/>
            </a:pPr>
            <a:r>
              <a:rPr lang="sk-SK" altLang="sk-SK" sz="1800" b="1" dirty="0"/>
              <a:t>výdavky prispievajú k dosiahnutiu plánovaných aktivít projektu;</a:t>
            </a:r>
          </a:p>
          <a:p>
            <a:pPr marL="0" indent="0" algn="just" eaLnBrk="1" hangingPunct="1">
              <a:buNone/>
            </a:pPr>
            <a:endParaRPr lang="sk-SK" altLang="sk-SK" sz="1800" b="1" dirty="0" smtClean="0"/>
          </a:p>
          <a:p>
            <a:pPr algn="just" eaLnBrk="1" hangingPunct="1">
              <a:buFont typeface="Wingdings" pitchFamily="2" charset="2"/>
              <a:buChar char="Ø"/>
            </a:pPr>
            <a:r>
              <a:rPr lang="sk-SK" altLang="sk-SK" sz="1800" b="1" dirty="0" smtClean="0"/>
              <a:t>výdavok je realizovaný na oprávnenom území;</a:t>
            </a:r>
          </a:p>
          <a:p>
            <a:pPr algn="just" eaLnBrk="1" hangingPunct="1">
              <a:buNone/>
            </a:pPr>
            <a:endParaRPr lang="sk-SK" altLang="sk-SK" sz="1800" b="1" dirty="0" smtClean="0"/>
          </a:p>
          <a:p>
            <a:pPr algn="just" eaLnBrk="1" hangingPunct="1">
              <a:buFont typeface="Wingdings" pitchFamily="2" charset="2"/>
              <a:buChar char="Ø"/>
            </a:pPr>
            <a:r>
              <a:rPr lang="sk-SK" altLang="sk-SK" sz="1800" b="1" dirty="0" smtClean="0"/>
              <a:t>výdavok je primeraný, t.j. zodpovedá obvyklým cenám v danom mieste a čase a zodpovedá potrebám projektu;</a:t>
            </a:r>
          </a:p>
          <a:p>
            <a:pPr algn="just" eaLnBrk="1" hangingPunct="1">
              <a:buNone/>
            </a:pPr>
            <a:endParaRPr lang="sk-SK" altLang="sk-SK" sz="1800" b="1" dirty="0" smtClean="0"/>
          </a:p>
          <a:p>
            <a:pPr algn="just" eaLnBrk="1" hangingPunct="1">
              <a:buFont typeface="Wingdings" pitchFamily="2" charset="2"/>
              <a:buChar char="Ø"/>
            </a:pPr>
            <a:r>
              <a:rPr lang="sk-SK" altLang="sk-SK" sz="1800" b="1" dirty="0" smtClean="0"/>
              <a:t>spĺňa podmienky hospodárnosti, efektívnosti a účelnosti</a:t>
            </a:r>
          </a:p>
          <a:p>
            <a:pPr marL="0" indent="0" algn="just" eaLnBrk="1" hangingPunct="1">
              <a:buNone/>
            </a:pPr>
            <a:endParaRPr lang="sk-SK" altLang="sk-SK" sz="1800" b="1" dirty="0" smtClean="0"/>
          </a:p>
          <a:p>
            <a:pPr algn="just" eaLnBrk="1" hangingPunct="1">
              <a:buFont typeface="Wingdings" pitchFamily="2" charset="2"/>
              <a:buChar char="Ø"/>
            </a:pPr>
            <a:r>
              <a:rPr lang="sk-SK" altLang="sk-SK" sz="1800" b="1" dirty="0"/>
              <a:t>oprávnenosť výdavkov začína plynúť dňom účinnosti zmluvy o poskytnutí NFP + začiatok realizácie projektu uvedený v zmluve o NFP – čl. 2 (bod 2.2); </a:t>
            </a:r>
          </a:p>
          <a:p>
            <a:pPr algn="just" eaLnBrk="1" hangingPunct="1">
              <a:buFont typeface="Wingdings" pitchFamily="2" charset="2"/>
              <a:buChar char="Ø"/>
            </a:pPr>
            <a:endParaRPr lang="sk-SK" altLang="sk-SK" sz="1800" b="1" dirty="0"/>
          </a:p>
          <a:p>
            <a:pPr algn="just" eaLnBrk="1" hangingPunct="1">
              <a:buFont typeface="Wingdings" pitchFamily="2" charset="2"/>
              <a:buChar char="Ø"/>
            </a:pPr>
            <a:endParaRPr lang="sk-SK" altLang="sk-SK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0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0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0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altLang="sk-SK" sz="3600" dirty="0" smtClean="0">
                <a:solidFill>
                  <a:srgbClr val="FF0000"/>
                </a:solidFill>
              </a:rPr>
              <a:t>Spôsob financovania</a:t>
            </a:r>
          </a:p>
        </p:txBody>
      </p:sp>
      <p:sp>
        <p:nvSpPr>
          <p:cNvPr id="409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  <a:defRPr/>
            </a:pPr>
            <a:endParaRPr lang="sk-SK" altLang="sk-SK" sz="1800" b="1" dirty="0" smtClean="0"/>
          </a:p>
          <a:p>
            <a:pPr>
              <a:buFont typeface="Wingdings" pitchFamily="2" charset="2"/>
              <a:buChar char="Ø"/>
              <a:defRPr/>
            </a:pPr>
            <a:r>
              <a:rPr lang="sk-SK" altLang="sk-SK" sz="1800" b="1" dirty="0"/>
              <a:t>r</a:t>
            </a:r>
            <a:r>
              <a:rPr lang="sk-SK" altLang="sk-SK" sz="1800" b="1" dirty="0" smtClean="0"/>
              <a:t>efundácia </a:t>
            </a:r>
          </a:p>
          <a:p>
            <a:pPr marL="0" indent="0">
              <a:buNone/>
              <a:defRPr/>
            </a:pPr>
            <a:endParaRPr lang="sk-SK" altLang="sk-SK" sz="1800" b="1" dirty="0" smtClean="0"/>
          </a:p>
          <a:p>
            <a:pPr>
              <a:buFont typeface="Wingdings" pitchFamily="2" charset="2"/>
              <a:buChar char="Ø"/>
              <a:defRPr/>
            </a:pPr>
            <a:r>
              <a:rPr lang="sk-SK" altLang="sk-SK" sz="1800" b="1" dirty="0" smtClean="0"/>
              <a:t>alebo systém zálohových platieb</a:t>
            </a:r>
          </a:p>
          <a:p>
            <a:pPr>
              <a:buFont typeface="Wingdings" pitchFamily="2" charset="2"/>
              <a:buChar char="Ø"/>
              <a:defRPr/>
            </a:pPr>
            <a:endParaRPr lang="sk-SK" altLang="sk-SK" sz="1800" b="1" dirty="0" smtClean="0"/>
          </a:p>
          <a:p>
            <a:pPr>
              <a:buFont typeface="Wingdings" pitchFamily="2" charset="2"/>
              <a:buChar char="Ø"/>
              <a:defRPr/>
            </a:pPr>
            <a:r>
              <a:rPr lang="sk-SK" altLang="sk-SK" sz="1800" b="1" dirty="0" smtClean="0"/>
              <a:t>spôsob </a:t>
            </a:r>
            <a:r>
              <a:rPr lang="sk-SK" altLang="sk-SK" sz="1800" b="1" dirty="0"/>
              <a:t>financovania bol pre konkrétnych prijímateľov zadefinovaný v Zmluve o poskytnutí nenávratného finančného </a:t>
            </a:r>
            <a:r>
              <a:rPr lang="sk-SK" altLang="sk-SK" sz="1800" b="1" dirty="0" smtClean="0"/>
              <a:t>príspevku</a:t>
            </a:r>
            <a:endParaRPr lang="sk-SK" altLang="sk-SK" sz="1800" b="1" dirty="0"/>
          </a:p>
          <a:p>
            <a:pPr>
              <a:buNone/>
              <a:defRPr/>
            </a:pPr>
            <a:endParaRPr lang="sk-SK" altLang="sk-SK" sz="1800" b="1" dirty="0" smtClean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altLang="sk-SK" sz="3600" dirty="0" smtClean="0">
                <a:solidFill>
                  <a:srgbClr val="FF0000"/>
                </a:solidFill>
              </a:rPr>
              <a:t>Ako komunikujem so </a:t>
            </a:r>
            <a:r>
              <a:rPr lang="sk-SK" altLang="sk-SK" sz="3600" dirty="0" err="1" smtClean="0">
                <a:solidFill>
                  <a:srgbClr val="FF0000"/>
                </a:solidFill>
              </a:rPr>
              <a:t>SO</a:t>
            </a:r>
            <a:r>
              <a:rPr lang="sk-SK" altLang="sk-SK" sz="3600" dirty="0" smtClean="0">
                <a:solidFill>
                  <a:srgbClr val="FF0000"/>
                </a:solidFill>
              </a:rPr>
              <a:t>?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  <a:defRPr/>
            </a:pPr>
            <a:endParaRPr lang="sk-SK" altLang="sk-SK" sz="1800" b="1" dirty="0" smtClean="0">
              <a:solidFill>
                <a:srgbClr val="00B050"/>
              </a:solidFill>
            </a:endParaRPr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sk-SK" altLang="sk-SK" sz="1800" b="1" dirty="0" smtClean="0"/>
              <a:t>Prijímateľ komunikuje s sprostredkovateľským orgánom (ďalej len „SO“) prostredníctvom systému ITMS 2014+, verejná časť</a:t>
            </a:r>
          </a:p>
          <a:p>
            <a:pPr marL="0" indent="0">
              <a:buNone/>
              <a:defRPr/>
            </a:pPr>
            <a:endParaRPr lang="sk-SK" altLang="sk-SK" sz="1800" b="1" dirty="0" smtClean="0"/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sk-SK" altLang="sk-SK" sz="1800" b="1" dirty="0" smtClean="0"/>
              <a:t>Žiadosti o platbu prijímateľ vypracuje v systéme ITMS 2014+, verejná časť a predkladá na SO v elektronickej a písomnej podobe</a:t>
            </a:r>
            <a:endParaRPr lang="sk-SK" altLang="sk-SK" sz="1800" b="1" dirty="0"/>
          </a:p>
          <a:p>
            <a:pPr marL="0" indent="0">
              <a:buFont typeface="Arial" charset="0"/>
              <a:buNone/>
              <a:defRPr/>
            </a:pPr>
            <a:endParaRPr lang="sk-SK" altLang="sk-SK" sz="1800" b="1" dirty="0"/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sk-SK" altLang="sk-SK" sz="1800" b="1" dirty="0" smtClean="0"/>
              <a:t>žiadosti </a:t>
            </a:r>
            <a:r>
              <a:rPr lang="sk-SK" altLang="sk-SK" sz="1800" b="1" dirty="0"/>
              <a:t>o zúčtovanie zálohovej platby, resp. priebežnú platbu  – prijímateľ predkladá na SO v elektronickej a písomnej podobe vždy k 15. dňu nasledujúceho mesiaca </a:t>
            </a:r>
            <a:r>
              <a:rPr lang="sk-SK" altLang="sk-SK" sz="1800" b="1" dirty="0" smtClean="0"/>
              <a:t>podľa toho ako má uvedené v zmluve</a:t>
            </a:r>
            <a:endParaRPr lang="sk-SK" altLang="sk-SK" sz="1800" b="1" dirty="0"/>
          </a:p>
          <a:p>
            <a:pPr>
              <a:buFont typeface="Wingdings" panose="05000000000000000000" pitchFamily="2" charset="2"/>
              <a:buChar char="Ø"/>
              <a:defRPr/>
            </a:pPr>
            <a:endParaRPr lang="sk-SK" altLang="sk-SK" sz="1800" b="1" dirty="0" smtClean="0">
              <a:solidFill>
                <a:srgbClr val="00B050"/>
              </a:solidFill>
            </a:endParaRPr>
          </a:p>
          <a:p>
            <a:pPr marL="0" indent="0">
              <a:buFont typeface="Arial" charset="0"/>
              <a:buNone/>
              <a:defRPr/>
            </a:pPr>
            <a:endParaRPr lang="sk-SK" altLang="sk-SK" sz="1800" b="1" dirty="0" smtClean="0">
              <a:solidFill>
                <a:srgbClr val="00B050"/>
              </a:solidFill>
            </a:endParaRPr>
          </a:p>
          <a:p>
            <a:pPr marL="0" indent="0">
              <a:buFont typeface="Arial" charset="0"/>
              <a:buNone/>
              <a:defRPr/>
            </a:pPr>
            <a:endParaRPr lang="sk-SK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altLang="sk-SK" sz="3600" dirty="0" err="1" smtClean="0">
                <a:solidFill>
                  <a:srgbClr val="FF0000"/>
                </a:solidFill>
              </a:rPr>
              <a:t>E-lerning</a:t>
            </a:r>
            <a:r>
              <a:rPr lang="sk-SK" altLang="sk-SK" sz="3600" dirty="0" smtClean="0">
                <a:solidFill>
                  <a:srgbClr val="FF0000"/>
                </a:solidFill>
              </a:rPr>
              <a:t> v ITMS – kurz na spracovanie </a:t>
            </a:r>
            <a:r>
              <a:rPr lang="sk-SK" altLang="sk-SK" sz="3600" dirty="0" err="1" smtClean="0">
                <a:solidFill>
                  <a:srgbClr val="FF0000"/>
                </a:solidFill>
              </a:rPr>
              <a:t>ŽoP</a:t>
            </a:r>
            <a:endParaRPr lang="sk-SK" altLang="sk-SK" sz="3600" dirty="0" smtClean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  <a:defRPr/>
            </a:pPr>
            <a:endParaRPr lang="sk-SK" altLang="sk-SK" sz="1800" b="1" dirty="0">
              <a:solidFill>
                <a:srgbClr val="00B050"/>
              </a:solidFill>
            </a:endParaRPr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sk-SK" altLang="sk-SK" sz="1800" b="1" dirty="0" smtClean="0"/>
              <a:t>Vypracovanie </a:t>
            </a:r>
            <a:r>
              <a:rPr lang="sk-SK" altLang="sk-SK" sz="1800" b="1" dirty="0"/>
              <a:t>žiadosti o platbu je podrobne uvedené v ITMS 2014+ v časti „</a:t>
            </a:r>
            <a:r>
              <a:rPr lang="sk-SK" altLang="sk-SK" sz="1800" b="1" dirty="0" err="1"/>
              <a:t>e-lerning</a:t>
            </a:r>
            <a:r>
              <a:rPr lang="sk-SK" altLang="sk-SK" sz="1800" b="1" dirty="0"/>
              <a:t>“. Sú zadefinované jednotlivé kroky, ktoré je nutné urobiť, aby mohol prijímateľ vystaviť žiadosť o platbu. Súbor je zvukový, ale pre nepočujúcich je aj </a:t>
            </a:r>
            <a:r>
              <a:rPr lang="sk-SK" altLang="sk-SK" sz="1800" b="1" dirty="0" smtClean="0"/>
              <a:t>písomný.</a:t>
            </a:r>
            <a:endParaRPr lang="sk-SK" altLang="sk-SK" sz="1800" b="1" dirty="0"/>
          </a:p>
          <a:p>
            <a:pPr>
              <a:defRPr/>
            </a:pPr>
            <a:endParaRPr lang="sk-SK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altLang="sk-SK" sz="3600" dirty="0" smtClean="0">
                <a:solidFill>
                  <a:srgbClr val="FF0000"/>
                </a:solidFill>
              </a:rPr>
              <a:t>Systém zálohových platieb</a:t>
            </a:r>
            <a:br>
              <a:rPr lang="sk-SK" altLang="sk-SK" sz="3600" dirty="0" smtClean="0">
                <a:solidFill>
                  <a:srgbClr val="FF0000"/>
                </a:solidFill>
              </a:rPr>
            </a:br>
            <a:r>
              <a:rPr lang="sk-SK" altLang="sk-SK" sz="3600" dirty="0" smtClean="0">
                <a:solidFill>
                  <a:srgbClr val="FF0000"/>
                </a:solidFill>
              </a:rPr>
              <a:t>Aký je postup spracovania </a:t>
            </a:r>
            <a:r>
              <a:rPr lang="sk-SK" altLang="sk-SK" sz="3600" dirty="0" err="1" smtClean="0">
                <a:solidFill>
                  <a:srgbClr val="FF0000"/>
                </a:solidFill>
              </a:rPr>
              <a:t>ŽoP</a:t>
            </a:r>
            <a:r>
              <a:rPr lang="sk-SK" altLang="sk-SK" sz="3600" dirty="0" smtClean="0">
                <a:solidFill>
                  <a:srgbClr val="FF0000"/>
                </a:solidFill>
              </a:rPr>
              <a:t>?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  <a:defRPr/>
            </a:pPr>
            <a:endParaRPr lang="sk-SK" altLang="sk-SK" sz="1800" b="1" dirty="0" smtClean="0"/>
          </a:p>
          <a:p>
            <a:pPr>
              <a:buFont typeface="Wingdings" pitchFamily="2" charset="2"/>
              <a:buChar char="Ø"/>
              <a:defRPr/>
            </a:pPr>
            <a:r>
              <a:rPr lang="sk-SK" altLang="sk-SK" sz="1800" b="1" dirty="0" smtClean="0"/>
              <a:t>Prijímateľ vypracuje žiadosť o zálohovú platbu – v elektronickej a písomnej podobe. Písomnú </a:t>
            </a:r>
            <a:r>
              <a:rPr lang="sk-SK" altLang="sk-SK" sz="1800" b="1" dirty="0" err="1" smtClean="0"/>
              <a:t>ŽoP</a:t>
            </a:r>
            <a:r>
              <a:rPr lang="sk-SK" altLang="sk-SK" sz="1800" b="1" dirty="0" smtClean="0"/>
              <a:t> podpísanú štatutárom prijímateľ zašle na SO</a:t>
            </a:r>
            <a:r>
              <a:rPr lang="sk-SK" altLang="sk-SK" sz="1800" b="1" dirty="0" smtClean="0"/>
              <a:t>.</a:t>
            </a:r>
          </a:p>
          <a:p>
            <a:pPr>
              <a:buFont typeface="Wingdings" pitchFamily="2" charset="2"/>
              <a:buChar char="Ø"/>
              <a:defRPr/>
            </a:pPr>
            <a:endParaRPr lang="sk-SK" altLang="sk-SK" sz="1800" b="1" dirty="0"/>
          </a:p>
          <a:p>
            <a:pPr>
              <a:buFont typeface="Wingdings" pitchFamily="2" charset="2"/>
              <a:buChar char="Ø"/>
              <a:defRPr/>
            </a:pPr>
            <a:r>
              <a:rPr lang="sk-SK" altLang="sk-SK" sz="1800" b="1" dirty="0" err="1" smtClean="0"/>
              <a:t>ŽoP</a:t>
            </a:r>
            <a:r>
              <a:rPr lang="sk-SK" altLang="sk-SK" sz="1800" b="1" dirty="0" smtClean="0"/>
              <a:t> môže byť po vygenerovaní v systéme ITMS2014+ zaslaná aj elektronicky prostredníctvom Ústredného portálu verejnej správy, podpísaná kvalifikovaným elektronickým podpisom, kvalifikovaným elektronickým podpisom s mandátnym certifikátom alebo kvalifikovanou elektronickou pečaťou.</a:t>
            </a:r>
            <a:endParaRPr lang="sk-SK" altLang="sk-SK" sz="1800" b="1" dirty="0" smtClean="0"/>
          </a:p>
          <a:p>
            <a:pPr>
              <a:buFont typeface="Wingdings" pitchFamily="2" charset="2"/>
              <a:buChar char="Ø"/>
              <a:defRPr/>
            </a:pPr>
            <a:endParaRPr lang="sk-SK" altLang="sk-SK" sz="1800" b="1" dirty="0" smtClean="0"/>
          </a:p>
          <a:p>
            <a:pPr>
              <a:buFont typeface="Wingdings" pitchFamily="2" charset="2"/>
              <a:buChar char="Ø"/>
              <a:defRPr/>
            </a:pPr>
            <a:r>
              <a:rPr lang="sk-SK" altLang="sk-SK" sz="1800" b="1" dirty="0" smtClean="0"/>
              <a:t>Platobná jednotka, zašle prijímateľovi finančné prostriedky.</a:t>
            </a:r>
          </a:p>
          <a:p>
            <a:pPr>
              <a:buFont typeface="Wingdings" pitchFamily="2" charset="2"/>
              <a:buChar char="Ø"/>
              <a:defRPr/>
            </a:pPr>
            <a:endParaRPr lang="sk-SK" altLang="sk-SK" sz="1800" b="1" dirty="0" smtClean="0"/>
          </a:p>
          <a:p>
            <a:pPr>
              <a:buFont typeface="Wingdings" pitchFamily="2" charset="2"/>
              <a:buChar char="Ø"/>
              <a:defRPr/>
            </a:pPr>
            <a:r>
              <a:rPr lang="sk-SK" sz="1800" b="1" dirty="0" smtClean="0"/>
              <a:t>V prípade zistenia nedostatkov SO písomne s doručenkou alebo elektronicky e-mailom s potvrdením doručenia a prečítania vyzve prijímateľa, aby v stanovenej lehote doplnil / zmenil žiadosť o platbu.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altLang="sk-SK" sz="3600" dirty="0" smtClean="0">
                <a:solidFill>
                  <a:srgbClr val="FF0000"/>
                </a:solidFill>
              </a:rPr>
              <a:t>Systém zálohových </a:t>
            </a:r>
            <a:r>
              <a:rPr lang="sk-SK" altLang="sk-SK" sz="3600" dirty="0">
                <a:solidFill>
                  <a:srgbClr val="FF0000"/>
                </a:solidFill>
              </a:rPr>
              <a:t>platieb</a:t>
            </a:r>
            <a:br>
              <a:rPr lang="sk-SK" altLang="sk-SK" sz="3600" dirty="0">
                <a:solidFill>
                  <a:srgbClr val="FF0000"/>
                </a:solidFill>
              </a:rPr>
            </a:br>
            <a:r>
              <a:rPr lang="sk-SK" altLang="sk-SK" sz="3600" dirty="0">
                <a:solidFill>
                  <a:srgbClr val="FF0000"/>
                </a:solidFill>
              </a:rPr>
              <a:t>Aký je postup spracovania </a:t>
            </a:r>
            <a:r>
              <a:rPr lang="sk-SK" altLang="sk-SK" sz="3600" dirty="0" err="1">
                <a:solidFill>
                  <a:srgbClr val="FF0000"/>
                </a:solidFill>
              </a:rPr>
              <a:t>ŽoP</a:t>
            </a:r>
            <a:r>
              <a:rPr lang="sk-SK" altLang="sk-SK" sz="3600" dirty="0">
                <a:solidFill>
                  <a:srgbClr val="FF0000"/>
                </a:solidFill>
              </a:rPr>
              <a:t>?</a:t>
            </a:r>
            <a:endParaRPr lang="sk-SK" altLang="sk-SK" sz="3600" dirty="0" smtClean="0"/>
          </a:p>
        </p:txBody>
      </p:sp>
      <p:sp>
        <p:nvSpPr>
          <p:cNvPr id="12291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sk-SK" altLang="sk-SK" sz="1800" b="1" dirty="0" smtClean="0"/>
              <a:t>V prípade, ak boli v rámci kontroly zistené nedostatky je projektový manažér SO povinný vypracovať návrh správy z kontroly s určením lehoty na podanie námietok.</a:t>
            </a:r>
          </a:p>
          <a:p>
            <a:pPr>
              <a:buNone/>
            </a:pPr>
            <a:endParaRPr lang="sk-SK" altLang="sk-SK" sz="1800" b="1" dirty="0" smtClean="0"/>
          </a:p>
          <a:p>
            <a:pPr>
              <a:buFont typeface="Wingdings" pitchFamily="2" charset="2"/>
              <a:buChar char="Ø"/>
            </a:pPr>
            <a:r>
              <a:rPr lang="sk-SK" altLang="sk-SK" sz="1800" b="1" dirty="0" smtClean="0"/>
              <a:t>Prijímateľ má na podanie námietok lehotu 5 pracovných dní odo dňa doručenia návrhu správy z kontroly prijímateľovi. </a:t>
            </a:r>
          </a:p>
          <a:p>
            <a:pPr>
              <a:buNone/>
            </a:pPr>
            <a:endParaRPr lang="sk-SK" altLang="sk-SK" sz="1800" b="1" dirty="0" smtClean="0"/>
          </a:p>
          <a:p>
            <a:pPr>
              <a:buFont typeface="Wingdings" pitchFamily="2" charset="2"/>
              <a:buChar char="Ø"/>
            </a:pPr>
            <a:r>
              <a:rPr lang="sk-SK" altLang="sk-SK" sz="1800" b="1" dirty="0" smtClean="0"/>
              <a:t>Ak SO úplne alebo sčasti akceptuje námietky podané prijímateľom, zapracuje námietky do správy z kontroly. SO vypracuje správu z kontroly a zašle správu z kontroly písomne s doručenkou alebo elektronicky e-mailom s potvrdením doručenia a prečítania prijímateľovi.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altLang="sk-SK" sz="3600" dirty="0" smtClean="0">
                <a:solidFill>
                  <a:srgbClr val="FF0000"/>
                </a:solidFill>
              </a:rPr>
              <a:t>Systém zálohových </a:t>
            </a:r>
            <a:r>
              <a:rPr lang="sk-SK" altLang="sk-SK" sz="3600" dirty="0">
                <a:solidFill>
                  <a:srgbClr val="FF0000"/>
                </a:solidFill>
              </a:rPr>
              <a:t>platieb</a:t>
            </a:r>
            <a:br>
              <a:rPr lang="sk-SK" altLang="sk-SK" sz="3600" dirty="0">
                <a:solidFill>
                  <a:srgbClr val="FF0000"/>
                </a:solidFill>
              </a:rPr>
            </a:br>
            <a:r>
              <a:rPr lang="sk-SK" altLang="sk-SK" sz="3600" dirty="0">
                <a:solidFill>
                  <a:srgbClr val="FF0000"/>
                </a:solidFill>
              </a:rPr>
              <a:t>Aký je postup spracovania </a:t>
            </a:r>
            <a:r>
              <a:rPr lang="sk-SK" altLang="sk-SK" sz="3600" dirty="0" err="1">
                <a:solidFill>
                  <a:srgbClr val="FF0000"/>
                </a:solidFill>
              </a:rPr>
              <a:t>ŽoP</a:t>
            </a:r>
            <a:r>
              <a:rPr lang="sk-SK" altLang="sk-SK" sz="3600" dirty="0">
                <a:solidFill>
                  <a:srgbClr val="FF0000"/>
                </a:solidFill>
              </a:rPr>
              <a:t>?</a:t>
            </a:r>
            <a:endParaRPr lang="sk-SK" altLang="sk-SK" sz="3600" dirty="0" smtClean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697427"/>
          </a:xfrm>
        </p:spPr>
        <p:txBody>
          <a:bodyPr/>
          <a:lstStyle/>
          <a:p>
            <a:pPr>
              <a:buFont typeface="Wingdings" pitchFamily="2" charset="2"/>
              <a:buChar char="Ø"/>
              <a:defRPr/>
            </a:pPr>
            <a:endParaRPr lang="sk-SK" sz="1800" b="1" dirty="0" smtClean="0">
              <a:solidFill>
                <a:srgbClr val="00B050"/>
              </a:solidFill>
            </a:endParaRPr>
          </a:p>
          <a:p>
            <a:pPr>
              <a:buFont typeface="Wingdings" pitchFamily="2" charset="2"/>
              <a:buChar char="Ø"/>
              <a:defRPr/>
            </a:pPr>
            <a:r>
              <a:rPr lang="sk-SK" sz="1800" b="1" dirty="0" smtClean="0"/>
              <a:t>V prípade, ak kontrolou neboli zistené nedostatky, vypracuje SO správu z kontroly a zašle správu z kontroly písomne s doručenkou alebo elektronicky e-mailom s potvrdením doručenia a prečítania prijímateľovi. Momentom ukončenia kontroly je zaslanie správy prijímateľovi. </a:t>
            </a:r>
          </a:p>
          <a:p>
            <a:pPr marL="0" indent="0">
              <a:buFont typeface="Arial" charset="0"/>
              <a:buNone/>
              <a:defRPr/>
            </a:pPr>
            <a:endParaRPr lang="sk-SK" sz="1800" b="1" dirty="0" smtClean="0"/>
          </a:p>
          <a:p>
            <a:pPr>
              <a:buFont typeface="Wingdings" pitchFamily="2" charset="2"/>
              <a:buChar char="Ø"/>
              <a:defRPr/>
            </a:pPr>
            <a:r>
              <a:rPr lang="sk-SK" sz="1800" b="1" dirty="0" smtClean="0"/>
              <a:t>SO predloží spracovanú žiadosť o zálohovú platbu na platobnú jednotku, ktorá zašle prijímateľovi finančné prostriedky. </a:t>
            </a:r>
          </a:p>
          <a:p>
            <a:pPr marL="0" indent="0">
              <a:buFont typeface="Arial" charset="0"/>
              <a:buNone/>
              <a:defRPr/>
            </a:pPr>
            <a:endParaRPr lang="sk-SK" sz="1800" b="1" dirty="0"/>
          </a:p>
          <a:p>
            <a:pPr>
              <a:buFont typeface="Wingdings" pitchFamily="2" charset="2"/>
              <a:buChar char="Ø"/>
              <a:defRPr/>
            </a:pPr>
            <a:r>
              <a:rPr lang="sk-SK" sz="1800" b="1" dirty="0" smtClean="0"/>
              <a:t>Prijímateľ je povinný poskytnutú zálohovú platbu zúčtovať do 12 mesiacov od poskytnutia </a:t>
            </a:r>
            <a:r>
              <a:rPr lang="sk-SK" sz="1800" b="1" dirty="0" err="1" smtClean="0"/>
              <a:t>t.j</a:t>
            </a:r>
            <a:r>
              <a:rPr lang="sk-SK" sz="1800" b="1" dirty="0" smtClean="0"/>
              <a:t>. pripísania zálohovej platby na účet prijímateľa.</a:t>
            </a:r>
          </a:p>
          <a:p>
            <a:pPr>
              <a:buFont typeface="Wingdings" pitchFamily="2" charset="2"/>
              <a:buChar char="Ø"/>
              <a:defRPr/>
            </a:pPr>
            <a:endParaRPr lang="sk-SK" sz="1800" b="1" dirty="0" smtClean="0">
              <a:solidFill>
                <a:srgbClr val="00B050"/>
              </a:solidFill>
            </a:endParaRPr>
          </a:p>
          <a:p>
            <a:pPr>
              <a:buFont typeface="Wingdings" pitchFamily="2" charset="2"/>
              <a:buChar char="Ø"/>
              <a:defRPr/>
            </a:pPr>
            <a:endParaRPr lang="sk-SK" altLang="sk-SK" sz="1800" b="1" dirty="0" smtClean="0">
              <a:solidFill>
                <a:srgbClr val="00B050"/>
              </a:solidFill>
            </a:endParaRPr>
          </a:p>
          <a:p>
            <a:pPr marL="0" indent="0">
              <a:buFont typeface="Arial" charset="0"/>
              <a:buNone/>
              <a:defRPr/>
            </a:pPr>
            <a:r>
              <a:rPr lang="sk-SK" altLang="sk-SK" sz="1800" b="1" dirty="0" smtClean="0">
                <a:solidFill>
                  <a:srgbClr val="00B050"/>
                </a:solidFill>
              </a:rPr>
              <a:t> </a:t>
            </a:r>
          </a:p>
          <a:p>
            <a:pPr>
              <a:defRPr/>
            </a:pPr>
            <a:endParaRPr lang="sk-SK" sz="1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Administrativní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3058</TotalTime>
  <Words>1831</Words>
  <Application>Microsoft Office PowerPoint</Application>
  <PresentationFormat>Prezentácia na obrazovke (4:3)</PresentationFormat>
  <Paragraphs>169</Paragraphs>
  <Slides>21</Slides>
  <Notes>11</Notes>
  <HiddenSlides>0</HiddenSlides>
  <MMClips>0</MMClips>
  <ScaleCrop>false</ScaleCrop>
  <HeadingPairs>
    <vt:vector size="6" baseType="variant">
      <vt:variant>
        <vt:lpstr>Použité písma</vt:lpstr>
      </vt:variant>
      <vt:variant>
        <vt:i4>3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21</vt:i4>
      </vt:variant>
    </vt:vector>
  </HeadingPairs>
  <TitlesOfParts>
    <vt:vector size="25" baseType="lpstr">
      <vt:lpstr>Arial</vt:lpstr>
      <vt:lpstr>Calibri</vt:lpstr>
      <vt:lpstr>Wingdings</vt:lpstr>
      <vt:lpstr>Motív Office</vt:lpstr>
      <vt:lpstr>Žiadosť o platbu</vt:lpstr>
      <vt:lpstr>Kedy je výdavok oprávnený? Všeobecné pravidlá oprávnenosti výdavkov </vt:lpstr>
      <vt:lpstr>Kedy je výdavok oprávnený? Všeobecné pravidlá oprávnenosti výdavkov </vt:lpstr>
      <vt:lpstr>Spôsob financovania</vt:lpstr>
      <vt:lpstr>Ako komunikujem so SO?</vt:lpstr>
      <vt:lpstr>E-lerning v ITMS – kurz na spracovanie ŽoP</vt:lpstr>
      <vt:lpstr>Systém zálohových platieb Aký je postup spracovania ŽoP?</vt:lpstr>
      <vt:lpstr>Systém zálohových platieb Aký je postup spracovania ŽoP?</vt:lpstr>
      <vt:lpstr>Systém zálohových platieb Aký je postup spracovania ŽoP?</vt:lpstr>
      <vt:lpstr>Žiadosť o zúčtovanie zálohovej platby Aký je postup spracovania?</vt:lpstr>
      <vt:lpstr>Žiadosť o zúčtovanie zálohovej platby</vt:lpstr>
      <vt:lpstr>Žiadosť o zúčtovanie zálohovej platby Aký môže byť výsledok spracovania ŽoP?</vt:lpstr>
      <vt:lpstr>Žiadosť o zúčtovanie zálohovej platby</vt:lpstr>
      <vt:lpstr>Žiadosť o zúčtovanie zálohovej platby</vt:lpstr>
      <vt:lpstr>Žiadosť o zúčtovanie zálohovej platby</vt:lpstr>
      <vt:lpstr>Žiadosť o zúčtovanie zálohovej platby</vt:lpstr>
      <vt:lpstr>Čo je refundácia?</vt:lpstr>
      <vt:lpstr>Aké sú oprávnené výdavky?</vt:lpstr>
      <vt:lpstr>Overovanie výdavkov</vt:lpstr>
      <vt:lpstr>Čo sú neoprávnené výdavky?</vt:lpstr>
      <vt:lpstr>Ďakujem za pozornosť.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Snímka 1</dc:title>
  <dc:creator>paul sly</dc:creator>
  <cp:lastModifiedBy>Knotková Marcela</cp:lastModifiedBy>
  <cp:revision>215</cp:revision>
  <cp:lastPrinted>2021-01-20T14:58:50Z</cp:lastPrinted>
  <dcterms:created xsi:type="dcterms:W3CDTF">2015-06-03T20:40:01Z</dcterms:created>
  <dcterms:modified xsi:type="dcterms:W3CDTF">2021-01-20T15:03:15Z</dcterms:modified>
</cp:coreProperties>
</file>