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4"/>
  </p:notesMasterIdLst>
  <p:sldIdLst>
    <p:sldId id="632" r:id="rId2"/>
    <p:sldId id="628" r:id="rId3"/>
    <p:sldId id="635" r:id="rId4"/>
    <p:sldId id="636" r:id="rId5"/>
    <p:sldId id="639" r:id="rId6"/>
    <p:sldId id="638" r:id="rId7"/>
    <p:sldId id="640" r:id="rId8"/>
    <p:sldId id="642" r:id="rId9"/>
    <p:sldId id="654" r:id="rId10"/>
    <p:sldId id="661" r:id="rId11"/>
    <p:sldId id="662" r:id="rId12"/>
    <p:sldId id="663" r:id="rId13"/>
    <p:sldId id="664" r:id="rId14"/>
    <p:sldId id="651" r:id="rId15"/>
    <p:sldId id="652" r:id="rId16"/>
    <p:sldId id="657" r:id="rId17"/>
    <p:sldId id="665" r:id="rId18"/>
    <p:sldId id="658" r:id="rId19"/>
    <p:sldId id="659" r:id="rId20"/>
    <p:sldId id="660" r:id="rId21"/>
    <p:sldId id="666" r:id="rId22"/>
    <p:sldId id="656" r:id="rId23"/>
  </p:sldIdLst>
  <p:sldSz cx="12192000" cy="6858000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875F3-F2D0-476C-A8B9-82FFDD3E0798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0696-5069-443C-817E-A90909448B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391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C0696-5069-443C-817E-A90909448BD4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961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0B62E-D0B9-D75C-F188-06F097C35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A86089-63F6-01B9-7AB6-E5C3B2F01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600244-D1BF-1287-133F-87D60183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FAB0E51-184F-A813-07C2-77A6689D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ED68C04-4868-9671-9E03-C3F298FE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842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A3BA8-A086-E75B-5E60-E484B83BC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A4DA811-B4CA-E5D5-714A-EBB3C8D52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D96C10-3CA1-7681-C991-EDC0F23F9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74DADA8-BD16-74E1-23AD-7FEC59F8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4250956-F388-0A98-0B4A-B94458BD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349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6FC9655-8FC6-921F-E15D-F9E34EB232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951D31A-73AC-69F4-7555-26BE853B3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690370-DFCC-DD9F-6C9D-690682B9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E2A644A-37FB-F11E-51C2-1A855CFD2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B4BE232-DF9A-DAE6-4D31-37F15694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09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78095-3357-1B6C-65A4-76A6F5FE8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F049DE-6493-B9CB-CE94-E0E36C4E1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27C161-C1AE-6416-4FB3-0150158E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CC4EFFF-3D76-8545-B87E-1DBCF086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6E7CF1-2744-F4CE-5943-01DB8B41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265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32CED-B61F-7301-4539-00170472B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18AA7D-E69A-E856-4C51-97701626E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F1788F-79C1-AF46-A974-25AC6B52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199951C-586B-2E99-ABCB-57994AA0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0297AA5-EC5D-1649-A44C-BE7F2188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49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BE4B2-484C-4289-1071-94D03F6F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03514B9-ACB6-FC3A-BD15-16AED9EB0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28F8119-438B-8BA9-4A65-560E43B11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07AC45A-065F-9562-4391-3C6AC92CE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FC71A92-ECE0-0753-F37D-BF6F20DB7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92B1CE7-8F93-CE76-A9C8-E45CA876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598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F2B50-846C-6ED5-4AF1-0CD80E1A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3671A7-B1CF-7D3E-54D8-F068C8044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362D334-D59D-8F2E-41FF-464CF95FB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4885BD-E8E0-B7BC-6F8B-2F67CAB93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7C0F86D-03D5-D403-1A91-E0ADDB1F6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58BD8A3-AE21-02E3-C112-D219844A3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0E16773-D9DD-3449-A64F-1475101BB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FC1BC9E-DF33-6DAE-3B3F-ECAFD1797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532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FBAA3-7E78-F60F-B504-35F9F896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D25DECC-CDEA-3E54-3443-DB4548C6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CA78F9B-A569-D86A-6F33-2D82CDA7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3CE2CAE-231D-F58D-C48D-75086B3F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690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A292C8FE-769C-44DD-0669-42E745B2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98480BB-A0F0-1C43-1277-79E0B0A7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7E35239-5BF5-9E0B-4985-361104E6F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16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9C1F-7092-4692-441F-3D5C6686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E61F250-B925-613E-DA86-4E366E959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649C2F-2B85-4037-F395-EDC18DDA3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04D7032-21E3-884B-B33E-AA7FB56C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8D1E860-A959-872E-4EC3-E3A35F09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1B74FEA-98C0-E919-1281-E62649E52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862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313C3-6A80-68A1-5820-A931E27F8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0A10FC62-C05A-5A42-2A0E-5B4CA2F2F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755320-519C-104E-88BE-236CD14C7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4ACE223-7E44-1A9E-E3DB-84F4FA01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3BB14A9-5F36-0121-0FFC-ADC582F8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1FA1C05-176A-9DC1-07C0-E2B695FA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447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8315C1A1-FCA9-81B6-AEF3-B4D71373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567ECE-0312-3F24-EA72-A4FAE9E08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0DC8940-0C66-7288-15F1-5B1B9E489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EC0035-1C40-4DEF-A896-89F8F48E9796}" type="datetimeFigureOut">
              <a:rPr lang="sk-SK" smtClean="0"/>
              <a:t>10. 2. 2025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9DD57E4-B786-CE7F-F3A2-A520B7928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D206CC5-174D-8CA4-EBC3-498E3CC37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F04D9A-E709-48AB-B2E5-2804A63E59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040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schema-minimalnej-pomoci-na-podporu-rozvoja-klucovych-zrucnosti-a-inkluzivneho-vzdelavania-c-dm-102024-v-zneni-dodatku-c-1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pravidla-pre-doplnkove-vyuzitie-infrastruktury-v-ramci-podpory-vzdelavani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ufondy@minedu.s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inedu.sk/" TargetMode="External"/><Relationship Id="rId5" Type="http://schemas.openxmlformats.org/officeDocument/2006/relationships/hyperlink" Target="https://eurofondy.gov.sk/vyzvy/vyzvy-programu-slovensko/" TargetMode="External"/><Relationship Id="rId4" Type="http://schemas.openxmlformats.org/officeDocument/2006/relationships/hyperlink" Target="https://portal.itms21.sk/vyhlasena-vyzva/?id=3566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public.itms21.sk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urofondy.gov.sk/dokumenty-a-publikacie/metodicke-dokumenty/" TargetMode="External"/><Relationship Id="rId5" Type="http://schemas.openxmlformats.org/officeDocument/2006/relationships/hyperlink" Target="https://portal.itms21.sk/" TargetMode="External"/><Relationship Id="rId4" Type="http://schemas.openxmlformats.org/officeDocument/2006/relationships/hyperlink" Target="https://zoak.itms21.sk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eufondy@minedu.s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data/att/cbe/31480.b9506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ms21.s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urofondy.gov.sk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schema-minimalnej-pomoci-na-podporu-rozvoja-klucovych-zrucnosti-a-inkluzivneho-vzdelavania-c-dm-102024-v-zneni-dodatku-c-1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8CCFEE19-7EFE-EF5B-9D9E-3B754C3C01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Google Shape;1060;p65">
            <a:extLst>
              <a:ext uri="{FF2B5EF4-FFF2-40B4-BE49-F238E27FC236}">
                <a16:creationId xmlns:a16="http://schemas.microsoft.com/office/drawing/2014/main" id="{BF0D71AA-5C7F-C6B1-6799-8DBA777F9639}"/>
              </a:ext>
            </a:extLst>
          </p:cNvPr>
          <p:cNvSpPr/>
          <p:nvPr/>
        </p:nvSpPr>
        <p:spPr>
          <a:xfrm>
            <a:off x="-2920" y="1559"/>
            <a:ext cx="12192000" cy="5925356"/>
          </a:xfrm>
          <a:prstGeom prst="rect">
            <a:avLst/>
          </a:prstGeom>
          <a:gradFill>
            <a:gsLst>
              <a:gs pos="0">
                <a:srgbClr val="25408F"/>
              </a:gs>
              <a:gs pos="54000">
                <a:srgbClr val="25408F"/>
              </a:gs>
              <a:gs pos="100000">
                <a:srgbClr val="1A2E6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1063;p65">
            <a:extLst>
              <a:ext uri="{FF2B5EF4-FFF2-40B4-BE49-F238E27FC236}">
                <a16:creationId xmlns:a16="http://schemas.microsoft.com/office/drawing/2014/main" id="{0B35604B-9978-11F6-9D0A-1FE7E8AD614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1456" y="883169"/>
            <a:ext cx="549088" cy="7570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64;p65">
            <a:extLst>
              <a:ext uri="{FF2B5EF4-FFF2-40B4-BE49-F238E27FC236}">
                <a16:creationId xmlns:a16="http://schemas.microsoft.com/office/drawing/2014/main" id="{87DFF5D6-D446-F6EB-049D-5BA7F67C890D}"/>
              </a:ext>
            </a:extLst>
          </p:cNvPr>
          <p:cNvSpPr txBox="1"/>
          <p:nvPr/>
        </p:nvSpPr>
        <p:spPr>
          <a:xfrm>
            <a:off x="0" y="5014802"/>
            <a:ext cx="121920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sk-SK" sz="2400" noProof="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05.02.2025</a:t>
            </a: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Google Shape;1061;p65">
            <a:extLst>
              <a:ext uri="{FF2B5EF4-FFF2-40B4-BE49-F238E27FC236}">
                <a16:creationId xmlns:a16="http://schemas.microsoft.com/office/drawing/2014/main" id="{98DAE274-00AB-FC23-E9CA-84F24C5F932D}"/>
              </a:ext>
            </a:extLst>
          </p:cNvPr>
          <p:cNvSpPr txBox="1"/>
          <p:nvPr/>
        </p:nvSpPr>
        <p:spPr>
          <a:xfrm>
            <a:off x="6810" y="2141684"/>
            <a:ext cx="12192000" cy="166699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200" b="1" noProof="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INFORMAČNÝ SEMINÁR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2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Výzva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600" b="1" noProof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Zvyšovanie kvality a dostupnosti poskytovanej starostlivosti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600" b="1" noProof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 systéme poradenstva a prevencie prostredníctvom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500"/>
              <a:buFont typeface="Calibri"/>
              <a:buNone/>
              <a:tabLst/>
              <a:defRPr/>
            </a:pPr>
            <a:r>
              <a:rPr lang="sk-SK" sz="3600" b="1" noProof="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podpory terapeutických miestností </a:t>
            </a:r>
            <a:endParaRPr kumimoji="0" lang="sk-SK" sz="9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1566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8FAA91-47C5-D29C-AFD0-7C099335F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6BD8CD7D-B849-AF72-5D5A-49AAA4025D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25B0DE7D-894B-C906-6D8A-D0BF3DBB0DF3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2F522E53-C7BD-7641-C9EE-4B0F36CBD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04112"/>
              </p:ext>
            </p:extLst>
          </p:nvPr>
        </p:nvGraphicFramePr>
        <p:xfrm>
          <a:off x="549965" y="600340"/>
          <a:ext cx="10716340" cy="5814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6340">
                  <a:extLst>
                    <a:ext uri="{9D8B030D-6E8A-4147-A177-3AD203B41FA5}">
                      <a16:colId xmlns:a16="http://schemas.microsoft.com/office/drawing/2014/main" val="2151866822"/>
                    </a:ext>
                  </a:extLst>
                </a:gridCol>
              </a:tblGrid>
              <a:tr h="22177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13. Podmienka dodržania pravidiel pre poskytnutie štátnej pomoci/minimálnej pomoci </a:t>
                      </a:r>
                      <a:r>
                        <a:rPr lang="sk-SK" sz="1600" b="0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(vyhlásenie o poskytnutej minimálnej pomoci - doklad preukazujúci nepresiahnutie maximálnej výšky pomoci v prípade poskytovania minimálnej pomoci (príloha 1-6 </a:t>
                      </a:r>
                      <a:r>
                        <a:rPr lang="sk-SK" sz="1600" b="0" i="1" kern="1200" noProof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ŽoNFP</a:t>
                      </a:r>
                      <a:r>
                        <a:rPr lang="sk-SK" sz="1600" b="0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</a:p>
                    <a:p>
                      <a:pPr marL="0" algn="l" defTabSz="914400" rtl="0" eaLnBrk="1" latinLnBrk="0" hangingPunct="1"/>
                      <a:endParaRPr lang="sk-SK" sz="14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 žiadateľov cirkevné a súkromné ZPP je výzva podmienená schémou minimálnej pomoci na podporu rozvoja kľúčových zručností a inkluzívneho vzdelávania z prostriedkov Programu Slovensko 2021-2027, DM - 10/2024 (v aktuálnom znení): príloha  č. 9 výzvy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https://www.minedu.sk/schema-minimalnej-pomoci-na-podporu-rozvoja-klucovych-zrucnosti-a-inkluzivneho-vzdelavania-c-dm-102024-v-zneni-dodatku-c-1/</a:t>
                      </a:r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527044"/>
                  </a:ext>
                </a:extLst>
              </a:tr>
              <a:tr h="22177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370716"/>
                  </a:ext>
                </a:extLst>
              </a:tr>
            </a:tbl>
          </a:graphicData>
        </a:graphic>
      </p:graphicFrame>
      <p:sp>
        <p:nvSpPr>
          <p:cNvPr id="4" name="BlokTextu 3">
            <a:extLst>
              <a:ext uri="{FF2B5EF4-FFF2-40B4-BE49-F238E27FC236}">
                <a16:creationId xmlns:a16="http://schemas.microsoft.com/office/drawing/2014/main" id="{E9EBC617-AE41-F834-2E47-63490D501208}"/>
              </a:ext>
            </a:extLst>
          </p:cNvPr>
          <p:cNvSpPr txBox="1"/>
          <p:nvPr/>
        </p:nvSpPr>
        <p:spPr>
          <a:xfrm>
            <a:off x="549965" y="2604896"/>
            <a:ext cx="10733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6. Ďalšie skutočnosti týkajúce sa poskytovania príspevku</a:t>
            </a:r>
          </a:p>
        </p:txBody>
      </p:sp>
      <p:graphicFrame>
        <p:nvGraphicFramePr>
          <p:cNvPr id="6" name="Tabuľka 5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38653"/>
              </p:ext>
            </p:extLst>
          </p:nvPr>
        </p:nvGraphicFramePr>
        <p:xfrm>
          <a:off x="665020" y="3270116"/>
          <a:ext cx="10601286" cy="1869821"/>
        </p:xfrm>
        <a:graphic>
          <a:graphicData uri="http://schemas.openxmlformats.org/drawingml/2006/table">
            <a:tbl>
              <a:tblPr firstRow="1" bandRow="1"/>
              <a:tblGrid>
                <a:gridCol w="10601286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53677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Podmienka dodržiavania zásady „nespôsobovať významnú škodu“ (DNSH) –  v súlade s prílohou č. 8 výzvy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Podmienka vysporiadania majetkovo-právnych vzťahov – v súlade s prílohou č. 10 výzvy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Ďalšia skutočnosť týkajúca sa štátnej pomoci a vyplývajúca zo schém štátnej pomoci/minimálnej pomoci – pre žiadateľov ZPP ako štátne školské zariadenia sa pravidlá minimálnej pomoci neuplatňujú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Podmienka oprávnenosti výdavkov – v súlade s podmienkami oprávnenosti uvedenými v prílohe č. 7 výzvy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Súlad s horizontálnymi princípmi – bez povinnej prílohy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92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48055-E096-83A0-5DCB-DF0CF3DF8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BF89738F-C579-F37F-071C-BABF1A2A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34A42130-18D1-FD59-E707-D6C001DB6B32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854B2508-67CD-D26F-2286-26EBBCAE1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37657"/>
              </p:ext>
            </p:extLst>
          </p:nvPr>
        </p:nvGraphicFramePr>
        <p:xfrm>
          <a:off x="498160" y="1493088"/>
          <a:ext cx="10802479" cy="443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2479">
                  <a:extLst>
                    <a:ext uri="{9D8B030D-6E8A-4147-A177-3AD203B41FA5}">
                      <a16:colId xmlns:a16="http://schemas.microsoft.com/office/drawing/2014/main" val="2151866822"/>
                    </a:ext>
                  </a:extLst>
                </a:gridCol>
              </a:tblGrid>
              <a:tr h="4432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Ďalšia skutočnosť týkajúca sa štátnej pomoci a vyplývajúca zo schém štátnej pomoci/minimálnej pomoci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 účely tejto výzvy sa žiadateľ ZPP ako </a:t>
                      </a:r>
                      <a:r>
                        <a:rPr lang="sk-SK" sz="1400" b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štátne školské zariadenie </a:t>
                      </a:r>
                      <a:r>
                        <a:rPr lang="sk-SK" sz="14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nepovažuje za podnik v zmysle článku 107 ods. 1 Zmluvy o fungovaní EÚ, t. j. pre žiadateľov ZPP ako štátne školské zariadenia </a:t>
                      </a:r>
                      <a:r>
                        <a:rPr lang="sk-SK" sz="1400" b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 pravidlá minimálnej pomoci neuplatňujú</a:t>
                      </a:r>
                      <a:r>
                        <a:rPr lang="sk-SK" sz="14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 tieto subjekty ide o podporu činností pre oblasť vzdelávania v rámci vnútroštátneho systému vzdelávania - verejné vzdelávanie organizované v rámci vnútroštátneho systému vzdelávania, ktoré financuje a nad ktorým vykonáva dohľad štát. Takáto podpora činností nehospodárskeho charakteru nepodlieha pravidlám v oblasti štátnej/minimálnej pomoci.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Pravidlá pre doplnkové využitie infraštruktúry v rámci podpory vzdelávania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https://www.minedu.sk/pravidla-pre-doplnkove-vyuzitie-infrastruktury-v-ramci-podpory-vzdelavania/</a:t>
                      </a:r>
                      <a:r>
                        <a:rPr lang="sk-SK" sz="14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​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527044"/>
                  </a:ext>
                </a:extLst>
              </a:tr>
            </a:tbl>
          </a:graphicData>
        </a:graphic>
      </p:graphicFrame>
      <p:sp>
        <p:nvSpPr>
          <p:cNvPr id="4" name="BlokTextu 3">
            <a:extLst>
              <a:ext uri="{FF2B5EF4-FFF2-40B4-BE49-F238E27FC236}">
                <a16:creationId xmlns:a16="http://schemas.microsoft.com/office/drawing/2014/main" id="{DC0CA49A-DEE0-2422-5AD3-E555AB7634C9}"/>
              </a:ext>
            </a:extLst>
          </p:cNvPr>
          <p:cNvSpPr txBox="1"/>
          <p:nvPr/>
        </p:nvSpPr>
        <p:spPr>
          <a:xfrm>
            <a:off x="532496" y="501524"/>
            <a:ext cx="10733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6. Ďalšie skutočnosti týkajúce sa poskytovania príspevku</a:t>
            </a:r>
          </a:p>
        </p:txBody>
      </p:sp>
    </p:spTree>
    <p:extLst>
      <p:ext uri="{BB962C8B-B14F-4D97-AF65-F5344CB8AC3E}">
        <p14:creationId xmlns:p14="http://schemas.microsoft.com/office/powerpoint/2010/main" val="3028361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84CA3-313A-26C5-8CBC-CD0BA0776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B406B5E5-A560-7749-ECB5-1B6C4FA513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B3CD48B3-13E7-44C4-FCEF-7D1145337F4A}"/>
              </a:ext>
            </a:extLst>
          </p:cNvPr>
          <p:cNvSpPr/>
          <p:nvPr/>
        </p:nvSpPr>
        <p:spPr>
          <a:xfrm>
            <a:off x="0" y="0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52E0486D-CEF4-FEF5-B85A-4F160DE78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443314"/>
              </p:ext>
            </p:extLst>
          </p:nvPr>
        </p:nvGraphicFramePr>
        <p:xfrm>
          <a:off x="532496" y="738227"/>
          <a:ext cx="10802479" cy="471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2479">
                  <a:extLst>
                    <a:ext uri="{9D8B030D-6E8A-4147-A177-3AD203B41FA5}">
                      <a16:colId xmlns:a16="http://schemas.microsoft.com/office/drawing/2014/main" val="2151866822"/>
                    </a:ext>
                  </a:extLst>
                </a:gridCol>
              </a:tblGrid>
              <a:tr h="4716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Zoznam oprávnených výdavkov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Skupiny oprávnených výdavkov oprávnené pre túto výzvu: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013 - Softvér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014 - Oceniteľné práva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019 - Ostatný dlhodobý nehmotný majetok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021 - Stavby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022 - Samostatné hnuteľné veci a súbor hnuteľných vecí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029 - Ostatný dlhodobý hmotný majetok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112 - Zásoby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518 - Ostatné služby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907 - Paušálna sadzba vo výške 7 % na nepriame výdavky podľa článku 54 písm. a) NSU.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5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527044"/>
                  </a:ext>
                </a:extLst>
              </a:tr>
            </a:tbl>
          </a:graphicData>
        </a:graphic>
      </p:graphicFrame>
      <p:sp>
        <p:nvSpPr>
          <p:cNvPr id="4" name="BlokTextu 3">
            <a:extLst>
              <a:ext uri="{FF2B5EF4-FFF2-40B4-BE49-F238E27FC236}">
                <a16:creationId xmlns:a16="http://schemas.microsoft.com/office/drawing/2014/main" id="{23E0E6F5-EAD9-71F9-A5A8-880C05524255}"/>
              </a:ext>
            </a:extLst>
          </p:cNvPr>
          <p:cNvSpPr txBox="1"/>
          <p:nvPr/>
        </p:nvSpPr>
        <p:spPr>
          <a:xfrm>
            <a:off x="532496" y="290705"/>
            <a:ext cx="10733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6. Ďalšie skutočnosti týkajúce sa poskytovania príspevku</a:t>
            </a:r>
          </a:p>
        </p:txBody>
      </p:sp>
    </p:spTree>
    <p:extLst>
      <p:ext uri="{BB962C8B-B14F-4D97-AF65-F5344CB8AC3E}">
        <p14:creationId xmlns:p14="http://schemas.microsoft.com/office/powerpoint/2010/main" val="1408772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DAA8CF-90E6-676E-8E6B-3842C3647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7950EF11-224C-1DCF-D5A7-A1BE61A214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E3E87A1D-0298-D2D1-A1D4-75B312B0CEDC}"/>
              </a:ext>
            </a:extLst>
          </p:cNvPr>
          <p:cNvSpPr/>
          <p:nvPr/>
        </p:nvSpPr>
        <p:spPr>
          <a:xfrm>
            <a:off x="0" y="0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1BE7E9A5-9102-C8F5-8908-AC0D8DE4D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05095"/>
              </p:ext>
            </p:extLst>
          </p:nvPr>
        </p:nvGraphicFramePr>
        <p:xfrm>
          <a:off x="532496" y="738227"/>
          <a:ext cx="10802479" cy="4716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2479">
                  <a:extLst>
                    <a:ext uri="{9D8B030D-6E8A-4147-A177-3AD203B41FA5}">
                      <a16:colId xmlns:a16="http://schemas.microsoft.com/office/drawing/2014/main" val="2151866822"/>
                    </a:ext>
                  </a:extLst>
                </a:gridCol>
              </a:tblGrid>
              <a:tr h="4716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Príklady: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sk-SK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výdavky na obstaranie vybavenia, zariadenia a interiérového vybavenia terapeutických miestností v rozsahu ich použitia v rámci aktivít, nevyhnutných pre výkon činnosti odborného personálu v terapeutických miestnostiach;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sk-SK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sk-SK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obstaranie dlhodobého nehmotného majetku (vrátane nehmotného majetku – software a pod.)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sk-SK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výdavky na stavebné práce sú oprávnenými výdavkami v prípade, že stavebné práce majú priamu väzbu na dosiahnutie cieľov projektu, pričom ide o nevyhnutné drobné stavebné úpravy súvisiace s obstaraním, resp. inštaláciou (osadením, zabudovaním) vybavenia a zariadenia, ako aj nevyhnutných stavebných úprav súvisiacich s jej následným užívaním a sprístupnením. Stavebné práce je možné realizovať len v interiéri budov, práce zasahujúce do exteriéru sú neoprávneným výdavkom.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sk-SK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Podmienky vysporiadania majetkovo-právnych vzťahov poskytovateľ overuje v zmysle lehôt uvedených v prílohe č. 10 výzvy;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sk-SK" sz="1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sk-SK" sz="16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autorské zmluvy a licenčné zmluvy (vrátane výdavkov na licencie a poplatky za prístup k špecializovaným analytickým nástrojom a poplatkov);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40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527044"/>
                  </a:ext>
                </a:extLst>
              </a:tr>
            </a:tbl>
          </a:graphicData>
        </a:graphic>
      </p:graphicFrame>
      <p:sp>
        <p:nvSpPr>
          <p:cNvPr id="4" name="BlokTextu 3">
            <a:extLst>
              <a:ext uri="{FF2B5EF4-FFF2-40B4-BE49-F238E27FC236}">
                <a16:creationId xmlns:a16="http://schemas.microsoft.com/office/drawing/2014/main" id="{747E545D-65C0-8C05-FC37-4AFD3A50B13B}"/>
              </a:ext>
            </a:extLst>
          </p:cNvPr>
          <p:cNvSpPr txBox="1"/>
          <p:nvPr/>
        </p:nvSpPr>
        <p:spPr>
          <a:xfrm>
            <a:off x="532496" y="290705"/>
            <a:ext cx="10733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6. Ďalšie skutočnosti týkajúce sa poskytovania príspevku</a:t>
            </a:r>
          </a:p>
        </p:txBody>
      </p:sp>
    </p:spTree>
    <p:extLst>
      <p:ext uri="{BB962C8B-B14F-4D97-AF65-F5344CB8AC3E}">
        <p14:creationId xmlns:p14="http://schemas.microsoft.com/office/powerpoint/2010/main" val="1886137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0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69CCE-11F2-31CB-1FED-5AF0F9F8498E}"/>
              </a:ext>
            </a:extLst>
          </p:cNvPr>
          <p:cNvSpPr txBox="1"/>
          <p:nvPr/>
        </p:nvSpPr>
        <p:spPr>
          <a:xfrm>
            <a:off x="665018" y="940693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7.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Informácie k spôsobu predloženia ŽoNFP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687719"/>
              </p:ext>
            </p:extLst>
          </p:nvPr>
        </p:nvGraphicFramePr>
        <p:xfrm>
          <a:off x="665017" y="1423954"/>
          <a:ext cx="10733809" cy="617855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Spôsob podania ŽoNFP </a:t>
                      </a:r>
                      <a:r>
                        <a:rPr lang="sk-SK" sz="14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(elektronicky (ITMS21+) a zároveň cez ÚPVS)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Miesto pre podanie ŽoNFP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1A82ADAE-DCC4-34A6-D3BC-BDBAFECF0C31}"/>
              </a:ext>
            </a:extLst>
          </p:cNvPr>
          <p:cNvSpPr txBox="1"/>
          <p:nvPr/>
        </p:nvSpPr>
        <p:spPr>
          <a:xfrm>
            <a:off x="659576" y="2271366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8.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Predpokladaná lehota na vydanie rozhodnutia v konaní o ŽoNFP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C3442443-0A03-9D77-9CDF-DDED9D89FF1E}"/>
              </a:ext>
            </a:extLst>
          </p:cNvPr>
          <p:cNvSpPr txBox="1"/>
          <p:nvPr/>
        </p:nvSpPr>
        <p:spPr>
          <a:xfrm>
            <a:off x="659575" y="3474236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9.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Ďalšie formálne náležitosti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C69F36B1-C668-5FB9-4A12-CD84B1051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693911"/>
              </p:ext>
            </p:extLst>
          </p:nvPr>
        </p:nvGraphicFramePr>
        <p:xfrm>
          <a:off x="659574" y="3934867"/>
          <a:ext cx="10733809" cy="1231138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Zverejňovanie informácií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Uzavretie Zmluvy o poskytnutí NFP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Zásobník projektov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Aktivity financované z prostriedkov mechanizmu Plánu obnovy a odolnosti SR  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1B9EF017-B239-7C37-051F-3BD04B18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96515"/>
              </p:ext>
            </p:extLst>
          </p:nvPr>
        </p:nvGraphicFramePr>
        <p:xfrm>
          <a:off x="659576" y="2787766"/>
          <a:ext cx="10733809" cy="31121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14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(do 70 pracovných dní od termínu uzávierky príslušného hodnotiaceho kola)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18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69CCE-11F2-31CB-1FED-5AF0F9F8498E}"/>
              </a:ext>
            </a:extLst>
          </p:cNvPr>
          <p:cNvSpPr txBox="1"/>
          <p:nvPr/>
        </p:nvSpPr>
        <p:spPr>
          <a:xfrm>
            <a:off x="665018" y="940693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10.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Poskytovanie informácií k príprave ŽoNFP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544470"/>
              </p:ext>
            </p:extLst>
          </p:nvPr>
        </p:nvGraphicFramePr>
        <p:xfrm>
          <a:off x="665017" y="1423954"/>
          <a:ext cx="10733809" cy="620205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otázky súvisiace s výzvou na e-mailovú adresu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eufondy@minedu.sk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alebo prostredníctvom elektronickej schránky poskytovateľa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endParaRPr lang="sk-SK" sz="14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sp>
        <p:nvSpPr>
          <p:cNvPr id="7" name="BlokTextu 6">
            <a:extLst>
              <a:ext uri="{FF2B5EF4-FFF2-40B4-BE49-F238E27FC236}">
                <a16:creationId xmlns:a16="http://schemas.microsoft.com/office/drawing/2014/main" id="{1A82ADAE-DCC4-34A6-D3BC-BDBAFECF0C31}"/>
              </a:ext>
            </a:extLst>
          </p:cNvPr>
          <p:cNvSpPr txBox="1"/>
          <p:nvPr/>
        </p:nvSpPr>
        <p:spPr>
          <a:xfrm>
            <a:off x="659575" y="2089877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11.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Identifikácia synergických a komplementárnych účinkov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C3442443-0A03-9D77-9CDF-DDED9D89FF1E}"/>
              </a:ext>
            </a:extLst>
          </p:cNvPr>
          <p:cNvSpPr txBox="1"/>
          <p:nvPr/>
        </p:nvSpPr>
        <p:spPr>
          <a:xfrm>
            <a:off x="659574" y="3228945"/>
            <a:ext cx="10733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12. </a:t>
            </a:r>
            <a:r>
              <a:rPr lang="pl-PL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Zmena a zrušenie výzvy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C69F36B1-C668-5FB9-4A12-CD84B1051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518548"/>
              </p:ext>
            </p:extLst>
          </p:nvPr>
        </p:nvGraphicFramePr>
        <p:xfrm>
          <a:off x="729095" y="3757411"/>
          <a:ext cx="10733809" cy="31121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Informácia o zmene alebo zrušení výzvy bude zverejnená na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www.itms21.sk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pt-BR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www.eurofondy.gov.sk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www.minedu.sk</a:t>
                      </a:r>
                      <a:endParaRPr lang="sk-SK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1B9EF017-B239-7C37-051F-3BD04B188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094865"/>
              </p:ext>
            </p:extLst>
          </p:nvPr>
        </p:nvGraphicFramePr>
        <p:xfrm>
          <a:off x="659575" y="2591783"/>
          <a:ext cx="10733809" cy="31121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Príloha č. 5 výzvy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027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F5FEE-B3DF-13B0-601E-248175E87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957C5D76-2555-39AB-DD81-8F11F60053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EACE6E84-DEB6-DF76-F93B-1FCB2CC05676}"/>
              </a:ext>
            </a:extLst>
          </p:cNvPr>
          <p:cNvSpPr/>
          <p:nvPr/>
        </p:nvSpPr>
        <p:spPr>
          <a:xfrm>
            <a:off x="0" y="-24434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513931E-0577-6E18-986C-191505E4639D}"/>
              </a:ext>
            </a:extLst>
          </p:cNvPr>
          <p:cNvSpPr txBox="1"/>
          <p:nvPr/>
        </p:nvSpPr>
        <p:spPr>
          <a:xfrm>
            <a:off x="1210842" y="1059963"/>
            <a:ext cx="10669732" cy="3398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 konania o žiadosti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administratívne overovanie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odborné hodnotenie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nedostatky pri predkladaní žiadosti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48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37013-5841-E502-450F-7B63B056B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E885CEED-C011-AF44-2122-1D199E6A2F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EC736C46-6DBD-868A-ACC3-81B9D51569CF}"/>
              </a:ext>
            </a:extLst>
          </p:cNvPr>
          <p:cNvSpPr/>
          <p:nvPr/>
        </p:nvSpPr>
        <p:spPr>
          <a:xfrm>
            <a:off x="0" y="-24434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ACE6A78D-442E-A4BD-6652-73CA8C63443B}"/>
              </a:ext>
            </a:extLst>
          </p:cNvPr>
          <p:cNvSpPr txBox="1"/>
          <p:nvPr/>
        </p:nvSpPr>
        <p:spPr>
          <a:xfrm>
            <a:off x="729095" y="940694"/>
            <a:ext cx="10669732" cy="3240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Schvaľovací proces žiadostí o NFP</a:t>
            </a:r>
            <a:endParaRPr lang="sk-SK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Administratívne overenie žiadostí o NFP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overenie podmienok doručenia (riadne, včas)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overenie podmienok poskytnutia príspevku (oprávnenosť žiadateľa a iné podmienky poskytnutia príspevku)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vylučujúce kritériá podľa čl. 73 NSU (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(príloha č. 4 výzvy)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výzva na doplnenie (ak relevantné)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BAA1D2C-7186-8291-4D49-4B368B325ED6}"/>
              </a:ext>
            </a:extLst>
          </p:cNvPr>
          <p:cNvSpPr txBox="1"/>
          <p:nvPr/>
        </p:nvSpPr>
        <p:spPr>
          <a:xfrm>
            <a:off x="729095" y="3270725"/>
            <a:ext cx="10733809" cy="2192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</a:pP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Odborné hodnotenie a výber </a:t>
            </a: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žiadostí </a:t>
            </a: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NFP</a:t>
            </a:r>
            <a:endParaRPr lang="sk-SK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vecné hodnotiace kritériá (príloha č. 4 výzvy)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vylučujúce kritériá  (2)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bodované kritériá  (6)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Vydávanie rozhodnutí  (do 70 pracovných dní)</a:t>
            </a:r>
          </a:p>
          <a:p>
            <a:endParaRPr lang="pt-BR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380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C7045B-5E90-DB8E-FD7D-408E0A9FD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2B0430D3-624B-B849-EA75-4A781F85AA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358E0BB3-3554-C204-1BBE-7C3C2E7B7CC6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E135294D-194F-19C9-581E-D91495032B7C}"/>
              </a:ext>
            </a:extLst>
          </p:cNvPr>
          <p:cNvSpPr txBox="1"/>
          <p:nvPr/>
        </p:nvSpPr>
        <p:spPr>
          <a:xfrm>
            <a:off x="761134" y="400345"/>
            <a:ext cx="10669732" cy="5080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Identifikované nedostatky pri predkladaní žiadostí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Formulár žiadosti o NFP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predloženie žiadosti o NFP len prostredníctvom ITMS/</a:t>
            </a:r>
            <a:r>
              <a:rPr lang="sk-SK" sz="1400" dirty="0"/>
              <a:t>písomnej verzie žiadosti o NFP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nepodpísaný formulár žiadosti o NFP 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nevyplnené časti žiadosti o NFP: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Časť 5. Identifikácia projektu </a:t>
            </a: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nesprávne priradenie kategórie regiónov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Časť 12. Verejné obstarávanie – nevyplnené verejné obstarávania</a:t>
            </a:r>
          </a:p>
          <a:p>
            <a:endParaRPr lang="sk-SK" sz="1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nedostatočný resp. minimálny popis v častiach: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Popis projektu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(chýbajúce informácie v zmysle prílohy č. 1 výzvy (napr. chýbajúce informácie o mieste realizácie projektu, cieľoch projektu a pod.)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7.3 Spôsob realizácie aktivít projektu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(chýbajúce informácie v zmysle prílohy č. 1 výzvy (napr. chýbajúci časový harmonogram, výstupy a zabezpečenie realizácie jednotlivých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podaktivít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pod.)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7.4 Situácia po realizácii projektu a udržateľnosť projektu</a:t>
            </a:r>
            <a:endParaRPr lang="sk-SK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7.5 Prevádzková kapacita žiadateľa –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dôležité vyplniť</a:t>
            </a:r>
            <a:endParaRPr lang="sk-SK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26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8ED63-5A31-3B88-5CB3-593538A5A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C0931ABD-A61B-52BF-A1A1-7B8FD91592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0FB018C8-4258-0415-1460-D3ACC02FBD65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CA36EB0C-D451-6438-3956-D74A8664C5C1}"/>
              </a:ext>
            </a:extLst>
          </p:cNvPr>
          <p:cNvSpPr txBox="1"/>
          <p:nvPr/>
        </p:nvSpPr>
        <p:spPr>
          <a:xfrm>
            <a:off x="761134" y="212838"/>
            <a:ext cx="10669732" cy="5267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Identifikované nedostatky pri predkladaní žiadostí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Formulár žiadosti o NFP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Harmonogram realizácie aktivít 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sk-SK" sz="1400" dirty="0"/>
              <a:t>nesprávne uvedené informácie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Merateľné ukazovatele projektu – nesúlad s prílohou č. 3 výzvy (nesprávne zvolené merateľné ukazovatele a pod.)</a:t>
            </a:r>
          </a:p>
          <a:p>
            <a:endParaRPr lang="sk-SK" sz="16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8000"/>
              </a:lnSpc>
              <a:spcAft>
                <a:spcPts val="600"/>
              </a:spcAft>
            </a:pPr>
            <a:r>
              <a:rPr lang="sk-SK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Rozpočet: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nepredloženie rozpočtu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vypočítané limity v zmysle výzvy - riziko neoprávnených výdavkov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nedostatočné komentáre pri jednotlivých rozpočtových položkách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nesprávna ekonomická klasifikácia (skupina výdavkov)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nesúlady v komentároch s výdavkami spolu 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zaradenie rozpočtových položiek v rozpočte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zaokrúhľovanie z dôvodu nesprávnych vzorcov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nesprávne súčty/súčiny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nesúlady výšky COV v rozpočte s formulárom žiadosti o NFP </a:t>
            </a:r>
          </a:p>
          <a:p>
            <a:pPr marL="28575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nesúlad prieskumu trhu s rozpočtom</a:t>
            </a:r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2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uholník 9">
            <a:extLst>
              <a:ext uri="{FF2B5EF4-FFF2-40B4-BE49-F238E27FC236}">
                <a16:creationId xmlns:a16="http://schemas.microsoft.com/office/drawing/2014/main" id="{4AB61AA3-814F-569A-165D-26013D5FDE2A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78684A6D-F3DE-A6E5-766E-B95731436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F72ACF12-A8AB-2D91-41AB-36725E2479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703640"/>
              </p:ext>
            </p:extLst>
          </p:nvPr>
        </p:nvGraphicFramePr>
        <p:xfrm>
          <a:off x="2096375" y="765347"/>
          <a:ext cx="8128000" cy="4026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506795255"/>
                    </a:ext>
                  </a:extLst>
                </a:gridCol>
              </a:tblGrid>
              <a:tr h="4026560">
                <a:tc>
                  <a:txBody>
                    <a:bodyPr/>
                    <a:lstStyle/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28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Základné informácie k výzve</a:t>
                      </a:r>
                    </a:p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sk-SK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všeobecné náležitosti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podmienky poskytnutia príspevku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ďalšie skutočnosti týkajúce sa poskytovania príspevku</a:t>
                      </a:r>
                    </a:p>
                    <a:p>
                      <a:pPr marL="285750" indent="-28575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proces konania o žiadosti</a:t>
                      </a:r>
                    </a:p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sk-SK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14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Priestor pre diskusiu</a:t>
                      </a:r>
                      <a:endParaRPr lang="sk-SK" i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464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46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ECF35-91FD-8909-3B19-DD5FCBB85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AD009492-06F5-82D2-33D1-263A560E96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9FC96F97-A1EE-4A6C-9146-FDBB132190F3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154C6B0C-F019-D474-48BF-EFC1099EF7E6}"/>
              </a:ext>
            </a:extLst>
          </p:cNvPr>
          <p:cNvSpPr txBox="1"/>
          <p:nvPr/>
        </p:nvSpPr>
        <p:spPr>
          <a:xfrm>
            <a:off x="845488" y="1486625"/>
            <a:ext cx="10669732" cy="293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Identifikované nedostatky pri predkladaní žiadostí o NFP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sk-SK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Prílohy</a:t>
            </a:r>
            <a:r>
              <a:rPr lang="pt-BR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žiadosti o NFP</a:t>
            </a:r>
            <a:endParaRPr lang="sk-SK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None/>
            </a:pPr>
            <a:endParaRPr lang="pt-BR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chýbajúce resp. nedostatočné prieskumy trhu </a:t>
            </a:r>
          </a:p>
          <a:p>
            <a:pPr marL="285750" lvl="0" indent="-285750">
              <a:lnSpc>
                <a:spcPct val="108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nepredloženie relevantných príloh v zmysle výzvy</a:t>
            </a: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70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A7B55-BD0C-CAA2-65EF-38AB446A51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BE4D4F39-77BC-8E4A-8B7B-F930A48784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E7E92555-A9F2-B0EA-2E92-17E0FDFACDF1}"/>
              </a:ext>
            </a:extLst>
          </p:cNvPr>
          <p:cNvSpPr/>
          <p:nvPr/>
        </p:nvSpPr>
        <p:spPr>
          <a:xfrm>
            <a:off x="0" y="0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b="1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  <a:p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F915E580-5ED7-F4E1-4C00-31416DDEFAB3}"/>
              </a:ext>
            </a:extLst>
          </p:cNvPr>
          <p:cNvSpPr txBox="1"/>
          <p:nvPr/>
        </p:nvSpPr>
        <p:spPr>
          <a:xfrm>
            <a:off x="820088" y="625885"/>
            <a:ext cx="106697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ITMS21+ je centrálny informačný systém, ktorý slúži na evidenciu, následné spracovávanie, export, výmenu dát, údajov a dokumentov medzi žiadateľom / prijímateľom, poskytovateľom pomoci a ďalšími orgánmi zapojenými do implementácie fondov EÚ v SR.</a:t>
            </a:r>
            <a:endParaRPr lang="sk-SK" sz="1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definovaný v rámci zákona č. 121/2022 Z. z. o príspevkoch z fondov Európskej únie a o zmene a doplnení niektorých zákonov, na úrovni Rámca implementácie fondov pre programové obdobie 2021-2027 a Príručky k finančnému riadeniu fondov EÚ na programové obdobie 2021 - 2027. ITMS21+ sa skladá z verenej a neverejnej časti.</a:t>
            </a: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 vytvorenie prístupu do verejnej časti ITMS21+ je potrebné sa zaregistrovať na webovom sídle 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https://public.itms21.sk/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cez tlačidlo „Zaregistrujte sa“ (tlačidlo sa nachádza pod prihlasovacími údajmi), prostredníctvom ktorého bude žiadateľ presmerovaný na Žiadosť o aktiváciu konta na adresu 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https://zoak.itms21.sk/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Vytvorenie prístupu do VČ je možné tiež na portáli na adrese: 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https://portal.itms21.sk/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prostredníctvom tlačidla  „Registrácia“ (tlačidlo sa nachádza vpravo hore). Žiadateľ bude taktiež presmerovaný na Žiadosť o aktiváciu konta na adresu 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https://zoak.itms21.sk/</a:t>
            </a:r>
            <a:r>
              <a:rPr lang="sk-SK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Následne je potrebné postupovať podľa zobrazených inštrukcií.</a:t>
            </a: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sz="2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1200" b="1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pre predloženie žiadosti o aktiváciu konta na verejnej časti ITMS21+ je detailne popísaný v Manuáli ITMS21+</a:t>
            </a:r>
            <a:r>
              <a:rPr lang="sk-SK" sz="12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ktorý je dostupný na webovom sídle: </a:t>
            </a:r>
            <a:r>
              <a:rPr lang="sk-SK" sz="1200" b="0" i="0" u="none" strike="noStrike" dirty="0">
                <a:solidFill>
                  <a:srgbClr val="428BC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https://eurofondy.gov.sk/dokumenty-a-publikacie/metodicke-dokumenty/</a:t>
            </a:r>
            <a:r>
              <a:rPr lang="sk-SK" sz="1200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- Metodické dokumenty ITMS.</a:t>
            </a:r>
            <a:endParaRPr lang="sk-SK" sz="1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1FED210-21B7-55E5-8074-42FB3D709E50}"/>
              </a:ext>
            </a:extLst>
          </p:cNvPr>
          <p:cNvSpPr txBox="1"/>
          <p:nvPr/>
        </p:nvSpPr>
        <p:spPr>
          <a:xfrm>
            <a:off x="532496" y="290705"/>
            <a:ext cx="107338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ITMS21+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262F1989-9774-E159-991D-2CC1099C50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06900" y="1978094"/>
            <a:ext cx="5549650" cy="1304207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4906E5D0-F4B3-15E4-926E-98D5AD57DB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4653" y="3812279"/>
            <a:ext cx="3374144" cy="167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340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020441"/>
            <a:ext cx="11343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Ďakujeme za pozornosť.</a:t>
            </a: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A837E7CC-07D7-2A85-2F55-687F23B9D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39919"/>
              </p:ext>
            </p:extLst>
          </p:nvPr>
        </p:nvGraphicFramePr>
        <p:xfrm>
          <a:off x="659576" y="2619477"/>
          <a:ext cx="10733809" cy="311214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8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sk-SK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e-mail</a:t>
                      </a:r>
                      <a:r>
                        <a:rPr lang="sk-SK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eufondy@minedu.sk</a:t>
                      </a:r>
                      <a:endParaRPr lang="sk-SK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50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52147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09295" y="239422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1. Identifikácia výzvy</a:t>
            </a: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FD21AD5E-B623-B2A0-875F-A875FEB6E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33304"/>
              </p:ext>
            </p:extLst>
          </p:nvPr>
        </p:nvGraphicFramePr>
        <p:xfrm>
          <a:off x="595646" y="840862"/>
          <a:ext cx="10733809" cy="4719750"/>
        </p:xfrm>
        <a:graphic>
          <a:graphicData uri="http://schemas.openxmlformats.org/drawingml/2006/table">
            <a:tbl>
              <a:tblPr firstRow="1" bandRow="1"/>
              <a:tblGrid>
                <a:gridCol w="3961510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772299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511091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Kód výzvy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PSK-MSVVM-025-2024-DV-EFRR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511091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Priorita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4P2. Kvalitné a inkluzívne vzdelávanie </a:t>
                      </a:r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3840244"/>
                  </a:ext>
                </a:extLst>
              </a:tr>
              <a:tr h="1045808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Špecifický cieľ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RSO4.2. Zlepšenie rovného prístupu k inkluzívnym a kvalitným službám v oblasti vzdelávania, odbornej prípravy a celoživotného vzdelávania rozvíjaním dostupnej infraštruktúry vrátane posilňovania odolnosti pre dištančné a online vzdelávanie a odbornú prípravu (EFRR) 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150572"/>
                  </a:ext>
                </a:extLst>
              </a:tr>
              <a:tr h="2623656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Výška finančných prostriedkov určených na vyčerpanie vo výzve</a:t>
                      </a: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Schéma štátnej pomoci / Schéma pomoci</a:t>
                      </a: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</a:t>
                      </a:r>
                      <a:r>
                        <a:rPr lang="sk-SK" sz="1400" b="1" i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minimis</a:t>
                      </a:r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Cieľ výzvy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8 396 250 EUR (EFRR)</a:t>
                      </a:r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menej rozvinutý región   </a:t>
                      </a:r>
                      <a:r>
                        <a:rPr lang="sk-SK" sz="1400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7 369 305 EUR (tzn. 8 669 770 EUR COV) </a:t>
                      </a:r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viac rozvinutý región        1</a:t>
                      </a:r>
                      <a:r>
                        <a:rPr lang="sk-SK" sz="1400" dirty="0"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026 945 EUR (tzn. 2 567 362 EUR COV)</a:t>
                      </a:r>
                    </a:p>
                    <a:p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Schéma minimálnej pomoci na podporu rozvoja kľúčových zručností a inkluzívneho vzdelávania z prostriedkov Programu Slovensko 2021-2027, DM - 10/2024 v znení dodatku č. 1 </a:t>
                      </a:r>
                    </a:p>
                    <a:p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https://www.minedu.sk/data/att/cbe/31480.b95065.pdf</a:t>
                      </a:r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Relevantné len pre súkromné a cirkevné zariadenia</a:t>
                      </a:r>
                    </a:p>
                    <a:p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podporiť kvalitu a dostupnosť poskytovanej starostlivosti v systéme poradenstva a prevencie prostredníctvom terapeutických miestností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32311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6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56499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3. Časové vymedzenie výzvy</a:t>
            </a: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FD21AD5E-B623-B2A0-875F-A875FEB6E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33507"/>
              </p:ext>
            </p:extLst>
          </p:nvPr>
        </p:nvGraphicFramePr>
        <p:xfrm>
          <a:off x="665017" y="1074419"/>
          <a:ext cx="10733809" cy="3973960"/>
        </p:xfrm>
        <a:graphic>
          <a:graphicData uri="http://schemas.openxmlformats.org/drawingml/2006/table">
            <a:tbl>
              <a:tblPr firstRow="1" bandRow="1"/>
              <a:tblGrid>
                <a:gridCol w="3961510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772299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Dátum vyhlásenia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18.12.2024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Hodnotiace kolá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Termín uzavretia 1. kola - 24.03.2025</a:t>
                      </a:r>
                    </a:p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Termín uzavretia 2. kola - 24.06.2025</a:t>
                      </a:r>
                    </a:p>
                    <a:p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0" i="0" kern="12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Termíny uzávierky jednotlivých kôl sú uvedené v ITMS.</a:t>
                      </a:r>
                    </a:p>
                    <a:p>
                      <a:r>
                        <a:rPr lang="sk-SK" sz="1400" b="0" i="0" kern="120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 prípade nevyčerpania finančných prostriedkov môže poskytovateľ pridať ďalšie kolá.</a:t>
                      </a:r>
                    </a:p>
                    <a:p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915113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Dátum uzavretia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neurčené</a:t>
                      </a:r>
                    </a:p>
                    <a:p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Poskytovateľ je oprávnený uzavrieť výzvu v prípade vyčerpania finančných prostriedkov alokovaných na výzvu, z dôvodu nedostatočného dopytu zo strany potenciálnych žiadateľov, alebo z dôvodu zabezpečenia riadnej a/alebo finančnej implementácie Programu Slovensko.</a:t>
                      </a:r>
                    </a:p>
                    <a:p>
                      <a:pPr algn="just"/>
                      <a:endParaRPr lang="sk-SK" sz="1400" b="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Informácia o uzavretí výzvy bude zverejnená na webovej stránke </a:t>
                      </a:r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www.itms21.sk</a:t>
                      </a:r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 na webovej stránke </a:t>
                      </a:r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www.eurofondy.gov.sk</a:t>
                      </a:r>
                      <a:r>
                        <a:rPr lang="sk-SK" sz="1400" b="0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endParaRPr lang="sk-SK" sz="1400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3840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706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56499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4. Financovanie projektu</a:t>
            </a:r>
          </a:p>
        </p:txBody>
      </p:sp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FD21AD5E-B623-B2A0-875F-A875FEB6E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657100"/>
              </p:ext>
            </p:extLst>
          </p:nvPr>
        </p:nvGraphicFramePr>
        <p:xfrm>
          <a:off x="867202" y="718164"/>
          <a:ext cx="10733809" cy="5053158"/>
        </p:xfrm>
        <a:graphic>
          <a:graphicData uri="http://schemas.openxmlformats.org/drawingml/2006/table">
            <a:tbl>
              <a:tblPr firstRow="1" bandRow="1"/>
              <a:tblGrid>
                <a:gridCol w="3961510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6772299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5053158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Miera spolufinancovania</a:t>
                      </a: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  <a:p>
                      <a:endParaRPr lang="sk-SK" sz="1400" b="1" i="0" dirty="0">
                        <a:latin typeface="+mn-lt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CCB6FBEF-49CE-73DB-2441-2FBC61148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68543"/>
              </p:ext>
            </p:extLst>
          </p:nvPr>
        </p:nvGraphicFramePr>
        <p:xfrm>
          <a:off x="2520351" y="1179829"/>
          <a:ext cx="6742918" cy="2270760"/>
        </p:xfrm>
        <a:graphic>
          <a:graphicData uri="http://schemas.openxmlformats.org/drawingml/2006/table">
            <a:tbl>
              <a:tblPr firstRow="1" bandRow="1"/>
              <a:tblGrid>
                <a:gridCol w="1433865">
                  <a:extLst>
                    <a:ext uri="{9D8B030D-6E8A-4147-A177-3AD203B41FA5}">
                      <a16:colId xmlns:a16="http://schemas.microsoft.com/office/drawing/2014/main" val="4041766466"/>
                    </a:ext>
                  </a:extLst>
                </a:gridCol>
                <a:gridCol w="1121366">
                  <a:extLst>
                    <a:ext uri="{9D8B030D-6E8A-4147-A177-3AD203B41FA5}">
                      <a16:colId xmlns:a16="http://schemas.microsoft.com/office/drawing/2014/main" val="4015337163"/>
                    </a:ext>
                  </a:extLst>
                </a:gridCol>
                <a:gridCol w="1966472">
                  <a:extLst>
                    <a:ext uri="{9D8B030D-6E8A-4147-A177-3AD203B41FA5}">
                      <a16:colId xmlns:a16="http://schemas.microsoft.com/office/drawing/2014/main" val="1409895287"/>
                    </a:ext>
                  </a:extLst>
                </a:gridCol>
                <a:gridCol w="1108393">
                  <a:extLst>
                    <a:ext uri="{9D8B030D-6E8A-4147-A177-3AD203B41FA5}">
                      <a16:colId xmlns:a16="http://schemas.microsoft.com/office/drawing/2014/main" val="2410980358"/>
                    </a:ext>
                  </a:extLst>
                </a:gridCol>
                <a:gridCol w="1112822">
                  <a:extLst>
                    <a:ext uri="{9D8B030D-6E8A-4147-A177-3AD203B41FA5}">
                      <a16:colId xmlns:a16="http://schemas.microsoft.com/office/drawing/2014/main" val="340055862"/>
                    </a:ext>
                  </a:extLst>
                </a:gridCol>
              </a:tblGrid>
              <a:tr h="407557">
                <a:tc rowSpan="3" gridSpan="2">
                  <a:txBody>
                    <a:bodyPr/>
                    <a:lstStyle/>
                    <a:p>
                      <a:r>
                        <a:rPr lang="sk-SK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Zariadenia poradenstva a prevencie v zriaďovateľskej pôsobnosti RÚŠS</a:t>
                      </a:r>
                    </a:p>
                    <a:p>
                      <a:endParaRPr lang="sk-SK" sz="11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1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Zdroj financovania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ostatné subjekty mimo pravidiel štátnej pomoci a pomoci de minimis</a:t>
                      </a:r>
                      <a:endParaRPr lang="sk-SK" sz="11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679903"/>
                  </a:ext>
                </a:extLst>
              </a:tr>
              <a:tr h="129540">
                <a:tc gridSpan="2"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k-SK" sz="11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376900"/>
                  </a:ext>
                </a:extLst>
              </a:tr>
              <a:tr h="129540">
                <a:tc gridSpan="2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okres Bratislava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okres Malacky, Pezinok, Senec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406883"/>
                  </a:ext>
                </a:extLst>
              </a:tr>
              <a:tr h="247825"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Zdroj EÚ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EFRR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632404"/>
                  </a:ext>
                </a:extLst>
              </a:tr>
              <a:tr h="242857"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Národné zdroje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160024"/>
                  </a:ext>
                </a:extLst>
              </a:tr>
              <a:tr h="242857">
                <a:tc>
                  <a:txBody>
                    <a:bodyPr/>
                    <a:lstStyle/>
                    <a:p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Vlastné zdroje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Prijímateľ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488121"/>
                  </a:ext>
                </a:extLst>
              </a:tr>
              <a:tr h="148879">
                <a:tc>
                  <a:txBody>
                    <a:bodyPr/>
                    <a:lstStyle/>
                    <a:p>
                      <a:pPr algn="l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953852"/>
                  </a:ext>
                </a:extLst>
              </a:tr>
            </a:tbl>
          </a:graphicData>
        </a:graphic>
      </p:graphicFrame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BB4BBC0C-1543-885C-4707-931BDD7D6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47458"/>
              </p:ext>
            </p:extLst>
          </p:nvPr>
        </p:nvGraphicFramePr>
        <p:xfrm>
          <a:off x="2520351" y="3641645"/>
          <a:ext cx="6742918" cy="2148840"/>
        </p:xfrm>
        <a:graphic>
          <a:graphicData uri="http://schemas.openxmlformats.org/drawingml/2006/table">
            <a:tbl>
              <a:tblPr firstRow="1" bandRow="1"/>
              <a:tblGrid>
                <a:gridCol w="1433865">
                  <a:extLst>
                    <a:ext uri="{9D8B030D-6E8A-4147-A177-3AD203B41FA5}">
                      <a16:colId xmlns:a16="http://schemas.microsoft.com/office/drawing/2014/main" val="4041766466"/>
                    </a:ext>
                  </a:extLst>
                </a:gridCol>
                <a:gridCol w="1121366">
                  <a:extLst>
                    <a:ext uri="{9D8B030D-6E8A-4147-A177-3AD203B41FA5}">
                      <a16:colId xmlns:a16="http://schemas.microsoft.com/office/drawing/2014/main" val="4015337163"/>
                    </a:ext>
                  </a:extLst>
                </a:gridCol>
                <a:gridCol w="1966472">
                  <a:extLst>
                    <a:ext uri="{9D8B030D-6E8A-4147-A177-3AD203B41FA5}">
                      <a16:colId xmlns:a16="http://schemas.microsoft.com/office/drawing/2014/main" val="1409895287"/>
                    </a:ext>
                  </a:extLst>
                </a:gridCol>
                <a:gridCol w="1108393">
                  <a:extLst>
                    <a:ext uri="{9D8B030D-6E8A-4147-A177-3AD203B41FA5}">
                      <a16:colId xmlns:a16="http://schemas.microsoft.com/office/drawing/2014/main" val="2410980358"/>
                    </a:ext>
                  </a:extLst>
                </a:gridCol>
                <a:gridCol w="1112822">
                  <a:extLst>
                    <a:ext uri="{9D8B030D-6E8A-4147-A177-3AD203B41FA5}">
                      <a16:colId xmlns:a16="http://schemas.microsoft.com/office/drawing/2014/main" val="340055862"/>
                    </a:ext>
                  </a:extLst>
                </a:gridCol>
              </a:tblGrid>
              <a:tr h="407557">
                <a:tc rowSpan="3" gridSpan="2">
                  <a:txBody>
                    <a:bodyPr/>
                    <a:lstStyle/>
                    <a:p>
                      <a:r>
                        <a:rPr lang="sk-SK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Súkromné a cirkevné zariadenia poradenstva a prevencie</a:t>
                      </a:r>
                    </a:p>
                    <a:p>
                      <a:endParaRPr lang="sk-SK" sz="12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2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1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Zdroj financovania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l-PL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subjekty, ktorým sa poskytuje štátna pomoc alebo pomoc de minimis</a:t>
                      </a:r>
                      <a:endParaRPr lang="sk-SK" sz="11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679903"/>
                  </a:ext>
                </a:extLst>
              </a:tr>
              <a:tr h="129540">
                <a:tc gridSpan="2"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k-SK" sz="11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376900"/>
                  </a:ext>
                </a:extLst>
              </a:tr>
              <a:tr h="129540">
                <a:tc gridSpan="2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okres Bratislava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okres Malacky, Pezinok, Senec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406883"/>
                  </a:ext>
                </a:extLst>
              </a:tr>
              <a:tr h="247825"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Zdroj EÚ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EFRR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632404"/>
                  </a:ext>
                </a:extLst>
              </a:tr>
              <a:tr h="242857"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Národné zdroje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0160024"/>
                  </a:ext>
                </a:extLst>
              </a:tr>
              <a:tr h="242857">
                <a:tc>
                  <a:txBody>
                    <a:bodyPr/>
                    <a:lstStyle/>
                    <a:p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Vlastné zdroje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Prijímateľ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488121"/>
                  </a:ext>
                </a:extLst>
              </a:tr>
              <a:tr h="148879">
                <a:tc>
                  <a:txBody>
                    <a:bodyPr/>
                    <a:lstStyle/>
                    <a:p>
                      <a:pPr algn="l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Spolu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100,00 %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953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14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70722260-409D-8B97-EF54-EFFA99D4246D}"/>
              </a:ext>
            </a:extLst>
          </p:cNvPr>
          <p:cNvSpPr txBox="1"/>
          <p:nvPr/>
        </p:nvSpPr>
        <p:spPr>
          <a:xfrm>
            <a:off x="562304" y="256499"/>
            <a:ext cx="113436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Časť 5. Podmienky poskytnutia príspevku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828347"/>
              </p:ext>
            </p:extLst>
          </p:nvPr>
        </p:nvGraphicFramePr>
        <p:xfrm>
          <a:off x="665017" y="860212"/>
          <a:ext cx="10733809" cy="4939030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536774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oprávnenosti žiadateľa</a:t>
                      </a:r>
                      <a:endParaRPr lang="sk-SK" sz="1300" b="0" i="1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splnenia kritérií pre výber projektov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Podmienka, že žiadateľ nie je evidovaný v Systéme včasného odhaľovania rizika a vylúčenia (EDES) ako vylúčená osoba alebo subjekt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Podmienka, že voči žiadateľovi nie je vyhlásený konkurz ani povolená reštrukturalizácia  a nie je v likvidácii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Podmienka, že žiadateľ, ktorým je právnická osoba, nemá právoplatným rozsudkom uložený trest zákazu prijímať dotácie alebo subvencie, trest zrušenia PO, trest zákazu prijímať pomoc a podporu poskytovanú z fondov EÚ, trest zákazu činnosti v súlade so zameraním projektu a podmienkami výzvy alebo trest zákazu účasti vo verejnom obstarávaní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zákazu vedenia výkonu rozhodnutia voči žiadateľovi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oprávnenosti aktivít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Minimálna a maximálna výška celkových oprávnených výdavkov (COV) na projekt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/>
                        <a:t>Súlad projektu s princípmi </a:t>
                      </a:r>
                      <a:r>
                        <a:rPr lang="sk-SK" sz="1300" dirty="0" err="1"/>
                        <a:t>desegregácie</a:t>
                      </a:r>
                      <a:r>
                        <a:rPr lang="sk-SK" sz="1300" dirty="0"/>
                        <a:t>, </a:t>
                      </a:r>
                      <a:r>
                        <a:rPr lang="sk-SK" sz="1300" dirty="0" err="1"/>
                        <a:t>degetoizácie</a:t>
                      </a:r>
                      <a:r>
                        <a:rPr lang="sk-SK" sz="1300" dirty="0"/>
                        <a:t> a </a:t>
                      </a:r>
                      <a:r>
                        <a:rPr lang="sk-SK" sz="1300" dirty="0" err="1"/>
                        <a:t>destigmatizácie</a:t>
                      </a:r>
                      <a:r>
                        <a:rPr lang="sk-SK" sz="1300" dirty="0"/>
                        <a:t>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  <a:endParaRPr lang="sk-SK" sz="1300" i="1" dirty="0"/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definovania merateľných ukazovateľov a iných údajov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bez osobitnej prílohy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Podmienka dodržania pravidiel pre poskytnutie štátnej pomoci/minimálnej pomoci - Vyhlásenie o poskytnutej minimálnej pomoci - 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doklad preukazujúci nepresiahnutie maximálnej výšky pomoci v prípade poskytovania minimálnej pomoci (príloha 1-6 </a:t>
                      </a:r>
                      <a:r>
                        <a:rPr lang="sk-SK" sz="1300" i="1" dirty="0" err="1">
                          <a:latin typeface="+mn-lt"/>
                          <a:cs typeface="Calibri" panose="020F0502020204030204" pitchFamily="34" charset="0"/>
                        </a:rPr>
                        <a:t>ŽoNFP</a:t>
                      </a:r>
                      <a:r>
                        <a:rPr lang="sk-SK" sz="1300" i="1" dirty="0">
                          <a:latin typeface="+mn-lt"/>
                          <a:cs typeface="Calibri" panose="020F0502020204030204" pitchFamily="34" charset="0"/>
                        </a:rPr>
                        <a:t>) </a:t>
                      </a:r>
                    </a:p>
                    <a:p>
                      <a:pPr marL="342900" indent="-34290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endParaRPr lang="sk-SK" sz="130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lnSpc>
                          <a:spcPct val="108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sk-SK" sz="1300" dirty="0">
                          <a:latin typeface="+mn-lt"/>
                          <a:cs typeface="Calibri" panose="020F0502020204030204" pitchFamily="34" charset="0"/>
                        </a:rPr>
                        <a:t>Podmienky sa preukazujú prostredníctvom informácií v žiadosti o NFP vrátane jej príloh.​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9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7CECCD66-F9DA-4DA6-45C9-51FD607D2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126662"/>
              </p:ext>
            </p:extLst>
          </p:nvPr>
        </p:nvGraphicFramePr>
        <p:xfrm>
          <a:off x="605382" y="764051"/>
          <a:ext cx="10733809" cy="4746388"/>
        </p:xfrm>
        <a:graphic>
          <a:graphicData uri="http://schemas.openxmlformats.org/drawingml/2006/table">
            <a:tbl>
              <a:tblPr firstRow="1" bandRow="1"/>
              <a:tblGrid>
                <a:gridCol w="10733809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</a:tblGrid>
              <a:tr h="536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sk-SK" sz="1600" b="1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Podmienka oprávnenosti žiadateľa </a:t>
                      </a:r>
                      <a:r>
                        <a:rPr lang="sk-SK" sz="1600" b="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pl-PL" sz="1600" b="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informácie v časti 1 žiadosti o NFP, bez osobitnej prílohy pre zariadenia v zriaďovateľskej pôsobnsoti RUŠS, súkromné a cirkevné zariadenia predkladajú prílohu žiadosti o NFP č. 1-6)</a:t>
                      </a:r>
                      <a:endParaRPr lang="sk-SK" sz="1600" b="0" i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sk-SK" sz="14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sk-SK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Oprávnenými žiadateľmi sú </a:t>
                      </a:r>
                      <a:r>
                        <a:rPr lang="sk-SK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zariadenia poradenstva a prevencie v zmysle § 130 zákona č. 245/2008 Z. z. o výchove a vzdelávaní (školský zákon) a o zmene a doplnení niektorých zákonov.</a:t>
                      </a:r>
                    </a:p>
                    <a:p>
                      <a:endParaRPr lang="sk-SK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každé zariadenie poradenstva a prevencie musí byť zaradené do Siete škôl a školských zariadení SR;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zariadenie nesmie byť financované prevažne zo súkromných zdrojov, t. j. súkromné zdroje nepredstavujú 50 % a viac – podmienka sa netýka cirkevných a súkromných ZPP;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sk-SK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 žiadateľov cirkevné a súkromné ZPP je výzva podmienená schémou minimálnej pomoci na podporu rozvoja kľúčových zručností a inkluzívneho vzdelávania z prostriedkov Programu Slovensko 2021-2027, DM - 10/2024 (v aktuálnom znení): príloha  č. 9 výzvy </a:t>
                      </a:r>
                      <a:r>
                        <a:rPr lang="sk-SK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https://www.minedu.sk/schema-minimalnej-pomoci-na-podporu-rozvoja-klucovych-zrucnosti-a-inkluzivneho-vzdelavania-c-dm-102024-v-           zneni-dodatku-c-1/</a:t>
                      </a:r>
                      <a:r>
                        <a:rPr lang="sk-SK" sz="1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sk-SK" sz="14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536774">
                <a:tc>
                  <a:txBody>
                    <a:bodyPr/>
                    <a:lstStyle/>
                    <a:p>
                      <a:endParaRPr lang="sk-SK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8513194"/>
                  </a:ext>
                </a:extLst>
              </a:tr>
              <a:tr h="536774">
                <a:tc>
                  <a:txBody>
                    <a:bodyPr/>
                    <a:lstStyle/>
                    <a:p>
                      <a:endParaRPr lang="sk-SK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612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4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F28C52C8-2D3A-FBDB-9898-742AAD217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051570"/>
              </p:ext>
            </p:extLst>
          </p:nvPr>
        </p:nvGraphicFramePr>
        <p:xfrm>
          <a:off x="267451" y="212838"/>
          <a:ext cx="10586095" cy="4572000"/>
        </p:xfrm>
        <a:graphic>
          <a:graphicData uri="http://schemas.openxmlformats.org/drawingml/2006/table">
            <a:tbl>
              <a:tblPr firstRow="1" bandRow="1"/>
              <a:tblGrid>
                <a:gridCol w="2879940">
                  <a:extLst>
                    <a:ext uri="{9D8B030D-6E8A-4147-A177-3AD203B41FA5}">
                      <a16:colId xmlns:a16="http://schemas.microsoft.com/office/drawing/2014/main" val="4037093468"/>
                    </a:ext>
                  </a:extLst>
                </a:gridCol>
                <a:gridCol w="7706155">
                  <a:extLst>
                    <a:ext uri="{9D8B030D-6E8A-4147-A177-3AD203B41FA5}">
                      <a16:colId xmlns:a16="http://schemas.microsoft.com/office/drawing/2014/main" val="3507690038"/>
                    </a:ext>
                  </a:extLst>
                </a:gridCol>
              </a:tblGrid>
              <a:tr h="3773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Podmienka oprávnenosti aktivít projektu </a:t>
                      </a:r>
                      <a:r>
                        <a:rPr lang="sk-SK" sz="1600" b="0" i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(informácie v časti 7.3, 9, 10, 11 a 12 žiadosti o NFP)</a:t>
                      </a: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 akcie - podpora kvality a dostupnosti poskytovanej starostlivosti v systéme poradenstva a prevencie</a:t>
                      </a: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9370"/>
                  </a:ext>
                </a:extLst>
              </a:tr>
              <a:tr h="769872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Hlavná aktivita</a:t>
                      </a: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Oprávnené činnosti</a:t>
                      </a:r>
                    </a:p>
                    <a:p>
                      <a:endParaRPr lang="sk-SK" sz="1400" b="0" i="0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b="0" i="0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/>
                      <a:r>
                        <a:rPr lang="sk-SK" sz="1400" b="0" i="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sk-SK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Podpora kvality a dostupnosti poskytovanej starostlivosti v systéme poradenstva a prevencie prostredníctvom terapeutických miestností.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sk-SK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sk-SK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zabezpečenie materiálno-technického vybavenia terapeutických miestností (špecializovaná miestnosť, miestnosť pre </a:t>
                      </a:r>
                      <a:r>
                        <a:rPr lang="sk-SK" sz="14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multisenzorické</a:t>
                      </a:r>
                      <a:r>
                        <a:rPr lang="sk-SK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prostredie, miestnosť pre senzorickú integráciu a pod.).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endParaRPr lang="sk-SK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endParaRPr lang="sk-SK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915113"/>
                  </a:ext>
                </a:extLst>
              </a:tr>
              <a:tr h="377320">
                <a:tc>
                  <a:txBody>
                    <a:bodyPr/>
                    <a:lstStyle/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Oprávnené obdobie hlavnej aktivity</a:t>
                      </a:r>
                    </a:p>
                    <a:p>
                      <a:endParaRPr lang="sk-SK" sz="1400" b="1" i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1" i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Poznámky: 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sk-SK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Oprávnené obdobie realizácie hlavnej aktivity je od účinnosti zmluvy o poskytnutí NFP do 31.12.2029.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sk-SK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sk-SK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Podpora terapeutov resp. pedagogických a odborných zamestnancov nie je v rámci tejto výzvy oprávnená.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sk-SK" sz="140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Školenia/vzdelávania/kurzy sú oprávnené len v súvislosti so sprístupnením/sprevádzkovaním inštalovaného/zakúpeného zariadenia/vybavenia. 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sk-SK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sk-SK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sk-SK" sz="14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5756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11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>
            <a:extLst>
              <a:ext uri="{FF2B5EF4-FFF2-40B4-BE49-F238E27FC236}">
                <a16:creationId xmlns:a16="http://schemas.microsoft.com/office/drawing/2014/main" id="{58794D80-1A95-68B2-0ED2-57BA411A4F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" y="6209552"/>
            <a:ext cx="5760720" cy="435610"/>
          </a:xfrm>
          <a:prstGeom prst="rect">
            <a:avLst/>
          </a:prstGeom>
        </p:spPr>
      </p:pic>
      <p:sp>
        <p:nvSpPr>
          <p:cNvPr id="3" name="Pravouholník 9">
            <a:extLst>
              <a:ext uri="{FF2B5EF4-FFF2-40B4-BE49-F238E27FC236}">
                <a16:creationId xmlns:a16="http://schemas.microsoft.com/office/drawing/2014/main" id="{D0E9DCF8-FE2C-B741-AD15-C5D8CC7A8A48}"/>
              </a:ext>
            </a:extLst>
          </p:cNvPr>
          <p:cNvSpPr/>
          <p:nvPr/>
        </p:nvSpPr>
        <p:spPr>
          <a:xfrm>
            <a:off x="0" y="-16151"/>
            <a:ext cx="12192000" cy="5941740"/>
          </a:xfrm>
          <a:prstGeom prst="rect">
            <a:avLst/>
          </a:prstGeom>
          <a:gradFill flip="none" rotWithShape="1">
            <a:gsLst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800" b="1" cap="all" dirty="0">
              <a:solidFill>
                <a:srgbClr val="2540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sk-SK" dirty="0">
              <a:solidFill>
                <a:srgbClr val="000000"/>
              </a:solidFill>
            </a:endParaRPr>
          </a:p>
          <a:p>
            <a:r>
              <a:rPr lang="sk-SK" sz="1800" b="1" dirty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</a:rPr>
              <a:t>	</a:t>
            </a:r>
            <a:endParaRPr lang="sk-SK" sz="1800" dirty="0">
              <a:solidFill>
                <a:schemeClr val="tx1">
                  <a:lumMod val="75000"/>
                </a:schemeClr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</a:endParaRP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id="{FD6EF1A2-65B2-D44C-6425-DEF358A26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578493"/>
              </p:ext>
            </p:extLst>
          </p:nvPr>
        </p:nvGraphicFramePr>
        <p:xfrm>
          <a:off x="549965" y="600340"/>
          <a:ext cx="1071634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6340">
                  <a:extLst>
                    <a:ext uri="{9D8B030D-6E8A-4147-A177-3AD203B41FA5}">
                      <a16:colId xmlns:a16="http://schemas.microsoft.com/office/drawing/2014/main" val="2151866822"/>
                    </a:ext>
                  </a:extLst>
                </a:gridCol>
              </a:tblGrid>
              <a:tr h="49324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Minimálna a maximálna výška celkových oprávnených výdavkov (COV) na projekt </a:t>
                      </a:r>
                      <a:r>
                        <a:rPr lang="sk-SK" sz="1600" b="0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(informácie v časti 11 žiadosti o NFP 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0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príloha č. 1-1 - Rozpočet projektu, žiadateľ prílohu vkladá do ITMS21+ vo formáte .</a:t>
                      </a:r>
                      <a:r>
                        <a:rPr lang="sk-SK" sz="1600" b="0" i="1" kern="1200" noProof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xlsx</a:t>
                      </a:r>
                      <a:r>
                        <a:rPr lang="sk-SK" sz="1600" b="0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ako prílohu žiadosti o NFP)</a:t>
                      </a:r>
                      <a:endParaRPr lang="sk-SK" sz="14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algn="l" defTabSz="914400" rtl="0" eaLnBrk="1" latinLnBrk="0" hangingPunct="1"/>
                      <a:endParaRPr lang="sk-SK" sz="14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Minimálna výška COV na projekt (MRR, VRR): 10 000,00 EUR. </a:t>
                      </a:r>
                    </a:p>
                    <a:p>
                      <a:endParaRPr lang="sk-SK" sz="14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Maximálna výška COV na projekt (MRR, VRR): 100 000,00 EUR.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600" b="1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600" b="1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 Podmienka definovania merateľných ukazovateľov a iných údajov </a:t>
                      </a:r>
                      <a:r>
                        <a:rPr lang="sk-SK" sz="1600" b="0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pl-PL" sz="1600" b="0" i="1" kern="1200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informácie v časti 10 žiadosti o NFP, bez osobitnej prílohy)</a:t>
                      </a:r>
                      <a:endParaRPr lang="sk-SK" sz="1600" b="0" i="1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sk-SK" sz="1400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Merateľné ukazovatele výstupu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PSKPSOI28 Počet novovybudovaných/modernizovaných bezbariérových terapeutických miestností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k-SK" sz="14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Dosiahnutá hodnota merateľného ukazovateľa výstupu nesmie klesnúť pod 75 % jeho cieľovej hodnoty uvedenej v schválenej žiadosti o NFP.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sk-SK" sz="1400" b="0" i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sk-SK" sz="1400" b="0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Merateľné ukazovatele výsledku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sk-SK" sz="1400" b="1" i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PSKPSRI19 Používatelia nových alebo modernizovaných terapeutických miestností za rok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k-SK" sz="1400" b="0" i="1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Dosiahnutá hodnota merateľného ukazovateľa výsledku nesmie klesnúť pod 40 % jeho cieľovej hodnoty uvedenej v schválenej žiadosti o NFP.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sk-SK" sz="1400" b="0" i="1" kern="1200" dirty="0">
                          <a:solidFill>
                            <a:schemeClr val="accent2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Definičná matica s podrobnejším popisom merateľných ukazovateľov a príkladov zdrojov overenia, na základe ktorých prijímateľ dokladuje plnenie merateľných ukazovateľov, sú uvedené v prílohe č. 3 výzvy, v kartách merateľných ukazovateľov v rámci definičnej matice ukazovateľov.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527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70390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2547</Words>
  <Application>Microsoft Office PowerPoint</Application>
  <PresentationFormat>Širokouhlá</PresentationFormat>
  <Paragraphs>439</Paragraphs>
  <Slides>22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Times New Roman</vt:lpstr>
      <vt:lpstr>Wingdings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Hlavenková Lucia</dc:creator>
  <cp:lastModifiedBy>miso</cp:lastModifiedBy>
  <cp:revision>112</cp:revision>
  <cp:lastPrinted>2024-10-14T10:01:42Z</cp:lastPrinted>
  <dcterms:created xsi:type="dcterms:W3CDTF">2024-10-14T04:08:12Z</dcterms:created>
  <dcterms:modified xsi:type="dcterms:W3CDTF">2025-02-10T09:24:16Z</dcterms:modified>
</cp:coreProperties>
</file>