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95" r:id="rId6"/>
    <p:sldId id="273" r:id="rId7"/>
    <p:sldId id="267" r:id="rId8"/>
    <p:sldId id="265" r:id="rId9"/>
    <p:sldId id="268" r:id="rId10"/>
    <p:sldId id="263" r:id="rId11"/>
    <p:sldId id="266" r:id="rId12"/>
    <p:sldId id="264" r:id="rId13"/>
    <p:sldId id="272" r:id="rId14"/>
    <p:sldId id="293" r:id="rId15"/>
    <p:sldId id="277" r:id="rId16"/>
    <p:sldId id="275" r:id="rId17"/>
    <p:sldId id="274" r:id="rId18"/>
    <p:sldId id="278" r:id="rId19"/>
    <p:sldId id="279" r:id="rId20"/>
    <p:sldId id="292" r:id="rId21"/>
    <p:sldId id="280" r:id="rId22"/>
    <p:sldId id="281" r:id="rId23"/>
    <p:sldId id="283" r:id="rId24"/>
    <p:sldId id="285" r:id="rId25"/>
    <p:sldId id="284" r:id="rId26"/>
    <p:sldId id="286" r:id="rId27"/>
    <p:sldId id="294" r:id="rId28"/>
    <p:sldId id="287" r:id="rId29"/>
    <p:sldId id="288" r:id="rId30"/>
    <p:sldId id="289" r:id="rId31"/>
    <p:sldId id="291" r:id="rId32"/>
    <p:sldId id="297" r:id="rId33"/>
    <p:sldId id="261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E2B1D5F-D390-485E-9706-5F7D9826F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429001"/>
            <a:ext cx="6899002" cy="2362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k-SK" sz="2800" b="1" dirty="0"/>
              <a:t>Najčastejšie nedostatky pri </a:t>
            </a:r>
            <a:r>
              <a:rPr lang="sk-SK" sz="2800" b="1" dirty="0">
                <a:solidFill>
                  <a:srgbClr val="FF0000"/>
                </a:solidFill>
              </a:rPr>
              <a:t>finančných </a:t>
            </a:r>
            <a:r>
              <a:rPr lang="sk-SK" sz="2800" b="1" dirty="0"/>
              <a:t>kontrolách </a:t>
            </a:r>
          </a:p>
          <a:p>
            <a:pPr algn="ctr"/>
            <a:r>
              <a:rPr lang="sk-SK" sz="2800" b="1" dirty="0"/>
              <a:t>verzus</a:t>
            </a:r>
          </a:p>
          <a:p>
            <a:pPr algn="ctr"/>
            <a:r>
              <a:rPr lang="sk-SK" sz="2800" b="1" dirty="0"/>
              <a:t>Zákon č. 523/2004 Z.z. o rozpočtových pravidlách verejnej správy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EEDCAA7-F6B8-4F35-95B9-944E6A77A5B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92" y="856494"/>
            <a:ext cx="3733867" cy="130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3200" dirty="0"/>
              <a:t>V  ďalšej časti sa budem venovať už len konkrétnym § Zákona o rozpočtových pravidlách, ktoré sa týkajú aj subjektov – prijímateľov dotácií zo štátneho rozpočtu, kde boli časté pochybenia</a:t>
            </a:r>
          </a:p>
          <a:p>
            <a:r>
              <a:rPr lang="sk-SK" sz="3200" b="1" dirty="0"/>
              <a:t>A) </a:t>
            </a:r>
            <a:r>
              <a:rPr lang="sk-SK" sz="3200" b="1" dirty="0">
                <a:solidFill>
                  <a:schemeClr val="tx1"/>
                </a:solidFill>
              </a:rPr>
              <a:t>ČASOVÉ POUŽITIE</a:t>
            </a:r>
          </a:p>
          <a:p>
            <a:r>
              <a:rPr lang="sk-SK" sz="3200" b="1" dirty="0"/>
              <a:t>B)  </a:t>
            </a:r>
            <a:r>
              <a:rPr lang="sk-SK" sz="3200" b="1" dirty="0">
                <a:solidFill>
                  <a:srgbClr val="FF0000"/>
                </a:solidFill>
              </a:rPr>
              <a:t>PREDDAVKY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  <p:pic>
        <p:nvPicPr>
          <p:cNvPr id="2" name="Obrázok 1">
            <a:extLst>
              <a:ext uri="{FF2B5EF4-FFF2-40B4-BE49-F238E27FC236}">
                <a16:creationId xmlns:a16="http://schemas.microsoft.com/office/drawing/2014/main" id="{7DC30037-56EE-430B-B62D-3D9371852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965" y="59000"/>
            <a:ext cx="2573841" cy="257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1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/>
          <a:lstStyle/>
          <a:p>
            <a:r>
              <a:rPr lang="sk-SK" sz="3200" dirty="0"/>
              <a:t>V zásade platí, že rozpočtové obdobie je </a:t>
            </a:r>
            <a:r>
              <a:rPr lang="sk-SK" sz="3200" b="1" dirty="0"/>
              <a:t>KALENDÁRNY ROK</a:t>
            </a:r>
            <a:r>
              <a:rPr lang="sk-SK" sz="3200" dirty="0"/>
              <a:t>, t.j. prijaté finančné prostriedky je treba použiť do 31.12. bežného roka.</a:t>
            </a:r>
          </a:p>
          <a:p>
            <a:endParaRPr lang="sk-SK" sz="3200" dirty="0"/>
          </a:p>
          <a:p>
            <a:r>
              <a:rPr lang="sk-SK" sz="3200" b="1" dirty="0"/>
              <a:t>Výnimky</a:t>
            </a:r>
            <a:r>
              <a:rPr lang="sk-SK" sz="3200" dirty="0"/>
              <a:t> u časového použitia sú definované v </a:t>
            </a:r>
          </a:p>
          <a:p>
            <a:pPr marL="0" indent="0">
              <a:buNone/>
            </a:pPr>
            <a:r>
              <a:rPr lang="sk-SK" sz="3200" dirty="0"/>
              <a:t>	§ 8 /5/ </a:t>
            </a:r>
          </a:p>
          <a:p>
            <a:pPr marL="0" indent="0">
              <a:buNone/>
            </a:pPr>
            <a:r>
              <a:rPr lang="sk-SK" sz="3200" dirty="0"/>
              <a:t>	§ 26 /3/ a /5/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3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/>
          <a:lstStyle/>
          <a:p>
            <a:r>
              <a:rPr lang="sk-SK" sz="2800" b="1" dirty="0">
                <a:solidFill>
                  <a:schemeClr val="tx1"/>
                </a:solidFill>
              </a:rPr>
              <a:t>§ 8 /5/ </a:t>
            </a:r>
            <a:r>
              <a:rPr lang="sk-SK" sz="2400" b="1" u="sng" dirty="0"/>
              <a:t>Bežné výdavky </a:t>
            </a:r>
            <a:r>
              <a:rPr lang="sk-SK" sz="2400" b="1" u="sng" dirty="0">
                <a:solidFill>
                  <a:srgbClr val="FF0000"/>
                </a:solidFill>
              </a:rPr>
              <a:t>s výnimkou miezd</a:t>
            </a:r>
            <a:r>
              <a:rPr lang="sk-SK" sz="2400" b="1" u="sng" dirty="0"/>
              <a:t>, </a:t>
            </a:r>
            <a:r>
              <a:rPr lang="sk-SK" sz="2400" dirty="0"/>
              <a:t>platov, služobných príjmov a ostatných osobných vyrovnaní a odmien vyplácaných na základe dohôd o prácach vykonávaných mimo pracovného pomeru, </a:t>
            </a:r>
            <a:r>
              <a:rPr lang="sk-SK" sz="2400" b="1" u="sng" dirty="0"/>
              <a:t>ktoré boli poskytnuté</a:t>
            </a:r>
            <a:r>
              <a:rPr lang="sk-SK" sz="2400" dirty="0"/>
              <a:t> právnickej osobe alebo fyzickej osobe príslušným správcom kapitoly ako bežný transfer </a:t>
            </a:r>
            <a:r>
              <a:rPr lang="sk-SK" sz="2400" b="1" u="sng" dirty="0"/>
              <a:t>po 31.  júli </a:t>
            </a:r>
            <a:r>
              <a:rPr lang="sk-SK" sz="2400" dirty="0"/>
              <a:t>rozpočtového roka </a:t>
            </a:r>
            <a:r>
              <a:rPr lang="sk-SK" sz="2400" b="1" u="sng" dirty="0"/>
              <a:t>a ktoré nebolo </a:t>
            </a:r>
            <a:r>
              <a:rPr lang="sk-SK" sz="2400" u="sng" dirty="0"/>
              <a:t>možné použiť do konca príslušného rozpočtového roka</a:t>
            </a:r>
            <a:r>
              <a:rPr lang="sk-SK" sz="2400" dirty="0"/>
              <a:t>, </a:t>
            </a:r>
            <a:r>
              <a:rPr lang="sk-SK" sz="2400" b="1" u="sng" dirty="0"/>
              <a:t>možno použiť do 31.3</a:t>
            </a:r>
            <a:r>
              <a:rPr lang="sk-SK" sz="2400" dirty="0"/>
              <a:t>. nasledujúceho rozpočtového roka. </a:t>
            </a:r>
          </a:p>
          <a:p>
            <a:r>
              <a:rPr lang="sk-SK" sz="2400" dirty="0"/>
              <a:t>Ak boli z týchto prostriedkov poskytnuté preddavky podľa § 19 /8/, musia by finančné vysporiadané rovnako v  tomto termíne.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99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2400" dirty="0"/>
              <a:t>Uvedené sa zaviedlo s cieľom zamedziť bezhlavému koncoročnému míňanianiu finančných prostriedkov , ktoré porušovalo finančnú disciplínu.  </a:t>
            </a:r>
          </a:p>
          <a:p>
            <a:r>
              <a:rPr lang="sk-SK" sz="2400" dirty="0"/>
              <a:t>Takto má prijímateľ čas od 1.8. BR do 31.3.NR na to, aby prostriedky štátneho rozpočtu použil v súlade </a:t>
            </a:r>
            <a:r>
              <a:rPr lang="sk-SK" sz="2400" b="1" u="sng" dirty="0"/>
              <a:t>s určeným účelom použitia.</a:t>
            </a:r>
          </a:p>
          <a:p>
            <a:endParaRPr lang="sk-SK" sz="2400" dirty="0"/>
          </a:p>
          <a:p>
            <a:r>
              <a:rPr lang="sk-SK" sz="2400" dirty="0"/>
              <a:t>Preto si treba dôsledne pozrieť </a:t>
            </a:r>
            <a:r>
              <a:rPr lang="sk-SK" sz="2400" b="1" dirty="0"/>
              <a:t>účel </a:t>
            </a:r>
            <a:r>
              <a:rPr lang="sk-SK" sz="2400" b="1" dirty="0">
                <a:solidFill>
                  <a:srgbClr val="FF0000"/>
                </a:solidFill>
              </a:rPr>
              <a:t>a časový rámec </a:t>
            </a:r>
            <a:r>
              <a:rPr lang="sk-SK" sz="2400" dirty="0"/>
              <a:t>použitia, ktoré sú definované </a:t>
            </a:r>
            <a:r>
              <a:rPr lang="sk-SK" sz="2400" b="1" dirty="0">
                <a:solidFill>
                  <a:schemeClr val="tx1"/>
                </a:solidFill>
              </a:rPr>
              <a:t>v zmluve</a:t>
            </a:r>
            <a:r>
              <a:rPr lang="sk-SK" sz="2400" dirty="0"/>
              <a:t>.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76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/>
              <a:t>   	</a:t>
            </a:r>
            <a:r>
              <a:rPr lang="sk-SK" sz="2800" b="1" dirty="0"/>
              <a:t>Účtovanie dotácie poskytnutej v bežnom roku </a:t>
            </a:r>
          </a:p>
          <a:p>
            <a:pPr marL="0" indent="0">
              <a:buNone/>
            </a:pPr>
            <a:r>
              <a:rPr lang="sk-SK" sz="2800" b="1" dirty="0"/>
              <a:t>	čerpanej v nasledujúcom roku</a:t>
            </a:r>
            <a:endParaRPr lang="sk-SK" sz="2800" dirty="0"/>
          </a:p>
          <a:p>
            <a:r>
              <a:rPr lang="sk-SK" sz="2400" dirty="0"/>
              <a:t>Použitie dotácie v neziskových organizáciách sa v súlade s § 41 ods. 8 Opatrenia MF SR č. MF/24342/2007-74 účtuje na účtoch </a:t>
            </a:r>
            <a:r>
              <a:rPr lang="sk-SK" sz="2400" b="1" dirty="0"/>
              <a:t>346 / 691. </a:t>
            </a:r>
          </a:p>
          <a:p>
            <a:r>
              <a:rPr lang="sk-SK" sz="2400" b="1" dirty="0">
                <a:solidFill>
                  <a:schemeClr val="tx1"/>
                </a:solidFill>
              </a:rPr>
              <a:t>Ak sa dotácia nepoužije </a:t>
            </a:r>
            <a:r>
              <a:rPr lang="sk-SK" sz="2400" dirty="0"/>
              <a:t>do konca účtovného obdobia, a je ju možné v súlade s dotačnou zmluvou časovo rozlíšiť a presunúť do nasledujúceho účtovného obdobia, sa účtuje na účtoch </a:t>
            </a:r>
            <a:r>
              <a:rPr lang="sk-SK" sz="2400" b="1" dirty="0">
                <a:solidFill>
                  <a:schemeClr val="tx1"/>
                </a:solidFill>
              </a:rPr>
              <a:t>691 / 384</a:t>
            </a:r>
            <a:r>
              <a:rPr lang="sk-SK" sz="2400" dirty="0">
                <a:solidFill>
                  <a:schemeClr val="tx1"/>
                </a:solidFill>
              </a:rPr>
              <a:t>. </a:t>
            </a:r>
          </a:p>
          <a:p>
            <a:r>
              <a:rPr lang="sk-SK" sz="2400" b="1" dirty="0">
                <a:solidFill>
                  <a:srgbClr val="C00000"/>
                </a:solidFill>
              </a:rPr>
              <a:t>V nasledujúcom účtovnom období </a:t>
            </a:r>
            <a:r>
              <a:rPr lang="sk-SK" sz="2400" dirty="0"/>
              <a:t>sa vo výške použitia dotácie na účtoch </a:t>
            </a:r>
            <a:r>
              <a:rPr lang="sk-SK" sz="2400" b="1" dirty="0">
                <a:solidFill>
                  <a:srgbClr val="C00000"/>
                </a:solidFill>
              </a:rPr>
              <a:t>5xx/ 221 </a:t>
            </a:r>
            <a:r>
              <a:rPr lang="sk-SK" sz="2400" dirty="0"/>
              <a:t>účtuje súčasne aj na účtoch </a:t>
            </a:r>
            <a:r>
              <a:rPr lang="sk-SK" sz="2400" b="1" dirty="0">
                <a:solidFill>
                  <a:srgbClr val="C00000"/>
                </a:solidFill>
              </a:rPr>
              <a:t>384 / 691</a:t>
            </a:r>
            <a:r>
              <a:rPr lang="sk-SK" sz="2400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09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chemeClr val="tx1"/>
                </a:solidFill>
              </a:rPr>
              <a:t>§ 8a /8/ </a:t>
            </a:r>
            <a:r>
              <a:rPr lang="sk-SK" sz="2800" dirty="0">
                <a:solidFill>
                  <a:schemeClr val="accent1">
                    <a:lumMod val="50000"/>
                  </a:schemeClr>
                </a:solidFill>
              </a:rPr>
              <a:t>Dotáciu nemožno poskytnúť a ani použiť na splácanie úverov, pôžičiek a úrokov z prijatých úverov a pôžičiek.</a:t>
            </a:r>
          </a:p>
          <a:p>
            <a:endParaRPr lang="sk-SK" sz="2400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96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400" b="1" dirty="0"/>
              <a:t>Pravidlá rozpočtového hospodárenia</a:t>
            </a:r>
          </a:p>
          <a:p>
            <a:pPr marL="0" indent="0" algn="ctr">
              <a:buNone/>
            </a:pPr>
            <a:endParaRPr lang="sk-SK" sz="2400" b="1" dirty="0"/>
          </a:p>
          <a:p>
            <a:r>
              <a:rPr lang="sk-SK" sz="2400" b="1" dirty="0">
                <a:solidFill>
                  <a:schemeClr val="tx1"/>
                </a:solidFill>
              </a:rPr>
              <a:t>§19 /1/</a:t>
            </a:r>
            <a:r>
              <a:rPr lang="sk-SK" sz="2400" dirty="0">
                <a:solidFill>
                  <a:schemeClr val="tx1"/>
                </a:solidFill>
              </a:rPr>
              <a:t> </a:t>
            </a:r>
            <a:r>
              <a:rPr lang="sk-SK" sz="2400" dirty="0"/>
              <a:t>Verejné prostriedky možno použiť na účely, ktoré sú v súlade s osobitnými predpismi. Prostriedky štátneho rozpočtu možno použiť len na účely, na ktoré boli ustanovené zákonom o štátnom rozpočte </a:t>
            </a:r>
            <a:r>
              <a:rPr lang="sk-SK" sz="2400" u="sng" dirty="0"/>
              <a:t>na príslušný rozpočtový rok</a:t>
            </a:r>
            <a:r>
              <a:rPr lang="sk-SK" sz="2400" dirty="0"/>
              <a:t> alebo ustanovené podľa tohto zákona.  </a:t>
            </a:r>
            <a:r>
              <a:rPr lang="sk-SK" sz="2400" b="1" dirty="0"/>
              <a:t>Prostriedky štátneho rozpočtu </a:t>
            </a:r>
            <a:r>
              <a:rPr lang="sk-SK" sz="2400" b="1" dirty="0">
                <a:solidFill>
                  <a:srgbClr val="FF0000"/>
                </a:solidFill>
              </a:rPr>
              <a:t>nemožno použiť </a:t>
            </a:r>
            <a:r>
              <a:rPr lang="sk-SK" sz="2400" b="1" dirty="0"/>
              <a:t>na úhradu nájomného podľa zmluvy o nájme veci s právom kúpy prenajatej veci </a:t>
            </a:r>
            <a:r>
              <a:rPr lang="sk-SK" sz="2400" dirty="0"/>
              <a:t>.... </a:t>
            </a:r>
          </a:p>
          <a:p>
            <a:pPr marL="0" indent="0">
              <a:buNone/>
            </a:pPr>
            <a:r>
              <a:rPr lang="sk-SK" sz="2400" b="1" dirty="0">
                <a:solidFill>
                  <a:schemeClr val="tx1"/>
                </a:solidFill>
              </a:rPr>
              <a:t>	 (t.j. finančný leasing nie je oprávnený výdavok)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88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400" b="1" dirty="0">
                <a:solidFill>
                  <a:schemeClr val="tx1"/>
                </a:solidFill>
              </a:rPr>
              <a:t>§ 19 /3/ </a:t>
            </a:r>
            <a:r>
              <a:rPr lang="sk-SK" sz="2400" dirty="0"/>
              <a:t>Právnické osoby a fyzické osoby, ktorým sa poskytujú verejné prostriedky zodpovedajú za hospodárenie s nimi a sú povinné pri ich používaní </a:t>
            </a:r>
            <a:r>
              <a:rPr lang="sk-SK" sz="2400" b="1" dirty="0"/>
              <a:t>zachovávať hospodárnosť, efektívnosť, </a:t>
            </a:r>
            <a:r>
              <a:rPr lang="sk-SK" sz="2400" b="1" dirty="0">
                <a:solidFill>
                  <a:srgbClr val="FF0000"/>
                </a:solidFill>
              </a:rPr>
              <a:t>účelnosť</a:t>
            </a:r>
            <a:r>
              <a:rPr lang="sk-SK" sz="2400" b="1" dirty="0"/>
              <a:t> a účinnosť ich použitia;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   </a:t>
            </a:r>
            <a:r>
              <a:rPr lang="sk-SK" sz="2400" b="1" u="sng" dirty="0"/>
              <a:t>pri poskytovaní preddavkov </a:t>
            </a:r>
            <a:r>
              <a:rPr lang="sk-SK" sz="2400" dirty="0"/>
              <a:t>z verejných </a:t>
            </a:r>
            <a:r>
              <a:rPr lang="sk-SK" sz="2400" u="sng" dirty="0"/>
              <a:t>prostriedkov sú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   </a:t>
            </a:r>
            <a:r>
              <a:rPr lang="sk-SK" sz="2400" u="sng" dirty="0"/>
              <a:t>povinné postupovať podľa odsekov 8 a 10</a:t>
            </a: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15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400" b="1" dirty="0">
                <a:solidFill>
                  <a:schemeClr val="tx1"/>
                </a:solidFill>
              </a:rPr>
              <a:t>§ 19 /8/ </a:t>
            </a:r>
            <a:r>
              <a:rPr lang="sk-SK" sz="2400" dirty="0"/>
              <a:t>Subjekt verejnej správy môže </a:t>
            </a:r>
            <a:r>
              <a:rPr lang="sk-SK" sz="2400" b="1" dirty="0">
                <a:solidFill>
                  <a:srgbClr val="FF0000"/>
                </a:solidFill>
              </a:rPr>
              <a:t>poskytovať preddavky</a:t>
            </a:r>
            <a:r>
              <a:rPr lang="sk-SK" sz="2400" dirty="0"/>
              <a:t>, </a:t>
            </a:r>
            <a:r>
              <a:rPr lang="sk-SK" sz="2400" b="1" dirty="0"/>
              <a:t>ak boli vopred v zmluve </a:t>
            </a:r>
            <a:r>
              <a:rPr lang="sk-SK" sz="2400" dirty="0"/>
              <a:t>o dodávke výkonov a tovarov </a:t>
            </a:r>
            <a:r>
              <a:rPr lang="sk-SK" sz="2400" b="1" dirty="0"/>
              <a:t>písomne dohodnuté</a:t>
            </a:r>
            <a:r>
              <a:rPr lang="sk-SK" sz="2400" dirty="0"/>
              <a:t>, </a:t>
            </a:r>
            <a:r>
              <a:rPr lang="sk-SK" sz="2400" b="1" dirty="0"/>
              <a:t>a to najviac na obdobie troch mesiacov</a:t>
            </a:r>
            <a:r>
              <a:rPr lang="sk-SK" sz="2400" dirty="0"/>
              <a:t> v závislosti od vecného plnenia dodávok výkonov a tovarov, poskytovanie preddavkov subjektmi verejnej správy podľa osobitných predpisov týmto nie je dotknuté.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k-SK" sz="24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b="1" u="sng" dirty="0">
                <a:solidFill>
                  <a:schemeClr val="tx1"/>
                </a:solidFill>
              </a:rPr>
              <a:t>PREDDAVKY LEN AK sú vopred písomne, zmluvne </a:t>
            </a:r>
            <a:r>
              <a:rPr lang="sk-SK" sz="2400" b="1" u="sng" dirty="0" err="1">
                <a:solidFill>
                  <a:schemeClr val="tx1"/>
                </a:solidFill>
              </a:rPr>
              <a:t>dohodnutné</a:t>
            </a:r>
            <a:r>
              <a:rPr lang="sk-SK" sz="2400" b="1" u="sng" dirty="0">
                <a:solidFill>
                  <a:schemeClr val="tx1"/>
                </a:solidFill>
              </a:rPr>
              <a:t>, max. na 3 mesiace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76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400" b="1" dirty="0">
                <a:solidFill>
                  <a:schemeClr val="tx1"/>
                </a:solidFill>
              </a:rPr>
              <a:t>§ 19 /10/ </a:t>
            </a:r>
            <a:r>
              <a:rPr lang="sk-SK" sz="2400" u="sng" dirty="0"/>
              <a:t>Preddavky poskytnuté </a:t>
            </a:r>
            <a:r>
              <a:rPr lang="sk-SK" sz="2400" dirty="0"/>
              <a:t>podľa odseku 8 </a:t>
            </a:r>
            <a:r>
              <a:rPr lang="sk-SK" sz="2400" b="1" dirty="0"/>
              <a:t>musia byť finančne vysporiadané najneskôr do konca rozpočtového roka</a:t>
            </a:r>
            <a:r>
              <a:rPr lang="sk-SK" sz="2400" u="sng" dirty="0"/>
              <a:t>, v ktorom sa poskytli</a:t>
            </a:r>
            <a:r>
              <a:rPr lang="sk-SK" sz="2400" dirty="0"/>
              <a:t>, </a:t>
            </a:r>
            <a:r>
              <a:rPr lang="sk-SK" sz="2400" dirty="0">
                <a:solidFill>
                  <a:srgbClr val="FF0000"/>
                </a:solidFill>
              </a:rPr>
              <a:t>s výnimkou </a:t>
            </a:r>
            <a:r>
              <a:rPr lang="sk-SK" sz="2400" dirty="0"/>
              <a:t>preddavkov za dodávku tepla, vody, elektrickej energie, plynu, periodickej a neperiodickej tlače, na úhradu nájomného a preddavkov na pohonné hmoty poskytované prostredníctvom platobných kariet, pri ktorých sa nevyžaduje ani splnenie podmienok podľa odseku 8.</a:t>
            </a: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3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DD8D3B1-9F2F-4152-88B9-CC5D9E62E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957512" cy="5620407"/>
          </a:xfrm>
        </p:spPr>
        <p:txBody>
          <a:bodyPr/>
          <a:lstStyle/>
          <a:p>
            <a:r>
              <a:rPr lang="sk-SK" sz="2400" dirty="0"/>
              <a:t>Od  1.1.2005 prijatím dvoch samostatných právnych úprav týkajúcich sa rozpočtového hospodárenia verejnej správy, prednostne štátneho rozpočtu a rozpočtového hospodárenia územných samospráv, sa zabezpečil transparentný  a hlavne jednotný rozpočtový proces.</a:t>
            </a:r>
          </a:p>
          <a:p>
            <a:r>
              <a:rPr lang="sk-SK" sz="2400" dirty="0"/>
              <a:t>Zároveň sa stanovili </a:t>
            </a:r>
            <a:r>
              <a:rPr lang="sk-SK" sz="2400" b="1" dirty="0"/>
              <a:t>podmienky aj pre subjekty mimo verejnej správy, ktoré s verejnými prostriedkami nakladajú a hospodária.</a:t>
            </a:r>
          </a:p>
          <a:p>
            <a:r>
              <a:rPr lang="sk-SK" sz="2400" dirty="0"/>
              <a:t>Čiže nielen subjekty VS nakladajú s verejnými prostriedkami, ale aj subjekty, ktorým sú verejné prostriedky poskytované či už formou dotácie alebo  formou príspevku.</a:t>
            </a:r>
          </a:p>
          <a:p>
            <a:endParaRPr lang="sk-SK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B397A15D-7729-48A1-838F-A33AD1900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0578" y="5785945"/>
            <a:ext cx="2341166" cy="8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19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sk-SK" sz="2800" b="1" u="sng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800" b="1" u="sng" dirty="0">
                <a:solidFill>
                  <a:schemeClr val="tx1"/>
                </a:solidFill>
              </a:rPr>
              <a:t>Účtovanie poskytnutých preddavkov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k-SK" sz="24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1) Zaplatenie preddavku na materiál	</a:t>
            </a:r>
            <a:r>
              <a:rPr lang="sk-SK" sz="2400" b="1" dirty="0"/>
              <a:t>1000 €	314 / 221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2) Došlá faktúra – vyúčtovanie preddavku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Nákup materiálu s DPH na sklad		</a:t>
            </a:r>
            <a:r>
              <a:rPr lang="sk-SK" sz="2400" b="1" dirty="0"/>
              <a:t>1200 €	112 / 321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Zúčtovanie poskytnutej zálohy			</a:t>
            </a:r>
            <a:r>
              <a:rPr lang="sk-SK" sz="2400" b="1" dirty="0"/>
              <a:t>1000 €	321 / 314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3) Výpis z účtu úhrada doplatku		</a:t>
            </a:r>
            <a:r>
              <a:rPr lang="sk-SK" sz="2400" b="1" dirty="0"/>
              <a:t>  200 €	321 / 221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4) Spotreba materiálu (výdaj zo skladu)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												</a:t>
            </a:r>
            <a:r>
              <a:rPr lang="sk-SK" sz="2400" b="1" dirty="0"/>
              <a:t>1200 €	501 / 112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5) Zúčtovanie dotácie (príspevku zo ŠR)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/>
              <a:t>     do výnosov								</a:t>
            </a:r>
            <a:r>
              <a:rPr lang="sk-SK" sz="2400" b="1" dirty="0"/>
              <a:t>1200 €	346 / 691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057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400" b="1" dirty="0">
                <a:solidFill>
                  <a:schemeClr val="tx1"/>
                </a:solidFill>
              </a:rPr>
              <a:t>§ 20a /3/ </a:t>
            </a:r>
            <a:r>
              <a:rPr lang="sk-SK" sz="2400" dirty="0"/>
              <a:t>Právnická osoba alebo fyzická osoba, ktorej bol uložený odvod, penále a pokuta za porušenie finančnej disciplíny pri hospodárení s prechodnými prostriedkami, odvádza tento odvod prostredníctvom subjektu, ktorý prechodné prostriedky poskytol ...</a:t>
            </a:r>
            <a:endParaRPr lang="sk-SK" sz="2400" b="1" u="sng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54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§ 26 /3/ </a:t>
            </a:r>
            <a:r>
              <a:rPr lang="sk-SK" dirty="0"/>
              <a:t>Ak ide o úhrady výdavkov z prostriedkov štátneho rozpočtu, rozpočtu obce alebo rozpočtu vyššieho územného celku za mesiac december, ktoré sa uskutočnia v januári nasledujúceho rozpočtového roka, môže rozpočtová organizácia previesť na účet cudzích prostriedkov výdavky, a to na</a:t>
            </a:r>
          </a:p>
          <a:p>
            <a:r>
              <a:rPr lang="sk-SK" dirty="0"/>
              <a:t>a) výplatu miezd, platov, služobných príjmov a ostatných osobných vyrovnaní vrátane náhrad platov a miezd a cestovného vyplácaného súčasne s platom, so mzdou, výplatu odmien vyplácaných na základe dohôd o prácach vykonávaných mimo pracovného pomeru a výplatu pracovných odmien odsúdených, ako aj ostatné peňažné nároky zamestnancov z pracovnoprávnych vzťahov alebo z obdobných právnych vzťahov, ktoré sa vyplácajú spolu so mzdou,</a:t>
            </a:r>
          </a:p>
          <a:p>
            <a:r>
              <a:rPr lang="sk-SK" dirty="0"/>
              <a:t>b) odvod poistného a príspevkov do poistných fondov z platov a miezd podľa písmena a),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29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400" b="1" dirty="0">
                <a:solidFill>
                  <a:schemeClr val="tx1"/>
                </a:solidFill>
              </a:rPr>
              <a:t>§ 26 /4/ </a:t>
            </a:r>
            <a:r>
              <a:rPr lang="sk-SK" sz="2400" dirty="0"/>
              <a:t>Príspevková organizácia uhrádza výdavky podľa odseku 3 v nasledujúcom roku zo svojho bežného účtu; </a:t>
            </a:r>
            <a:r>
              <a:rPr lang="sk-SK" sz="2400" u="sng" dirty="0">
                <a:solidFill>
                  <a:srgbClr val="C00000"/>
                </a:solidFill>
              </a:rPr>
              <a:t>rovnako postupuje iná právnická osoba </a:t>
            </a:r>
            <a:r>
              <a:rPr lang="sk-SK" sz="2400" dirty="0"/>
              <a:t>a fyzická osoba</a:t>
            </a:r>
            <a:r>
              <a:rPr lang="sk-SK" sz="2400" u="sng" dirty="0"/>
              <a:t>, </a:t>
            </a:r>
            <a:r>
              <a:rPr lang="sk-SK" sz="2400" u="sng" dirty="0">
                <a:solidFill>
                  <a:srgbClr val="C00000"/>
                </a:solidFill>
              </a:rPr>
              <a:t>ktorej sa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na účely podľa odseku 3 </a:t>
            </a:r>
            <a:r>
              <a:rPr lang="sk-SK" sz="2400" u="sng" dirty="0">
                <a:solidFill>
                  <a:srgbClr val="C00000"/>
                </a:solidFill>
              </a:rPr>
              <a:t>poskytli prostriedky štátneho rozpočtu.</a:t>
            </a:r>
            <a:endParaRPr lang="sk-SK" sz="2400" b="1" u="sng" dirty="0">
              <a:solidFill>
                <a:srgbClr val="C00000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66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2400" dirty="0"/>
              <a:t>V zmysle tohto ustanovenia je aj iná právnická osoba a fyzická osoba oprávnená z prostriedkov štátneho rozpočtu uhrádzať výdavky podľa § 26 ods. 3 zákona č. 523/2004 Z. z. v nasledujúcom rozpočtovom roku zo svojho bežného účtu, pričom nie je potrebné osobitne zriaďovať účet cudzích prostriedkov.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67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2400" b="1" dirty="0">
                <a:solidFill>
                  <a:schemeClr val="tx1"/>
                </a:solidFill>
              </a:rPr>
              <a:t>§ 26 /5/ </a:t>
            </a:r>
            <a:r>
              <a:rPr lang="sk-SK" sz="2400" dirty="0"/>
              <a:t> ak sa výdavky podľa odsekov 3 a 4 nevyčerpajú do </a:t>
            </a:r>
            <a:r>
              <a:rPr lang="sk-SK" sz="2400" dirty="0">
                <a:solidFill>
                  <a:srgbClr val="FF0000"/>
                </a:solidFill>
              </a:rPr>
              <a:t>konca februára</a:t>
            </a:r>
            <a:r>
              <a:rPr lang="sk-SK" sz="2400" dirty="0"/>
              <a:t>, odvedú sa do troch dní po vyúčtovaní položiek podľa odseku 3 na príjmový účet štátneho rozpočtu, rozpočtu obce alebo rozpočtu vyššieho územného celku. Pri nedostatku týchto prostriedkov sa potrebné prostriedky vyúčtujú na ťarchu rozpočtu nasledujúceho rozpočtového roka.</a:t>
            </a: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11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1039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2400" b="1" dirty="0"/>
              <a:t>   </a:t>
            </a:r>
          </a:p>
          <a:p>
            <a:pPr marL="0" indent="0" algn="ctr">
              <a:buNone/>
            </a:pPr>
            <a:r>
              <a:rPr lang="sk-SK" sz="2800" b="1" dirty="0"/>
              <a:t>K účtovaniu dotácie decembrových miezd</a:t>
            </a:r>
          </a:p>
          <a:p>
            <a:pPr marL="0" indent="0">
              <a:buNone/>
            </a:pPr>
            <a:endParaRPr lang="sk-SK" sz="28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DD8EFB7F-290E-4311-A17C-A177136D4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778241"/>
              </p:ext>
            </p:extLst>
          </p:nvPr>
        </p:nvGraphicFramePr>
        <p:xfrm>
          <a:off x="711529" y="1673079"/>
          <a:ext cx="8729932" cy="449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5455">
                  <a:extLst>
                    <a:ext uri="{9D8B030D-6E8A-4147-A177-3AD203B41FA5}">
                      <a16:colId xmlns:a16="http://schemas.microsoft.com/office/drawing/2014/main" val="1298257592"/>
                    </a:ext>
                  </a:extLst>
                </a:gridCol>
                <a:gridCol w="1367689">
                  <a:extLst>
                    <a:ext uri="{9D8B030D-6E8A-4147-A177-3AD203B41FA5}">
                      <a16:colId xmlns:a16="http://schemas.microsoft.com/office/drawing/2014/main" val="3671450986"/>
                    </a:ext>
                  </a:extLst>
                </a:gridCol>
                <a:gridCol w="698394">
                  <a:extLst>
                    <a:ext uri="{9D8B030D-6E8A-4147-A177-3AD203B41FA5}">
                      <a16:colId xmlns:a16="http://schemas.microsoft.com/office/drawing/2014/main" val="3392901834"/>
                    </a:ext>
                  </a:extLst>
                </a:gridCol>
                <a:gridCol w="698394">
                  <a:extLst>
                    <a:ext uri="{9D8B030D-6E8A-4147-A177-3AD203B41FA5}">
                      <a16:colId xmlns:a16="http://schemas.microsoft.com/office/drawing/2014/main" val="638318399"/>
                    </a:ext>
                  </a:extLst>
                </a:gridCol>
              </a:tblGrid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Bežný rok zúčtované na základe ID  k 31. 12. 2020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 EUR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MD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>
                          <a:effectLst/>
                        </a:rPr>
                        <a:t>DAL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722691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hrubé mzdy/odmeny zamestnancom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1 000,00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521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6858001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Preddavok na daň z príjmov FO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     93,00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342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389329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Predpis príspevku zamestnancov do ZP, SP..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   134,00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336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0888267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Zákonné soc.p. a ZP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   352,00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524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336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6950947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4533464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úhrada miezd a odvodov v januári 2021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 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9588923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úhrada miezd  na účet zamestnanca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   773,00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221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1353710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úhrada preddavku na daň z príjmu FO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     93,00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342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221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3398809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úhrada do SP a ZP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       486,00   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336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>
                          <a:effectLst/>
                        </a:rPr>
                        <a:t>221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12639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8641752"/>
                  </a:ext>
                </a:extLst>
              </a:tr>
              <a:tr h="6597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>
                          <a:effectLst/>
                        </a:rPr>
                        <a:t>zúčtovanie so ŠR do čerpania PUŠ 2020 hoc úhrada z účtu až v 01/2021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970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920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77266AF9-1FE8-4B30-922E-0EA6C7128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632" y="1012295"/>
            <a:ext cx="2962275" cy="2962275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15F9A486-3DCB-4E3C-88F3-30494C19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Rekapitulácia / ZÁVER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4329A08-7E2F-46AC-BDDA-7D1DF5C06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52DDA782-EB04-49ED-B949-9F2C8B538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31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u="sng" dirty="0">
                <a:solidFill>
                  <a:schemeClr val="tx1"/>
                </a:solidFill>
              </a:rPr>
              <a:t>ZÁVER: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>
                <a:solidFill>
                  <a:srgbClr val="FF0000"/>
                </a:solidFill>
              </a:rPr>
              <a:t>1) Výdavky rozdeľujeme na bežné výdavky a 	kapitálové výdavky.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dirty="0">
                <a:solidFill>
                  <a:srgbClr val="FF0000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dirty="0">
                <a:solidFill>
                  <a:schemeClr val="bg2">
                    <a:lumMod val="50000"/>
                  </a:schemeClr>
                </a:solidFill>
              </a:rPr>
              <a:t>Kapitálové výdavky 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Hmotný investičný majetok nad 1700 €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Nehmotný investičný majetok nad 2400 €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Technické zhodnotenie nad 1700 €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>
                <a:solidFill>
                  <a:srgbClr val="FF0000"/>
                </a:solidFill>
              </a:rPr>
              <a:t>2) Časové použitie – kalendárny rok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643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u="sng" dirty="0">
                <a:solidFill>
                  <a:schemeClr val="tx1"/>
                </a:solidFill>
              </a:rPr>
              <a:t>ZÁVER: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>
                <a:solidFill>
                  <a:srgbClr val="FF0000"/>
                </a:solidFill>
              </a:rPr>
              <a:t>3) Výnimky z časového použitia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Bežné výdavky z dotácií prijatej po 31.7. sa môžu použiť do 31.3. okrem miezd 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k-SK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Mzdy za december vyplácané v januári sa môžu použiť najneskôr do februára nasledujúceho roka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0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/>
          <a:lstStyle/>
          <a:p>
            <a:r>
              <a:rPr lang="sk-SK" sz="2400" dirty="0"/>
              <a:t>Zákon č. 523/2004 sa tak priamo dotýka aj národných športových organizácií, národných športových zväzov ako aj iných subjektov, ktoré sú prijímateľom  verejných finančných prostriedkov. </a:t>
            </a:r>
          </a:p>
          <a:p>
            <a:endParaRPr lang="sk-SK" dirty="0"/>
          </a:p>
          <a:p>
            <a:r>
              <a:rPr lang="sk-SK" sz="2400" dirty="0"/>
              <a:t>Ak sa verejné prostriedky poskytnú mimo subjekt verejnej správy, nestrácajú verejný charakter. Tieto sa stále považujú za verejné a teda podliehajú režimu Zákona o rozpočtových pravidlách VS, vrátane dodržiavania finančnej disciplíny.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u="sng" dirty="0">
                <a:solidFill>
                  <a:schemeClr val="tx1"/>
                </a:solidFill>
              </a:rPr>
              <a:t>ZÁVER: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>
                <a:solidFill>
                  <a:srgbClr val="FF0000"/>
                </a:solidFill>
              </a:rPr>
              <a:t>4) neoprávnené výdavky</a:t>
            </a:r>
            <a:r>
              <a:rPr lang="sk-SK" sz="2800" dirty="0">
                <a:solidFill>
                  <a:srgbClr val="FF0000"/>
                </a:solidFill>
              </a:rPr>
              <a:t> sú na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>
                <a:solidFill>
                  <a:srgbClr val="FF0000"/>
                </a:solidFill>
              </a:rPr>
              <a:t>	</a:t>
            </a:r>
            <a:r>
              <a:rPr lang="sk-SK" sz="2800" dirty="0"/>
              <a:t>obstaranie úverov,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	pôžičiek,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	finančných leasingov,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	splátky úrokov z prijatých úverov a pôžičiek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640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u="sng" dirty="0">
                <a:solidFill>
                  <a:schemeClr val="tx1"/>
                </a:solidFill>
              </a:rPr>
              <a:t>ZÁVER: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>
                <a:solidFill>
                  <a:srgbClr val="FF0000"/>
                </a:solidFill>
              </a:rPr>
              <a:t>5) PREDDAVKY </a:t>
            </a:r>
            <a:r>
              <a:rPr lang="sk-SK" sz="2800" dirty="0">
                <a:solidFill>
                  <a:srgbClr val="FF0000"/>
                </a:solidFill>
              </a:rPr>
              <a:t>sú povolené, len ak sú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>
                <a:solidFill>
                  <a:srgbClr val="FF0000"/>
                </a:solidFill>
              </a:rPr>
              <a:t>	</a:t>
            </a:r>
            <a:r>
              <a:rPr lang="sk-SK" sz="2800" dirty="0"/>
              <a:t>vopred písomne, 	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	zmluvne dohodnuté, 	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	max. na 3 mesiace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3639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u="sng" dirty="0">
                <a:solidFill>
                  <a:schemeClr val="tx1"/>
                </a:solidFill>
              </a:rPr>
              <a:t>MŠVVaŠ SR – sekcia športu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u="sng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>
                <a:solidFill>
                  <a:srgbClr val="FF0000"/>
                </a:solidFill>
              </a:rPr>
              <a:t>Poskytuje viaceré formy príspevkov – dotácií.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/>
              <a:t>Každá zmluva má stanovený iný účel použitia a aj iné časové obdobie na ktoré sa dotácia poskytuje, či dátum zúčtovania.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1" dirty="0"/>
              <a:t>Preto je nevyhnutné dôsledne sa oboznámiť so zmluvou, oprávnenými či neoprávnenými výdavkami. </a:t>
            </a:r>
            <a:endParaRPr lang="sk-SK" sz="2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8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2400" b="1" u="sng" dirty="0">
              <a:solidFill>
                <a:schemeClr val="tx1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45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D541A4-D663-425C-BEE7-545AB4A75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799"/>
            <a:ext cx="8534400" cy="58948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/>
              <a:t>Ďakujem za pozornosť</a:t>
            </a:r>
          </a:p>
          <a:p>
            <a:pPr marL="0" indent="0" algn="ctr">
              <a:buNone/>
            </a:pPr>
            <a:endParaRPr lang="sk-SK" sz="2800" b="1" dirty="0"/>
          </a:p>
          <a:p>
            <a:pPr marL="0" indent="0" algn="ctr">
              <a:buNone/>
            </a:pPr>
            <a:r>
              <a:rPr lang="sk-SK" sz="2800" b="1" dirty="0"/>
              <a:t>Ing. Mariana Dvorščíková</a:t>
            </a:r>
          </a:p>
          <a:p>
            <a:pPr marL="0" indent="0" algn="ctr">
              <a:buNone/>
            </a:pPr>
            <a:r>
              <a:rPr lang="sk-SK" sz="2800" b="1" dirty="0"/>
              <a:t>Hlavný kontrolór športu</a:t>
            </a:r>
          </a:p>
          <a:p>
            <a:pPr marL="0" indent="0" algn="ctr">
              <a:buNone/>
            </a:pPr>
            <a:endParaRPr lang="sk-SK" sz="2800" dirty="0"/>
          </a:p>
          <a:p>
            <a:pPr marL="0" indent="0" algn="ctr">
              <a:buNone/>
            </a:pPr>
            <a:endParaRPr lang="sk-SK" sz="2800" dirty="0"/>
          </a:p>
          <a:p>
            <a:pPr marL="0" indent="0" algn="r">
              <a:buNone/>
            </a:pPr>
            <a:r>
              <a:rPr lang="sk-SK" sz="1800" dirty="0"/>
              <a:t>V Bratislave</a:t>
            </a:r>
            <a:r>
              <a:rPr lang="sk-SK" sz="1800"/>
              <a:t>, 3. </a:t>
            </a:r>
            <a:r>
              <a:rPr lang="sk-SK" sz="1800" dirty="0"/>
              <a:t>8. 2021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5CB6C6C-7F59-4722-9840-9703FED46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A7AAD614-DA39-4BB4-BA29-741A892FE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914" y="4411153"/>
            <a:ext cx="2247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98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/>
          <a:lstStyle/>
          <a:p>
            <a:r>
              <a:rPr lang="sk-SK" sz="2400" dirty="0"/>
              <a:t>Pri použití verejných finančných prostriedkov treba zachovávať hospodárnosť, efektívnosť, účinnosť  a účelnosť. </a:t>
            </a:r>
          </a:p>
          <a:p>
            <a:r>
              <a:rPr lang="sk-SK" sz="2400" u="sng" dirty="0"/>
              <a:t>Subjekt mimo verejnej správy </a:t>
            </a:r>
            <a:r>
              <a:rPr lang="sk-SK" sz="2400" dirty="0">
                <a:solidFill>
                  <a:srgbClr val="C00000"/>
                </a:solidFill>
              </a:rPr>
              <a:t>nemôže poskytnúť verejné prostriedky ďalšiemu subjektu </a:t>
            </a:r>
            <a:r>
              <a:rPr lang="sk-SK" sz="2400" b="1" dirty="0">
                <a:solidFill>
                  <a:srgbClr val="C00000"/>
                </a:solidFill>
              </a:rPr>
              <a:t>formou dotácie </a:t>
            </a:r>
            <a:r>
              <a:rPr lang="sk-SK" sz="2400" dirty="0"/>
              <a:t>(§8a /1/). </a:t>
            </a:r>
          </a:p>
          <a:p>
            <a:r>
              <a:rPr lang="sk-SK" sz="2400" dirty="0"/>
              <a:t>Výnosy z verejných prostriedkov sú taktiež verejnými prostriedkami. Chápe sa nimi úrok po odpočítaní dane z príjmov a poplatku za vedenie účtu.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6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/>
          <a:lstStyle/>
          <a:p>
            <a:r>
              <a:rPr lang="sk-SK" sz="2400" dirty="0"/>
              <a:t>Dotácie sa poskytujú len na základe osobitného zákona v rozsahu, spôsobom a za podmienok ním ustanovených. </a:t>
            </a:r>
          </a:p>
          <a:p>
            <a:endParaRPr lang="sk-SK" sz="2400" dirty="0"/>
          </a:p>
          <a:p>
            <a:r>
              <a:rPr lang="sk-SK" sz="2400" b="1" dirty="0"/>
              <a:t>Poskytovateľ dotácie </a:t>
            </a:r>
            <a:r>
              <a:rPr lang="sk-SK" sz="2400" dirty="0"/>
              <a:t>môže ustanovené podmienky podrobnejšie určiť, prípadne </a:t>
            </a:r>
            <a:r>
              <a:rPr lang="sk-SK" sz="2400" b="1" dirty="0">
                <a:solidFill>
                  <a:srgbClr val="C00000"/>
                </a:solidFill>
              </a:rPr>
              <a:t>môže určiť ďalšie podmienky,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ktorými sa zabezpečí maximálna hospodárnosť a efektívnosť použitia dotácie. Poskytovateľ dotácie je povinný pri poskytnutí dotácie jednoznačne vymedziť </a:t>
            </a:r>
            <a:r>
              <a:rPr lang="sk-SK" sz="2400" b="1" dirty="0">
                <a:solidFill>
                  <a:srgbClr val="C00000"/>
                </a:solidFill>
              </a:rPr>
              <a:t>účel dotácie</a:t>
            </a:r>
            <a:r>
              <a:rPr lang="sk-SK" sz="2400" b="1" dirty="0"/>
              <a:t>.  (§8a /1/)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88F16E6-2C5F-4961-9DC0-E42BD6FA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800" b="1" dirty="0"/>
              <a:t>Bežné</a:t>
            </a:r>
            <a:r>
              <a:rPr lang="sk-SK" b="1" dirty="0"/>
              <a:t>	</a:t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809E5F22-0839-4FCA-B839-36CFB6FD4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90" y="501769"/>
            <a:ext cx="5943601" cy="3416060"/>
          </a:xfrm>
        </p:spPr>
        <p:txBody>
          <a:bodyPr/>
          <a:lstStyle/>
          <a:p>
            <a:r>
              <a:rPr lang="sk-SK" sz="2400" dirty="0"/>
              <a:t>Časté chyby sú v zlom pochopení, čo je aký druh výdavku v zmysle zákona o rozpočtových pravidlách.</a:t>
            </a:r>
          </a:p>
          <a:p>
            <a:r>
              <a:rPr lang="sk-SK" sz="2800" b="1" dirty="0"/>
              <a:t>Výdavky sa podľa rozpočtovej klasifikácie delia na</a:t>
            </a:r>
          </a:p>
        </p:txBody>
      </p:sp>
      <p:sp>
        <p:nvSpPr>
          <p:cNvPr id="6" name="Zástupný objekt pre text 5">
            <a:extLst>
              <a:ext uri="{FF2B5EF4-FFF2-40B4-BE49-F238E27FC236}">
                <a16:creationId xmlns:a16="http://schemas.microsoft.com/office/drawing/2014/main" id="{9A6F11BE-4B1F-4E84-A16C-E1D8B556B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4422776" cy="289297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800" b="1" dirty="0">
                <a:solidFill>
                  <a:schemeClr val="accent6"/>
                </a:solidFill>
              </a:rPr>
              <a:t>KAPITÁLOVÉ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b="1" dirty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b="1" dirty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b="1" dirty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1800" b="1" dirty="0">
                <a:solidFill>
                  <a:schemeClr val="accent6"/>
                </a:solidFill>
              </a:rPr>
              <a:t>Poznáme ešte aj finančné operácie, ale tie sa v našom prípadne neuplatňujú</a:t>
            </a:r>
            <a:r>
              <a:rPr lang="sk-SK" b="1" dirty="0">
                <a:solidFill>
                  <a:schemeClr val="accent6"/>
                </a:solidFill>
              </a:rPr>
              <a:t>	</a:t>
            </a:r>
            <a:endParaRPr lang="sk-SK" dirty="0">
              <a:solidFill>
                <a:schemeClr val="accent6"/>
              </a:solidFill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67B069C0-C822-4DCE-9C6A-8782D7B21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5349169"/>
            <a:ext cx="2347163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8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chemeClr val="tx1"/>
                </a:solidFill>
              </a:rPr>
              <a:t>Bežné výdavky </a:t>
            </a:r>
            <a:r>
              <a:rPr lang="sk-SK" sz="2800" dirty="0"/>
              <a:t>sú najmä: mzdy, platy, poistné, tovary a služby (</a:t>
            </a:r>
            <a:r>
              <a:rPr lang="sk-SK" sz="2800" dirty="0" err="1"/>
              <a:t>pr</a:t>
            </a:r>
            <a:r>
              <a:rPr lang="sk-SK" sz="2800" dirty="0"/>
              <a:t>. cestovné náhrady, energie, materiál, dopravné, údržba, opravy nájomné, telefónne...)</a:t>
            </a:r>
          </a:p>
          <a:p>
            <a:r>
              <a:rPr lang="sk-SK" sz="2800" dirty="0"/>
              <a:t>Drobný majetok obstaraný z bežných výdavkov sa udržuje a opravuje vždy z bežných výdavkov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525219"/>
          </a:xfrm>
        </p:spPr>
        <p:txBody>
          <a:bodyPr>
            <a:normAutofit fontScale="92500" lnSpcReduction="20000"/>
          </a:bodyPr>
          <a:lstStyle/>
          <a:p>
            <a:r>
              <a:rPr lang="sk-SK" sz="3200" b="1" dirty="0">
                <a:solidFill>
                  <a:srgbClr val="FF0000"/>
                </a:solidFill>
              </a:rPr>
              <a:t>Kapitálové výdavky </a:t>
            </a:r>
            <a:r>
              <a:rPr lang="sk-SK" sz="2400" dirty="0"/>
              <a:t>sú</a:t>
            </a:r>
            <a:r>
              <a:rPr lang="sk-SK" sz="2400" b="1" dirty="0"/>
              <a:t> </a:t>
            </a:r>
            <a:r>
              <a:rPr lang="sk-SK" sz="2400" dirty="0"/>
              <a:t>výdavky súvisiace s obstaraním hmotného a nehmotného investičného majetku vrátane rekonštrukcie, modernizácie, či technického zhodnotenia.   </a:t>
            </a:r>
          </a:p>
          <a:p>
            <a:r>
              <a:rPr lang="sk-SK" sz="2400" dirty="0">
                <a:solidFill>
                  <a:srgbClr val="C00000"/>
                </a:solidFill>
              </a:rPr>
              <a:t>Musia byť špecifikované v zmluve PUŠ, alebo inej dotačnej zmluvy</a:t>
            </a:r>
          </a:p>
          <a:p>
            <a:pPr marL="0" indent="0">
              <a:buNone/>
            </a:pPr>
            <a:endParaRPr lang="sk-SK" sz="2400" dirty="0"/>
          </a:p>
          <a:p>
            <a:r>
              <a:rPr lang="sk-SK" sz="2400" b="1" u="sng" dirty="0"/>
              <a:t>Kapitálové výdavky -</a:t>
            </a:r>
            <a:r>
              <a:rPr lang="sk-SK" sz="2400" b="1" u="sng" dirty="0">
                <a:solidFill>
                  <a:srgbClr val="C00000"/>
                </a:solidFill>
              </a:rPr>
              <a:t> hmotný majetok</a:t>
            </a:r>
            <a:r>
              <a:rPr lang="sk-SK" sz="2400" b="1" u="sng" dirty="0"/>
              <a:t>: </a:t>
            </a:r>
            <a:r>
              <a:rPr lang="sk-SK" sz="2400" dirty="0"/>
              <a:t>(hnuteľný, nehnuteľný)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400" dirty="0"/>
              <a:t>Pozemky, budovy, stavby, umelecké diela, zbierky  (bez ohľadu na obstarávaciu cenu)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400" dirty="0"/>
              <a:t>Samostatné hnuteľné veci, vrátane súborov hnuteľných vecí ktoré majú samostatné technicko-ekonomické určenie, ktorých </a:t>
            </a:r>
            <a:r>
              <a:rPr lang="sk-SK" sz="2400" u="sng" dirty="0"/>
              <a:t>vstupná cena je vyššia ako </a:t>
            </a:r>
            <a:r>
              <a:rPr lang="sk-SK" sz="2400" b="1" u="sng" dirty="0">
                <a:solidFill>
                  <a:srgbClr val="C00000"/>
                </a:solidFill>
              </a:rPr>
              <a:t>1700 €</a:t>
            </a:r>
            <a:r>
              <a:rPr lang="sk-SK" sz="2400" u="sng" dirty="0">
                <a:solidFill>
                  <a:srgbClr val="C00000"/>
                </a:solidFill>
              </a:rPr>
              <a:t> </a:t>
            </a:r>
            <a:r>
              <a:rPr lang="sk-SK" sz="2400" u="sng" dirty="0"/>
              <a:t>a použiteľnosť dlhšia ako 1 rok.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400" dirty="0"/>
              <a:t>Pestovateľské celky trvalých porastov s dobou plodnosnosti dlhšou ako 3 roky  (sady... Ale aj terénne úpravy toto sa Vás môže týkať...)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3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470D68-4C45-4449-88B0-2ED7899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685800"/>
            <a:ext cx="8954813" cy="5305097"/>
          </a:xfrm>
        </p:spPr>
        <p:txBody>
          <a:bodyPr>
            <a:normAutofit/>
          </a:bodyPr>
          <a:lstStyle/>
          <a:p>
            <a:r>
              <a:rPr lang="sk-SK" sz="2400" b="1" u="sng" dirty="0"/>
              <a:t>Kapitálové výdavky - </a:t>
            </a:r>
            <a:r>
              <a:rPr lang="sk-SK" sz="2400" b="1" u="sng" dirty="0">
                <a:solidFill>
                  <a:srgbClr val="C00000"/>
                </a:solidFill>
              </a:rPr>
              <a:t>nehmotný majetok: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400" dirty="0"/>
              <a:t>Dlhodobý nehmotný majetok, ktorého vstupná cena je vyššia ako </a:t>
            </a:r>
            <a:r>
              <a:rPr lang="sk-SK" sz="2400" dirty="0">
                <a:solidFill>
                  <a:srgbClr val="C00000"/>
                </a:solidFill>
              </a:rPr>
              <a:t>2400 € </a:t>
            </a:r>
            <a:r>
              <a:rPr lang="sk-SK" sz="2400" dirty="0"/>
              <a:t>a použiteľnosť alebo prevádzkovo -technické funkcie sú dlhšie ako jeden rok. (</a:t>
            </a:r>
            <a:r>
              <a:rPr lang="sk-SK" sz="2400" dirty="0" err="1"/>
              <a:t>pr</a:t>
            </a:r>
            <a:r>
              <a:rPr lang="sk-SK" sz="2400" dirty="0"/>
              <a:t>. software, licencie, prípravné a projektové dokumentácie... )</a:t>
            </a:r>
          </a:p>
          <a:p>
            <a:r>
              <a:rPr lang="sk-SK" sz="2400" b="1" u="sng" dirty="0"/>
              <a:t>Kapitálové výdavky – </a:t>
            </a:r>
            <a:r>
              <a:rPr lang="sk-SK" sz="2400" b="1" u="sng" dirty="0">
                <a:solidFill>
                  <a:srgbClr val="C00000"/>
                </a:solidFill>
              </a:rPr>
              <a:t>technické zhodnotenie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400" dirty="0"/>
              <a:t>Výdavky na dokončené nadstavby, prístavby a stavebné úpravy, rekonštrukcie a modernizácie prevyšujúce pri jednotlivom majetku sumu </a:t>
            </a:r>
            <a:r>
              <a:rPr lang="sk-SK" sz="2400" dirty="0">
                <a:solidFill>
                  <a:srgbClr val="C00000"/>
                </a:solidFill>
              </a:rPr>
              <a:t>1700 € </a:t>
            </a:r>
            <a:r>
              <a:rPr lang="sk-SK" sz="2400" dirty="0"/>
              <a:t>v úhrne za rozpočtový rok.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905700F-4AD1-4B00-9E2C-B5A92495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902" y="5763732"/>
            <a:ext cx="2347163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57246"/>
      </p:ext>
    </p:extLst>
  </p:cSld>
  <p:clrMapOvr>
    <a:masterClrMapping/>
  </p:clrMapOvr>
</p:sld>
</file>

<file path=ppt/theme/theme1.xml><?xml version="1.0" encoding="utf-8"?>
<a:theme xmlns:a="http://schemas.openxmlformats.org/drawingml/2006/main" name="Výs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4876</TotalTime>
  <Words>1596</Words>
  <Application>Microsoft Office PowerPoint</Application>
  <PresentationFormat>Širokouhlá</PresentationFormat>
  <Paragraphs>180</Paragraphs>
  <Slides>33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33</vt:i4>
      </vt:variant>
    </vt:vector>
  </HeadingPairs>
  <TitlesOfParts>
    <vt:vector size="38" baseType="lpstr">
      <vt:lpstr>Arial</vt:lpstr>
      <vt:lpstr>Calibri</vt:lpstr>
      <vt:lpstr>Century Gothic</vt:lpstr>
      <vt:lpstr>Wingdings 3</vt:lpstr>
      <vt:lpstr>Výsek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Bežné 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Rekapitulácia / ZÁVER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Dvorščíková Mariana</dc:creator>
  <cp:lastModifiedBy>Dvorščíková Mariana</cp:lastModifiedBy>
  <cp:revision>57</cp:revision>
  <dcterms:created xsi:type="dcterms:W3CDTF">2021-07-27T12:28:52Z</dcterms:created>
  <dcterms:modified xsi:type="dcterms:W3CDTF">2022-02-15T09:23:40Z</dcterms:modified>
</cp:coreProperties>
</file>