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6"/>
  </p:notesMasterIdLst>
  <p:handoutMasterIdLst>
    <p:handoutMasterId r:id="rId67"/>
  </p:handoutMasterIdLst>
  <p:sldIdLst>
    <p:sldId id="256" r:id="rId5"/>
    <p:sldId id="330" r:id="rId6"/>
    <p:sldId id="286" r:id="rId7"/>
    <p:sldId id="288" r:id="rId8"/>
    <p:sldId id="289" r:id="rId9"/>
    <p:sldId id="290" r:id="rId10"/>
    <p:sldId id="317" r:id="rId11"/>
    <p:sldId id="319" r:id="rId12"/>
    <p:sldId id="323" r:id="rId13"/>
    <p:sldId id="324" r:id="rId14"/>
    <p:sldId id="325" r:id="rId15"/>
    <p:sldId id="326" r:id="rId16"/>
    <p:sldId id="327" r:id="rId17"/>
    <p:sldId id="268" r:id="rId18"/>
    <p:sldId id="318" r:id="rId19"/>
    <p:sldId id="322" r:id="rId20"/>
    <p:sldId id="320" r:id="rId21"/>
    <p:sldId id="331" r:id="rId22"/>
    <p:sldId id="263" r:id="rId23"/>
    <p:sldId id="257" r:id="rId24"/>
    <p:sldId id="270" r:id="rId25"/>
    <p:sldId id="271" r:id="rId26"/>
    <p:sldId id="272" r:id="rId27"/>
    <p:sldId id="273" r:id="rId28"/>
    <p:sldId id="274" r:id="rId29"/>
    <p:sldId id="333" r:id="rId30"/>
    <p:sldId id="266" r:id="rId31"/>
    <p:sldId id="276" r:id="rId32"/>
    <p:sldId id="275" r:id="rId33"/>
    <p:sldId id="284" r:id="rId34"/>
    <p:sldId id="281" r:id="rId35"/>
    <p:sldId id="277" r:id="rId36"/>
    <p:sldId id="283" r:id="rId37"/>
    <p:sldId id="282" r:id="rId38"/>
    <p:sldId id="278" r:id="rId39"/>
    <p:sldId id="332" r:id="rId40"/>
    <p:sldId id="294" r:id="rId41"/>
    <p:sldId id="293" r:id="rId42"/>
    <p:sldId id="292" r:id="rId43"/>
    <p:sldId id="295" r:id="rId44"/>
    <p:sldId id="296" r:id="rId45"/>
    <p:sldId id="336" r:id="rId46"/>
    <p:sldId id="297" r:id="rId47"/>
    <p:sldId id="298" r:id="rId48"/>
    <p:sldId id="285" r:id="rId49"/>
    <p:sldId id="301" r:id="rId50"/>
    <p:sldId id="302" r:id="rId51"/>
    <p:sldId id="303" r:id="rId52"/>
    <p:sldId id="304" r:id="rId53"/>
    <p:sldId id="305" r:id="rId54"/>
    <p:sldId id="306" r:id="rId55"/>
    <p:sldId id="307" r:id="rId56"/>
    <p:sldId id="309" r:id="rId57"/>
    <p:sldId id="310" r:id="rId58"/>
    <p:sldId id="308" r:id="rId59"/>
    <p:sldId id="311" r:id="rId60"/>
    <p:sldId id="312" r:id="rId61"/>
    <p:sldId id="313" r:id="rId62"/>
    <p:sldId id="314" r:id="rId63"/>
    <p:sldId id="315" r:id="rId64"/>
    <p:sldId id="316" r:id="rId65"/>
  </p:sldIdLst>
  <p:sldSz cx="12192000" cy="6858000"/>
  <p:notesSz cx="6797675" cy="9926638"/>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6" d="100"/>
          <a:sy n="116" d="100"/>
        </p:scale>
        <p:origin x="102" y="426"/>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hlavičk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sk-SK" dirty="0"/>
          </a:p>
        </p:txBody>
      </p:sp>
      <p:sp>
        <p:nvSpPr>
          <p:cNvPr id="3" name="Zástupný objekt dátum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0B2FA147-7147-4D3E-BBF0-EC8F7CA12B06}" type="datetime1">
              <a:rPr lang="sk-SK" smtClean="0"/>
              <a:t>8. 1. 2024</a:t>
            </a:fld>
            <a:endParaRPr lang="sk-SK" dirty="0"/>
          </a:p>
        </p:txBody>
      </p:sp>
      <p:sp>
        <p:nvSpPr>
          <p:cNvPr id="4" name="Zástupný objekt päty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sk-SK" dirty="0"/>
          </a:p>
        </p:txBody>
      </p:sp>
      <p:sp>
        <p:nvSpPr>
          <p:cNvPr id="5" name="Zástupný objekt čísla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sk-SK" smtClean="0"/>
              <a:pPr algn="r" rtl="0"/>
              <a:t>‹#›</a:t>
            </a:fld>
            <a:endParaRPr lang="sk-SK"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hlavičk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sk-SK" noProof="0" dirty="0"/>
          </a:p>
        </p:txBody>
      </p:sp>
      <p:sp>
        <p:nvSpPr>
          <p:cNvPr id="3" name="Zástupný objekt dátumu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vl1pPr>
          </a:lstStyle>
          <a:p>
            <a:fld id="{B6B2EC04-574E-4E9E-8E8A-098644DE1CB9}" type="datetime1">
              <a:rPr lang="sk-SK" noProof="0" smtClean="0"/>
              <a:pPr/>
              <a:t>8. 1. 2024</a:t>
            </a:fld>
            <a:endParaRPr lang="sk-SK" noProof="0" dirty="0"/>
          </a:p>
        </p:txBody>
      </p:sp>
      <p:sp>
        <p:nvSpPr>
          <p:cNvPr id="4" name="Zástupný objekt obrázka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ý objekt poznámo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sk-SK" noProof="0" dirty="0"/>
              <a:t>Upraviť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6" name="Zástupný objekt päty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sk-SK" noProof="0" dirty="0"/>
          </a:p>
        </p:txBody>
      </p:sp>
      <p:sp>
        <p:nvSpPr>
          <p:cNvPr id="7" name="Zástupný objekt čísla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vl1pPr>
          </a:lstStyle>
          <a:p>
            <a:fld id="{0A3C37BE-C303-496D-B5CD-85F2937540FC}" type="slidenum">
              <a:rPr lang="sk-SK" noProof="0" smtClean="0"/>
              <a:pPr/>
              <a:t>‹#›</a:t>
            </a:fld>
            <a:endParaRPr lang="sk-SK"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Obdĺž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8" name="Obdĺž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sk-SK" noProof="0"/>
              <a:t>Kliknutím upravte štýl predlohy nadpisu</a:t>
            </a:r>
            <a:endParaRPr lang="sk-SK" noProof="0" dirty="0"/>
          </a:p>
        </p:txBody>
      </p:sp>
      <p:sp>
        <p:nvSpPr>
          <p:cNvPr id="3" name="Podnadpis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k-SK" noProof="0"/>
              <a:t>Kliknutím upravte štýl predlohy podnadpisu</a:t>
            </a:r>
            <a:endParaRPr lang="sk-SK" noProof="0" dirty="0"/>
          </a:p>
        </p:txBody>
      </p:sp>
      <p:sp>
        <p:nvSpPr>
          <p:cNvPr id="4" name="Zástupný objekt dátumu 3"/>
          <p:cNvSpPr>
            <a:spLocks noGrp="1"/>
          </p:cNvSpPr>
          <p:nvPr>
            <p:ph type="dt" sz="half" idx="10"/>
          </p:nvPr>
        </p:nvSpPr>
        <p:spPr/>
        <p:txBody>
          <a:bodyPr rtlCol="0"/>
          <a:lstStyle>
            <a:lvl1pPr>
              <a:defRPr/>
            </a:lvl1pPr>
          </a:lstStyle>
          <a:p>
            <a:fld id="{AF49D439-382D-450A-916C-04679A22DF79}" type="datetime1">
              <a:rPr lang="sk-SK" noProof="0" smtClean="0"/>
              <a:pPr/>
              <a:t>8. 1. 2024</a:t>
            </a:fld>
            <a:endParaRPr lang="sk-SK" noProof="0" dirty="0"/>
          </a:p>
        </p:txBody>
      </p:sp>
      <p:sp>
        <p:nvSpPr>
          <p:cNvPr id="5" name="Zástupný objekt päty 4"/>
          <p:cNvSpPr>
            <a:spLocks noGrp="1"/>
          </p:cNvSpPr>
          <p:nvPr>
            <p:ph type="ftr" sz="quarter" idx="11"/>
          </p:nvPr>
        </p:nvSpPr>
        <p:spPr/>
        <p:txBody>
          <a:bodyPr rtlCol="0"/>
          <a:lstStyle/>
          <a:p>
            <a:pPr rtl="0"/>
            <a:endParaRPr lang="sk-SK" noProof="0" dirty="0"/>
          </a:p>
        </p:txBody>
      </p:sp>
      <p:sp>
        <p:nvSpPr>
          <p:cNvPr id="6" name="Zástupný symbol čísla snímky 5"/>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pic>
        <p:nvPicPr>
          <p:cNvPr id="11" name="Obrázok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lstStyle>
            <a:lvl1pPr algn="l" rtl="0">
              <a:defRPr sz="3200"/>
            </a:lvl1pPr>
          </a:lstStyle>
          <a:p>
            <a:pPr rtl="0"/>
            <a:r>
              <a:rPr lang="sk-SK" noProof="0"/>
              <a:t>Kliknutím upravte štýl predlohy nadpisu</a:t>
            </a:r>
            <a:endParaRPr lang="sk-SK" noProof="0" dirty="0"/>
          </a:p>
        </p:txBody>
      </p:sp>
      <p:sp>
        <p:nvSpPr>
          <p:cNvPr id="3" name="Zástupný symbol obrázka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k-SK" noProof="0" dirty="0"/>
              <a:t>Kliknutím na ikonu pridáte obrázok</a:t>
            </a:r>
          </a:p>
        </p:txBody>
      </p:sp>
      <p:sp>
        <p:nvSpPr>
          <p:cNvPr id="4" name="Zástupný symbol textu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k-SK" noProof="0" dirty="0"/>
              <a:t>Upravte štýl predlohy textu.</a:t>
            </a:r>
          </a:p>
        </p:txBody>
      </p:sp>
      <p:sp>
        <p:nvSpPr>
          <p:cNvPr id="5" name="Zástupný symbol dátumu 4"/>
          <p:cNvSpPr>
            <a:spLocks noGrp="1"/>
          </p:cNvSpPr>
          <p:nvPr>
            <p:ph type="dt" sz="half" idx="10"/>
          </p:nvPr>
        </p:nvSpPr>
        <p:spPr/>
        <p:txBody>
          <a:bodyPr rtlCol="0"/>
          <a:lstStyle>
            <a:lvl1pPr>
              <a:defRPr/>
            </a:lvl1pPr>
          </a:lstStyle>
          <a:p>
            <a:fld id="{F143E2B8-3C69-4BF0-B784-7B02A131C1E4}" type="datetime1">
              <a:rPr lang="sk-SK" noProof="0" smtClean="0"/>
              <a:pPr/>
              <a:t>8. 1. 2024</a:t>
            </a:fld>
            <a:endParaRPr lang="sk-SK" noProof="0" dirty="0"/>
          </a:p>
        </p:txBody>
      </p:sp>
      <p:sp>
        <p:nvSpPr>
          <p:cNvPr id="6" name="Zástupný objekt päty 5"/>
          <p:cNvSpPr>
            <a:spLocks noGrp="1"/>
          </p:cNvSpPr>
          <p:nvPr>
            <p:ph type="ftr" sz="quarter" idx="11"/>
          </p:nvPr>
        </p:nvSpPr>
        <p:spPr/>
        <p:txBody>
          <a:bodyPr rtlCol="0"/>
          <a:lstStyle/>
          <a:p>
            <a:pPr rtl="0"/>
            <a:endParaRPr lang="sk-SK" noProof="0" dirty="0"/>
          </a:p>
        </p:txBody>
      </p:sp>
      <p:sp>
        <p:nvSpPr>
          <p:cNvPr id="7" name="Zástupný objekt čísla snímky 6"/>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sk-SK" noProof="0"/>
              <a:t>Kliknutím upravte štýl predlohy nadpisu</a:t>
            </a:r>
            <a:endParaRPr lang="sk-SK" noProof="0" dirty="0"/>
          </a:p>
        </p:txBody>
      </p:sp>
      <p:sp>
        <p:nvSpPr>
          <p:cNvPr id="3" name="Zástupný symbol zvislého textu 2"/>
          <p:cNvSpPr>
            <a:spLocks noGrp="1"/>
          </p:cNvSpPr>
          <p:nvPr>
            <p:ph type="body" orient="vert" idx="1" hasCustomPrompt="1"/>
          </p:nvPr>
        </p:nvSpPr>
        <p:spPr/>
        <p:txBody>
          <a:bodyPr vert="eaVert" rtlCol="0"/>
          <a:lstStyle>
            <a:lvl1pPr rtl="0">
              <a:defRPr/>
            </a:lvl1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objekt dátumu 3"/>
          <p:cNvSpPr>
            <a:spLocks noGrp="1"/>
          </p:cNvSpPr>
          <p:nvPr>
            <p:ph type="dt" sz="half" idx="10"/>
          </p:nvPr>
        </p:nvSpPr>
        <p:spPr/>
        <p:txBody>
          <a:bodyPr rtlCol="0"/>
          <a:lstStyle/>
          <a:p>
            <a:r>
              <a:rPr lang="sk-SK" noProof="0" dirty="0"/>
              <a:t>​</a:t>
            </a:r>
            <a:fld id="{8774158B-4AAE-4C52-936E-C983DA2CC0E7}" type="datetime1">
              <a:rPr lang="sk-SK" noProof="0" smtClean="0"/>
              <a:pPr/>
              <a:t>8. 1. 2024</a:t>
            </a:fld>
            <a:r>
              <a:rPr lang="sk-SK" noProof="0" dirty="0"/>
              <a:t>​</a:t>
            </a:r>
          </a:p>
        </p:txBody>
      </p:sp>
      <p:sp>
        <p:nvSpPr>
          <p:cNvPr id="5" name="Zástupný objekt päty 4"/>
          <p:cNvSpPr>
            <a:spLocks noGrp="1"/>
          </p:cNvSpPr>
          <p:nvPr>
            <p:ph type="ftr" sz="quarter" idx="11"/>
          </p:nvPr>
        </p:nvSpPr>
        <p:spPr/>
        <p:txBody>
          <a:bodyPr rtlCol="0"/>
          <a:lstStyle/>
          <a:p>
            <a:pPr rtl="0"/>
            <a:endParaRPr lang="sk-SK" noProof="0" dirty="0"/>
          </a:p>
        </p:txBody>
      </p:sp>
      <p:sp>
        <p:nvSpPr>
          <p:cNvPr id="6" name="Zástupný symbol čísla snímky 5"/>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9372600" y="365125"/>
            <a:ext cx="1714500" cy="5811838"/>
          </a:xfrm>
        </p:spPr>
        <p:txBody>
          <a:bodyPr vert="eaVert" rtlCol="0"/>
          <a:lstStyle>
            <a:lvl1pPr rtl="0">
              <a:defRPr/>
            </a:lvl1pPr>
          </a:lstStyle>
          <a:p>
            <a:pPr rtl="0"/>
            <a:r>
              <a:rPr lang="sk-SK" noProof="0"/>
              <a:t>Kliknutím upravte štýl predlohy nadpisu</a:t>
            </a:r>
            <a:endParaRPr lang="sk-SK" noProof="0" dirty="0"/>
          </a:p>
        </p:txBody>
      </p:sp>
      <p:sp>
        <p:nvSpPr>
          <p:cNvPr id="3" name="Zástupný symbol zvislého textu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objekt dátumu 3"/>
          <p:cNvSpPr>
            <a:spLocks noGrp="1"/>
          </p:cNvSpPr>
          <p:nvPr>
            <p:ph type="dt" sz="half" idx="10"/>
          </p:nvPr>
        </p:nvSpPr>
        <p:spPr/>
        <p:txBody>
          <a:bodyPr rtlCol="0"/>
          <a:lstStyle>
            <a:lvl1pPr>
              <a:defRPr/>
            </a:lvl1pPr>
          </a:lstStyle>
          <a:p>
            <a:fld id="{B9E38312-6185-438C-A8D2-0EF54F7AF418}" type="datetime1">
              <a:rPr lang="sk-SK" noProof="0" smtClean="0"/>
              <a:pPr/>
              <a:t>8. 1. 2024</a:t>
            </a:fld>
            <a:endParaRPr lang="sk-SK" noProof="0" dirty="0"/>
          </a:p>
        </p:txBody>
      </p:sp>
      <p:sp>
        <p:nvSpPr>
          <p:cNvPr id="5" name="Zástupný objekt päty 4"/>
          <p:cNvSpPr>
            <a:spLocks noGrp="1"/>
          </p:cNvSpPr>
          <p:nvPr>
            <p:ph type="ftr" sz="quarter" idx="11"/>
          </p:nvPr>
        </p:nvSpPr>
        <p:spPr/>
        <p:txBody>
          <a:bodyPr rtlCol="0"/>
          <a:lstStyle/>
          <a:p>
            <a:pPr rtl="0"/>
            <a:endParaRPr lang="sk-SK" noProof="0" dirty="0"/>
          </a:p>
        </p:txBody>
      </p:sp>
      <p:sp>
        <p:nvSpPr>
          <p:cNvPr id="6" name="Zástupný symbol čísla snímky 5"/>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grpSp>
        <p:nvGrpSpPr>
          <p:cNvPr id="7" name="Skupina 6"/>
          <p:cNvGrpSpPr/>
          <p:nvPr/>
        </p:nvGrpSpPr>
        <p:grpSpPr>
          <a:xfrm rot="5400000">
            <a:off x="6514047" y="3228843"/>
            <a:ext cx="5632704" cy="84403"/>
            <a:chOff x="1073150" y="1219201"/>
            <a:chExt cx="10058400" cy="63125"/>
          </a:xfrm>
        </p:grpSpPr>
        <p:cxnSp>
          <p:nvCxnSpPr>
            <p:cNvPr id="8" name="Rovná spojnica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Priama spojnica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sk-SK" noProof="0"/>
              <a:t>Kliknutím upravte štýl predlohy nadpisu</a:t>
            </a:r>
            <a:endParaRPr lang="sk-SK" noProof="0" dirty="0"/>
          </a:p>
        </p:txBody>
      </p:sp>
      <p:sp>
        <p:nvSpPr>
          <p:cNvPr id="3" name="Zástupný symbol obsahu 2"/>
          <p:cNvSpPr>
            <a:spLocks noGrp="1"/>
          </p:cNvSpPr>
          <p:nvPr>
            <p:ph idx="1" hasCustomPrompt="1"/>
          </p:nvPr>
        </p:nvSpPr>
        <p:spPr/>
        <p:txBody>
          <a:bodyPr rtlCol="0"/>
          <a:lstStyle>
            <a:lvl1pPr rtl="0">
              <a:defRPr/>
            </a:lvl1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objekt dátumu 3"/>
          <p:cNvSpPr>
            <a:spLocks noGrp="1"/>
          </p:cNvSpPr>
          <p:nvPr>
            <p:ph type="dt" sz="half" idx="10"/>
          </p:nvPr>
        </p:nvSpPr>
        <p:spPr/>
        <p:txBody>
          <a:bodyPr rtlCol="0"/>
          <a:lstStyle>
            <a:lvl1pPr>
              <a:defRPr/>
            </a:lvl1pPr>
          </a:lstStyle>
          <a:p>
            <a:fld id="{0752D08A-74A9-4E9E-BDD5-DA2320B3C4DD}" type="datetime1">
              <a:rPr lang="sk-SK" noProof="0" smtClean="0"/>
              <a:pPr/>
              <a:t>8. 1. 2024</a:t>
            </a:fld>
            <a:endParaRPr lang="sk-SK" noProof="0" dirty="0"/>
          </a:p>
        </p:txBody>
      </p:sp>
      <p:sp>
        <p:nvSpPr>
          <p:cNvPr id="5" name="Zástupný objekt päty 4"/>
          <p:cNvSpPr>
            <a:spLocks noGrp="1"/>
          </p:cNvSpPr>
          <p:nvPr>
            <p:ph type="ftr" sz="quarter" idx="11"/>
          </p:nvPr>
        </p:nvSpPr>
        <p:spPr/>
        <p:txBody>
          <a:bodyPr rtlCol="0"/>
          <a:lstStyle/>
          <a:p>
            <a:pPr rtl="0"/>
            <a:endParaRPr lang="sk-SK" noProof="0" dirty="0"/>
          </a:p>
        </p:txBody>
      </p:sp>
      <p:sp>
        <p:nvSpPr>
          <p:cNvPr id="6" name="Zástupný symbol čísla snímky 5"/>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á snímka s obrázkom">
    <p:spTree>
      <p:nvGrpSpPr>
        <p:cNvPr id="1" name=""/>
        <p:cNvGrpSpPr/>
        <p:nvPr/>
      </p:nvGrpSpPr>
      <p:grpSpPr>
        <a:xfrm>
          <a:off x="0" y="0"/>
          <a:ext cx="0" cy="0"/>
          <a:chOff x="0" y="0"/>
          <a:chExt cx="0" cy="0"/>
        </a:xfrm>
      </p:grpSpPr>
      <p:grpSp>
        <p:nvGrpSpPr>
          <p:cNvPr id="13" name="Skupina 12"/>
          <p:cNvGrpSpPr/>
          <p:nvPr/>
        </p:nvGrpSpPr>
        <p:grpSpPr>
          <a:xfrm rot="10800000">
            <a:off x="0" y="5645510"/>
            <a:ext cx="12192000" cy="63125"/>
            <a:chOff x="507492" y="1501519"/>
            <a:chExt cx="8129016" cy="63125"/>
          </a:xfrm>
        </p:grpSpPr>
        <p:cxnSp>
          <p:nvCxnSpPr>
            <p:cNvPr id="17" name="Rovná spojnica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0" y="1143000"/>
            <a:ext cx="12192000" cy="63125"/>
            <a:chOff x="507492" y="1501519"/>
            <a:chExt cx="8129016" cy="63125"/>
          </a:xfrm>
        </p:grpSpPr>
        <p:cxnSp>
          <p:nvCxnSpPr>
            <p:cNvPr id="15" name="Rovná spojnica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ovná spojnica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Obdĺž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8" name="Obdĺž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sk-SK" noProof="0"/>
              <a:t>Kliknutím upravte štýl predlohy nadpisu</a:t>
            </a:r>
            <a:endParaRPr lang="sk-SK" noProof="0" dirty="0"/>
          </a:p>
        </p:txBody>
      </p:sp>
      <p:sp>
        <p:nvSpPr>
          <p:cNvPr id="3" name="Podnadpis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k-SK" noProof="0"/>
              <a:t>Kliknutím upravte štýl predlohy podnadpisu</a:t>
            </a:r>
            <a:endParaRPr lang="sk-SK" noProof="0" dirty="0"/>
          </a:p>
        </p:txBody>
      </p:sp>
      <p:pic>
        <p:nvPicPr>
          <p:cNvPr id="10" name="Obrázok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Zástupný symbol obrázka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sk-SK" noProof="0" dirty="0"/>
              <a:t>Kliknutím na ikonu pridáte obrázok</a:t>
            </a:r>
          </a:p>
        </p:txBody>
      </p:sp>
      <p:sp>
        <p:nvSpPr>
          <p:cNvPr id="19" name="Pokyny"/>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sk-SK" sz="1200" b="1" i="1" noProof="0" dirty="0">
                <a:latin typeface="Arial" pitchFamily="34" charset="0"/>
                <a:cs typeface="Arial" pitchFamily="34" charset="0"/>
              </a:rPr>
              <a:t>POZNÁMKA:</a:t>
            </a:r>
          </a:p>
          <a:p>
            <a:pPr rtl="0"/>
            <a:r>
              <a:rPr lang="sk-SK" sz="1200" i="1" noProof="0" dirty="0">
                <a:latin typeface="Arial" pitchFamily="34" charset="0"/>
                <a:cs typeface="Arial" pitchFamily="34" charset="0"/>
              </a:rPr>
              <a:t>Ak chcete zmeniť obrázok na tejto snímke, vyberte obrázok a odstráňte ho. Potom kliknutím na ikonu Obrázky nachádzajúcu sa v zástupnom symbole vložte vlastný obrázok.</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grpSp>
        <p:nvGrpSpPr>
          <p:cNvPr id="8" name="Skupina 7"/>
          <p:cNvGrpSpPr/>
          <p:nvPr/>
        </p:nvGrpSpPr>
        <p:grpSpPr>
          <a:xfrm>
            <a:off x="0" y="2514600"/>
            <a:ext cx="12192000" cy="3194035"/>
            <a:chOff x="647402" y="2514600"/>
            <a:chExt cx="10838688" cy="3194035"/>
          </a:xfrm>
        </p:grpSpPr>
        <p:grpSp>
          <p:nvGrpSpPr>
            <p:cNvPr id="9" name="Skupina 8"/>
            <p:cNvGrpSpPr/>
            <p:nvPr/>
          </p:nvGrpSpPr>
          <p:grpSpPr>
            <a:xfrm>
              <a:off x="647402" y="2514600"/>
              <a:ext cx="10838688" cy="63125"/>
              <a:chOff x="507492" y="1501519"/>
              <a:chExt cx="8129016" cy="63125"/>
            </a:xfrm>
          </p:grpSpPr>
          <p:cxnSp>
            <p:nvCxnSpPr>
              <p:cNvPr id="14" name="Rovná spojnica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Obdĺžni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grpSp>
          <p:nvGrpSpPr>
            <p:cNvPr id="11" name="Skupina 10"/>
            <p:cNvGrpSpPr/>
            <p:nvPr/>
          </p:nvGrpSpPr>
          <p:grpSpPr>
            <a:xfrm rot="10800000">
              <a:off x="647402" y="5645510"/>
              <a:ext cx="10838688" cy="63125"/>
              <a:chOff x="507492" y="1501519"/>
              <a:chExt cx="8129016" cy="63125"/>
            </a:xfrm>
          </p:grpSpPr>
          <p:cxnSp>
            <p:nvCxnSpPr>
              <p:cNvPr id="12" name="Priama spojnica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Nadpis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sk-SK" noProof="0"/>
              <a:t>Kliknutím upravte štýl predlohy nadpisu</a:t>
            </a:r>
            <a:endParaRPr lang="sk-SK" noProof="0" dirty="0"/>
          </a:p>
        </p:txBody>
      </p:sp>
      <p:sp>
        <p:nvSpPr>
          <p:cNvPr id="3" name="Zástupný objekt textu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k-SK" noProof="0" dirty="0"/>
              <a:t>Upravte štýl predlohy textu.</a:t>
            </a:r>
          </a:p>
        </p:txBody>
      </p:sp>
      <p:sp>
        <p:nvSpPr>
          <p:cNvPr id="4" name="Zástupný objekt dátumu 3"/>
          <p:cNvSpPr>
            <a:spLocks noGrp="1"/>
          </p:cNvSpPr>
          <p:nvPr>
            <p:ph type="dt" sz="half" idx="10"/>
          </p:nvPr>
        </p:nvSpPr>
        <p:spPr/>
        <p:txBody>
          <a:bodyPr rtlCol="0"/>
          <a:lstStyle>
            <a:lvl1pPr>
              <a:defRPr/>
            </a:lvl1pPr>
          </a:lstStyle>
          <a:p>
            <a:fld id="{AE1AA512-214B-4BB8-9D30-E680D5B42AF6}" type="datetime1">
              <a:rPr lang="sk-SK" noProof="0" smtClean="0"/>
              <a:pPr/>
              <a:t>8. 1. 2024</a:t>
            </a:fld>
            <a:endParaRPr lang="sk-SK" noProof="0" dirty="0"/>
          </a:p>
        </p:txBody>
      </p:sp>
      <p:sp>
        <p:nvSpPr>
          <p:cNvPr id="5" name="Zástupný objekt päty 4"/>
          <p:cNvSpPr>
            <a:spLocks noGrp="1"/>
          </p:cNvSpPr>
          <p:nvPr>
            <p:ph type="ftr" sz="quarter" idx="11"/>
          </p:nvPr>
        </p:nvSpPr>
        <p:spPr/>
        <p:txBody>
          <a:bodyPr rtlCol="0"/>
          <a:lstStyle/>
          <a:p>
            <a:pPr rtl="0"/>
            <a:endParaRPr lang="sk-SK" noProof="0" dirty="0"/>
          </a:p>
        </p:txBody>
      </p:sp>
      <p:sp>
        <p:nvSpPr>
          <p:cNvPr id="6" name="Zástupný symbol čísla snímky 5"/>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pic>
        <p:nvPicPr>
          <p:cNvPr id="7" name="Obrázok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sk-SK" noProof="0"/>
              <a:t>Kliknutím upravte štýl predlohy nadpisu</a:t>
            </a:r>
            <a:endParaRPr lang="sk-SK" noProof="0" dirty="0"/>
          </a:p>
        </p:txBody>
      </p:sp>
      <p:sp>
        <p:nvSpPr>
          <p:cNvPr id="3" name="Zástupný symbol obsahu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symbol obsahu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5" name="Zástupný symbol dátumu 4"/>
          <p:cNvSpPr>
            <a:spLocks noGrp="1"/>
          </p:cNvSpPr>
          <p:nvPr>
            <p:ph type="dt" sz="half" idx="10"/>
          </p:nvPr>
        </p:nvSpPr>
        <p:spPr/>
        <p:txBody>
          <a:bodyPr rtlCol="0"/>
          <a:lstStyle>
            <a:lvl1pPr>
              <a:defRPr/>
            </a:lvl1pPr>
          </a:lstStyle>
          <a:p>
            <a:fld id="{A18CF32D-CFEB-4AD8-90E6-FAB5988D74D2}" type="datetime1">
              <a:rPr lang="sk-SK" noProof="0" smtClean="0"/>
              <a:pPr/>
              <a:t>8. 1. 2024</a:t>
            </a:fld>
            <a:endParaRPr lang="sk-SK" noProof="0" dirty="0"/>
          </a:p>
        </p:txBody>
      </p:sp>
      <p:sp>
        <p:nvSpPr>
          <p:cNvPr id="6" name="Zástupný objekt päty 5"/>
          <p:cNvSpPr>
            <a:spLocks noGrp="1"/>
          </p:cNvSpPr>
          <p:nvPr>
            <p:ph type="ftr" sz="quarter" idx="11"/>
          </p:nvPr>
        </p:nvSpPr>
        <p:spPr/>
        <p:txBody>
          <a:bodyPr rtlCol="0"/>
          <a:lstStyle/>
          <a:p>
            <a:pPr rtl="0"/>
            <a:endParaRPr lang="sk-SK" noProof="0" dirty="0"/>
          </a:p>
        </p:txBody>
      </p:sp>
      <p:sp>
        <p:nvSpPr>
          <p:cNvPr id="7" name="Zástupný objekt čísla snímky 6"/>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sk-SK" noProof="0"/>
              <a:t>Kliknutím upravte štýl predlohy nadpisu</a:t>
            </a:r>
            <a:endParaRPr lang="sk-SK" noProof="0" dirty="0"/>
          </a:p>
        </p:txBody>
      </p:sp>
      <p:sp>
        <p:nvSpPr>
          <p:cNvPr id="3" name="Zástupný symbol textu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k-SK" noProof="0" dirty="0"/>
              <a:t>Upravte štýl predlohy textu.</a:t>
            </a:r>
          </a:p>
        </p:txBody>
      </p:sp>
      <p:sp>
        <p:nvSpPr>
          <p:cNvPr id="4" name="Zástupný symbol obsahu 3"/>
          <p:cNvSpPr>
            <a:spLocks noGrp="1"/>
          </p:cNvSpPr>
          <p:nvPr>
            <p:ph sz="half" idx="2" hasCustomPrompt="1"/>
          </p:nvPr>
        </p:nvSpPr>
        <p:spPr>
          <a:xfrm>
            <a:off x="1104900" y="2424112"/>
            <a:ext cx="4919472" cy="3748088"/>
          </a:xfrm>
        </p:spPr>
        <p:txBody>
          <a:bodyPr rtlCol="0"/>
          <a:lstStyle>
            <a:lvl1pPr rtl="0">
              <a:defRPr/>
            </a:lvl1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5" name="Zástupný symbol textu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k-SK" noProof="0" dirty="0"/>
              <a:t>Upravte štýl predlohy textu.</a:t>
            </a:r>
          </a:p>
        </p:txBody>
      </p:sp>
      <p:sp>
        <p:nvSpPr>
          <p:cNvPr id="6" name="Zástupný symbol obsahu 5"/>
          <p:cNvSpPr>
            <a:spLocks noGrp="1"/>
          </p:cNvSpPr>
          <p:nvPr>
            <p:ph sz="quarter" idx="4" hasCustomPrompt="1"/>
          </p:nvPr>
        </p:nvSpPr>
        <p:spPr>
          <a:xfrm>
            <a:off x="6166110" y="2424112"/>
            <a:ext cx="4919472" cy="3748088"/>
          </a:xfrm>
        </p:spPr>
        <p:txBody>
          <a:bodyPr rtlCol="0"/>
          <a:lstStyle>
            <a:lvl1pPr rtl="0">
              <a:defRPr/>
            </a:lvl1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7" name="Zástupný symbol dátumu 6"/>
          <p:cNvSpPr>
            <a:spLocks noGrp="1"/>
          </p:cNvSpPr>
          <p:nvPr>
            <p:ph type="dt" sz="half" idx="10"/>
          </p:nvPr>
        </p:nvSpPr>
        <p:spPr/>
        <p:txBody>
          <a:bodyPr rtlCol="0"/>
          <a:lstStyle>
            <a:lvl1pPr>
              <a:defRPr/>
            </a:lvl1pPr>
          </a:lstStyle>
          <a:p>
            <a:fld id="{E6C58DFE-29DF-4CC3-BD3E-3A75E7A49347}" type="datetime1">
              <a:rPr lang="sk-SK" noProof="0" smtClean="0"/>
              <a:pPr/>
              <a:t>8. 1. 2024</a:t>
            </a:fld>
            <a:endParaRPr lang="sk-SK" noProof="0" dirty="0"/>
          </a:p>
        </p:txBody>
      </p:sp>
      <p:sp>
        <p:nvSpPr>
          <p:cNvPr id="8" name="Zástupný symbol päty 7"/>
          <p:cNvSpPr>
            <a:spLocks noGrp="1"/>
          </p:cNvSpPr>
          <p:nvPr>
            <p:ph type="ftr" sz="quarter" idx="11"/>
          </p:nvPr>
        </p:nvSpPr>
        <p:spPr/>
        <p:txBody>
          <a:bodyPr rtlCol="0"/>
          <a:lstStyle/>
          <a:p>
            <a:pPr rtl="0"/>
            <a:endParaRPr lang="sk-SK" noProof="0" dirty="0"/>
          </a:p>
        </p:txBody>
      </p:sp>
      <p:sp>
        <p:nvSpPr>
          <p:cNvPr id="9" name="Zástupný symbol čísla snímky 8"/>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sk-SK" noProof="0"/>
              <a:t>Kliknutím upravte štýl predlohy nadpisu</a:t>
            </a:r>
            <a:endParaRPr lang="sk-SK" noProof="0" dirty="0"/>
          </a:p>
        </p:txBody>
      </p:sp>
      <p:sp>
        <p:nvSpPr>
          <p:cNvPr id="3" name="Zástupný objekt dátumu 2"/>
          <p:cNvSpPr>
            <a:spLocks noGrp="1"/>
          </p:cNvSpPr>
          <p:nvPr>
            <p:ph type="dt" sz="half" idx="10"/>
          </p:nvPr>
        </p:nvSpPr>
        <p:spPr/>
        <p:txBody>
          <a:bodyPr rtlCol="0"/>
          <a:lstStyle>
            <a:lvl1pPr>
              <a:defRPr/>
            </a:lvl1pPr>
          </a:lstStyle>
          <a:p>
            <a:fld id="{35B90EE8-8A65-4234-8AFD-6B0E5E00A4B5}" type="datetime1">
              <a:rPr lang="sk-SK" noProof="0" smtClean="0"/>
              <a:pPr/>
              <a:t>8. 1. 2024</a:t>
            </a:fld>
            <a:endParaRPr lang="sk-SK" noProof="0" dirty="0"/>
          </a:p>
        </p:txBody>
      </p:sp>
      <p:sp>
        <p:nvSpPr>
          <p:cNvPr id="4" name="Zástupný objekt päty 3"/>
          <p:cNvSpPr>
            <a:spLocks noGrp="1"/>
          </p:cNvSpPr>
          <p:nvPr>
            <p:ph type="ftr" sz="quarter" idx="11"/>
          </p:nvPr>
        </p:nvSpPr>
        <p:spPr/>
        <p:txBody>
          <a:bodyPr rtlCol="0"/>
          <a:lstStyle/>
          <a:p>
            <a:pPr rtl="0"/>
            <a:endParaRPr lang="sk-SK" noProof="0" dirty="0"/>
          </a:p>
        </p:txBody>
      </p:sp>
      <p:sp>
        <p:nvSpPr>
          <p:cNvPr id="5" name="Zástupný objekt čísla snímky 4"/>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rtlCol="0"/>
          <a:lstStyle>
            <a:lvl1pPr>
              <a:defRPr/>
            </a:lvl1pPr>
          </a:lstStyle>
          <a:p>
            <a:fld id="{A0D0EB29-89AE-4E7E-AE30-8D3ED83F1459}" type="datetime1">
              <a:rPr lang="sk-SK" noProof="0" smtClean="0"/>
              <a:pPr/>
              <a:t>8. 1. 2024</a:t>
            </a:fld>
            <a:endParaRPr lang="sk-SK" noProof="0" dirty="0"/>
          </a:p>
        </p:txBody>
      </p:sp>
      <p:sp>
        <p:nvSpPr>
          <p:cNvPr id="3" name="Zástupný symbol päty 2"/>
          <p:cNvSpPr>
            <a:spLocks noGrp="1"/>
          </p:cNvSpPr>
          <p:nvPr>
            <p:ph type="ftr" sz="quarter" idx="11"/>
          </p:nvPr>
        </p:nvSpPr>
        <p:spPr/>
        <p:txBody>
          <a:bodyPr rtlCol="0"/>
          <a:lstStyle/>
          <a:p>
            <a:pPr rtl="0"/>
            <a:endParaRPr lang="sk-SK" noProof="0" dirty="0"/>
          </a:p>
        </p:txBody>
      </p:sp>
      <p:sp>
        <p:nvSpPr>
          <p:cNvPr id="4" name="Zástupný symbol čísla snímky 3"/>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lstStyle>
            <a:lvl1pPr algn="l" rtl="0">
              <a:defRPr sz="3200"/>
            </a:lvl1pPr>
          </a:lstStyle>
          <a:p>
            <a:pPr rtl="0"/>
            <a:r>
              <a:rPr lang="sk-SK" noProof="0"/>
              <a:t>Kliknutím upravte štýl predlohy nadpisu</a:t>
            </a:r>
            <a:endParaRPr lang="sk-SK" noProof="0" dirty="0"/>
          </a:p>
        </p:txBody>
      </p:sp>
      <p:sp>
        <p:nvSpPr>
          <p:cNvPr id="3" name="Zástupný symbol obsahu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objekt textu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k-SK" noProof="0" dirty="0"/>
              <a:t>Upravte štýl predlohy textu.</a:t>
            </a:r>
          </a:p>
        </p:txBody>
      </p:sp>
      <p:sp>
        <p:nvSpPr>
          <p:cNvPr id="5" name="Zástupný symbol dátumu 4"/>
          <p:cNvSpPr>
            <a:spLocks noGrp="1"/>
          </p:cNvSpPr>
          <p:nvPr>
            <p:ph type="dt" sz="half" idx="10"/>
          </p:nvPr>
        </p:nvSpPr>
        <p:spPr/>
        <p:txBody>
          <a:bodyPr rtlCol="0"/>
          <a:lstStyle>
            <a:lvl1pPr>
              <a:defRPr/>
            </a:lvl1pPr>
          </a:lstStyle>
          <a:p>
            <a:fld id="{C96614D1-924B-4EBA-BF38-F88AA0233BC8}" type="datetime1">
              <a:rPr lang="sk-SK" noProof="0" smtClean="0"/>
              <a:pPr/>
              <a:t>8. 1. 2024</a:t>
            </a:fld>
            <a:endParaRPr lang="sk-SK" noProof="0" dirty="0"/>
          </a:p>
        </p:txBody>
      </p:sp>
      <p:sp>
        <p:nvSpPr>
          <p:cNvPr id="6" name="Zástupný objekt päty 5"/>
          <p:cNvSpPr>
            <a:spLocks noGrp="1"/>
          </p:cNvSpPr>
          <p:nvPr>
            <p:ph type="ftr" sz="quarter" idx="11"/>
          </p:nvPr>
        </p:nvSpPr>
        <p:spPr/>
        <p:txBody>
          <a:bodyPr rtlCol="0"/>
          <a:lstStyle/>
          <a:p>
            <a:pPr rtl="0"/>
            <a:endParaRPr lang="sk-SK" noProof="0" dirty="0"/>
          </a:p>
        </p:txBody>
      </p:sp>
      <p:sp>
        <p:nvSpPr>
          <p:cNvPr id="7" name="Zástupný objekt čísla snímky 6"/>
          <p:cNvSpPr>
            <a:spLocks noGrp="1"/>
          </p:cNvSpPr>
          <p:nvPr>
            <p:ph type="sldNum" sz="quarter" idx="12"/>
          </p:nvPr>
        </p:nvSpPr>
        <p:spPr/>
        <p:txBody>
          <a:bodyPr rtlCol="0"/>
          <a:lstStyle/>
          <a:p>
            <a:pPr algn="r"/>
            <a:fld id="{0FF54DE5-C571-48E8-A5BC-B369434E2F44}" type="slidenum">
              <a:rPr lang="sk-SK" noProof="0" smtClean="0"/>
              <a:pPr algn="r"/>
              <a:t>‹#›</a:t>
            </a:fld>
            <a:endParaRPr lang="sk-SK"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objekt nadpi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sk-SK" noProof="0" dirty="0"/>
              <a:t>Upravte štýly predlohy textu</a:t>
            </a:r>
          </a:p>
        </p:txBody>
      </p:sp>
      <p:sp>
        <p:nvSpPr>
          <p:cNvPr id="3" name="Zástupný objekt text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sk-SK" noProof="0" dirty="0"/>
              <a:t>Upravte štýl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a:p>
            <a:pPr lvl="5" rtl="0"/>
            <a:r>
              <a:rPr lang="sk-SK" noProof="0" dirty="0"/>
              <a:t>Šiesta úroveň</a:t>
            </a:r>
          </a:p>
          <a:p>
            <a:pPr lvl="6" rtl="0"/>
            <a:r>
              <a:rPr lang="sk-SK" noProof="0" dirty="0"/>
              <a:t>Siedma úroveň</a:t>
            </a:r>
          </a:p>
          <a:p>
            <a:pPr lvl="7" rtl="0"/>
            <a:r>
              <a:rPr lang="sk-SK" noProof="0" dirty="0"/>
              <a:t>Ôsma úroveň</a:t>
            </a:r>
          </a:p>
          <a:p>
            <a:pPr lvl="8" rtl="0"/>
            <a:r>
              <a:rPr lang="sk-SK" noProof="0" dirty="0"/>
              <a:t>Deviata úroveň</a:t>
            </a:r>
          </a:p>
        </p:txBody>
      </p:sp>
      <p:sp>
        <p:nvSpPr>
          <p:cNvPr id="4" name="Zástupný objekt dátum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C96735FD-4B0D-4F96-BAB6-F3DADC1A1DD8}" type="datetime1">
              <a:rPr lang="sk-SK" noProof="0" smtClean="0"/>
              <a:pPr/>
              <a:t>8. 1. 2024</a:t>
            </a:fld>
            <a:endParaRPr lang="sk-SK" noProof="0" dirty="0"/>
          </a:p>
        </p:txBody>
      </p:sp>
      <p:sp>
        <p:nvSpPr>
          <p:cNvPr id="5" name="Zástupný objekt päty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sk-SK" noProof="0" dirty="0"/>
          </a:p>
        </p:txBody>
      </p:sp>
      <p:sp>
        <p:nvSpPr>
          <p:cNvPr id="6" name="Zástupný objekt čísla snímky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sk-SK" noProof="0" smtClean="0"/>
              <a:pPr algn="r"/>
              <a:t>‹#›</a:t>
            </a:fld>
            <a:endParaRPr lang="sk-SK" noProof="0" dirty="0"/>
          </a:p>
        </p:txBody>
      </p:sp>
      <p:grpSp>
        <p:nvGrpSpPr>
          <p:cNvPr id="15" name="Skupina 14"/>
          <p:cNvGrpSpPr/>
          <p:nvPr/>
        </p:nvGrpSpPr>
        <p:grpSpPr>
          <a:xfrm>
            <a:off x="1103376" y="1219201"/>
            <a:ext cx="9985248" cy="84403"/>
            <a:chOff x="1073150" y="1219201"/>
            <a:chExt cx="10058400" cy="63125"/>
          </a:xfrm>
        </p:grpSpPr>
        <p:cxnSp>
          <p:nvCxnSpPr>
            <p:cNvPr id="13" name="Rovná spojnica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ov-lex.sk/pravne-predpisy/SK/ZZ/2007/663/#paragraf-2.odsek-2" TargetMode="External"/><Relationship Id="rId2" Type="http://schemas.openxmlformats.org/officeDocument/2006/relationships/hyperlink" Target="https://www.slov-lex.sk/pravne-predpisy/SK/ZZ/2011/406/#poznamky.poznamka-12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ov-lex.sk/pravne-predpisy/SK/ZZ/2003/595/#poznamky.poznamka-37afb" TargetMode="External"/><Relationship Id="rId2" Type="http://schemas.openxmlformats.org/officeDocument/2006/relationships/hyperlink" Target="https://www.slov-lex.sk/pravne-predpisy/SK/ZZ/2003/595/#paragraf-5" TargetMode="External"/><Relationship Id="rId1" Type="http://schemas.openxmlformats.org/officeDocument/2006/relationships/slideLayout" Target="../slideLayouts/slideLayout2.xml"/><Relationship Id="rId4" Type="http://schemas.openxmlformats.org/officeDocument/2006/relationships/hyperlink" Target="https://www.slov-lex.sk/pravne-predpisy/SK/ZZ/2003/595/#paragraf-8.odsek-1.pismeno-r"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financnasprava.sk/_img/pfsedit/Dokumenty_PFS/Zverejnovanie_dok/Dane/Novinky_leg/Priame_dane_uct/2023/2023.03.06_009_DZPaU_2023_I.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lov-lex.sk/pravne-predpisy/SK/ZZ/2004/578/#paragraf-33" TargetMode="External"/><Relationship Id="rId7" Type="http://schemas.openxmlformats.org/officeDocument/2006/relationships/hyperlink" Target="https://www.slov-lex.sk/pravne-predpisy/SK/ZZ/2015/440/" TargetMode="External"/><Relationship Id="rId2" Type="http://schemas.openxmlformats.org/officeDocument/2006/relationships/hyperlink" Target="https://www.slov-lex.sk/pravne-predpisy/SK/ZZ/2015/440/20220615#poznamky.poznamka-6" TargetMode="External"/><Relationship Id="rId1" Type="http://schemas.openxmlformats.org/officeDocument/2006/relationships/slideLayout" Target="../slideLayouts/slideLayout2.xml"/><Relationship Id="rId6" Type="http://schemas.openxmlformats.org/officeDocument/2006/relationships/hyperlink" Target="https://www.slov-lex.sk/pravne-predpisy/SK/ZZ/2014/1/" TargetMode="External"/><Relationship Id="rId5" Type="http://schemas.openxmlformats.org/officeDocument/2006/relationships/hyperlink" Target="https://www.slov-lex.sk/pravne-predpisy/SK/ZZ/2014/1/#paragraf-10" TargetMode="External"/><Relationship Id="rId4" Type="http://schemas.openxmlformats.org/officeDocument/2006/relationships/hyperlink" Target="https://www.slov-lex.sk/pravne-predpisy/SK/ZZ/2004/57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odpora.financnasprava.sk/604339-Ozn%C3%A1menie-platite%C4%BEa-dane-pod%C4%BEa--43-ods-14-z%C3%A1kona-o-dani-z-pr%C3%ADjmov"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financnasprava.sk/_img/pfsedit/Dokumenty_PFS/Zverejnovanie_dok/Dane/Novinky_leg/Priame_dane_uct/2023/2023.04.19_013_DZPaU_2023_I.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odpora.financnasprava.sk/442059-Slu%C5%BEby-s%C3%BAvisiace-so-%C5%A1portom-a-telesnou-v%C3%BDchovou" TargetMode="External"/><Relationship Id="rId2" Type="http://schemas.openxmlformats.org/officeDocument/2006/relationships/hyperlink" Target="https://podpora.financnasprava.sk/096998-V%C3%BDchovn%C3%A9-%C5%A1portov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a:xfrm>
            <a:off x="1104900" y="2292094"/>
            <a:ext cx="5734050" cy="2219691"/>
          </a:xfrm>
        </p:spPr>
        <p:txBody>
          <a:bodyPr rtlCol="0" anchor="ctr">
            <a:normAutofit fontScale="90000"/>
          </a:bodyPr>
          <a:lstStyle/>
          <a:p>
            <a:pPr rtl="0"/>
            <a:r>
              <a:rPr lang="sk-SK" dirty="0"/>
              <a:t>Zdaňovanie v športových organizáciách – zrážková daň </a:t>
            </a:r>
            <a:r>
              <a:rPr lang="sk-SK" sz="2200" dirty="0"/>
              <a:t>od</a:t>
            </a:r>
            <a:r>
              <a:rPr lang="sk-SK" dirty="0"/>
              <a:t> 2024</a:t>
            </a:r>
            <a:endParaRPr lang="en-US" dirty="0"/>
          </a:p>
        </p:txBody>
      </p:sp>
      <p:sp>
        <p:nvSpPr>
          <p:cNvPr id="7" name="Podnadpis 6"/>
          <p:cNvSpPr>
            <a:spLocks noGrp="1"/>
          </p:cNvSpPr>
          <p:nvPr>
            <p:ph type="subTitle" idx="1"/>
          </p:nvPr>
        </p:nvSpPr>
        <p:spPr/>
        <p:txBody>
          <a:bodyPr rtlCol="0">
            <a:normAutofit fontScale="92500" lnSpcReduction="10000"/>
          </a:bodyPr>
          <a:lstStyle/>
          <a:p>
            <a:pPr rtl="0"/>
            <a:endParaRPr lang="sk-SK" dirty="0"/>
          </a:p>
          <a:p>
            <a:pPr rtl="0"/>
            <a:r>
              <a:rPr lang="sk-SK" dirty="0"/>
              <a:t>Ing. Mariana Dvorščíková, MPA  - hlavný kontrolór športu</a:t>
            </a:r>
          </a:p>
          <a:p>
            <a:pPr rtl="0"/>
            <a:r>
              <a:rPr lang="sk-SK" dirty="0"/>
              <a:t>A spoluautor</a:t>
            </a:r>
          </a:p>
          <a:p>
            <a:pPr rtl="0"/>
            <a:r>
              <a:rPr lang="sk-SK" dirty="0"/>
              <a:t>Ing. Jaroslava Lukačovičová (www</a:t>
            </a:r>
            <a:r>
              <a:rPr lang="sk-SK"/>
              <a:t>.mojuctovnik</a:t>
            </a:r>
            <a:r>
              <a:rPr lang="sk-SK" dirty="0"/>
              <a:t>.sk)</a:t>
            </a:r>
            <a:endParaRPr lang="en-US" dirty="0"/>
          </a:p>
        </p:txBody>
      </p:sp>
      <p:pic>
        <p:nvPicPr>
          <p:cNvPr id="4" name="Zástupný symbol obrázka 3" descr="Otvorená kniha na stole, rozmazané police s knihami v pozadí" title="Vzorový obrázok"/>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a:xfrm>
            <a:off x="1104900" y="137319"/>
            <a:ext cx="9980682" cy="1096962"/>
          </a:xfrm>
        </p:spPr>
        <p:txBody>
          <a:bodyPr/>
          <a:lstStyle/>
          <a:p>
            <a:r>
              <a:rPr lang="sk-SK" b="1" dirty="0">
                <a:latin typeface="Arial" panose="020B0604020202020204" pitchFamily="34" charset="0"/>
                <a:cs typeface="Arial" panose="020B0604020202020204" pitchFamily="34" charset="0"/>
              </a:rPr>
              <a:t>Náhrady dobrovoľníka – oslobodenie od dane</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a:bodyPr>
          <a:lstStyle/>
          <a:p>
            <a:pPr marL="0" indent="0">
              <a:lnSpc>
                <a:spcPct val="150000"/>
              </a:lnSpc>
              <a:buNone/>
            </a:pPr>
            <a:r>
              <a:rPr lang="sk-SK" dirty="0">
                <a:solidFill>
                  <a:srgbClr val="202020"/>
                </a:solidFill>
                <a:latin typeface="Arial" panose="020B0604020202020204" pitchFamily="34" charset="0"/>
                <a:cs typeface="Arial" panose="020B0604020202020204" pitchFamily="34" charset="0"/>
              </a:rPr>
              <a:t>Ak športový odborník podľa § 6 ods. 1 písm. a) až d) zákona č. 440/2015 Z. z. o športe, ktorý vykonáva činnosť športového odborníka ako dobrovoľník </a:t>
            </a:r>
            <a:r>
              <a:rPr lang="sk-SK" b="1" dirty="0">
                <a:solidFill>
                  <a:srgbClr val="202020"/>
                </a:solidFill>
                <a:latin typeface="Arial" panose="020B0604020202020204" pitchFamily="34" charset="0"/>
                <a:cs typeface="Arial" panose="020B0604020202020204" pitchFamily="34" charset="0"/>
              </a:rPr>
              <a:t>na základe zmluvy o dobrovoľníckej činnosti podľa § 6 zákona č. 406/2011 </a:t>
            </a:r>
            <a:r>
              <a:rPr lang="sk-SK" dirty="0">
                <a:solidFill>
                  <a:srgbClr val="202020"/>
                </a:solidFill>
                <a:latin typeface="Arial" panose="020B0604020202020204" pitchFamily="34" charset="0"/>
                <a:cs typeface="Arial" panose="020B0604020202020204" pitchFamily="34" charset="0"/>
              </a:rPr>
              <a:t>Z. z. o dobrovoľníctve a o zmene a doplnení niektorých zákonov v znení neskorších predpisov, dosiahne príjem na stravovanie, dopravu, ubytovanie a úhradu nevyhnutných výdavkov na miesto vykonávania dobrovoľníckej činnosti, ktorý bol dohodnutý v zmluve o dobrovoľníckej činnosti podľa § 6 ods. 2 písm. d) zákona o dobrovoľníctve.</a:t>
            </a:r>
          </a:p>
          <a:p>
            <a:pPr marL="0" indent="0">
              <a:buNone/>
            </a:pPr>
            <a:endParaRPr lang="sk-SK" dirty="0">
              <a:solidFill>
                <a:srgbClr val="202020"/>
              </a:solidFill>
              <a:latin typeface="Arial" panose="020B0604020202020204" pitchFamily="34" charset="0"/>
              <a:cs typeface="Arial" panose="020B0604020202020204" pitchFamily="34" charset="0"/>
            </a:endParaRPr>
          </a:p>
          <a:p>
            <a:endParaRPr lang="sk-SK" dirty="0"/>
          </a:p>
        </p:txBody>
      </p:sp>
      <p:sp>
        <p:nvSpPr>
          <p:cNvPr id="4" name="Šípka: doprava 3">
            <a:extLst>
              <a:ext uri="{FF2B5EF4-FFF2-40B4-BE49-F238E27FC236}">
                <a16:creationId xmlns:a16="http://schemas.microsoft.com/office/drawing/2014/main" id="{DAC65217-EE00-4510-A98B-343685949C68}"/>
              </a:ext>
            </a:extLst>
          </p:cNvPr>
          <p:cNvSpPr/>
          <p:nvPr/>
        </p:nvSpPr>
        <p:spPr>
          <a:xfrm>
            <a:off x="8159578" y="5257800"/>
            <a:ext cx="1359243" cy="667265"/>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27023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a:xfrm>
            <a:off x="1104900" y="137319"/>
            <a:ext cx="9980682" cy="1096962"/>
          </a:xfrm>
        </p:spPr>
        <p:txBody>
          <a:bodyPr/>
          <a:lstStyle/>
          <a:p>
            <a:r>
              <a:rPr lang="sk-SK" b="1" dirty="0">
                <a:latin typeface="Arial" panose="020B0604020202020204" pitchFamily="34" charset="0"/>
                <a:cs typeface="Arial" panose="020B0604020202020204" pitchFamily="34" charset="0"/>
              </a:rPr>
              <a:t>Náhrady dobrovoľníka – oslobodenie od dane</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a:bodyPr>
          <a:lstStyle/>
          <a:p>
            <a:pPr marL="0" indent="0">
              <a:lnSpc>
                <a:spcPct val="150000"/>
              </a:lnSpc>
              <a:buNone/>
            </a:pPr>
            <a:r>
              <a:rPr lang="sk-SK" dirty="0">
                <a:solidFill>
                  <a:srgbClr val="00B050"/>
                </a:solidFill>
                <a:latin typeface="Arial" panose="020B0604020202020204" pitchFamily="34" charset="0"/>
                <a:cs typeface="Arial" panose="020B0604020202020204" pitchFamily="34" charset="0"/>
              </a:rPr>
              <a:t>Podľa § 9 ods. 2 písm. x) </a:t>
            </a:r>
            <a:r>
              <a:rPr lang="sk-SK" dirty="0">
                <a:solidFill>
                  <a:srgbClr val="000000"/>
                </a:solidFill>
                <a:latin typeface="Arial" panose="020B0604020202020204" pitchFamily="34" charset="0"/>
                <a:cs typeface="Arial" panose="020B0604020202020204" pitchFamily="34" charset="0"/>
              </a:rPr>
              <a:t>ZDP plnenia poskytované dobrovoľníkovi v súlade s § 6 ods. 2 písm. d) zákona o dobrovoľníctve </a:t>
            </a:r>
            <a:r>
              <a:rPr lang="sk-SK" b="1" dirty="0">
                <a:solidFill>
                  <a:srgbClr val="00B050"/>
                </a:solidFill>
                <a:latin typeface="Arial" panose="020B0604020202020204" pitchFamily="34" charset="0"/>
                <a:cs typeface="Arial" panose="020B0604020202020204" pitchFamily="34" charset="0"/>
              </a:rPr>
              <a:t>sú oslobodené od dane z príjmov </a:t>
            </a:r>
            <a:r>
              <a:rPr lang="sk-SK" b="1" dirty="0">
                <a:solidFill>
                  <a:srgbClr val="000000"/>
                </a:solidFill>
                <a:latin typeface="Arial" panose="020B0604020202020204" pitchFamily="34" charset="0"/>
                <a:cs typeface="Arial" panose="020B0604020202020204" pitchFamily="34" charset="0"/>
              </a:rPr>
              <a:t>fyzickej osoby</a:t>
            </a:r>
            <a:r>
              <a:rPr lang="sk-SK" dirty="0">
                <a:solidFill>
                  <a:srgbClr val="000000"/>
                </a:solidFill>
                <a:latin typeface="Arial" panose="020B0604020202020204" pitchFamily="34" charset="0"/>
                <a:cs typeface="Arial" panose="020B0604020202020204" pitchFamily="34" charset="0"/>
              </a:rPr>
              <a:t>, a to aj vtedy, </a:t>
            </a:r>
            <a:r>
              <a:rPr lang="sk-SK" b="1" dirty="0">
                <a:solidFill>
                  <a:srgbClr val="000000"/>
                </a:solidFill>
                <a:latin typeface="Arial" panose="020B0604020202020204" pitchFamily="34" charset="0"/>
                <a:cs typeface="Arial" panose="020B0604020202020204" pitchFamily="34" charset="0"/>
              </a:rPr>
              <a:t>ak ich príjemcom je športový odborník </a:t>
            </a:r>
            <a:r>
              <a:rPr lang="sk-SK" dirty="0">
                <a:solidFill>
                  <a:srgbClr val="000000"/>
                </a:solidFill>
                <a:latin typeface="Arial" panose="020B0604020202020204" pitchFamily="34" charset="0"/>
                <a:cs typeface="Arial" panose="020B0604020202020204" pitchFamily="34" charset="0"/>
              </a:rPr>
              <a:t>podľa § 6 ods. 1 písm. a) až d) zákona o športe, ktorý vykonáva športovú činnosť ako dobrovoľník</a:t>
            </a:r>
            <a:r>
              <a:rPr lang="sk-SK" u="sng" dirty="0">
                <a:solidFill>
                  <a:srgbClr val="000000"/>
                </a:solidFill>
                <a:latin typeface="Arial" panose="020B0604020202020204" pitchFamily="34" charset="0"/>
                <a:cs typeface="Arial" panose="020B0604020202020204" pitchFamily="34" charset="0"/>
              </a:rPr>
              <a:t> zapísaný v informačnom systéme športu</a:t>
            </a:r>
            <a:r>
              <a:rPr lang="sk-SK" dirty="0">
                <a:solidFill>
                  <a:srgbClr val="000000"/>
                </a:solidFill>
                <a:latin typeface="Arial" panose="020B0604020202020204" pitchFamily="34" charset="0"/>
                <a:cs typeface="Arial" panose="020B0604020202020204" pitchFamily="34" charset="0"/>
              </a:rPr>
              <a:t> (§ 80 ods. 7 zákona o športe) a </a:t>
            </a:r>
            <a:r>
              <a:rPr lang="sk-SK" b="1" dirty="0">
                <a:solidFill>
                  <a:srgbClr val="000000"/>
                </a:solidFill>
                <a:latin typeface="Arial" panose="020B0604020202020204" pitchFamily="34" charset="0"/>
                <a:cs typeface="Arial" panose="020B0604020202020204" pitchFamily="34" charset="0"/>
              </a:rPr>
              <a:t>ktorého príjmy zo športovej činnosti sa na účely ZDP považujú za príjmy z inej samostatnej zárobkovej činnosti </a:t>
            </a:r>
            <a:r>
              <a:rPr lang="sk-SK" dirty="0">
                <a:solidFill>
                  <a:srgbClr val="000000"/>
                </a:solidFill>
                <a:latin typeface="Arial" panose="020B0604020202020204" pitchFamily="34" charset="0"/>
                <a:cs typeface="Arial" panose="020B0604020202020204" pitchFamily="34" charset="0"/>
              </a:rPr>
              <a:t>podľa § 6 ods. 2 písm. e) tohto zákona.</a:t>
            </a:r>
            <a:endParaRPr lang="sk-SK"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7409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a:xfrm>
            <a:off x="1104900" y="137319"/>
            <a:ext cx="9980682" cy="1096962"/>
          </a:xfrm>
        </p:spPr>
        <p:txBody>
          <a:bodyPr/>
          <a:lstStyle/>
          <a:p>
            <a:r>
              <a:rPr lang="sk-SK" b="1" dirty="0">
                <a:latin typeface="Arial" panose="020B0604020202020204" pitchFamily="34" charset="0"/>
                <a:cs typeface="Arial" panose="020B0604020202020204" pitchFamily="34" charset="0"/>
              </a:rPr>
              <a:t>Náhrady dobrovoľníka – náhrada za stratu času</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a:bodyPr>
          <a:lstStyle/>
          <a:p>
            <a:pPr marL="0" indent="0">
              <a:lnSpc>
                <a:spcPct val="150000"/>
              </a:lnSpc>
              <a:buNone/>
            </a:pPr>
            <a:r>
              <a:rPr lang="sk-SK" dirty="0">
                <a:solidFill>
                  <a:srgbClr val="000000"/>
                </a:solidFill>
                <a:latin typeface="Arial" panose="020B0604020202020204" pitchFamily="34" charset="0"/>
                <a:cs typeface="Arial" panose="020B0604020202020204" pitchFamily="34" charset="0"/>
              </a:rPr>
              <a:t>Podľa § 6 ods. 2 písm e) možno dobrovoľníkovi vyplatiť:</a:t>
            </a:r>
          </a:p>
          <a:p>
            <a:pPr marL="0" indent="0">
              <a:lnSpc>
                <a:spcPct val="150000"/>
              </a:lnSpc>
              <a:buNone/>
            </a:pPr>
            <a:r>
              <a:rPr lang="sk-SK" sz="2800" b="1" dirty="0">
                <a:solidFill>
                  <a:srgbClr val="00B050"/>
                </a:solidFill>
                <a:latin typeface="Arial" panose="020B0604020202020204" pitchFamily="34" charset="0"/>
                <a:cs typeface="Arial" panose="020B0604020202020204" pitchFamily="34" charset="0"/>
              </a:rPr>
              <a:t>náhradu za stratu času dobrovoľníka zapísaného v informačnom systéme športu </a:t>
            </a:r>
            <a:r>
              <a:rPr lang="sk-SK" sz="2800" dirty="0">
                <a:solidFill>
                  <a:schemeClr val="tx2"/>
                </a:solidFill>
                <a:latin typeface="Arial" panose="020B0604020202020204" pitchFamily="34" charset="0"/>
                <a:cs typeface="Arial" panose="020B0604020202020204" pitchFamily="34" charset="0"/>
              </a:rPr>
              <a:t>za každú hodinu vykonávania dobrovoľníckej činnosti v športe </a:t>
            </a:r>
            <a:r>
              <a:rPr lang="sk-SK" sz="2800" b="1" dirty="0">
                <a:solidFill>
                  <a:schemeClr val="tx2"/>
                </a:solidFill>
                <a:latin typeface="Arial" panose="020B0604020202020204" pitchFamily="34" charset="0"/>
                <a:cs typeface="Arial" panose="020B0604020202020204" pitchFamily="34" charset="0"/>
              </a:rPr>
              <a:t>najviac vo výške hodinovej minimálnej mzdy,</a:t>
            </a:r>
            <a:r>
              <a:rPr lang="sk-SK" sz="2800" b="1" i="1" u="sng" baseline="30000" dirty="0">
                <a:solidFill>
                  <a:schemeClr val="tx2"/>
                </a:solidFill>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12a</a:t>
            </a:r>
            <a:r>
              <a:rPr lang="sk-SK" sz="2800" b="1" i="1" u="sng" dirty="0">
                <a:solidFill>
                  <a:schemeClr val="tx2"/>
                </a:solidFill>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a:t>
            </a:r>
            <a:endParaRPr lang="sk-SK" sz="2800" b="1" dirty="0">
              <a:solidFill>
                <a:schemeClr val="tx2"/>
              </a:solidFill>
              <a:latin typeface="Arial" panose="020B0604020202020204" pitchFamily="34" charset="0"/>
              <a:cs typeface="Arial" panose="020B0604020202020204" pitchFamily="34" charset="0"/>
            </a:endParaRPr>
          </a:p>
          <a:p>
            <a:pPr marL="0" indent="0">
              <a:buNone/>
            </a:pPr>
            <a:r>
              <a:rPr lang="sk-SK" sz="1400" dirty="0"/>
              <a:t>   -----------</a:t>
            </a:r>
          </a:p>
          <a:p>
            <a:pPr marL="0" indent="0">
              <a:buNone/>
            </a:pPr>
            <a:r>
              <a:rPr lang="pl-PL" sz="1400" dirty="0"/>
              <a:t>   12a) </a:t>
            </a:r>
            <a:r>
              <a:rPr lang="pl-PL" sz="1400" i="1" dirty="0">
                <a:hlinkClick r:id="rId3" tooltip="Odkaz na predpis alebo ustanovenie"/>
              </a:rPr>
              <a:t>§ 2 ods. 2 zákona č. 663/2007 Z. z.</a:t>
            </a:r>
            <a:r>
              <a:rPr lang="pl-PL" sz="1400" dirty="0"/>
              <a:t> o minimálnej mzde.</a:t>
            </a:r>
          </a:p>
          <a:p>
            <a:endParaRPr lang="sk-SK" sz="1200" dirty="0"/>
          </a:p>
        </p:txBody>
      </p:sp>
    </p:spTree>
    <p:extLst>
      <p:ext uri="{BB962C8B-B14F-4D97-AF65-F5344CB8AC3E}">
        <p14:creationId xmlns:p14="http://schemas.microsoft.com/office/powerpoint/2010/main" val="12581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a:xfrm>
            <a:off x="1104900" y="137319"/>
            <a:ext cx="9980682" cy="1096962"/>
          </a:xfrm>
        </p:spPr>
        <p:txBody>
          <a:bodyPr/>
          <a:lstStyle/>
          <a:p>
            <a:r>
              <a:rPr lang="sk-SK" b="1" dirty="0">
                <a:latin typeface="Arial" panose="020B0604020202020204" pitchFamily="34" charset="0"/>
                <a:cs typeface="Arial" panose="020B0604020202020204" pitchFamily="34" charset="0"/>
              </a:rPr>
              <a:t>Náhrady dobrovoľníka – náhrada za stratu času / zdaňovanie</a:t>
            </a: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a:bodyPr>
          <a:lstStyle/>
          <a:p>
            <a:pPr marL="0" indent="0">
              <a:lnSpc>
                <a:spcPct val="150000"/>
              </a:lnSpc>
              <a:buNone/>
            </a:pPr>
            <a:r>
              <a:rPr lang="sk-SK" b="1" dirty="0">
                <a:solidFill>
                  <a:schemeClr val="tx2"/>
                </a:solidFill>
                <a:latin typeface="Arial" panose="020B0604020202020204" pitchFamily="34" charset="0"/>
                <a:cs typeface="Arial" panose="020B0604020202020204" pitchFamily="34" charset="0"/>
              </a:rPr>
              <a:t>Podľa § 8 ods. 1 písm r) </a:t>
            </a:r>
            <a:r>
              <a:rPr lang="sk-SK" dirty="0">
                <a:solidFill>
                  <a:srgbClr val="FF0000"/>
                </a:solidFill>
                <a:latin typeface="Arial" panose="020B0604020202020204" pitchFamily="34" charset="0"/>
                <a:cs typeface="Arial" panose="020B0604020202020204" pitchFamily="34" charset="0"/>
              </a:rPr>
              <a:t>sa za ostatné príjmy</a:t>
            </a:r>
            <a:r>
              <a:rPr lang="sk-SK" dirty="0">
                <a:solidFill>
                  <a:schemeClr val="tx2"/>
                </a:solidFill>
                <a:latin typeface="Arial" panose="020B0604020202020204" pitchFamily="34" charset="0"/>
                <a:cs typeface="Arial" panose="020B0604020202020204" pitchFamily="34" charset="0"/>
              </a:rPr>
              <a:t>, </a:t>
            </a:r>
            <a:r>
              <a:rPr lang="pl-PL" dirty="0">
                <a:solidFill>
                  <a:schemeClr val="tx2"/>
                </a:solidFill>
                <a:latin typeface="Arial" panose="020B0604020202020204" pitchFamily="34" charset="0"/>
                <a:cs typeface="Arial" panose="020B0604020202020204" pitchFamily="34" charset="0"/>
              </a:rPr>
              <a:t> ak nejde o príjmy podľa </a:t>
            </a:r>
            <a:r>
              <a:rPr lang="pl-PL" b="1" i="1" dirty="0">
                <a:solidFill>
                  <a:schemeClr val="tx2"/>
                </a:solidFill>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 5 až 7</a:t>
            </a:r>
            <a:r>
              <a:rPr lang="pl-PL" dirty="0">
                <a:solidFill>
                  <a:schemeClr val="tx2"/>
                </a:solidFill>
                <a:latin typeface="Arial" panose="020B0604020202020204" pitchFamily="34" charset="0"/>
                <a:cs typeface="Arial" panose="020B0604020202020204" pitchFamily="34" charset="0"/>
              </a:rPr>
              <a:t>,  považuje </a:t>
            </a:r>
            <a:r>
              <a:rPr lang="sk-SK" dirty="0">
                <a:solidFill>
                  <a:srgbClr val="FF0000"/>
                </a:solidFill>
                <a:latin typeface="Arial" panose="020B0604020202020204" pitchFamily="34" charset="0"/>
                <a:cs typeface="Arial" panose="020B0604020202020204" pitchFamily="34" charset="0"/>
              </a:rPr>
              <a:t>náhrada za stratu času dobrovoľníka </a:t>
            </a:r>
            <a:r>
              <a:rPr lang="sk-SK" dirty="0">
                <a:solidFill>
                  <a:schemeClr val="tx2"/>
                </a:solidFill>
                <a:latin typeface="Arial" panose="020B0604020202020204" pitchFamily="34" charset="0"/>
                <a:cs typeface="Arial" panose="020B0604020202020204" pitchFamily="34" charset="0"/>
              </a:rPr>
              <a:t>zapísaného v informačnom systéme športu podľa osobitného predpisu</a:t>
            </a:r>
            <a:r>
              <a:rPr lang="sk-SK" dirty="0"/>
              <a:t>,</a:t>
            </a:r>
            <a:r>
              <a:rPr lang="sk-SK" b="1" i="1" baseline="30000" dirty="0">
                <a:hlinkClick r:id="rId3" tooltip="Odkaz na predpis alebo ustanovenie"/>
              </a:rPr>
              <a:t>37afb</a:t>
            </a:r>
            <a:r>
              <a:rPr lang="sk-SK" b="1" i="1" dirty="0">
                <a:hlinkClick r:id="rId3" tooltip="Odkaz na predpis alebo ustanovenie"/>
              </a:rPr>
              <a:t>)</a:t>
            </a:r>
            <a:endParaRPr lang="sk-SK" b="1" i="1" dirty="0"/>
          </a:p>
          <a:p>
            <a:pPr marL="0" indent="0">
              <a:lnSpc>
                <a:spcPct val="150000"/>
              </a:lnSpc>
              <a:buNone/>
            </a:pPr>
            <a:r>
              <a:rPr lang="sk-SK" dirty="0">
                <a:solidFill>
                  <a:schemeClr val="tx2"/>
                </a:solidFill>
                <a:latin typeface="Arial" panose="020B0604020202020204" pitchFamily="34" charset="0"/>
                <a:cs typeface="Arial" panose="020B0604020202020204" pitchFamily="34" charset="0"/>
              </a:rPr>
              <a:t>Zároveň v  § 9  ods. 1 písm m) je stanovené</a:t>
            </a:r>
            <a:r>
              <a:rPr lang="sk-SK" b="1" dirty="0">
                <a:solidFill>
                  <a:srgbClr val="00B050"/>
                </a:solidFill>
                <a:latin typeface="Arial" panose="020B0604020202020204" pitchFamily="34" charset="0"/>
                <a:cs typeface="Arial" panose="020B0604020202020204" pitchFamily="34" charset="0"/>
              </a:rPr>
              <a:t> oslobodenie </a:t>
            </a:r>
            <a:r>
              <a:rPr lang="sk-SK" dirty="0">
                <a:solidFill>
                  <a:schemeClr val="tx2"/>
                </a:solidFill>
                <a:latin typeface="Arial" panose="020B0604020202020204" pitchFamily="34" charset="0"/>
                <a:cs typeface="Arial" panose="020B0604020202020204" pitchFamily="34" charset="0"/>
              </a:rPr>
              <a:t>príjmu dosiahnutého</a:t>
            </a:r>
            <a:br>
              <a:rPr lang="sk-SK" dirty="0">
                <a:solidFill>
                  <a:schemeClr val="tx2"/>
                </a:solidFill>
                <a:latin typeface="Arial" panose="020B0604020202020204" pitchFamily="34" charset="0"/>
                <a:cs typeface="Arial" panose="020B0604020202020204" pitchFamily="34" charset="0"/>
              </a:rPr>
            </a:br>
            <a:r>
              <a:rPr lang="sk-SK" dirty="0">
                <a:solidFill>
                  <a:schemeClr val="tx2"/>
                </a:solidFill>
                <a:latin typeface="Arial" panose="020B0604020202020204" pitchFamily="34" charset="0"/>
                <a:cs typeface="Arial" panose="020B0604020202020204" pitchFamily="34" charset="0"/>
              </a:rPr>
              <a:t>podľa </a:t>
            </a:r>
            <a:r>
              <a:rPr lang="sk-SK" b="1" i="1" u="sng" dirty="0">
                <a:solidFill>
                  <a:schemeClr val="tx2"/>
                </a:solidFill>
                <a:latin typeface="Arial" panose="020B0604020202020204" pitchFamily="34" charset="0"/>
                <a:cs typeface="Arial" panose="020B0604020202020204" pitchFamily="34" charset="0"/>
                <a:hlinkClick r:id="rId4" tooltip="Odkaz na predpis alebo ustanovenie">
                  <a:extLst>
                    <a:ext uri="{A12FA001-AC4F-418D-AE19-62706E023703}">
                      <ahyp:hlinkClr xmlns:ahyp="http://schemas.microsoft.com/office/drawing/2018/hyperlinkcolor" val="tx"/>
                    </a:ext>
                  </a:extLst>
                </a:hlinkClick>
              </a:rPr>
              <a:t>§ 8 ods. 1 písm. r)</a:t>
            </a:r>
            <a:r>
              <a:rPr lang="sk-SK" dirty="0">
                <a:solidFill>
                  <a:srgbClr val="00B050"/>
                </a:solidFill>
                <a:latin typeface="Arial" panose="020B0604020202020204" pitchFamily="34" charset="0"/>
                <a:cs typeface="Arial" panose="020B0604020202020204" pitchFamily="34" charset="0"/>
              </a:rPr>
              <a:t>, ak úhrn týchto príjmov nepresiahne </a:t>
            </a:r>
            <a:r>
              <a:rPr lang="sk-SK" dirty="0">
                <a:solidFill>
                  <a:schemeClr val="tx2"/>
                </a:solidFill>
                <a:latin typeface="Arial" panose="020B0604020202020204" pitchFamily="34" charset="0"/>
                <a:cs typeface="Arial" panose="020B0604020202020204" pitchFamily="34" charset="0"/>
              </a:rPr>
              <a:t>v zdaňovacom období </a:t>
            </a:r>
            <a:r>
              <a:rPr lang="sk-SK" b="1" dirty="0">
                <a:solidFill>
                  <a:srgbClr val="00B050"/>
                </a:solidFill>
                <a:latin typeface="Arial" panose="020B0604020202020204" pitchFamily="34" charset="0"/>
                <a:cs typeface="Arial" panose="020B0604020202020204" pitchFamily="34" charset="0"/>
              </a:rPr>
              <a:t>500 eur</a:t>
            </a:r>
            <a:r>
              <a:rPr lang="sk-SK" b="1" dirty="0">
                <a:solidFill>
                  <a:schemeClr val="tx2"/>
                </a:solidFill>
                <a:latin typeface="Arial" panose="020B0604020202020204" pitchFamily="34" charset="0"/>
                <a:cs typeface="Arial" panose="020B0604020202020204" pitchFamily="34" charset="0"/>
              </a:rPr>
              <a:t>, </a:t>
            </a:r>
            <a:r>
              <a:rPr lang="sk-SK" dirty="0">
                <a:solidFill>
                  <a:schemeClr val="tx2"/>
                </a:solidFill>
                <a:latin typeface="Arial" panose="020B0604020202020204" pitchFamily="34" charset="0"/>
                <a:cs typeface="Arial" panose="020B0604020202020204" pitchFamily="34" charset="0"/>
              </a:rPr>
              <a:t>pričom ak takto vymedzené príjmy presiahnu 500 eur, do základu dane sa zahrnú len príjmy nad takto ustanovenú sumu; výdavky k príjmom zahrnovaným do základu dane sa zistia rovnakým pomerom, ako je pomer príjmov zahrnovaných do základu dane k celkovým príjmom,</a:t>
            </a:r>
          </a:p>
        </p:txBody>
      </p:sp>
    </p:spTree>
    <p:extLst>
      <p:ext uri="{BB962C8B-B14F-4D97-AF65-F5344CB8AC3E}">
        <p14:creationId xmlns:p14="http://schemas.microsoft.com/office/powerpoint/2010/main" val="63273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7750" y="3155694"/>
            <a:ext cx="10096500" cy="2219691"/>
          </a:xfrm>
        </p:spPr>
        <p:txBody>
          <a:bodyPr rtlCol="0">
            <a:normAutofit fontScale="90000"/>
          </a:bodyPr>
          <a:lstStyle/>
          <a:p>
            <a:br>
              <a:rPr lang="sk-SK" sz="3600" dirty="0"/>
            </a:br>
            <a:br>
              <a:rPr lang="sk-SK" sz="3600" dirty="0"/>
            </a:br>
            <a:br>
              <a:rPr lang="sk-SK" sz="3600" dirty="0"/>
            </a:br>
            <a:r>
              <a:rPr lang="sk-SK" sz="3600" dirty="0">
                <a:solidFill>
                  <a:srgbClr val="0070C0"/>
                </a:solidFill>
                <a:hlinkClick r:id="rId2">
                  <a:extLst>
                    <a:ext uri="{A12FA001-AC4F-418D-AE19-62706E023703}">
                      <ahyp:hlinkClr xmlns:ahyp="http://schemas.microsoft.com/office/drawing/2018/hyperlinkcolor" val="tx"/>
                    </a:ext>
                  </a:extLst>
                </a:hlinkClick>
              </a:rPr>
              <a:t>https://www.financnasprava.sk//_img/pfsedit/Dokumenty_PFS/Zverejnovanie_dok/Dane/Novinky_leg/Priame_dane_uct/2023/2023.03.06_009_DZPaU_2023_I.pdf</a:t>
            </a:r>
            <a:br>
              <a:rPr lang="sk-SK" dirty="0"/>
            </a:br>
            <a:br>
              <a:rPr lang="sk-SK" dirty="0"/>
            </a:br>
            <a:endParaRPr lang="sk-SK" dirty="0"/>
          </a:p>
        </p:txBody>
      </p:sp>
      <p:sp>
        <p:nvSpPr>
          <p:cNvPr id="3" name="Podtitul 2"/>
          <p:cNvSpPr>
            <a:spLocks noGrp="1"/>
          </p:cNvSpPr>
          <p:nvPr>
            <p:ph type="subTitle" idx="1"/>
          </p:nvPr>
        </p:nvSpPr>
        <p:spPr>
          <a:xfrm>
            <a:off x="1047749" y="1802450"/>
            <a:ext cx="10096501" cy="955565"/>
          </a:xfrm>
        </p:spPr>
        <p:txBody>
          <a:bodyPr rtlCol="0">
            <a:normAutofit/>
          </a:bodyPr>
          <a:lstStyle/>
          <a:p>
            <a:pPr algn="ctr"/>
            <a:r>
              <a:rPr lang="sk-SK" sz="2400" b="1" dirty="0">
                <a:solidFill>
                  <a:schemeClr val="tx2"/>
                </a:solidFill>
                <a:latin typeface="Arial" panose="020B0604020202020204" pitchFamily="34" charset="0"/>
                <a:cs typeface="Arial" panose="020B0604020202020204" pitchFamily="34" charset="0"/>
              </a:rPr>
              <a:t>Informácie FRSR</a:t>
            </a:r>
            <a:br>
              <a:rPr lang="sk-SK" sz="2400" b="1" dirty="0">
                <a:solidFill>
                  <a:schemeClr val="tx2"/>
                </a:solidFill>
                <a:latin typeface="Arial" panose="020B0604020202020204" pitchFamily="34" charset="0"/>
                <a:cs typeface="Arial" panose="020B0604020202020204" pitchFamily="34" charset="0"/>
              </a:rPr>
            </a:br>
            <a:r>
              <a:rPr lang="sk-SK" sz="2400" b="1" dirty="0">
                <a:solidFill>
                  <a:schemeClr val="tx2"/>
                </a:solidFill>
                <a:latin typeface="Arial" panose="020B0604020202020204" pitchFamily="34" charset="0"/>
                <a:cs typeface="Arial" panose="020B0604020202020204" pitchFamily="34" charset="0"/>
              </a:rPr>
              <a:t>k novele zákona o dobrovoľníctve</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F1ADA-8A42-43E5-8933-D2C353A521ED}"/>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Ako odmeniť spolupracujúce osoby alebo športovcov? </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0012421F-B3C4-4209-B8D1-A2815D751483}"/>
              </a:ext>
            </a:extLst>
          </p:cNvPr>
          <p:cNvSpPr>
            <a:spLocks noGrp="1"/>
          </p:cNvSpPr>
          <p:nvPr>
            <p:ph idx="1"/>
          </p:nvPr>
        </p:nvSpPr>
        <p:spPr/>
        <p:txBody>
          <a:bodyPr/>
          <a:lstStyle/>
          <a:p>
            <a:pPr marL="0" indent="0">
              <a:buNone/>
            </a:pPr>
            <a:r>
              <a:rPr lang="sk-SK" dirty="0">
                <a:latin typeface="Arial" panose="020B0604020202020204" pitchFamily="34" charset="0"/>
                <a:ea typeface="Calibri" panose="020F0502020204030204" pitchFamily="34" charset="0"/>
                <a:cs typeface="Arial" panose="020B0604020202020204" pitchFamily="34" charset="0"/>
              </a:rPr>
              <a:t>Pr. výdavky bez zmluvného vzťahu. </a:t>
            </a:r>
          </a:p>
          <a:p>
            <a:pPr marL="0" indent="0">
              <a:buNone/>
            </a:pPr>
            <a:r>
              <a:rPr lang="sk-SK" dirty="0">
                <a:latin typeface="Arial" panose="020B0604020202020204" pitchFamily="34" charset="0"/>
                <a:ea typeface="Calibri" panose="020F0502020204030204" pitchFamily="34" charset="0"/>
                <a:cs typeface="Arial" panose="020B0604020202020204" pitchFamily="34" charset="0"/>
              </a:rPr>
              <a:t>Takéto príležitostné príjmy sú u fyzickej osoby definované ako príjmy podľa </a:t>
            </a:r>
          </a:p>
          <a:p>
            <a:pPr marL="0" indent="0">
              <a:buNone/>
            </a:pPr>
            <a:r>
              <a:rPr lang="sk-SK" b="1" dirty="0">
                <a:latin typeface="Arial" panose="020B0604020202020204" pitchFamily="34" charset="0"/>
                <a:ea typeface="Calibri" panose="020F0502020204030204" pitchFamily="34" charset="0"/>
                <a:cs typeface="Arial" panose="020B0604020202020204" pitchFamily="34" charset="0"/>
              </a:rPr>
              <a:t>§ 8, odsek 1, písmeno a) Ostatnými príjmami, ak nejde o príjmy podľa § 5 až 7 sú:</a:t>
            </a:r>
          </a:p>
          <a:p>
            <a:pPr marL="0" indent="0">
              <a:buNone/>
            </a:pPr>
            <a:r>
              <a:rPr lang="sk-SK" dirty="0">
                <a:solidFill>
                  <a:srgbClr val="00B050"/>
                </a:solidFill>
                <a:latin typeface="Arial" panose="020B0604020202020204" pitchFamily="34" charset="0"/>
                <a:cs typeface="Arial" panose="020B0604020202020204" pitchFamily="34" charset="0"/>
              </a:rPr>
              <a:t>príjmy z príležitostných činností </a:t>
            </a:r>
            <a:r>
              <a:rPr lang="sk-SK" dirty="0">
                <a:latin typeface="Arial" panose="020B0604020202020204" pitchFamily="34" charset="0"/>
                <a:cs typeface="Arial" panose="020B0604020202020204" pitchFamily="34" charset="0"/>
              </a:rPr>
              <a:t>vrátane príjmov z príležitostnej poľnohospodárskej výroby, lesného a vodného hospodárstva a z príležitostného prenájmu hnuteľných vecí; za príjem z príležitostnej činnosti podľa tohto ustanovenia </a:t>
            </a:r>
            <a:r>
              <a:rPr lang="sk-SK" b="1" dirty="0">
                <a:solidFill>
                  <a:srgbClr val="FF0000"/>
                </a:solidFill>
                <a:latin typeface="Arial" panose="020B0604020202020204" pitchFamily="34" charset="0"/>
                <a:cs typeface="Arial" panose="020B0604020202020204" pitchFamily="34" charset="0"/>
              </a:rPr>
              <a:t>sa nepovažuje príjem dosahovaný z činnosti vykonávanej na základe zmluvného vzťahu</a:t>
            </a:r>
            <a:r>
              <a:rPr lang="sk-SK" b="1" dirty="0">
                <a:latin typeface="Arial" panose="020B0604020202020204" pitchFamily="34" charset="0"/>
                <a:cs typeface="Arial" panose="020B0604020202020204" pitchFamily="34" charset="0"/>
              </a:rPr>
              <a:t>, ak vyplácajúci daňovník, ktorý je právnickou osobou alebo fyzickou osobou s príjmami podľa § 6, môže znížiť základ dane podľa § 17 až 29 o odmenu vyplatenú na základe dokladu spĺňajúceho náležitosti účtovného dokladu</a:t>
            </a:r>
          </a:p>
          <a:p>
            <a:pPr marL="0" indent="0">
              <a:buNone/>
            </a:pPr>
            <a:r>
              <a:rPr lang="sk-SK" dirty="0">
                <a:solidFill>
                  <a:srgbClr val="FF0000"/>
                </a:solidFill>
                <a:latin typeface="Arial" panose="020B0604020202020204" pitchFamily="34" charset="0"/>
                <a:cs typeface="Arial" panose="020B0604020202020204" pitchFamily="34" charset="0"/>
              </a:rPr>
              <a:t>POZOR takýto výdavok NIE je možné uplatniť z dotácií z MŠVVaŠ SR</a:t>
            </a:r>
            <a:endParaRPr lang="sk-SK" dirty="0"/>
          </a:p>
        </p:txBody>
      </p:sp>
    </p:spTree>
    <p:extLst>
      <p:ext uri="{BB962C8B-B14F-4D97-AF65-F5344CB8AC3E}">
        <p14:creationId xmlns:p14="http://schemas.microsoft.com/office/powerpoint/2010/main" val="34977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F1ADA-8A42-43E5-8933-D2C353A521ED}"/>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Ako odmeniť spolupracujúce osoby alebo športovcov?</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0012421F-B3C4-4209-B8D1-A2815D751483}"/>
              </a:ext>
            </a:extLst>
          </p:cNvPr>
          <p:cNvSpPr>
            <a:spLocks noGrp="1"/>
          </p:cNvSpPr>
          <p:nvPr>
            <p:ph idx="1"/>
          </p:nvPr>
        </p:nvSpPr>
        <p:spPr/>
        <p:txBody>
          <a:bodyPr>
            <a:normAutofit fontScale="92500" lnSpcReduction="20000"/>
          </a:bodyPr>
          <a:lstStyle/>
          <a:p>
            <a:pPr marL="0" indent="0">
              <a:lnSpc>
                <a:spcPct val="150000"/>
              </a:lnSpc>
              <a:spcBef>
                <a:spcPts val="0"/>
              </a:spcBef>
              <a:buNone/>
            </a:pPr>
            <a:r>
              <a:rPr lang="sk-SK" dirty="0">
                <a:latin typeface="Arial" panose="020B0604020202020204" pitchFamily="34" charset="0"/>
                <a:ea typeface="Calibri" panose="020F0502020204030204" pitchFamily="34" charset="0"/>
                <a:cs typeface="Arial" panose="020B0604020202020204" pitchFamily="34" charset="0"/>
              </a:rPr>
              <a:t>Ak teda takejto fyzickej osobe vyplatíte daný príjem:</a:t>
            </a:r>
          </a:p>
          <a:p>
            <a:pPr marL="285750" indent="-285750">
              <a:lnSpc>
                <a:spcPct val="150000"/>
              </a:lnSpc>
              <a:spcBef>
                <a:spcPts val="0"/>
              </a:spcBef>
              <a:buFontTx/>
              <a:buChar char="-"/>
            </a:pPr>
            <a:r>
              <a:rPr lang="sk-SK" dirty="0">
                <a:solidFill>
                  <a:srgbClr val="7030A0"/>
                </a:solidFill>
                <a:latin typeface="Arial" panose="020B0604020202020204" pitchFamily="34" charset="0"/>
                <a:ea typeface="Calibri" panose="020F0502020204030204" pitchFamily="34" charset="0"/>
                <a:cs typeface="Arial" panose="020B0604020202020204" pitchFamily="34" charset="0"/>
              </a:rPr>
              <a:t>Bez uzatvorenej zmluvy </a:t>
            </a:r>
            <a:r>
              <a:rPr lang="sk-SK" dirty="0">
                <a:latin typeface="Arial" panose="020B0604020202020204" pitchFamily="34" charset="0"/>
                <a:ea typeface="Calibri" panose="020F0502020204030204" pitchFamily="34" charset="0"/>
                <a:cs typeface="Arial" panose="020B0604020202020204" pitchFamily="34" charset="0"/>
              </a:rPr>
              <a:t>(napríklad na základe internej smernice alebo zápisu orgánu)</a:t>
            </a:r>
          </a:p>
          <a:p>
            <a:pPr marL="285750" indent="-285750">
              <a:lnSpc>
                <a:spcPct val="150000"/>
              </a:lnSpc>
              <a:spcBef>
                <a:spcPts val="0"/>
              </a:spcBef>
              <a:buFontTx/>
              <a:buChar char="-"/>
            </a:pPr>
            <a:r>
              <a:rPr lang="sk-SK" dirty="0">
                <a:solidFill>
                  <a:srgbClr val="7030A0"/>
                </a:solidFill>
                <a:latin typeface="Arial" panose="020B0604020202020204" pitchFamily="34" charset="0"/>
                <a:ea typeface="Calibri" panose="020F0502020204030204" pitchFamily="34" charset="0"/>
                <a:cs typeface="Arial" panose="020B0604020202020204" pitchFamily="34" charset="0"/>
              </a:rPr>
              <a:t>Len na základe bezhotovostného prevodu </a:t>
            </a:r>
          </a:p>
          <a:p>
            <a:pPr marL="285750" indent="-285750">
              <a:lnSpc>
                <a:spcPct val="150000"/>
              </a:lnSpc>
              <a:spcBef>
                <a:spcPts val="0"/>
              </a:spcBef>
              <a:buFontTx/>
              <a:buChar char="-"/>
            </a:pPr>
            <a:r>
              <a:rPr lang="sk-SK" dirty="0">
                <a:solidFill>
                  <a:srgbClr val="FF0000"/>
                </a:solidFill>
                <a:latin typeface="Arial" panose="020B0604020202020204" pitchFamily="34" charset="0"/>
                <a:ea typeface="Calibri" panose="020F0502020204030204" pitchFamily="34" charset="0"/>
                <a:cs typeface="Arial" panose="020B0604020202020204" pitchFamily="34" charset="0"/>
              </a:rPr>
              <a:t>Je to pre vás výdavok </a:t>
            </a:r>
            <a:r>
              <a:rPr lang="sk-SK" dirty="0">
                <a:latin typeface="Arial" panose="020B0604020202020204" pitchFamily="34" charset="0"/>
                <a:ea typeface="Calibri" panose="020F0502020204030204" pitchFamily="34" charset="0"/>
                <a:cs typeface="Arial" panose="020B0604020202020204" pitchFamily="34" charset="0"/>
              </a:rPr>
              <a:t>v rámci hlavnej činnosti, teda </a:t>
            </a:r>
            <a:r>
              <a:rPr lang="sk-SK" sz="2400" b="1" dirty="0">
                <a:solidFill>
                  <a:srgbClr val="FF0000"/>
                </a:solidFill>
                <a:latin typeface="Arial" panose="020B0604020202020204" pitchFamily="34" charset="0"/>
                <a:ea typeface="Calibri" panose="020F0502020204030204" pitchFamily="34" charset="0"/>
                <a:cs typeface="Arial" panose="020B0604020202020204" pitchFamily="34" charset="0"/>
              </a:rPr>
              <a:t>nedaňový, </a:t>
            </a:r>
            <a:r>
              <a:rPr lang="sk-SK" dirty="0">
                <a:solidFill>
                  <a:srgbClr val="FF0000"/>
                </a:solidFill>
                <a:latin typeface="Arial" panose="020B0604020202020204" pitchFamily="34" charset="0"/>
                <a:ea typeface="Calibri" panose="020F0502020204030204" pitchFamily="34" charset="0"/>
                <a:cs typeface="Arial" panose="020B0604020202020204" pitchFamily="34" charset="0"/>
              </a:rPr>
              <a:t>resp. vynaložený na príjmy ktoré nie sú </a:t>
            </a:r>
            <a:r>
              <a:rPr lang="sk-SK" dirty="0">
                <a:latin typeface="Arial" panose="020B0604020202020204" pitchFamily="34" charset="0"/>
                <a:ea typeface="Calibri" panose="020F0502020204030204" pitchFamily="34" charset="0"/>
                <a:cs typeface="Arial" panose="020B0604020202020204" pitchFamily="34" charset="0"/>
              </a:rPr>
              <a:t>predmetom dane, alebo sú oslobodené od dane</a:t>
            </a:r>
          </a:p>
          <a:p>
            <a:pPr marL="285750" indent="-285750">
              <a:lnSpc>
                <a:spcPct val="150000"/>
              </a:lnSpc>
              <a:spcBef>
                <a:spcPts val="0"/>
              </a:spcBef>
              <a:buFontTx/>
              <a:buChar char="-"/>
            </a:pPr>
            <a:endParaRPr lang="sk-SK"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Bef>
                <a:spcPts val="0"/>
              </a:spcBef>
              <a:buNone/>
            </a:pPr>
            <a:r>
              <a:rPr lang="sk-SK" b="1" dirty="0">
                <a:latin typeface="Arial" panose="020B0604020202020204" pitchFamily="34" charset="0"/>
                <a:cs typeface="Arial" panose="020B0604020202020204" pitchFamily="34" charset="0"/>
              </a:rPr>
              <a:t>Je to pre danú osobu príjem oslobodený od dane z príjmov do </a:t>
            </a:r>
            <a:r>
              <a:rPr lang="sk-SK" b="1" dirty="0">
                <a:solidFill>
                  <a:srgbClr val="7030A0"/>
                </a:solidFill>
                <a:latin typeface="Arial" panose="020B0604020202020204" pitchFamily="34" charset="0"/>
                <a:cs typeface="Arial" panose="020B0604020202020204" pitchFamily="34" charset="0"/>
              </a:rPr>
              <a:t>500 euro/rok</a:t>
            </a:r>
          </a:p>
          <a:p>
            <a:pPr marL="0" indent="0">
              <a:lnSpc>
                <a:spcPct val="150000"/>
              </a:lnSpc>
              <a:spcBef>
                <a:spcPts val="0"/>
              </a:spcBef>
              <a:buNone/>
            </a:pPr>
            <a:r>
              <a:rPr lang="sk-SK" b="1" dirty="0">
                <a:latin typeface="Arial" panose="020B0604020202020204" pitchFamily="34" charset="0"/>
                <a:cs typeface="Arial" panose="020B0604020202020204" pitchFamily="34" charset="0"/>
              </a:rPr>
              <a:t>Ak je príjem vyplatený na zmluvnom základe, je to pre danú osobu ostatný príjem podľa § 8, odsek 1/ písmeno a), ktorý uvádza do svojho daňového priznania, no vyplácajúci daňovník uvedené nemôže použiť na zníženie základu dane</a:t>
            </a:r>
            <a:r>
              <a:rPr lang="sk-SK" dirty="0">
                <a:latin typeface="Arial" panose="020B0604020202020204" pitchFamily="34" charset="0"/>
                <a:cs typeface="Arial" panose="020B0604020202020204" pitchFamily="34" charset="0"/>
              </a:rPr>
              <a:t>.       </a:t>
            </a:r>
          </a:p>
          <a:p>
            <a:pPr marL="0" indent="0">
              <a:buNone/>
            </a:pPr>
            <a:r>
              <a:rPr lang="sk-SK" sz="2400" dirty="0">
                <a:solidFill>
                  <a:srgbClr val="FF0000"/>
                </a:solidFill>
                <a:latin typeface="Arial" panose="020B0604020202020204" pitchFamily="34" charset="0"/>
                <a:cs typeface="Arial" panose="020B0604020202020204" pitchFamily="34" charset="0"/>
              </a:rPr>
              <a:t>POZOR takýto výdavok NIE je možné uplatniť z dotácií z MŠVVaŠ SR</a:t>
            </a:r>
            <a:endParaRPr lang="sk-SK" sz="2400" dirty="0"/>
          </a:p>
        </p:txBody>
      </p:sp>
    </p:spTree>
    <p:extLst>
      <p:ext uri="{BB962C8B-B14F-4D97-AF65-F5344CB8AC3E}">
        <p14:creationId xmlns:p14="http://schemas.microsoft.com/office/powerpoint/2010/main" val="283228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BFA71B-EE26-462B-918F-BB4506456AB9}"/>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Iná možnosť formy odmeny spolupracujúcej osoby/ športovca</a:t>
            </a:r>
          </a:p>
        </p:txBody>
      </p:sp>
      <p:sp>
        <p:nvSpPr>
          <p:cNvPr id="3" name="Zástupný objekt pre obsah 2">
            <a:extLst>
              <a:ext uri="{FF2B5EF4-FFF2-40B4-BE49-F238E27FC236}">
                <a16:creationId xmlns:a16="http://schemas.microsoft.com/office/drawing/2014/main" id="{CAA54BF1-7340-4085-A39E-C77449296438}"/>
              </a:ext>
            </a:extLst>
          </p:cNvPr>
          <p:cNvSpPr>
            <a:spLocks noGrp="1"/>
          </p:cNvSpPr>
          <p:nvPr>
            <p:ph idx="1"/>
          </p:nvPr>
        </p:nvSpPr>
        <p:spPr>
          <a:xfrm>
            <a:off x="1104900" y="1600200"/>
            <a:ext cx="9982200" cy="5181600"/>
          </a:xfrm>
        </p:spPr>
        <p:txBody>
          <a:bodyPr>
            <a:normAutofit fontScale="92500" lnSpcReduction="20000"/>
          </a:bodyPr>
          <a:lstStyle/>
          <a:p>
            <a:pPr marL="0" indent="0">
              <a:lnSpc>
                <a:spcPct val="120000"/>
              </a:lnSpc>
              <a:spcBef>
                <a:spcPts val="0"/>
              </a:spcBef>
              <a:buNone/>
            </a:pPr>
            <a:r>
              <a:rPr lang="sk-SK" b="1" dirty="0">
                <a:latin typeface="Arial" panose="020B0604020202020204" pitchFamily="34" charset="0"/>
                <a:cs typeface="Arial" panose="020B0604020202020204" pitchFamily="34" charset="0"/>
              </a:rPr>
              <a:t>Podpory a príspevky z OZ – oslobodený príjem </a:t>
            </a:r>
            <a:r>
              <a:rPr lang="sk-SK" b="1" dirty="0">
                <a:solidFill>
                  <a:srgbClr val="00B050"/>
                </a:solidFill>
                <a:latin typeface="Arial" panose="020B0604020202020204" pitchFamily="34" charset="0"/>
                <a:cs typeface="Arial" panose="020B0604020202020204" pitchFamily="34" charset="0"/>
              </a:rPr>
              <a:t>(§9, odsek 2),písmeno j)</a:t>
            </a:r>
          </a:p>
          <a:p>
            <a:pPr marL="0" indent="0">
              <a:lnSpc>
                <a:spcPct val="120000"/>
              </a:lnSpc>
              <a:spcBef>
                <a:spcPts val="0"/>
              </a:spcBef>
              <a:buNone/>
            </a:pPr>
            <a:r>
              <a:rPr lang="sk-SK" dirty="0">
                <a:latin typeface="Arial" panose="020B0604020202020204" pitchFamily="34" charset="0"/>
                <a:cs typeface="Arial" panose="020B0604020202020204" pitchFamily="34" charset="0"/>
              </a:rPr>
              <a:t>štipendiá poskytované z prostriedkov štátneho rozpočtu alebo poskytované vysokými školami a obdobné plnenia poskytované zo zahraničia, štipendiá poskytované žiakom podľa osobitného predpisu, podnikové štipendiá poskytované študentom vysokých škôl podľa osobitného predpisu, </a:t>
            </a:r>
            <a:r>
              <a:rPr lang="sk-SK" b="1" dirty="0">
                <a:highlight>
                  <a:srgbClr val="FFFF00"/>
                </a:highlight>
                <a:latin typeface="Arial" panose="020B0604020202020204" pitchFamily="34" charset="0"/>
                <a:cs typeface="Arial" panose="020B0604020202020204" pitchFamily="34" charset="0"/>
              </a:rPr>
              <a:t>podpory a príspevky z prostriedkov nadácií a občianskych združení, </a:t>
            </a:r>
            <a:r>
              <a:rPr lang="sk-SK" b="1" dirty="0">
                <a:latin typeface="Arial" panose="020B0604020202020204" pitchFamily="34" charset="0"/>
                <a:cs typeface="Arial" panose="020B0604020202020204" pitchFamily="34" charset="0"/>
              </a:rPr>
              <a:t>neziskových organizácií a neinvestičných fondov vrátane nepeňažného plnenia, podpory a príspevky poskytované z prostriedkov štátneho rozpočtu, rozpočtov obcí, vyšších územných celkov a štátnych fondov vrátane nepeňažného plnenia okrem platieb prijatých ako náhrada za stratu príjmu alebo v súvislosti s výkonom činností, z ktorých plynú príjmy podľa § 5 a 6</a:t>
            </a:r>
            <a:r>
              <a:rPr lang="sk-SK" dirty="0">
                <a:latin typeface="Arial" panose="020B0604020202020204" pitchFamily="34" charset="0"/>
                <a:cs typeface="Arial" panose="020B0604020202020204" pitchFamily="34" charset="0"/>
              </a:rPr>
              <a:t>, ak nejde o platby poskytnuté podľa osobitného predpisu.</a:t>
            </a:r>
          </a:p>
          <a:p>
            <a:pPr marL="0" indent="0">
              <a:lnSpc>
                <a:spcPct val="120000"/>
              </a:lnSpc>
              <a:spcBef>
                <a:spcPts val="0"/>
              </a:spcBef>
              <a:buNone/>
            </a:pPr>
            <a:endParaRPr lang="sk-SK" dirty="0">
              <a:latin typeface="Arial" panose="020B0604020202020204" pitchFamily="34" charset="0"/>
              <a:cs typeface="Arial" panose="020B0604020202020204" pitchFamily="34" charset="0"/>
            </a:endParaRPr>
          </a:p>
          <a:p>
            <a:pPr marL="0" indent="0">
              <a:lnSpc>
                <a:spcPct val="120000"/>
              </a:lnSpc>
              <a:spcBef>
                <a:spcPts val="0"/>
              </a:spcBef>
              <a:buNone/>
            </a:pPr>
            <a:r>
              <a:rPr lang="sk-SK" i="1" dirty="0">
                <a:solidFill>
                  <a:srgbClr val="0070C0"/>
                </a:solidFill>
                <a:latin typeface="Arial" panose="020B0604020202020204" pitchFamily="34" charset="0"/>
                <a:cs typeface="Arial" panose="020B0604020202020204" pitchFamily="34" charset="0"/>
              </a:rPr>
              <a:t>Vhodné napríklad pre športové kluby ako internou smernicou dohodnuté tzv. reprezentačné, alebo odmena za dobré umiestnenie, príspevok na nákup športových potrieb, v prípade ak to nie je na činnosť, ktorú príjemca vykonáva bežne v zamestnaní alebo v rámci podnikania. Rovnako vhodné na preplatenie vzdelávania členov alebo štatutárov združení.</a:t>
            </a:r>
          </a:p>
          <a:p>
            <a:endParaRPr lang="sk-SK" dirty="0"/>
          </a:p>
        </p:txBody>
      </p:sp>
    </p:spTree>
    <p:extLst>
      <p:ext uri="{BB962C8B-B14F-4D97-AF65-F5344CB8AC3E}">
        <p14:creationId xmlns:p14="http://schemas.microsoft.com/office/powerpoint/2010/main" val="14964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8D3F59-2213-49CB-99F7-786FDE2AE0F8}"/>
              </a:ext>
            </a:extLst>
          </p:cNvPr>
          <p:cNvSpPr>
            <a:spLocks noGrp="1"/>
          </p:cNvSpPr>
          <p:nvPr>
            <p:ph type="title"/>
          </p:nvPr>
        </p:nvSpPr>
        <p:spPr>
          <a:xfrm>
            <a:off x="1104899" y="2971805"/>
            <a:ext cx="10071099" cy="2294461"/>
          </a:xfrm>
        </p:spPr>
        <p:txBody>
          <a:bodyPr/>
          <a:lstStyle/>
          <a:p>
            <a:r>
              <a:rPr lang="sk-SK" dirty="0"/>
              <a:t>Novela zákona o dani z príjmov  - zrážková daň</a:t>
            </a:r>
          </a:p>
        </p:txBody>
      </p:sp>
    </p:spTree>
    <p:extLst>
      <p:ext uri="{BB962C8B-B14F-4D97-AF65-F5344CB8AC3E}">
        <p14:creationId xmlns:p14="http://schemas.microsoft.com/office/powerpoint/2010/main" val="24867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b="1" dirty="0">
                <a:latin typeface="Arial" panose="020B0604020202020204" pitchFamily="34" charset="0"/>
                <a:cs typeface="Arial" panose="020B0604020202020204" pitchFamily="34" charset="0"/>
              </a:rPr>
              <a:t>Novinky v zdaňovaní od 1.1.2024 – zrážková daň</a:t>
            </a:r>
            <a:br>
              <a:rPr lang="sk-SK" dirty="0"/>
            </a:br>
            <a:endParaRPr lang="sk-SK" dirty="0"/>
          </a:p>
        </p:txBody>
      </p:sp>
      <p:sp>
        <p:nvSpPr>
          <p:cNvPr id="4" name="Obdĺžnik 3">
            <a:extLst>
              <a:ext uri="{FF2B5EF4-FFF2-40B4-BE49-F238E27FC236}">
                <a16:creationId xmlns:a16="http://schemas.microsoft.com/office/drawing/2014/main" id="{693930F6-6DC8-4F34-8E87-5FFA33EDB5F8}"/>
              </a:ext>
            </a:extLst>
          </p:cNvPr>
          <p:cNvSpPr/>
          <p:nvPr/>
        </p:nvSpPr>
        <p:spPr>
          <a:xfrm>
            <a:off x="1104900" y="1582340"/>
            <a:ext cx="9980682" cy="4585871"/>
          </a:xfrm>
          <a:prstGeom prst="rect">
            <a:avLst/>
          </a:prstGeom>
        </p:spPr>
        <p:txBody>
          <a:bodyPr wrap="square">
            <a:spAutoFit/>
          </a:bodyPr>
          <a:lstStyle/>
          <a:p>
            <a:r>
              <a:rPr lang="sk-SK" sz="2000" b="1" dirty="0">
                <a:latin typeface="Arial" panose="020B0604020202020204" pitchFamily="34" charset="0"/>
                <a:cs typeface="Arial" panose="020B0604020202020204" pitchFamily="34" charset="0"/>
              </a:rPr>
              <a:t>Zavedenie zrážkovej dane z príjmov v prípade </a:t>
            </a:r>
            <a:r>
              <a:rPr lang="sk-SK" sz="2400" b="1" dirty="0">
                <a:latin typeface="Arial" panose="020B0604020202020204" pitchFamily="34" charset="0"/>
                <a:cs typeface="Arial" panose="020B0604020202020204" pitchFamily="34" charset="0"/>
              </a:rPr>
              <a:t>športových odborníkov</a:t>
            </a:r>
          </a:p>
          <a:p>
            <a:endParaRPr lang="sk-SK" sz="2000" dirty="0">
              <a:latin typeface="Arial" panose="020B0604020202020204" pitchFamily="34" charset="0"/>
              <a:cs typeface="Arial" panose="020B0604020202020204" pitchFamily="34" charset="0"/>
            </a:endParaRPr>
          </a:p>
          <a:p>
            <a:r>
              <a:rPr lang="sk-SK" sz="2000" b="1" dirty="0">
                <a:latin typeface="Arial" panose="020B0604020202020204" pitchFamily="34" charset="0"/>
                <a:cs typeface="Arial" panose="020B0604020202020204" pitchFamily="34" charset="0"/>
              </a:rPr>
              <a:t>Daň vyberaná zrážkou je definovaná v Zákone o dani z príjmov </a:t>
            </a:r>
          </a:p>
          <a:p>
            <a:r>
              <a:rPr lang="sk-SK" sz="2000" b="1" dirty="0">
                <a:solidFill>
                  <a:srgbClr val="00B050"/>
                </a:solidFill>
                <a:latin typeface="Arial" panose="020B0604020202020204" pitchFamily="34" charset="0"/>
                <a:cs typeface="Arial" panose="020B0604020202020204" pitchFamily="34" charset="0"/>
              </a:rPr>
              <a:t>§ 43 odsek 3 odsek 3, </a:t>
            </a:r>
          </a:p>
          <a:p>
            <a:r>
              <a:rPr lang="sk-SK" sz="2000" dirty="0">
                <a:latin typeface="Arial" panose="020B0604020202020204" pitchFamily="34" charset="0"/>
                <a:cs typeface="Arial" panose="020B0604020202020204" pitchFamily="34" charset="0"/>
              </a:rPr>
              <a:t>Daň z príjmov plynúcich zo zdrojov na území Slovenskej republiky daňovníkom s obmedzenou daňovou povinnosťou a neobmedzenou daňovou povinnosťou sa vyberá zrážkou, ak ide o:</a:t>
            </a:r>
          </a:p>
          <a:p>
            <a:endParaRPr lang="sk-SK" sz="2000" b="1" dirty="0">
              <a:latin typeface="Arial" panose="020B0604020202020204" pitchFamily="34" charset="0"/>
              <a:cs typeface="Arial" panose="020B0604020202020204" pitchFamily="34" charset="0"/>
            </a:endParaRPr>
          </a:p>
          <a:p>
            <a:r>
              <a:rPr lang="sk-SK" sz="2000" b="1" dirty="0">
                <a:solidFill>
                  <a:srgbClr val="00B050"/>
                </a:solidFill>
                <a:latin typeface="Arial" panose="020B0604020202020204" pitchFamily="34" charset="0"/>
                <a:cs typeface="Arial" panose="020B0604020202020204" pitchFamily="34" charset="0"/>
              </a:rPr>
              <a:t>písmeno u)</a:t>
            </a:r>
          </a:p>
          <a:p>
            <a:r>
              <a:rPr lang="sk-SK" sz="2000" b="1" dirty="0">
                <a:solidFill>
                  <a:srgbClr val="00B050"/>
                </a:solidFill>
                <a:latin typeface="Arial" panose="020B0604020202020204" pitchFamily="34" charset="0"/>
                <a:cs typeface="Arial" panose="020B0604020202020204" pitchFamily="34" charset="0"/>
              </a:rPr>
              <a:t>príjmy </a:t>
            </a:r>
            <a:r>
              <a:rPr lang="sk-SK" sz="2800" b="1" u="sng" dirty="0">
                <a:solidFill>
                  <a:srgbClr val="00B050"/>
                </a:solidFill>
                <a:latin typeface="Arial" panose="020B0604020202020204" pitchFamily="34" charset="0"/>
                <a:cs typeface="Arial" panose="020B0604020202020204" pitchFamily="34" charset="0"/>
              </a:rPr>
              <a:t>z činnosti športového odborníka </a:t>
            </a:r>
            <a:r>
              <a:rPr lang="sk-SK" sz="2000" b="1" dirty="0">
                <a:solidFill>
                  <a:srgbClr val="00B050"/>
                </a:solidFill>
                <a:latin typeface="Arial" panose="020B0604020202020204" pitchFamily="34" charset="0"/>
                <a:cs typeface="Arial" panose="020B0604020202020204" pitchFamily="34" charset="0"/>
              </a:rPr>
              <a:t>podľa osobitného predpisu, ak daňovník neuplatní postup podľa odseku 14.</a:t>
            </a:r>
          </a:p>
          <a:p>
            <a:endParaRPr lang="sk-SK" sz="2000" dirty="0">
              <a:latin typeface="Arial" panose="020B0604020202020204" pitchFamily="34" charset="0"/>
              <a:cs typeface="Arial" panose="020B0604020202020204" pitchFamily="34" charset="0"/>
            </a:endParaRPr>
          </a:p>
          <a:p>
            <a:r>
              <a:rPr lang="sk-SK" sz="2000" dirty="0">
                <a:latin typeface="Arial" panose="020B0604020202020204" pitchFamily="34" charset="0"/>
                <a:cs typeface="Arial" panose="020B0604020202020204" pitchFamily="34" charset="0"/>
              </a:rPr>
              <a:t>Osobitným predpisom je v tomto prípade Zákon o športe a jeho nasledovné časti:</a:t>
            </a:r>
            <a:br>
              <a:rPr lang="sk-SK" sz="2000" dirty="0">
                <a:latin typeface="Arial" panose="020B0604020202020204" pitchFamily="34" charset="0"/>
                <a:cs typeface="Arial" panose="020B0604020202020204" pitchFamily="34" charset="0"/>
              </a:rPr>
            </a:br>
            <a:r>
              <a:rPr lang="sk-SK" sz="2000" dirty="0">
                <a:latin typeface="Arial" panose="020B0604020202020204" pitchFamily="34" charset="0"/>
                <a:cs typeface="Arial" panose="020B0604020202020204" pitchFamily="34" charset="0"/>
              </a:rPr>
              <a:t>§ 4 ods. 3 písm. c), ods. 4 písm. a), b) a d) a § 6 ods. 1 písm. a) až d) a § 45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8D3F59-2213-49CB-99F7-786FDE2AE0F8}"/>
              </a:ext>
            </a:extLst>
          </p:cNvPr>
          <p:cNvSpPr>
            <a:spLocks noGrp="1"/>
          </p:cNvSpPr>
          <p:nvPr>
            <p:ph type="title"/>
          </p:nvPr>
        </p:nvSpPr>
        <p:spPr>
          <a:xfrm>
            <a:off x="1104899" y="2971805"/>
            <a:ext cx="10071099" cy="2294461"/>
          </a:xfrm>
        </p:spPr>
        <p:txBody>
          <a:bodyPr/>
          <a:lstStyle/>
          <a:p>
            <a:r>
              <a:rPr lang="sk-SK" dirty="0"/>
              <a:t>Novela zákona 406/2011 z.</a:t>
            </a:r>
            <a:r>
              <a:rPr lang="sk-SK" sz="2800" dirty="0"/>
              <a:t>z</a:t>
            </a:r>
            <a:r>
              <a:rPr lang="sk-SK" dirty="0"/>
              <a:t>.</a:t>
            </a:r>
            <a:br>
              <a:rPr lang="sk-SK" dirty="0"/>
            </a:br>
            <a:r>
              <a:rPr lang="sk-SK" sz="3200" dirty="0"/>
              <a:t>o</a:t>
            </a:r>
            <a:r>
              <a:rPr lang="sk-SK" dirty="0"/>
              <a:t> dobrovoľníctve</a:t>
            </a:r>
          </a:p>
        </p:txBody>
      </p:sp>
    </p:spTree>
    <p:extLst>
      <p:ext uri="{BB962C8B-B14F-4D97-AF65-F5344CB8AC3E}">
        <p14:creationId xmlns:p14="http://schemas.microsoft.com/office/powerpoint/2010/main" val="15855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fontScale="90000"/>
          </a:bodyPr>
          <a:lstStyle/>
          <a:p>
            <a:r>
              <a:rPr lang="sk-SK" b="1" dirty="0">
                <a:latin typeface="Arial" panose="020B0604020202020204" pitchFamily="34" charset="0"/>
                <a:cs typeface="Arial" panose="020B0604020202020204" pitchFamily="34" charset="0"/>
              </a:rPr>
              <a:t>Osobitný predpis: Zákon o športe 440/2015 Zb. z. </a:t>
            </a:r>
            <a:r>
              <a:rPr lang="sk-SK" b="1" dirty="0">
                <a:solidFill>
                  <a:srgbClr val="000000"/>
                </a:solidFill>
                <a:latin typeface="Arial" panose="020B0604020202020204" pitchFamily="34" charset="0"/>
                <a:cs typeface="Arial" panose="020B0604020202020204" pitchFamily="34" charset="0"/>
              </a:rPr>
              <a:t>§ 4 ods. 3 písm. c), ods. 4 písm. a), b) a d) a § 6 ods. 1 písm. a) až d) a § 45 </a:t>
            </a:r>
            <a:endParaRPr lang="en-US" b="1" dirty="0">
              <a:latin typeface="Arial" panose="020B0604020202020204" pitchFamily="34" charset="0"/>
              <a:cs typeface="Arial" panose="020B0604020202020204" pitchFamily="34" charset="0"/>
            </a:endParaRPr>
          </a:p>
        </p:txBody>
      </p:sp>
      <p:sp>
        <p:nvSpPr>
          <p:cNvPr id="14" name="Zástupný symbol obsahu 13"/>
          <p:cNvSpPr>
            <a:spLocks noGrp="1"/>
          </p:cNvSpPr>
          <p:nvPr>
            <p:ph idx="1"/>
          </p:nvPr>
        </p:nvSpPr>
        <p:spPr>
          <a:xfrm>
            <a:off x="1104900" y="1778000"/>
            <a:ext cx="9982200" cy="4394200"/>
          </a:xfrm>
        </p:spPr>
        <p:txBody>
          <a:bodyPr rtlCol="0">
            <a:normAutofit lnSpcReduction="10000"/>
          </a:bodyPr>
          <a:lstStyle/>
          <a:p>
            <a:pPr marL="0" indent="0">
              <a:lnSpc>
                <a:spcPct val="100000"/>
              </a:lnSpc>
              <a:spcBef>
                <a:spcPts val="600"/>
              </a:spcBef>
              <a:buNone/>
            </a:pPr>
            <a:r>
              <a:rPr lang="sk-SK" sz="1100" u="sng" dirty="0">
                <a:solidFill>
                  <a:srgbClr val="000000"/>
                </a:solidFill>
                <a:latin typeface="Arial" panose="020B0604020202020204" pitchFamily="34" charset="0"/>
              </a:rPr>
              <a:t>§ 4 ods. 3 písmeno c)</a:t>
            </a:r>
          </a:p>
          <a:p>
            <a:pPr marL="0" indent="0" algn="just">
              <a:lnSpc>
                <a:spcPct val="100000"/>
              </a:lnSpc>
              <a:spcBef>
                <a:spcPts val="600"/>
              </a:spcBef>
              <a:buNone/>
            </a:pPr>
            <a:r>
              <a:rPr lang="sk-SK" sz="1100" dirty="0">
                <a:latin typeface="Arial" panose="020B0604020202020204" pitchFamily="34" charset="0"/>
                <a:cs typeface="Arial" panose="020B0604020202020204" pitchFamily="34" charset="0"/>
              </a:rPr>
              <a:t>(3) </a:t>
            </a:r>
            <a:r>
              <a:rPr lang="sk-SK" sz="1100" b="1" u="sng" dirty="0">
                <a:latin typeface="Arial" panose="020B0604020202020204" pitchFamily="34" charset="0"/>
                <a:cs typeface="Arial" panose="020B0604020202020204" pitchFamily="34" charset="0"/>
              </a:rPr>
              <a:t>Profesionálny</a:t>
            </a:r>
            <a:r>
              <a:rPr lang="sk-SK" sz="1100" dirty="0">
                <a:latin typeface="Arial" panose="020B0604020202020204" pitchFamily="34" charset="0"/>
                <a:cs typeface="Arial" panose="020B0604020202020204" pitchFamily="34" charset="0"/>
              </a:rPr>
              <a:t> športovec vykonáva šport</a:t>
            </a:r>
          </a:p>
          <a:p>
            <a:pPr marL="0" indent="0">
              <a:lnSpc>
                <a:spcPct val="100000"/>
              </a:lnSpc>
              <a:spcBef>
                <a:spcPts val="600"/>
              </a:spcBef>
              <a:buNone/>
            </a:pPr>
            <a:r>
              <a:rPr lang="pl-PL" sz="1100" dirty="0">
                <a:latin typeface="Arial" panose="020B0604020202020204" pitchFamily="34" charset="0"/>
                <a:cs typeface="Arial" panose="020B0604020202020204" pitchFamily="34" charset="0"/>
              </a:rPr>
              <a:t>c) ako samostatne zárobkovo činná osoba.</a:t>
            </a:r>
          </a:p>
          <a:p>
            <a:pPr marL="0" indent="0">
              <a:lnSpc>
                <a:spcPct val="100000"/>
              </a:lnSpc>
              <a:spcBef>
                <a:spcPts val="600"/>
              </a:spcBef>
              <a:buNone/>
            </a:pPr>
            <a:r>
              <a:rPr lang="pl-PL" sz="1100" u="sng" dirty="0">
                <a:latin typeface="Arial" panose="020B0604020202020204" pitchFamily="34" charset="0"/>
                <a:cs typeface="Arial" panose="020B0604020202020204" pitchFamily="34" charset="0"/>
              </a:rPr>
              <a:t>§ 4 ods. 4 písmeno a),b) a d)</a:t>
            </a:r>
          </a:p>
          <a:p>
            <a:pPr marL="0" indent="0" algn="just">
              <a:lnSpc>
                <a:spcPct val="100000"/>
              </a:lnSpc>
              <a:spcBef>
                <a:spcPts val="600"/>
              </a:spcBef>
              <a:buNone/>
            </a:pPr>
            <a:r>
              <a:rPr lang="sk-SK" sz="1100" dirty="0">
                <a:latin typeface="Arial" panose="020B0604020202020204" pitchFamily="34" charset="0"/>
                <a:cs typeface="Arial" panose="020B0604020202020204" pitchFamily="34" charset="0"/>
              </a:rPr>
              <a:t>(4) </a:t>
            </a:r>
            <a:r>
              <a:rPr lang="sk-SK" sz="1100" b="1" u="sng" dirty="0">
                <a:latin typeface="Arial" panose="020B0604020202020204" pitchFamily="34" charset="0"/>
                <a:cs typeface="Arial" panose="020B0604020202020204" pitchFamily="34" charset="0"/>
              </a:rPr>
              <a:t>Amatérsky</a:t>
            </a:r>
            <a:r>
              <a:rPr lang="sk-SK" sz="1100" dirty="0">
                <a:latin typeface="Arial" panose="020B0604020202020204" pitchFamily="34" charset="0"/>
                <a:cs typeface="Arial" panose="020B0604020202020204" pitchFamily="34" charset="0"/>
              </a:rPr>
              <a:t> športovec vykonáva šport</a:t>
            </a:r>
          </a:p>
          <a:p>
            <a:pPr marL="0" indent="0" algn="just">
              <a:lnSpc>
                <a:spcPct val="100000"/>
              </a:lnSpc>
              <a:spcBef>
                <a:spcPts val="600"/>
              </a:spcBef>
              <a:buNone/>
            </a:pPr>
            <a:r>
              <a:rPr lang="sk-SK" sz="1100" dirty="0">
                <a:latin typeface="Arial" panose="020B0604020202020204" pitchFamily="34" charset="0"/>
                <a:cs typeface="Arial" panose="020B0604020202020204" pitchFamily="34" charset="0"/>
              </a:rPr>
              <a:t>a) na základe zmluvy o amatérskom vykonávaní športu, ak</a:t>
            </a:r>
          </a:p>
          <a:p>
            <a:pPr marL="0" indent="0" algn="just">
              <a:lnSpc>
                <a:spcPct val="100000"/>
              </a:lnSpc>
              <a:spcBef>
                <a:spcPts val="600"/>
              </a:spcBef>
              <a:buNone/>
            </a:pPr>
            <a:r>
              <a:rPr lang="sk-SK" sz="1100" dirty="0">
                <a:latin typeface="Arial" panose="020B0604020202020204" pitchFamily="34" charset="0"/>
                <a:cs typeface="Arial" panose="020B0604020202020204" pitchFamily="34" charset="0"/>
              </a:rPr>
              <a:t>b) na základe zmluvy o príprave talentovaného športovca,</a:t>
            </a:r>
          </a:p>
          <a:p>
            <a:pPr marL="0" indent="0" algn="just">
              <a:lnSpc>
                <a:spcPct val="100000"/>
              </a:lnSpc>
              <a:spcBef>
                <a:spcPts val="600"/>
              </a:spcBef>
              <a:buNone/>
            </a:pPr>
            <a:r>
              <a:rPr lang="sk-SK" sz="1100" dirty="0">
                <a:latin typeface="Arial" panose="020B0604020202020204" pitchFamily="34" charset="0"/>
                <a:cs typeface="Arial" panose="020B0604020202020204" pitchFamily="34" charset="0"/>
              </a:rPr>
              <a:t>d) Bez zmluvy.</a:t>
            </a:r>
          </a:p>
          <a:p>
            <a:pPr marL="0" indent="0" algn="just">
              <a:buNone/>
            </a:pPr>
            <a:r>
              <a:rPr lang="sk-SK" sz="2800" dirty="0">
                <a:solidFill>
                  <a:srgbClr val="FF0000"/>
                </a:solidFill>
                <a:latin typeface="Arial" panose="020B0604020202020204" pitchFamily="34" charset="0"/>
                <a:cs typeface="Arial" panose="020B0604020202020204" pitchFamily="34" charset="0"/>
              </a:rPr>
              <a:t>POZOR: hoc odvolávka 29aa odkazuje aj na § 4 ods. 3 písm. c), ods. 4 písm. a), b) a d) Zákona o športe, podľa metodického usmernenia MFSR sa zrážková daň netýka profesionálnych a ani amatérskych športovcov. </a:t>
            </a:r>
            <a:r>
              <a:rPr lang="sk-SK" sz="2800" b="1" dirty="0">
                <a:solidFill>
                  <a:srgbClr val="FF0000"/>
                </a:solidFill>
                <a:latin typeface="Arial" panose="020B0604020202020204" pitchFamily="34" charset="0"/>
                <a:cs typeface="Arial" panose="020B0604020202020204" pitchFamily="34" charset="0"/>
              </a:rPr>
              <a:t>Zrážková daň sa vzťahuje výlučne len na športového odborníka podľa § 6 ods. 1 písm a) až d) Zákona </a:t>
            </a:r>
            <a:r>
              <a:rPr lang="sk-SK" sz="2800" b="1">
                <a:solidFill>
                  <a:srgbClr val="FF0000"/>
                </a:solidFill>
                <a:latin typeface="Arial" panose="020B0604020202020204" pitchFamily="34" charset="0"/>
                <a:cs typeface="Arial" panose="020B0604020202020204" pitchFamily="34" charset="0"/>
              </a:rPr>
              <a:t>o športe !</a:t>
            </a:r>
            <a:endParaRPr lang="sk-SK"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fontScale="90000"/>
          </a:bodyPr>
          <a:lstStyle/>
          <a:p>
            <a:r>
              <a:rPr lang="sk-SK" b="1" dirty="0">
                <a:latin typeface="Arial" panose="020B0604020202020204" pitchFamily="34" charset="0"/>
                <a:cs typeface="Arial" panose="020B0604020202020204" pitchFamily="34" charset="0"/>
              </a:rPr>
              <a:t>Osobitný predpis: Zákon o športe 440/2015 Zb. z. </a:t>
            </a:r>
            <a:r>
              <a:rPr lang="sk-SK" b="1" dirty="0">
                <a:solidFill>
                  <a:srgbClr val="000000"/>
                </a:solidFill>
                <a:latin typeface="Arial" panose="020B0604020202020204" pitchFamily="34" charset="0"/>
                <a:cs typeface="Arial" panose="020B0604020202020204" pitchFamily="34" charset="0"/>
              </a:rPr>
              <a:t>§ 4 ods. 3 písm. c), ods. 4 písm. a), b) a d) a § 6 ods. 1 písm. a) až d) a § 45 </a:t>
            </a:r>
            <a:endParaRPr lang="en-US" b="1" dirty="0">
              <a:latin typeface="Arial" panose="020B0604020202020204" pitchFamily="34" charset="0"/>
              <a:cs typeface="Arial" panose="020B0604020202020204" pitchFamily="34" charset="0"/>
            </a:endParaRPr>
          </a:p>
        </p:txBody>
      </p:sp>
      <p:sp>
        <p:nvSpPr>
          <p:cNvPr id="14" name="Zástupný symbol obsahu 13"/>
          <p:cNvSpPr>
            <a:spLocks noGrp="1"/>
          </p:cNvSpPr>
          <p:nvPr>
            <p:ph idx="1"/>
          </p:nvPr>
        </p:nvSpPr>
        <p:spPr>
          <a:xfrm>
            <a:off x="1104900" y="1778000"/>
            <a:ext cx="9982200" cy="4394200"/>
          </a:xfrm>
        </p:spPr>
        <p:txBody>
          <a:bodyPr rtlCol="0">
            <a:normAutofit fontScale="92500" lnSpcReduction="10000"/>
          </a:bodyPr>
          <a:lstStyle/>
          <a:p>
            <a:pPr marL="0" indent="0" algn="just">
              <a:buNone/>
            </a:pPr>
            <a:r>
              <a:rPr lang="sk-SK" b="1" dirty="0">
                <a:solidFill>
                  <a:srgbClr val="000000"/>
                </a:solidFill>
                <a:latin typeface="Open Sans" panose="020B0606030504020204" pitchFamily="34" charset="0"/>
              </a:rPr>
              <a:t>§ 6 ods. </a:t>
            </a:r>
            <a:r>
              <a:rPr lang="sk-SK" dirty="0">
                <a:solidFill>
                  <a:schemeClr val="tx2"/>
                </a:solidFill>
                <a:latin typeface="Arial" panose="020B0604020202020204" pitchFamily="34" charset="0"/>
                <a:cs typeface="Arial" panose="020B0604020202020204" pitchFamily="34" charset="0"/>
              </a:rPr>
              <a:t>1 Športovým odborníkom je: </a:t>
            </a:r>
          </a:p>
          <a:p>
            <a:pPr marL="457200" indent="-457200" algn="just">
              <a:lnSpc>
                <a:spcPct val="160000"/>
              </a:lnSpc>
              <a:spcBef>
                <a:spcPts val="0"/>
              </a:spcBef>
              <a:buFont typeface="+mj-lt"/>
              <a:buAutoNum type="alphaLcParenR"/>
            </a:pPr>
            <a:r>
              <a:rPr lang="sk-SK" dirty="0">
                <a:solidFill>
                  <a:schemeClr val="tx2"/>
                </a:solidFill>
                <a:latin typeface="Arial" panose="020B0604020202020204" pitchFamily="34" charset="0"/>
                <a:cs typeface="Arial" panose="020B0604020202020204" pitchFamily="34" charset="0"/>
              </a:rPr>
              <a:t>tréner a inštruktor športu,</a:t>
            </a:r>
          </a:p>
          <a:p>
            <a:pPr marL="457200" indent="-457200" algn="just">
              <a:lnSpc>
                <a:spcPct val="160000"/>
              </a:lnSpc>
              <a:spcBef>
                <a:spcPts val="0"/>
              </a:spcBef>
              <a:buFont typeface="+mj-lt"/>
              <a:buAutoNum type="alphaLcParenR"/>
            </a:pPr>
            <a:r>
              <a:rPr lang="sk-SK" dirty="0">
                <a:solidFill>
                  <a:schemeClr val="tx2"/>
                </a:solidFill>
                <a:latin typeface="Arial" panose="020B0604020202020204" pitchFamily="34" charset="0"/>
                <a:cs typeface="Arial" panose="020B0604020202020204" pitchFamily="34" charset="0"/>
              </a:rPr>
              <a:t>fyzická osoba vykonávajúca odbornú činnosť v športe na základe odbornej spôsobilosti získanej podľa osobitného predpisu, </a:t>
            </a:r>
            <a:r>
              <a:rPr lang="sk-SK" b="1" i="1" baseline="30000" dirty="0">
                <a:solidFill>
                  <a:schemeClr val="tx2"/>
                </a:solidFill>
                <a:hlinkClick r:id="rId2" tooltip="Odkaz na predpis alebo ustanovenie">
                  <a:extLst>
                    <a:ext uri="{A12FA001-AC4F-418D-AE19-62706E023703}">
                      <ahyp:hlinkClr xmlns:ahyp="http://schemas.microsoft.com/office/drawing/2018/hyperlinkcolor" val="tx"/>
                    </a:ext>
                  </a:extLst>
                </a:hlinkClick>
              </a:rPr>
              <a:t>6</a:t>
            </a:r>
            <a:r>
              <a:rPr lang="sk-SK" b="1" i="1" dirty="0">
                <a:solidFill>
                  <a:schemeClr val="tx2"/>
                </a:solidFill>
                <a:hlinkClick r:id="rId2" tooltip="Odkaz na predpis alebo ustanovenie">
                  <a:extLst>
                    <a:ext uri="{A12FA001-AC4F-418D-AE19-62706E023703}">
                      <ahyp:hlinkClr xmlns:ahyp="http://schemas.microsoft.com/office/drawing/2018/hyperlinkcolor" val="tx"/>
                    </a:ext>
                  </a:extLst>
                </a:hlinkClick>
              </a:rPr>
              <a:t>)</a:t>
            </a:r>
            <a:endParaRPr lang="sk-SK" dirty="0">
              <a:solidFill>
                <a:schemeClr val="tx2"/>
              </a:solidFill>
              <a:latin typeface="Arial" panose="020B0604020202020204" pitchFamily="34" charset="0"/>
              <a:cs typeface="Arial" panose="020B0604020202020204" pitchFamily="34" charset="0"/>
            </a:endParaRPr>
          </a:p>
          <a:p>
            <a:pPr marL="457200" indent="-457200" algn="just">
              <a:lnSpc>
                <a:spcPct val="160000"/>
              </a:lnSpc>
              <a:spcBef>
                <a:spcPts val="0"/>
              </a:spcBef>
              <a:buFont typeface="+mj-lt"/>
              <a:buAutoNum type="alphaLcParenR"/>
            </a:pPr>
            <a:r>
              <a:rPr lang="sk-SK" dirty="0">
                <a:solidFill>
                  <a:schemeClr val="tx2"/>
                </a:solidFill>
                <a:latin typeface="Arial" panose="020B0604020202020204" pitchFamily="34" charset="0"/>
                <a:cs typeface="Arial" panose="020B0604020202020204" pitchFamily="34" charset="0"/>
              </a:rPr>
              <a:t>fyzická osoba vykonávajúca odbornú činnosť v športe na základe odbornej spôsobilosti určenej predpismi športového zväzu,</a:t>
            </a:r>
          </a:p>
          <a:p>
            <a:pPr marL="457200" indent="-457200" algn="just">
              <a:lnSpc>
                <a:spcPct val="160000"/>
              </a:lnSpc>
              <a:spcBef>
                <a:spcPts val="0"/>
              </a:spcBef>
              <a:buFont typeface="+mj-lt"/>
              <a:buAutoNum type="alphaLcParenR"/>
            </a:pPr>
            <a:r>
              <a:rPr lang="sk-SK" dirty="0">
                <a:solidFill>
                  <a:schemeClr val="tx2"/>
                </a:solidFill>
                <a:latin typeface="Arial" panose="020B0604020202020204" pitchFamily="34" charset="0"/>
                <a:cs typeface="Arial" panose="020B0604020202020204" pitchFamily="34" charset="0"/>
              </a:rPr>
              <a:t>fyzická osoba vykonávajúca činnosť v športe, na ktorú sa v súlade s pravidlami súťaže a predpismi športového zväzu nevyžaduje odborná spôsobilosť</a:t>
            </a:r>
          </a:p>
          <a:p>
            <a:pPr marL="0" indent="0" algn="just">
              <a:lnSpc>
                <a:spcPct val="160000"/>
              </a:lnSpc>
              <a:spcBef>
                <a:spcPts val="0"/>
              </a:spcBef>
              <a:buNone/>
            </a:pPr>
            <a:r>
              <a:rPr lang="sk-SK" dirty="0">
                <a:latin typeface="Arial" panose="020B0604020202020204" pitchFamily="34" charset="0"/>
                <a:cs typeface="Arial" panose="020B0604020202020204" pitchFamily="34" charset="0"/>
              </a:rPr>
              <a:t>-----------</a:t>
            </a:r>
          </a:p>
          <a:p>
            <a:pPr marL="0" indent="0">
              <a:buNone/>
            </a:pPr>
            <a:r>
              <a:rPr lang="sk-SK" sz="1500" dirty="0"/>
              <a:t>6)Napríklad </a:t>
            </a:r>
            <a:r>
              <a:rPr lang="sk-SK" sz="1500" i="1" dirty="0">
                <a:hlinkClick r:id="rId3" tooltip="Odkaz na predpis alebo ustanovenie"/>
              </a:rPr>
              <a:t>§ 33</a:t>
            </a:r>
            <a:r>
              <a:rPr lang="sk-SK" sz="1500" dirty="0"/>
              <a:t> zákona č. </a:t>
            </a:r>
            <a:r>
              <a:rPr lang="sk-SK" sz="1500" i="1" dirty="0">
                <a:hlinkClick r:id="rId4" tooltip="Odkaz na predpis alebo ustanovenie"/>
              </a:rPr>
              <a:t>578/2004 Z. z.</a:t>
            </a:r>
            <a:r>
              <a:rPr lang="sk-SK" sz="1500" dirty="0"/>
              <a:t> v znení neskorších predpisov, </a:t>
            </a:r>
            <a:r>
              <a:rPr lang="sk-SK" sz="1500" i="1" dirty="0">
                <a:hlinkClick r:id="rId5" tooltip="Odkaz na predpis alebo ustanovenie"/>
              </a:rPr>
              <a:t>§ 10 až 13a</a:t>
            </a:r>
            <a:r>
              <a:rPr lang="sk-SK" sz="1500" dirty="0"/>
              <a:t> zákona č. </a:t>
            </a:r>
            <a:r>
              <a:rPr lang="sk-SK" sz="1500" i="1" dirty="0">
                <a:hlinkClick r:id="rId6" tooltip="Odkaz na predpis alebo ustanovenie"/>
              </a:rPr>
              <a:t>1/2014 Z. z.</a:t>
            </a:r>
            <a:r>
              <a:rPr lang="sk-SK" sz="1500" dirty="0"/>
              <a:t> o organizovaní verejných športových podujatí a o zmene a doplnení niektorých zákonov v znení zákona č. </a:t>
            </a:r>
            <a:r>
              <a:rPr lang="sk-SK" sz="1500" i="1" dirty="0">
                <a:hlinkClick r:id="rId7" tooltip="Odkaz na predpis alebo ustanovenie"/>
              </a:rPr>
              <a:t>440/2015 Z. z.</a:t>
            </a:r>
            <a:endParaRPr lang="sk-SK" sz="1500" dirty="0"/>
          </a:p>
          <a:p>
            <a:pPr marL="0" indent="0" algn="just">
              <a:buNone/>
            </a:pPr>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a:bodyPr>
          <a:lstStyle/>
          <a:p>
            <a:r>
              <a:rPr lang="sk-SK" b="1" dirty="0">
                <a:latin typeface="Arial" panose="020B0604020202020204" pitchFamily="34" charset="0"/>
                <a:cs typeface="Arial" panose="020B0604020202020204" pitchFamily="34" charset="0"/>
              </a:rPr>
              <a:t>Zdanenie príjmov zrážkovou daňou </a:t>
            </a:r>
            <a:r>
              <a:rPr lang="sk-SK" b="1" dirty="0">
                <a:solidFill>
                  <a:srgbClr val="0070C0"/>
                </a:solidFill>
                <a:latin typeface="Arial" panose="020B0604020202020204" pitchFamily="34" charset="0"/>
                <a:cs typeface="Arial" panose="020B0604020202020204" pitchFamily="34" charset="0"/>
              </a:rPr>
              <a:t>neplatí </a:t>
            </a:r>
            <a:r>
              <a:rPr lang="sk-SK" b="1" dirty="0">
                <a:latin typeface="Arial" panose="020B0604020202020204" pitchFamily="34" charset="0"/>
                <a:cs typeface="Arial" panose="020B0604020202020204" pitchFamily="34" charset="0"/>
              </a:rPr>
              <a:t>pre: </a:t>
            </a:r>
            <a:br>
              <a:rPr lang="sk-SK" dirty="0"/>
            </a:br>
            <a:endParaRPr lang="en-US" dirty="0"/>
          </a:p>
        </p:txBody>
      </p:sp>
      <p:sp>
        <p:nvSpPr>
          <p:cNvPr id="14" name="Zástupný symbol obsahu 13"/>
          <p:cNvSpPr>
            <a:spLocks noGrp="1"/>
          </p:cNvSpPr>
          <p:nvPr>
            <p:ph idx="1"/>
          </p:nvPr>
        </p:nvSpPr>
        <p:spPr>
          <a:xfrm>
            <a:off x="1104900" y="1778000"/>
            <a:ext cx="9982200" cy="4394200"/>
          </a:xfrm>
        </p:spPr>
        <p:txBody>
          <a:bodyPr rtlCol="0">
            <a:normAutofit/>
          </a:bodyPr>
          <a:lstStyle/>
          <a:p>
            <a:r>
              <a:rPr lang="sk-SK" dirty="0">
                <a:solidFill>
                  <a:srgbClr val="0070C0"/>
                </a:solidFill>
                <a:latin typeface="Arial" panose="020B0604020202020204" pitchFamily="34" charset="0"/>
                <a:cs typeface="Arial" panose="020B0604020202020204" pitchFamily="34" charset="0"/>
              </a:rPr>
              <a:t>§ 6 /1/ e) kontrolór</a:t>
            </a:r>
            <a:r>
              <a:rPr lang="sk-SK" dirty="0">
                <a:latin typeface="Arial" panose="020B0604020202020204" pitchFamily="34" charset="0"/>
                <a:cs typeface="Arial" panose="020B0604020202020204" pitchFamily="34" charset="0"/>
              </a:rPr>
              <a:t> športovej organizácie,</a:t>
            </a:r>
          </a:p>
          <a:p>
            <a:pPr algn="just"/>
            <a:r>
              <a:rPr lang="sk-SK" dirty="0">
                <a:solidFill>
                  <a:srgbClr val="0070C0"/>
                </a:solidFill>
                <a:latin typeface="Arial" panose="020B0604020202020204" pitchFamily="34" charset="0"/>
                <a:cs typeface="Arial" panose="020B0604020202020204" pitchFamily="34" charset="0"/>
              </a:rPr>
              <a:t>§ 6 /1/ f) funkcionár</a:t>
            </a:r>
            <a:r>
              <a:rPr lang="sk-SK" dirty="0">
                <a:latin typeface="Arial" panose="020B0604020202020204" pitchFamily="34" charset="0"/>
                <a:cs typeface="Arial" panose="020B0604020202020204" pitchFamily="34" charset="0"/>
              </a:rPr>
              <a:t> športovej organizácie,</a:t>
            </a:r>
          </a:p>
          <a:p>
            <a:pPr algn="just"/>
            <a:r>
              <a:rPr lang="sk-SK" dirty="0">
                <a:solidFill>
                  <a:srgbClr val="0070C0"/>
                </a:solidFill>
                <a:latin typeface="Arial" panose="020B0604020202020204" pitchFamily="34" charset="0"/>
                <a:cs typeface="Arial" panose="020B0604020202020204" pitchFamily="34" charset="0"/>
              </a:rPr>
              <a:t>§ 6 /1/ g) dopingový komisár,</a:t>
            </a:r>
          </a:p>
          <a:p>
            <a:r>
              <a:rPr lang="sk-SK" dirty="0">
                <a:latin typeface="Arial" panose="020B0604020202020204" pitchFamily="34" charset="0"/>
                <a:cs typeface="Arial" panose="020B0604020202020204" pitchFamily="34" charset="0"/>
              </a:rPr>
              <a:t>športovec vykonávajúci šport </a:t>
            </a:r>
            <a:r>
              <a:rPr lang="sk-SK" dirty="0">
                <a:solidFill>
                  <a:srgbClr val="0070C0"/>
                </a:solidFill>
                <a:latin typeface="Arial" panose="020B0604020202020204" pitchFamily="34" charset="0"/>
                <a:cs typeface="Arial" panose="020B0604020202020204" pitchFamily="34" charset="0"/>
              </a:rPr>
              <a:t>na základe pracovnoprávneho vzťahu</a:t>
            </a:r>
          </a:p>
          <a:p>
            <a:pPr algn="just"/>
            <a:r>
              <a:rPr lang="sk-SK" dirty="0">
                <a:solidFill>
                  <a:srgbClr val="0070C0"/>
                </a:solidFill>
                <a:latin typeface="Arial" panose="020B0604020202020204" pitchFamily="34" charset="0"/>
                <a:cs typeface="Arial" panose="020B0604020202020204" pitchFamily="34" charset="0"/>
              </a:rPr>
              <a:t>§ 35 </a:t>
            </a:r>
            <a:r>
              <a:rPr lang="sk-SK" dirty="0">
                <a:latin typeface="Arial" panose="020B0604020202020204" pitchFamily="34" charset="0"/>
                <a:cs typeface="Arial" panose="020B0604020202020204" pitchFamily="34" charset="0"/>
              </a:rPr>
              <a:t>profesionálny športovec </a:t>
            </a:r>
            <a:r>
              <a:rPr lang="sk-SK" dirty="0">
                <a:solidFill>
                  <a:srgbClr val="0070C0"/>
                </a:solidFill>
                <a:latin typeface="Arial" panose="020B0604020202020204" pitchFamily="34" charset="0"/>
                <a:cs typeface="Arial" panose="020B0604020202020204" pitchFamily="34" charset="0"/>
              </a:rPr>
              <a:t>na základe zmluvy o profesionálnom </a:t>
            </a:r>
            <a:r>
              <a:rPr lang="sk-SK" dirty="0">
                <a:latin typeface="Arial" panose="020B0604020202020204" pitchFamily="34" charset="0"/>
                <a:cs typeface="Arial" panose="020B0604020202020204" pitchFamily="34" charset="0"/>
              </a:rPr>
              <a:t>vykonávaní športu</a:t>
            </a:r>
          </a:p>
          <a:p>
            <a:r>
              <a:rPr lang="sk-SK" dirty="0">
                <a:latin typeface="Arial" panose="020B0604020202020204" pitchFamily="34" charset="0"/>
                <a:cs typeface="Arial" panose="020B0604020202020204" pitchFamily="34" charset="0"/>
              </a:rPr>
              <a:t>športovec alebo športový odborník vykonávajúci šport </a:t>
            </a:r>
            <a:r>
              <a:rPr lang="sk-SK" dirty="0">
                <a:solidFill>
                  <a:srgbClr val="0070C0"/>
                </a:solidFill>
                <a:latin typeface="Arial" panose="020B0604020202020204" pitchFamily="34" charset="0"/>
                <a:cs typeface="Arial" panose="020B0604020202020204" pitchFamily="34" charset="0"/>
              </a:rPr>
              <a:t>na základe dohody mimo pracovného pomeru</a:t>
            </a:r>
          </a:p>
          <a:p>
            <a:pPr algn="just"/>
            <a:r>
              <a:rPr lang="sk-SK" dirty="0">
                <a:solidFill>
                  <a:srgbClr val="0070C0"/>
                </a:solidFill>
                <a:latin typeface="Arial" panose="020B0604020202020204" pitchFamily="34" charset="0"/>
                <a:cs typeface="Arial" panose="020B0604020202020204" pitchFamily="34" charset="0"/>
              </a:rPr>
              <a:t>§ 49a </a:t>
            </a:r>
            <a:r>
              <a:rPr lang="sk-SK" dirty="0">
                <a:latin typeface="Arial" panose="020B0604020202020204" pitchFamily="34" charset="0"/>
                <a:cs typeface="Arial" panose="020B0604020202020204" pitchFamily="34" charset="0"/>
              </a:rPr>
              <a:t>športový odborník </a:t>
            </a:r>
            <a:r>
              <a:rPr lang="sk-SK" dirty="0">
                <a:solidFill>
                  <a:srgbClr val="0070C0"/>
                </a:solidFill>
                <a:latin typeface="Arial" panose="020B0604020202020204" pitchFamily="34" charset="0"/>
                <a:cs typeface="Arial" panose="020B0604020202020204" pitchFamily="34" charset="0"/>
              </a:rPr>
              <a:t>na základe zmluvy o výkone činnosti športového odborníka</a:t>
            </a:r>
          </a:p>
          <a:p>
            <a:pPr marL="0" indent="0" algn="just">
              <a:buNone/>
            </a:pPr>
            <a:r>
              <a:rPr lang="sk-SK" dirty="0">
                <a:latin typeface="Arial" panose="020B0604020202020204" pitchFamily="34" charset="0"/>
                <a:cs typeface="Arial" panose="020B0604020202020204" pitchFamily="34" charset="0"/>
              </a:rPr>
              <a:t>zväzu (</a:t>
            </a:r>
            <a:r>
              <a:rPr lang="sk-SK" i="1" dirty="0">
                <a:solidFill>
                  <a:schemeClr val="tx2"/>
                </a:solidFill>
                <a:latin typeface="Arial" panose="020B0604020202020204" pitchFamily="34" charset="0"/>
                <a:cs typeface="Arial" panose="020B0604020202020204" pitchFamily="34" charset="0"/>
              </a:rPr>
              <a:t>nevyžaduje odborná spôsobilosť)</a:t>
            </a:r>
          </a:p>
        </p:txBody>
      </p:sp>
    </p:spTree>
    <p:extLst>
      <p:ext uri="{BB962C8B-B14F-4D97-AF65-F5344CB8AC3E}">
        <p14:creationId xmlns:p14="http://schemas.microsoft.com/office/powerpoint/2010/main" val="32805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a:bodyPr>
          <a:lstStyle/>
          <a:p>
            <a:r>
              <a:rPr lang="sk-SK" b="1" dirty="0">
                <a:solidFill>
                  <a:schemeClr val="tx2"/>
                </a:solidFill>
                <a:latin typeface="Arial" panose="020B0604020202020204" pitchFamily="34" charset="0"/>
                <a:cs typeface="Arial" panose="020B0604020202020204" pitchFamily="34" charset="0"/>
              </a:rPr>
              <a:t>Postup</a:t>
            </a:r>
            <a:r>
              <a:rPr lang="sk-SK" b="1" dirty="0">
                <a:solidFill>
                  <a:srgbClr val="FF0000"/>
                </a:solidFill>
                <a:latin typeface="Arial" panose="020B0604020202020204" pitchFamily="34" charset="0"/>
                <a:cs typeface="Arial" panose="020B0604020202020204" pitchFamily="34" charset="0"/>
              </a:rPr>
              <a:t> AK NECHCEME </a:t>
            </a:r>
            <a:r>
              <a:rPr lang="sk-SK" b="1" dirty="0">
                <a:latin typeface="Arial" panose="020B0604020202020204" pitchFamily="34" charset="0"/>
                <a:cs typeface="Arial" panose="020B0604020202020204" pitchFamily="34" charset="0"/>
              </a:rPr>
              <a:t>uplatňovať zrážkovú daň</a:t>
            </a:r>
            <a:br>
              <a:rPr lang="sk-SK" dirty="0"/>
            </a:br>
            <a:endParaRPr lang="en-US" dirty="0"/>
          </a:p>
        </p:txBody>
      </p:sp>
      <p:sp>
        <p:nvSpPr>
          <p:cNvPr id="14" name="Zástupný symbol obsahu 13"/>
          <p:cNvSpPr>
            <a:spLocks noGrp="1"/>
          </p:cNvSpPr>
          <p:nvPr>
            <p:ph idx="1"/>
          </p:nvPr>
        </p:nvSpPr>
        <p:spPr>
          <a:xfrm>
            <a:off x="1104900" y="1590261"/>
            <a:ext cx="9982200" cy="4581939"/>
          </a:xfrm>
        </p:spPr>
        <p:txBody>
          <a:bodyPr rtlCol="0">
            <a:normAutofit lnSpcReduction="10000"/>
          </a:bodyPr>
          <a:lstStyle/>
          <a:p>
            <a:pPr marL="0" indent="0">
              <a:lnSpc>
                <a:spcPct val="150000"/>
              </a:lnSpc>
              <a:spcBef>
                <a:spcPts val="0"/>
              </a:spcBef>
              <a:buNone/>
            </a:pPr>
            <a:r>
              <a:rPr lang="sk-SK" dirty="0">
                <a:solidFill>
                  <a:srgbClr val="00B050"/>
                </a:solidFill>
                <a:latin typeface="Arial" panose="020B0604020202020204" pitchFamily="34" charset="0"/>
                <a:cs typeface="Arial" panose="020B0604020202020204" pitchFamily="34" charset="0"/>
              </a:rPr>
              <a:t>Ak sa daňovník rozhodne, že nechce aby mu bola zrážaná zrážková dať, tak postupuje podľa  </a:t>
            </a:r>
            <a:r>
              <a:rPr lang="sk-SK" b="1" dirty="0">
                <a:solidFill>
                  <a:srgbClr val="00B050"/>
                </a:solidFill>
                <a:latin typeface="Arial" panose="020B0604020202020204" pitchFamily="34" charset="0"/>
                <a:cs typeface="Arial" panose="020B0604020202020204" pitchFamily="34" charset="0"/>
              </a:rPr>
              <a:t>§ 43 ods. 14 </a:t>
            </a:r>
            <a:r>
              <a:rPr lang="sk-SK" dirty="0">
                <a:solidFill>
                  <a:srgbClr val="00B050"/>
                </a:solidFill>
                <a:latin typeface="Arial" panose="020B0604020202020204" pitchFamily="34" charset="0"/>
                <a:cs typeface="Arial" panose="020B0604020202020204" pitchFamily="34" charset="0"/>
              </a:rPr>
              <a:t>Zákona o dani z príjmov FO a PO:</a:t>
            </a:r>
          </a:p>
          <a:p>
            <a:pPr marL="0" indent="0" algn="just">
              <a:lnSpc>
                <a:spcPct val="150000"/>
              </a:lnSpc>
              <a:spcBef>
                <a:spcPts val="0"/>
              </a:spcBef>
              <a:buNone/>
            </a:pPr>
            <a:r>
              <a:rPr lang="sk-SK" dirty="0">
                <a:solidFill>
                  <a:srgbClr val="000000"/>
                </a:solidFill>
                <a:latin typeface="Arial" panose="020B0604020202020204" pitchFamily="34" charset="0"/>
              </a:rPr>
              <a:t>Z príjmov podľa odseku 3 písm. h) a u) sa daň nevyberie, </a:t>
            </a:r>
            <a:r>
              <a:rPr lang="sk-SK" dirty="0">
                <a:solidFill>
                  <a:srgbClr val="FF0000"/>
                </a:solidFill>
                <a:latin typeface="Arial" panose="020B0604020202020204" pitchFamily="34" charset="0"/>
              </a:rPr>
              <a:t>l</a:t>
            </a:r>
            <a:r>
              <a:rPr lang="sk-SK" b="1" dirty="0">
                <a:solidFill>
                  <a:srgbClr val="FF0000"/>
                </a:solidFill>
                <a:latin typeface="Arial" panose="020B0604020202020204" pitchFamily="34" charset="0"/>
              </a:rPr>
              <a:t>en ak sa daňovník vopred písomne dohodne s platiteľom dane</a:t>
            </a:r>
            <a:r>
              <a:rPr lang="sk-SK" dirty="0">
                <a:solidFill>
                  <a:srgbClr val="000000"/>
                </a:solidFill>
                <a:latin typeface="Arial" panose="020B0604020202020204" pitchFamily="34" charset="0"/>
              </a:rPr>
              <a:t>. Takúto dohodu je povinný </a:t>
            </a:r>
            <a:r>
              <a:rPr lang="sk-SK" u="sng" dirty="0">
                <a:solidFill>
                  <a:srgbClr val="00B050"/>
                </a:solidFill>
                <a:latin typeface="Arial" panose="020B0604020202020204" pitchFamily="34" charset="0"/>
              </a:rPr>
              <a:t>platiteľ dane oznámiť správcovi dane najneskôr do konca kalendárneho mesiaca nasledujúceho </a:t>
            </a:r>
            <a:r>
              <a:rPr lang="sk-SK" dirty="0">
                <a:solidFill>
                  <a:srgbClr val="000000"/>
                </a:solidFill>
                <a:latin typeface="Arial" panose="020B0604020202020204" pitchFamily="34" charset="0"/>
              </a:rPr>
              <a:t>po uplynutí kalendárneho roka, v ktorom bola uzavretá, a to </a:t>
            </a:r>
            <a:r>
              <a:rPr lang="sk-SK" b="1" dirty="0">
                <a:solidFill>
                  <a:srgbClr val="000000"/>
                </a:solidFill>
                <a:latin typeface="Arial" panose="020B0604020202020204" pitchFamily="34" charset="0"/>
              </a:rPr>
              <a:t>na tlačive</a:t>
            </a:r>
            <a:r>
              <a:rPr lang="sk-SK" dirty="0">
                <a:solidFill>
                  <a:srgbClr val="000000"/>
                </a:solidFill>
                <a:latin typeface="Arial" panose="020B0604020202020204" pitchFamily="34" charset="0"/>
              </a:rPr>
              <a:t>, ktorého vzor určí finančné riaditeľstvo a uverejní ho na svojom webovom sídle. Toto tlačivo obsahuje identifikačné údaje o daňovníkovi, ktorým je fyzická osoba, a to meno, priezvisko, adresa trvalého pobytu a rodné číslo alebo dátum narodenia, ak ide o daňovníka, ktorý nemá pridelené rodné číslo v Slovenskej republike.</a:t>
            </a:r>
            <a:endParaRPr lang="sk-SK" dirty="0">
              <a:solidFill>
                <a:srgbClr val="494949"/>
              </a:solidFill>
              <a:latin typeface="Open Sans" panose="020B0606030504020204" pitchFamily="34" charset="0"/>
            </a:endParaRP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0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a:bodyPr>
          <a:lstStyle/>
          <a:p>
            <a:pPr marL="449580">
              <a:lnSpc>
                <a:spcPct val="115000"/>
              </a:lnSpc>
              <a:spcAft>
                <a:spcPts val="1000"/>
              </a:spcAft>
            </a:pPr>
            <a:r>
              <a:rPr lang="sk-SK" b="1" dirty="0">
                <a:latin typeface="Calibri" panose="020F0502020204030204" pitchFamily="34" charset="0"/>
                <a:ea typeface="Times New Roman" panose="02020603050405020304" pitchFamily="18" charset="0"/>
                <a:cs typeface="Times New Roman" panose="02020603050405020304" pitchFamily="18" charset="0"/>
              </a:rPr>
              <a:t>Dohoda o nezrážaní zrážkovej dane z príjmov </a:t>
            </a:r>
            <a:r>
              <a:rPr lang="sk-SK" dirty="0">
                <a:latin typeface="Calibri" panose="020F0502020204030204" pitchFamily="34" charset="0"/>
                <a:ea typeface="Times New Roman" panose="02020603050405020304" pitchFamily="18" charset="0"/>
                <a:cs typeface="Times New Roman" panose="02020603050405020304" pitchFamily="18" charset="0"/>
              </a:rPr>
              <a:t>uzatvorená podľa § 43 ods. 14 zákona č. 595/2003 Z. z. o dani z príjmov v z. n. p. medzi:</a:t>
            </a:r>
          </a:p>
        </p:txBody>
      </p:sp>
      <p:sp>
        <p:nvSpPr>
          <p:cNvPr id="14" name="Zástupný symbol obsahu 13"/>
          <p:cNvSpPr>
            <a:spLocks noGrp="1"/>
          </p:cNvSpPr>
          <p:nvPr>
            <p:ph idx="1"/>
          </p:nvPr>
        </p:nvSpPr>
        <p:spPr>
          <a:xfrm>
            <a:off x="1104900" y="1456267"/>
            <a:ext cx="9982200" cy="5325534"/>
          </a:xfrm>
        </p:spPr>
        <p:txBody>
          <a:bodyPr rtlCol="0">
            <a:normAutofit fontScale="77500" lnSpcReduction="20000"/>
          </a:bodyPr>
          <a:lstStyle/>
          <a:p>
            <a:pPr marL="0" lvl="3" indent="0">
              <a:lnSpc>
                <a:spcPct val="115000"/>
              </a:lnSpc>
              <a:spcAft>
                <a:spcPts val="1000"/>
              </a:spcAft>
              <a:buNone/>
            </a:pPr>
            <a:r>
              <a:rPr lang="sk-SK" sz="23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Platiteľ dane (športová organizácia: (identifikačné údaje)</a:t>
            </a:r>
            <a:endParaRPr lang="sk-SK" sz="23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sk-SK" sz="23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Daňovník (športovec, športový odborník SZČO) : </a:t>
            </a:r>
            <a:endParaRPr lang="sk-SK" sz="23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pPr>
            <a:r>
              <a:rPr lang="sk-SK" dirty="0">
                <a:latin typeface="Calibri" panose="020F0502020204030204" pitchFamily="34" charset="0"/>
                <a:ea typeface="Times New Roman" panose="02020603050405020304" pitchFamily="18" charset="0"/>
                <a:cs typeface="Times New Roman" panose="02020603050405020304" pitchFamily="18" charset="0"/>
              </a:rPr>
              <a:t>Adresa: </a:t>
            </a:r>
          </a:p>
          <a:p>
            <a:pPr marL="0" indent="0">
              <a:lnSpc>
                <a:spcPct val="120000"/>
              </a:lnSpc>
              <a:spcBef>
                <a:spcPts val="0"/>
              </a:spcBef>
            </a:pPr>
            <a:r>
              <a:rPr lang="sk-SK" dirty="0">
                <a:latin typeface="Calibri" panose="020F0502020204030204" pitchFamily="34" charset="0"/>
                <a:ea typeface="Times New Roman" panose="02020603050405020304" pitchFamily="18" charset="0"/>
                <a:cs typeface="Times New Roman" panose="02020603050405020304" pitchFamily="18" charset="0"/>
              </a:rPr>
              <a:t>IČO: </a:t>
            </a:r>
          </a:p>
          <a:p>
            <a:pPr marL="0" indent="0">
              <a:lnSpc>
                <a:spcPct val="120000"/>
              </a:lnSpc>
              <a:spcBef>
                <a:spcPts val="0"/>
              </a:spcBef>
            </a:pPr>
            <a:r>
              <a:rPr lang="sk-SK" dirty="0">
                <a:latin typeface="Calibri" panose="020F0502020204030204" pitchFamily="34" charset="0"/>
                <a:ea typeface="Times New Roman" panose="02020603050405020304" pitchFamily="18" charset="0"/>
                <a:cs typeface="Times New Roman" panose="02020603050405020304" pitchFamily="18" charset="0"/>
              </a:rPr>
              <a:t>DIČ: </a:t>
            </a:r>
          </a:p>
          <a:p>
            <a:pPr marL="0" indent="0">
              <a:lnSpc>
                <a:spcPct val="120000"/>
              </a:lnSpc>
              <a:spcBef>
                <a:spcPts val="0"/>
              </a:spcBef>
            </a:pPr>
            <a:r>
              <a:rPr lang="sk-SK" dirty="0">
                <a:latin typeface="Calibri" panose="020F0502020204030204" pitchFamily="34" charset="0"/>
                <a:ea typeface="Times New Roman" panose="02020603050405020304" pitchFamily="18" charset="0"/>
                <a:cs typeface="Times New Roman" panose="02020603050405020304" pitchFamily="18" charset="0"/>
              </a:rPr>
              <a:t>Číslo účtu: </a:t>
            </a:r>
          </a:p>
          <a:p>
            <a:pPr marL="0" indent="0">
              <a:lnSpc>
                <a:spcPct val="120000"/>
              </a:lnSpc>
              <a:spcBef>
                <a:spcPts val="0"/>
              </a:spcBef>
              <a:buNone/>
            </a:pPr>
            <a:r>
              <a:rPr lang="sk-SK" dirty="0">
                <a:solidFill>
                  <a:srgbClr val="000000"/>
                </a:solidFill>
                <a:latin typeface="Calibri" panose="020F0502020204030204" pitchFamily="34" charset="0"/>
                <a:ea typeface="Times New Roman" panose="02020603050405020304" pitchFamily="18" charset="0"/>
              </a:rPr>
              <a:t>Na základe tejto dohody sa strany dohodli, že platiteľ dane </a:t>
            </a:r>
            <a:r>
              <a:rPr lang="sk-SK" b="1" u="sng" dirty="0">
                <a:solidFill>
                  <a:srgbClr val="000000"/>
                </a:solidFill>
                <a:latin typeface="Calibri" panose="020F0502020204030204" pitchFamily="34" charset="0"/>
                <a:ea typeface="Times New Roman" panose="02020603050405020304" pitchFamily="18" charset="0"/>
              </a:rPr>
              <a:t>nebude daňovníkovi z príjmov podľa § 6 ods. 2 písm. e) zákona č. 595/2003 </a:t>
            </a:r>
            <a:r>
              <a:rPr lang="sk-SK" dirty="0">
                <a:solidFill>
                  <a:srgbClr val="000000"/>
                </a:solidFill>
                <a:latin typeface="Calibri" panose="020F0502020204030204" pitchFamily="34" charset="0"/>
                <a:ea typeface="Times New Roman" panose="02020603050405020304" pitchFamily="18" charset="0"/>
              </a:rPr>
              <a:t>Z. z. o dani z príjmov v z. n. p. zrážať pred ich vyplatením daň z príjmov zrážkou podľa § 43 ods. 3 písm. u) zákona o dani z príjmov v z. n. p. </a:t>
            </a:r>
          </a:p>
          <a:p>
            <a:pPr marL="0" indent="0">
              <a:lnSpc>
                <a:spcPct val="115000"/>
              </a:lnSpc>
              <a:spcAft>
                <a:spcPts val="1000"/>
              </a:spcAft>
              <a:buNone/>
            </a:pPr>
            <a:r>
              <a:rPr lang="sk-SK" dirty="0">
                <a:latin typeface="Calibri" panose="020F0502020204030204" pitchFamily="34" charset="0"/>
                <a:ea typeface="Times New Roman" panose="02020603050405020304" pitchFamily="18" charset="0"/>
                <a:cs typeface="Times New Roman" panose="02020603050405020304" pitchFamily="18" charset="0"/>
              </a:rPr>
              <a:t>Daňovník si príjmy podľa § 6 ods. 2 písm. e) zákona o dani z príjmov v z. n. p. vysporiada sám v daňovom priznaní po skončení zdaňovacieho obdobia.</a:t>
            </a:r>
          </a:p>
          <a:p>
            <a:pPr marL="0" indent="0">
              <a:buNone/>
            </a:pPr>
            <a:r>
              <a:rPr lang="sk-SK" dirty="0">
                <a:solidFill>
                  <a:srgbClr val="000000"/>
                </a:solidFill>
                <a:latin typeface="Calibri" panose="020F0502020204030204" pitchFamily="34" charset="0"/>
                <a:ea typeface="Times New Roman" panose="02020603050405020304" pitchFamily="18" charset="0"/>
              </a:rPr>
              <a:t>Dohoda je vyhotovená v 2 rovnopisoch, z ktorých jeden si ponecháva platiteľ dane a jeden si ponecháva daňovník. </a:t>
            </a:r>
          </a:p>
          <a:p>
            <a:pPr marL="0" indent="0">
              <a:lnSpc>
                <a:spcPct val="115000"/>
              </a:lnSpc>
              <a:spcAft>
                <a:spcPts val="1000"/>
              </a:spcAft>
              <a:buNone/>
            </a:pPr>
            <a:r>
              <a:rPr lang="sk-SK" dirty="0">
                <a:latin typeface="Calibri" panose="020F0502020204030204" pitchFamily="34" charset="0"/>
                <a:ea typeface="Times New Roman" panose="02020603050405020304" pitchFamily="18" charset="0"/>
                <a:cs typeface="Times New Roman" panose="02020603050405020304" pitchFamily="18" charset="0"/>
              </a:rPr>
              <a:t>Dohoda sa uzatvára na dobu neurčitú. K zrušeniu tejto dohody môže dôjsť na základe dohody oboch strán alebo jednostranným odstúpením jednej zo strán. Odstúpenie od dohody je účinné doručením písomného prejavu vôle o odstúpení druhej strany</a:t>
            </a:r>
            <a:r>
              <a:rPr lang="sk-SK" i="1" dirty="0">
                <a:latin typeface="Calibri" panose="020F0502020204030204" pitchFamily="34" charset="0"/>
                <a:ea typeface="Times New Roman" panose="02020603050405020304" pitchFamily="18" charset="0"/>
                <a:cs typeface="Times New Roman" panose="02020603050405020304" pitchFamily="18" charset="0"/>
              </a:rPr>
              <a:t> </a:t>
            </a:r>
            <a:endParaRPr lang="sk-SK"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sk-SK" dirty="0">
                <a:latin typeface="Calibri" panose="020F0502020204030204" pitchFamily="34" charset="0"/>
                <a:ea typeface="Times New Roman" panose="02020603050405020304" pitchFamily="18" charset="0"/>
                <a:cs typeface="Times New Roman" panose="02020603050405020304" pitchFamily="18" charset="0"/>
              </a:rPr>
              <a:t>V .................................. dňa ............................</a:t>
            </a:r>
          </a:p>
        </p:txBody>
      </p:sp>
    </p:spTree>
    <p:extLst>
      <p:ext uri="{BB962C8B-B14F-4D97-AF65-F5344CB8AC3E}">
        <p14:creationId xmlns:p14="http://schemas.microsoft.com/office/powerpoint/2010/main" val="26813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a:bodyPr>
          <a:lstStyle/>
          <a:p>
            <a:pPr marL="449580">
              <a:lnSpc>
                <a:spcPct val="115000"/>
              </a:lnSpc>
              <a:spcAft>
                <a:spcPts val="1000"/>
              </a:spcAft>
            </a:pPr>
            <a:r>
              <a:rPr lang="sk-SK" b="1" dirty="0">
                <a:latin typeface="Arial" panose="020B0604020202020204" pitchFamily="34" charset="0"/>
                <a:ea typeface="Times New Roman" panose="02020603050405020304" pitchFamily="18" charset="0"/>
                <a:cs typeface="Arial" panose="020B0604020202020204" pitchFamily="34" charset="0"/>
              </a:rPr>
              <a:t>Oznamovacia povinnosť podľa § 43 ods. 14 ZDP</a:t>
            </a:r>
            <a:br>
              <a:rPr lang="sk-SK" b="1" dirty="0">
                <a:latin typeface="Arial" panose="020B0604020202020204" pitchFamily="34" charset="0"/>
                <a:ea typeface="Times New Roman" panose="02020603050405020304" pitchFamily="18" charset="0"/>
                <a:cs typeface="Arial" panose="020B0604020202020204" pitchFamily="34" charset="0"/>
              </a:rPr>
            </a:br>
            <a:endParaRPr lang="sk-SK" b="1"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Zástupný symbol obsahu 13"/>
          <p:cNvSpPr>
            <a:spLocks noGrp="1"/>
          </p:cNvSpPr>
          <p:nvPr>
            <p:ph idx="1"/>
          </p:nvPr>
        </p:nvSpPr>
        <p:spPr>
          <a:xfrm>
            <a:off x="1104900" y="1456267"/>
            <a:ext cx="9982200" cy="4715933"/>
          </a:xfrm>
        </p:spPr>
        <p:txBody>
          <a:bodyPr rtlCol="0">
            <a:normAutofit/>
          </a:bodyPr>
          <a:lstStyle/>
          <a:p>
            <a:pPr marL="0" indent="0" algn="just">
              <a:buNone/>
            </a:pPr>
            <a:r>
              <a:rPr lang="sk-SK" dirty="0">
                <a:latin typeface="Arial" panose="020B0604020202020204" pitchFamily="34" charset="0"/>
                <a:cs typeface="Arial" panose="020B0604020202020204" pitchFamily="34" charset="0"/>
              </a:rPr>
              <a:t>Nahlásenie uzatvorených dohôd o nezrážaní zrážkovej dane z príjmov </a:t>
            </a:r>
            <a:r>
              <a:rPr lang="sk-SK" b="1" dirty="0">
                <a:latin typeface="Arial" panose="020B0604020202020204" pitchFamily="34" charset="0"/>
                <a:cs typeface="Arial" panose="020B0604020202020204" pitchFamily="34" charset="0"/>
              </a:rPr>
              <a:t>je potrebné oznámiť správcovi dane do 31. 1. nasledujúceho kalendárneho roka na predpísanom tlačive. </a:t>
            </a:r>
            <a:r>
              <a:rPr lang="sk-SK" dirty="0">
                <a:solidFill>
                  <a:srgbClr val="FF0000"/>
                </a:solidFill>
                <a:latin typeface="Arial" panose="020B0604020202020204" pitchFamily="34" charset="0"/>
                <a:cs typeface="Arial" panose="020B0604020202020204" pitchFamily="34" charset="0"/>
              </a:rPr>
              <a:t>Toto oznámenie vykoná platiteľ dane (športová organizácia).</a:t>
            </a:r>
          </a:p>
          <a:p>
            <a:pPr marL="0" indent="0" algn="just">
              <a:buNone/>
            </a:pPr>
            <a:r>
              <a:rPr lang="sk-SK" dirty="0">
                <a:solidFill>
                  <a:srgbClr val="000000"/>
                </a:solidFill>
                <a:latin typeface="Arial" panose="020B0604020202020204" pitchFamily="34" charset="0"/>
                <a:cs typeface="Arial" panose="020B0604020202020204" pitchFamily="34" charset="0"/>
              </a:rPr>
              <a:t>Z ustanovenia § 43 ods. 14 ZDP </a:t>
            </a:r>
            <a:r>
              <a:rPr lang="sk-SK" b="1" dirty="0">
                <a:solidFill>
                  <a:srgbClr val="000000"/>
                </a:solidFill>
                <a:latin typeface="Arial" panose="020B0604020202020204" pitchFamily="34" charset="0"/>
                <a:cs typeface="Arial" panose="020B0604020202020204" pitchFamily="34" charset="0"/>
              </a:rPr>
              <a:t>nevyplýva, či uvedenú písomnú dohodu má platiteľ dane uzatvoriť na jednotlivý príjem športovca, resp. len na príslušné zdaňovacie obdobie. </a:t>
            </a:r>
            <a:r>
              <a:rPr lang="sk-SK" dirty="0">
                <a:solidFill>
                  <a:srgbClr val="000000"/>
                </a:solidFill>
                <a:latin typeface="Arial" panose="020B0604020202020204" pitchFamily="34" charset="0"/>
                <a:cs typeface="Arial" panose="020B0604020202020204" pitchFamily="34" charset="0"/>
              </a:rPr>
              <a:t>Určené je len to, že dohoda musí byť uzatvorená vopred, t. j. pred vyplatením príjmu. Z uvedeného vyplýva, že </a:t>
            </a:r>
            <a:r>
              <a:rPr lang="sk-SK" b="1" dirty="0">
                <a:solidFill>
                  <a:srgbClr val="000000"/>
                </a:solidFill>
                <a:latin typeface="Arial" panose="020B0604020202020204" pitchFamily="34" charset="0"/>
                <a:cs typeface="Arial" panose="020B0604020202020204" pitchFamily="34" charset="0"/>
              </a:rPr>
              <a:t>dohoda môže byť uzatvorená na jednotlivý príjem športovca, ale aj na opakované poberanie takýchto príjmov, resp. aj na neurčitú dobu</a:t>
            </a:r>
            <a:r>
              <a:rPr lang="sk-SK" dirty="0">
                <a:solidFill>
                  <a:srgbClr val="000000"/>
                </a:solidFill>
                <a:latin typeface="Arial" panose="020B0604020202020204" pitchFamily="34" charset="0"/>
                <a:cs typeface="Arial" panose="020B0604020202020204" pitchFamily="34" charset="0"/>
              </a:rPr>
              <a:t>. </a:t>
            </a:r>
          </a:p>
          <a:p>
            <a:pPr marL="0" indent="0">
              <a:buNone/>
            </a:pPr>
            <a:r>
              <a:rPr lang="sk-SK" dirty="0">
                <a:solidFill>
                  <a:srgbClr val="000000"/>
                </a:solidFill>
                <a:latin typeface="Arial" panose="020B0604020202020204" pitchFamily="34" charset="0"/>
                <a:cs typeface="Arial" panose="020B0604020202020204" pitchFamily="34" charset="0"/>
              </a:rPr>
              <a:t>Zo znenia § 43 ods. 14 ZDP </a:t>
            </a:r>
            <a:r>
              <a:rPr lang="sk-SK" b="1" dirty="0">
                <a:solidFill>
                  <a:srgbClr val="000000"/>
                </a:solidFill>
                <a:latin typeface="Arial" panose="020B0604020202020204" pitchFamily="34" charset="0"/>
                <a:cs typeface="Arial" panose="020B0604020202020204" pitchFamily="34" charset="0"/>
              </a:rPr>
              <a:t>nevyplýva, že je potrebné zasielať uzatvorenie písomnej dohody každoročne. </a:t>
            </a:r>
          </a:p>
          <a:p>
            <a:pPr marL="0" indent="0">
              <a:buNone/>
            </a:pPr>
            <a:r>
              <a:rPr lang="sk-SK" dirty="0">
                <a:solidFill>
                  <a:srgbClr val="000000"/>
                </a:solidFill>
                <a:latin typeface="Arial" panose="020B0604020202020204" pitchFamily="34" charset="0"/>
                <a:cs typeface="Arial" panose="020B0604020202020204" pitchFamily="34" charset="0"/>
              </a:rPr>
              <a:t>Taktiež </a:t>
            </a:r>
            <a:r>
              <a:rPr lang="sk-SK" b="1" dirty="0">
                <a:solidFill>
                  <a:srgbClr val="000000"/>
                </a:solidFill>
                <a:latin typeface="Arial" panose="020B0604020202020204" pitchFamily="34" charset="0"/>
                <a:cs typeface="Arial" panose="020B0604020202020204" pitchFamily="34" charset="0"/>
              </a:rPr>
              <a:t>nie je ustanovená povinnosť platiteľa oznamovať správcovi dane skutočnosť, ak sa počas kalendárneho roka dohodol športovec (odborník) s platiteľom dane o zrušení dohody.</a:t>
            </a:r>
            <a:endParaRPr lang="sk-SK" b="1"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1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7750" y="3155694"/>
            <a:ext cx="10096500" cy="2219691"/>
          </a:xfrm>
        </p:spPr>
        <p:txBody>
          <a:bodyPr rtlCol="0">
            <a:normAutofit fontScale="90000"/>
          </a:bodyPr>
          <a:lstStyle/>
          <a:p>
            <a:br>
              <a:rPr lang="sk-SK" sz="3600" dirty="0"/>
            </a:br>
            <a:br>
              <a:rPr lang="sk-SK" sz="3600" dirty="0"/>
            </a:br>
            <a:br>
              <a:rPr lang="sk-SK" sz="3600" dirty="0"/>
            </a:br>
            <a:r>
              <a:rPr lang="sk-SK" sz="3600" dirty="0">
                <a:solidFill>
                  <a:srgbClr val="0070C0"/>
                </a:solidFill>
                <a:hlinkClick r:id="rId2">
                  <a:extLst>
                    <a:ext uri="{A12FA001-AC4F-418D-AE19-62706E023703}">
                      <ahyp:hlinkClr xmlns:ahyp="http://schemas.microsoft.com/office/drawing/2018/hyperlinkcolor" val="tx"/>
                    </a:ext>
                  </a:extLst>
                </a:hlinkClick>
              </a:rPr>
              <a:t>https://podpora.financnasprava.sk/604339-Ozn%C3%A1menie-platite%C4%BEa-dane-pod%C4%BEa--43-ods-14-z%C3%A1kona-o-dani-z-pr%C3%ADjmov</a:t>
            </a:r>
            <a:br>
              <a:rPr lang="sk-SK" sz="3600" dirty="0">
                <a:solidFill>
                  <a:srgbClr val="0070C0"/>
                </a:solidFill>
              </a:rPr>
            </a:br>
            <a:br>
              <a:rPr lang="sk-SK" dirty="0"/>
            </a:br>
            <a:endParaRPr lang="sk-SK" dirty="0"/>
          </a:p>
        </p:txBody>
      </p:sp>
      <p:sp>
        <p:nvSpPr>
          <p:cNvPr id="3" name="Podtitul 2"/>
          <p:cNvSpPr>
            <a:spLocks noGrp="1"/>
          </p:cNvSpPr>
          <p:nvPr>
            <p:ph type="subTitle" idx="1"/>
          </p:nvPr>
        </p:nvSpPr>
        <p:spPr>
          <a:xfrm>
            <a:off x="1047749" y="1802450"/>
            <a:ext cx="10096501" cy="955565"/>
          </a:xfrm>
        </p:spPr>
        <p:txBody>
          <a:bodyPr rtlCol="0">
            <a:normAutofit/>
          </a:bodyPr>
          <a:lstStyle/>
          <a:p>
            <a:pPr algn="ctr"/>
            <a:r>
              <a:rPr lang="sk-SK" sz="2400" b="1" dirty="0">
                <a:solidFill>
                  <a:schemeClr val="tx2"/>
                </a:solidFill>
                <a:latin typeface="Arial" panose="020B0604020202020204" pitchFamily="34" charset="0"/>
                <a:cs typeface="Arial" panose="020B0604020202020204" pitchFamily="34" charset="0"/>
              </a:rPr>
              <a:t>Informácie FRSR</a:t>
            </a:r>
            <a:br>
              <a:rPr lang="sk-SK" sz="2400" b="1" dirty="0">
                <a:solidFill>
                  <a:schemeClr val="tx2"/>
                </a:solidFill>
                <a:latin typeface="Arial" panose="020B0604020202020204" pitchFamily="34" charset="0"/>
                <a:cs typeface="Arial" panose="020B0604020202020204" pitchFamily="34" charset="0"/>
              </a:rPr>
            </a:br>
            <a:r>
              <a:rPr lang="sk-SK" sz="2400" b="1" dirty="0">
                <a:solidFill>
                  <a:schemeClr val="tx2"/>
                </a:solidFill>
                <a:latin typeface="Arial" panose="020B0604020202020204" pitchFamily="34" charset="0"/>
                <a:cs typeface="Arial" panose="020B0604020202020204" pitchFamily="34" charset="0"/>
              </a:rPr>
              <a:t>k oznámeniu platiteľa dane § 43</a:t>
            </a:r>
          </a:p>
        </p:txBody>
      </p:sp>
    </p:spTree>
    <p:extLst>
      <p:ext uri="{BB962C8B-B14F-4D97-AF65-F5344CB8AC3E}">
        <p14:creationId xmlns:p14="http://schemas.microsoft.com/office/powerpoint/2010/main" val="291549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2216" y="137319"/>
            <a:ext cx="9980682" cy="1096962"/>
          </a:xfrm>
        </p:spPr>
        <p:txBody>
          <a:bodyPr rtlCol="0"/>
          <a:lstStyle/>
          <a:p>
            <a:r>
              <a:rPr lang="sk-SK" dirty="0"/>
              <a:t>            VZOR </a:t>
            </a:r>
            <a:endParaRPr lang="en-US" dirty="0"/>
          </a:p>
        </p:txBody>
      </p:sp>
      <p:sp>
        <p:nvSpPr>
          <p:cNvPr id="4" name="Zástupný objekt textu 3"/>
          <p:cNvSpPr>
            <a:spLocks noGrp="1"/>
          </p:cNvSpPr>
          <p:nvPr>
            <p:ph type="body" sz="half" idx="2"/>
          </p:nvPr>
        </p:nvSpPr>
        <p:spPr>
          <a:xfrm>
            <a:off x="1104900" y="1583267"/>
            <a:ext cx="3396996" cy="4572000"/>
          </a:xfrm>
        </p:spPr>
        <p:txBody>
          <a:bodyPr rtlCol="0"/>
          <a:lstStyle/>
          <a:p>
            <a:pPr rtl="0"/>
            <a:endParaRPr lang="sk-SK" dirty="0"/>
          </a:p>
          <a:p>
            <a:pPr rtl="0"/>
            <a:endParaRPr lang="sk-SK" dirty="0"/>
          </a:p>
          <a:p>
            <a:pPr rtl="0"/>
            <a:r>
              <a:rPr lang="sk-SK" dirty="0"/>
              <a:t>Vzor Oznámenia podľa § 43 ods. 14</a:t>
            </a:r>
          </a:p>
          <a:p>
            <a:pPr rtl="0"/>
            <a:endParaRPr lang="sk-SK" dirty="0"/>
          </a:p>
          <a:p>
            <a:r>
              <a:rPr lang="sk-SK" dirty="0">
                <a:solidFill>
                  <a:srgbClr val="0070C0"/>
                </a:solidFill>
              </a:rPr>
              <a:t>https://pfseform.financnasprava.sk/Formulare/eFormVzor/DP/form.508.html</a:t>
            </a:r>
            <a:endParaRPr lang="en-US" dirty="0">
              <a:solidFill>
                <a:srgbClr val="0070C0"/>
              </a:solidFill>
            </a:endParaRPr>
          </a:p>
        </p:txBody>
      </p:sp>
      <p:pic>
        <p:nvPicPr>
          <p:cNvPr id="3" name="Obrázok 2">
            <a:extLst>
              <a:ext uri="{FF2B5EF4-FFF2-40B4-BE49-F238E27FC236}">
                <a16:creationId xmlns:a16="http://schemas.microsoft.com/office/drawing/2014/main" id="{714A6C0A-007B-4257-97D1-629D6C03A5BF}"/>
              </a:ext>
            </a:extLst>
          </p:cNvPr>
          <p:cNvPicPr>
            <a:picLocks noChangeAspect="1"/>
          </p:cNvPicPr>
          <p:nvPr/>
        </p:nvPicPr>
        <p:blipFill>
          <a:blip r:embed="rId2"/>
          <a:stretch>
            <a:fillRect/>
          </a:stretch>
        </p:blipFill>
        <p:spPr>
          <a:xfrm>
            <a:off x="5364555" y="228322"/>
            <a:ext cx="6102625" cy="6401355"/>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2216" y="137319"/>
            <a:ext cx="9980682" cy="1096962"/>
          </a:xfrm>
        </p:spPr>
        <p:txBody>
          <a:bodyPr rtlCol="0"/>
          <a:lstStyle/>
          <a:p>
            <a:r>
              <a:rPr lang="sk-SK" dirty="0"/>
              <a:t>            VZOR </a:t>
            </a:r>
            <a:endParaRPr lang="en-US" dirty="0"/>
          </a:p>
        </p:txBody>
      </p:sp>
      <p:sp>
        <p:nvSpPr>
          <p:cNvPr id="4" name="Zástupný objekt textu 3"/>
          <p:cNvSpPr>
            <a:spLocks noGrp="1"/>
          </p:cNvSpPr>
          <p:nvPr>
            <p:ph type="body" sz="half" idx="2"/>
          </p:nvPr>
        </p:nvSpPr>
        <p:spPr>
          <a:xfrm>
            <a:off x="1104900" y="1583267"/>
            <a:ext cx="3396996" cy="4572000"/>
          </a:xfrm>
        </p:spPr>
        <p:txBody>
          <a:bodyPr rtlCol="0"/>
          <a:lstStyle/>
          <a:p>
            <a:pPr rtl="0"/>
            <a:endParaRPr lang="sk-SK" dirty="0"/>
          </a:p>
          <a:p>
            <a:pPr rtl="0"/>
            <a:endParaRPr lang="sk-SK" dirty="0"/>
          </a:p>
          <a:p>
            <a:pPr rtl="0"/>
            <a:r>
              <a:rPr lang="sk-SK" dirty="0"/>
              <a:t>Vzor Oznámenia podľa § 43 ods. 14</a:t>
            </a:r>
          </a:p>
          <a:p>
            <a:pPr rtl="0"/>
            <a:endParaRPr lang="sk-SK" dirty="0"/>
          </a:p>
          <a:p>
            <a:r>
              <a:rPr lang="sk-SK" dirty="0">
                <a:solidFill>
                  <a:srgbClr val="0070C0"/>
                </a:solidFill>
              </a:rPr>
              <a:t>https://pfseform.financnasprava.sk/Formulare/eFormVzor/DP/form.508.html</a:t>
            </a:r>
            <a:endParaRPr lang="en-US" dirty="0">
              <a:solidFill>
                <a:srgbClr val="0070C0"/>
              </a:solidFill>
            </a:endParaRPr>
          </a:p>
        </p:txBody>
      </p:sp>
      <p:pic>
        <p:nvPicPr>
          <p:cNvPr id="5" name="Obrázok 4" descr="Obrázok, na ktorom je text, snímka obrazovky, písmo, dokument&#10;&#10;Automaticky generovaný popis">
            <a:extLst>
              <a:ext uri="{FF2B5EF4-FFF2-40B4-BE49-F238E27FC236}">
                <a16:creationId xmlns:a16="http://schemas.microsoft.com/office/drawing/2014/main" id="{1CB65689-572D-4E0A-892B-211AA7849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692" y="129224"/>
            <a:ext cx="6433622" cy="6591457"/>
          </a:xfrm>
          <a:prstGeom prst="rect">
            <a:avLst/>
          </a:prstGeom>
        </p:spPr>
      </p:pic>
    </p:spTree>
    <p:extLst>
      <p:ext uri="{BB962C8B-B14F-4D97-AF65-F5344CB8AC3E}">
        <p14:creationId xmlns:p14="http://schemas.microsoft.com/office/powerpoint/2010/main" val="333326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04899" y="76199"/>
            <a:ext cx="10240433" cy="1092201"/>
          </a:xfrm>
        </p:spPr>
        <p:txBody>
          <a:bodyPr rtlCol="0">
            <a:normAutofit/>
          </a:bodyPr>
          <a:lstStyle/>
          <a:p>
            <a:pPr marL="449580" algn="ctr">
              <a:lnSpc>
                <a:spcPct val="115000"/>
              </a:lnSpc>
              <a:spcAft>
                <a:spcPts val="1000"/>
              </a:spcAft>
            </a:pPr>
            <a:r>
              <a:rPr lang="sk-SK" b="1" dirty="0">
                <a:latin typeface="Calibri" panose="020F0502020204030204" pitchFamily="34" charset="0"/>
                <a:ea typeface="Times New Roman" panose="02020603050405020304" pitchFamily="18" charset="0"/>
                <a:cs typeface="Times New Roman" panose="02020603050405020304" pitchFamily="18" charset="0"/>
              </a:rPr>
              <a:t>UPOZORNENIE</a:t>
            </a:r>
            <a:endParaRPr lang="sk-SK"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Zástupný symbol obsahu 13"/>
          <p:cNvSpPr>
            <a:spLocks noGrp="1"/>
          </p:cNvSpPr>
          <p:nvPr>
            <p:ph idx="1"/>
          </p:nvPr>
        </p:nvSpPr>
        <p:spPr>
          <a:xfrm>
            <a:off x="1104900" y="1456267"/>
            <a:ext cx="9982200" cy="4715933"/>
          </a:xfrm>
        </p:spPr>
        <p:txBody>
          <a:bodyPr rtlCol="0">
            <a:normAutofit lnSpcReduction="10000"/>
          </a:bodyPr>
          <a:lstStyle/>
          <a:p>
            <a:pPr marL="0" indent="0">
              <a:buNone/>
            </a:pPr>
            <a:endParaRPr lang="sk-SK" b="1" dirty="0">
              <a:latin typeface="Arial" panose="020B0604020202020204" pitchFamily="34" charset="0"/>
              <a:cs typeface="Arial" panose="020B0604020202020204" pitchFamily="34" charset="0"/>
            </a:endParaRPr>
          </a:p>
          <a:p>
            <a:pPr marL="0" indent="0">
              <a:buNone/>
            </a:pPr>
            <a:r>
              <a:rPr lang="sk-SK" b="1" dirty="0">
                <a:latin typeface="Arial" panose="020B0604020202020204" pitchFamily="34" charset="0"/>
                <a:cs typeface="Arial" panose="020B0604020202020204" pitchFamily="34" charset="0"/>
              </a:rPr>
              <a:t>Ak bude </a:t>
            </a:r>
            <a:r>
              <a:rPr lang="sk-SK" b="1" dirty="0">
                <a:solidFill>
                  <a:srgbClr val="FF0000"/>
                </a:solidFill>
                <a:latin typeface="Arial" panose="020B0604020202020204" pitchFamily="34" charset="0"/>
                <a:cs typeface="Arial" panose="020B0604020202020204" pitchFamily="34" charset="0"/>
              </a:rPr>
              <a:t>športová organizácia </a:t>
            </a:r>
            <a:r>
              <a:rPr lang="sk-SK" b="1" dirty="0">
                <a:latin typeface="Arial" panose="020B0604020202020204" pitchFamily="34" charset="0"/>
                <a:cs typeface="Arial" panose="020B0604020202020204" pitchFamily="34" charset="0"/>
              </a:rPr>
              <a:t>po 1. 1. 2024 zrážať daň z príjmov vyššie uvedeným športovcom alebo športovým odborníkom, </a:t>
            </a:r>
            <a:r>
              <a:rPr lang="sk-SK" b="1" dirty="0">
                <a:solidFill>
                  <a:srgbClr val="FF0000"/>
                </a:solidFill>
                <a:latin typeface="Arial" panose="020B0604020202020204" pitchFamily="34" charset="0"/>
                <a:cs typeface="Arial" panose="020B0604020202020204" pitchFamily="34" charset="0"/>
              </a:rPr>
              <a:t>musí mať pridelené DIČ</a:t>
            </a:r>
            <a:r>
              <a:rPr lang="sk-SK" b="1" dirty="0">
                <a:latin typeface="Arial" panose="020B0604020202020204" pitchFamily="34" charset="0"/>
                <a:cs typeface="Arial" panose="020B0604020202020204" pitchFamily="34" charset="0"/>
              </a:rPr>
              <a:t>.</a:t>
            </a:r>
          </a:p>
          <a:p>
            <a:pPr marL="0" indent="0">
              <a:buNone/>
            </a:pPr>
            <a:r>
              <a:rPr lang="sk-SK" b="1" dirty="0">
                <a:latin typeface="Arial" panose="020B0604020202020204" pitchFamily="34" charset="0"/>
                <a:cs typeface="Arial" panose="020B0604020202020204" pitchFamily="34" charset="0"/>
              </a:rPr>
              <a:t>§ 49 a) odsek 3 zákona o dani z príjmov</a:t>
            </a:r>
          </a:p>
          <a:p>
            <a:pPr marL="0" indent="0">
              <a:buNone/>
            </a:pPr>
            <a:r>
              <a:rPr lang="sk-SK" b="1" i="1" dirty="0">
                <a:latin typeface="Arial" panose="020B0604020202020204" pitchFamily="34" charset="0"/>
                <a:cs typeface="Arial" panose="020B0604020202020204" pitchFamily="34" charset="0"/>
              </a:rPr>
              <a:t>„</a:t>
            </a:r>
            <a:r>
              <a:rPr lang="sk-SK" i="1" dirty="0">
                <a:solidFill>
                  <a:srgbClr val="000000"/>
                </a:solidFill>
                <a:latin typeface="Arial" panose="020B0604020202020204" pitchFamily="34" charset="0"/>
              </a:rPr>
              <a:t>Fyzická osoba a právnická osoba, ktorá nie je registrovaná podľa odseku 1 alebo odseku 2, je povinná </a:t>
            </a:r>
            <a:r>
              <a:rPr lang="sk-SK" b="1" i="1" dirty="0">
                <a:solidFill>
                  <a:srgbClr val="000000"/>
                </a:solidFill>
                <a:latin typeface="Arial" panose="020B0604020202020204" pitchFamily="34" charset="0"/>
              </a:rPr>
              <a:t>v lehote </a:t>
            </a:r>
            <a:r>
              <a:rPr lang="sk-SK" b="1" i="1" dirty="0">
                <a:solidFill>
                  <a:srgbClr val="00B050"/>
                </a:solidFill>
                <a:latin typeface="Arial" panose="020B0604020202020204" pitchFamily="34" charset="0"/>
              </a:rPr>
              <a:t>do konca kalendárneho mesiaca nasledujúceho po uplynutí mesiaca</a:t>
            </a:r>
            <a:r>
              <a:rPr lang="sk-SK" b="1" i="1" dirty="0">
                <a:solidFill>
                  <a:srgbClr val="000000"/>
                </a:solidFill>
                <a:latin typeface="Arial" panose="020B0604020202020204" pitchFamily="34" charset="0"/>
              </a:rPr>
              <a:t>, v ktorom vznikla povinnosť zrážať daň alebo preddavky na daň alebo daň vyberať, požiadať správcu dane o registráciu ako platiteľ dane.“</a:t>
            </a:r>
            <a:endParaRPr lang="sk-SK" b="1" i="1" dirty="0">
              <a:latin typeface="Arial" panose="020B0604020202020204" pitchFamily="34" charset="0"/>
              <a:cs typeface="Arial" panose="020B0604020202020204" pitchFamily="34" charset="0"/>
            </a:endParaRPr>
          </a:p>
          <a:p>
            <a:pPr marL="0" indent="0">
              <a:buNone/>
            </a:pPr>
            <a:endParaRPr lang="sk-SK" u="sng" dirty="0">
              <a:solidFill>
                <a:srgbClr val="000000"/>
              </a:solidFill>
              <a:latin typeface="Arial" panose="020B0604020202020204" pitchFamily="34" charset="0"/>
            </a:endParaRPr>
          </a:p>
          <a:p>
            <a:pPr marL="0" indent="0">
              <a:buNone/>
            </a:pPr>
            <a:r>
              <a:rPr lang="sk-SK" u="sng" dirty="0">
                <a:solidFill>
                  <a:srgbClr val="000000"/>
                </a:solidFill>
                <a:latin typeface="Arial" panose="020B0604020202020204" pitchFamily="34" charset="0"/>
              </a:rPr>
              <a:t>Príklad: </a:t>
            </a:r>
          </a:p>
          <a:p>
            <a:pPr marL="0" indent="0">
              <a:buNone/>
            </a:pPr>
            <a:r>
              <a:rPr lang="sk-SK" dirty="0">
                <a:latin typeface="Arial" panose="020B0604020202020204" pitchFamily="34" charset="0"/>
                <a:cs typeface="Arial" panose="020B0604020202020204" pitchFamily="34" charset="0"/>
              </a:rPr>
              <a:t>Ak športová organizácia nemá pridelené DIČ a rozhodne sa v marci zrážať zrážkovú daň, musí o pridelenie DIČ požiadať správcu dane najneskôr do apríla.</a:t>
            </a: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98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Novela zákona č. 406/2011 Z.z. o dobrovoľníctve</a:t>
            </a:r>
            <a:br>
              <a:rPr lang="sk-SK" b="1" u="sng" dirty="0"/>
            </a:b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buNone/>
            </a:pPr>
            <a:r>
              <a:rPr lang="sk-SK" b="1" dirty="0"/>
              <a:t>Účinnosť od 1.4.2023</a:t>
            </a:r>
          </a:p>
          <a:p>
            <a:pPr marL="0" indent="0">
              <a:lnSpc>
                <a:spcPct val="100000"/>
              </a:lnSpc>
              <a:buNone/>
            </a:pPr>
            <a:r>
              <a:rPr lang="sk-SK" u="sng" dirty="0">
                <a:latin typeface="Arial" panose="020B0604020202020204" pitchFamily="34" charset="0"/>
                <a:cs typeface="Arial" panose="020B0604020202020204" pitchFamily="34" charset="0"/>
              </a:rPr>
              <a:t>Spresnenie definície, pre akú organizáciu je možné vykonávať dobrovoľnícku činnosť</a:t>
            </a:r>
          </a:p>
          <a:p>
            <a:pPr marL="0" indent="0" algn="just">
              <a:lnSpc>
                <a:spcPct val="100000"/>
              </a:lnSpc>
              <a:buNone/>
            </a:pP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Novela zákona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definuje</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ako</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prijímateľov</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právnické</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a fyzické</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osoby,</a:t>
            </a:r>
            <a:r>
              <a:rPr lang="sk-SK"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ktorých prvoradým</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cieľom</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nie</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je</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tvorba</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zisku</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či</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súkromného</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obohatenia,</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ale</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realizácia</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činností,</a:t>
            </a:r>
            <a:r>
              <a:rPr lang="sk-SK" spc="2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ktoré napĺňajú</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verejný</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prospech/záujem.</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Navrhovaná</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právna</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úprava</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sa</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opiera</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o definíciu</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verejného záujmu</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vymedzenú</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v zákone</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č. 112/2018</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Z. z.</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o sociálnej</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ekonomike</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sociálnych</a:t>
            </a:r>
            <a:r>
              <a:rPr lang="sk-SK" spc="2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dirty="0">
                <a:solidFill>
                  <a:srgbClr val="000000"/>
                </a:solidFill>
                <a:latin typeface="Arial" panose="020B0604020202020204" pitchFamily="34" charset="0"/>
                <a:ea typeface="Times New Roman" panose="02020603050405020304" pitchFamily="18" charset="0"/>
                <a:cs typeface="Arial" panose="020B0604020202020204" pitchFamily="34" charset="0"/>
              </a:rPr>
              <a:t>podnikoch a o zmene a doplnení niektorých zákonov v znení neskorších predpisov.</a:t>
            </a:r>
          </a:p>
          <a:p>
            <a:endParaRPr lang="sk-SK" dirty="0"/>
          </a:p>
        </p:txBody>
      </p:sp>
    </p:spTree>
    <p:extLst>
      <p:ext uri="{BB962C8B-B14F-4D97-AF65-F5344CB8AC3E}">
        <p14:creationId xmlns:p14="http://schemas.microsoft.com/office/powerpoint/2010/main" val="31316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6B7E1-8C88-450B-ADDD-E861DBFF8E34}"/>
              </a:ext>
            </a:extLst>
          </p:cNvPr>
          <p:cNvSpPr>
            <a:spLocks noGrp="1"/>
          </p:cNvSpPr>
          <p:nvPr>
            <p:ph type="title"/>
          </p:nvPr>
        </p:nvSpPr>
        <p:spPr/>
        <p:txBody>
          <a:bodyPr>
            <a:normAutofit/>
          </a:bodyPr>
          <a:lstStyle/>
          <a:p>
            <a:pPr>
              <a:lnSpc>
                <a:spcPct val="150000"/>
              </a:lnSpc>
            </a:pPr>
            <a:r>
              <a:rPr lang="sk-SK" b="1" u="sng" dirty="0">
                <a:latin typeface="Arial" panose="020B0604020202020204" pitchFamily="34" charset="0"/>
                <a:cs typeface="Arial" panose="020B0604020202020204" pitchFamily="34" charset="0"/>
              </a:rPr>
              <a:t>Registrácia na daň z príjmov z úradnej moci</a:t>
            </a:r>
            <a:br>
              <a:rPr lang="sk-SK" b="1" u="sng" dirty="0">
                <a:latin typeface="Arial" panose="020B0604020202020204" pitchFamily="34" charset="0"/>
                <a:cs typeface="Arial" panose="020B0604020202020204" pitchFamily="34" charset="0"/>
              </a:rPr>
            </a:br>
            <a:r>
              <a:rPr lang="sk-SK" sz="1600" b="1" dirty="0">
                <a:solidFill>
                  <a:srgbClr val="202020"/>
                </a:solidFill>
                <a:latin typeface="Arial" panose="020B0604020202020204" pitchFamily="34" charset="0"/>
                <a:cs typeface="Arial" panose="020B0604020202020204" pitchFamily="34" charset="0"/>
              </a:rPr>
              <a:t> </a:t>
            </a:r>
            <a:endParaRPr lang="sk-SK" dirty="0">
              <a:solidFill>
                <a:srgbClr val="00B050"/>
              </a:solidFill>
            </a:endParaRPr>
          </a:p>
        </p:txBody>
      </p:sp>
      <p:sp>
        <p:nvSpPr>
          <p:cNvPr id="3" name="Zástupný objekt pre obsah 2">
            <a:extLst>
              <a:ext uri="{FF2B5EF4-FFF2-40B4-BE49-F238E27FC236}">
                <a16:creationId xmlns:a16="http://schemas.microsoft.com/office/drawing/2014/main" id="{F9CC0DC8-521A-4EF2-8777-067BA1F129FC}"/>
              </a:ext>
            </a:extLst>
          </p:cNvPr>
          <p:cNvSpPr>
            <a:spLocks noGrp="1"/>
          </p:cNvSpPr>
          <p:nvPr>
            <p:ph idx="1"/>
          </p:nvPr>
        </p:nvSpPr>
        <p:spPr>
          <a:xfrm>
            <a:off x="1103382" y="1600200"/>
            <a:ext cx="9982200" cy="4572000"/>
          </a:xfrm>
        </p:spPr>
        <p:txBody>
          <a:bodyPr>
            <a:normAutofit fontScale="77500" lnSpcReduction="20000"/>
          </a:bodyPr>
          <a:lstStyle/>
          <a:p>
            <a:pPr marL="0" indent="0">
              <a:lnSpc>
                <a:spcPct val="120000"/>
              </a:lnSpc>
              <a:spcBef>
                <a:spcPts val="0"/>
              </a:spcBef>
              <a:buNone/>
            </a:pPr>
            <a:r>
              <a:rPr lang="sk-SK" sz="2900" b="1" dirty="0">
                <a:solidFill>
                  <a:srgbClr val="202020"/>
                </a:solidFill>
                <a:latin typeface="Arial" panose="020B0604020202020204" pitchFamily="34" charset="0"/>
                <a:cs typeface="Arial" panose="020B0604020202020204" pitchFamily="34" charset="0"/>
              </a:rPr>
              <a:t> § 49a ods. 1 zákona č. 595/2003 Z. z. o dani z príjmov  </a:t>
            </a:r>
            <a:r>
              <a:rPr lang="sk-SK" sz="2900" b="1" dirty="0">
                <a:solidFill>
                  <a:srgbClr val="00B050"/>
                </a:solidFill>
                <a:latin typeface="Arial" panose="020B0604020202020204" pitchFamily="34" charset="0"/>
                <a:cs typeface="Arial" panose="020B0604020202020204" pitchFamily="34" charset="0"/>
              </a:rPr>
              <a:t>(od 1.1.2023)</a:t>
            </a:r>
          </a:p>
          <a:p>
            <a:pPr marL="0" indent="0">
              <a:lnSpc>
                <a:spcPct val="120000"/>
              </a:lnSpc>
              <a:spcBef>
                <a:spcPts val="0"/>
              </a:spcBef>
              <a:buNone/>
            </a:pPr>
            <a:endParaRPr lang="sk-SK"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sk-SK" sz="2600" dirty="0">
                <a:latin typeface="Arial" panose="020B0604020202020204" pitchFamily="34" charset="0"/>
                <a:ea typeface="Calibri" panose="020F0502020204030204" pitchFamily="34" charset="0"/>
                <a:cs typeface="Arial" panose="020B0604020202020204" pitchFamily="34" charset="0"/>
              </a:rPr>
              <a:t>Podľa tohto ustanovenia správca dane zaregistruje z úradnej moci právnické osoby, ktoré sú zapísané do registra právnických osôb, podnikateľov a orgánov verejnej moci </a:t>
            </a:r>
            <a:r>
              <a:rPr lang="sk-SK" sz="2600" u="sng" dirty="0">
                <a:latin typeface="Arial" panose="020B0604020202020204" pitchFamily="34" charset="0"/>
                <a:ea typeface="Calibri" panose="020F0502020204030204" pitchFamily="34" charset="0"/>
                <a:cs typeface="Arial" panose="020B0604020202020204" pitchFamily="34" charset="0"/>
              </a:rPr>
              <a:t>na základe údajov zo Živnostenského registra a Obchodného registra</a:t>
            </a:r>
            <a:r>
              <a:rPr lang="sk-SK" sz="26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20000"/>
              </a:lnSpc>
              <a:spcBef>
                <a:spcPts val="0"/>
              </a:spcBef>
              <a:buNone/>
            </a:pPr>
            <a:endParaRPr lang="sk-SK" sz="2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sk-SK" sz="2600" dirty="0">
                <a:latin typeface="Arial" panose="020B0604020202020204" pitchFamily="34" charset="0"/>
                <a:ea typeface="Calibri" panose="020F0502020204030204" pitchFamily="34" charset="0"/>
                <a:cs typeface="Arial" panose="020B0604020202020204" pitchFamily="34" charset="0"/>
              </a:rPr>
              <a:t>To znamená, že ak napríklad občianske združenie získa povolenie alebo oprávnenie na podnikanie, nie je potrebné sa registrovať u správcu dane, nakoľko správca dane ho zaregistruje z úradnej moci po zápise do Živnostenského registra. Správca dane zaregistruje daňový subjekt v lehote do 30 dní odo dňa prevzatia údajov z Registra právnických osôb, podnikateľov a orgánov verejnej moci (RPO), ktoré boli prevzaté do tohto registra z Obchodného registra a Živnostenského registra. Zároveň mu pridelí DIČ a OÚD (osobný účet daňovníka).</a:t>
            </a:r>
          </a:p>
        </p:txBody>
      </p:sp>
    </p:spTree>
    <p:extLst>
      <p:ext uri="{BB962C8B-B14F-4D97-AF65-F5344CB8AC3E}">
        <p14:creationId xmlns:p14="http://schemas.microsoft.com/office/powerpoint/2010/main" val="10320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Akým športovým odborníkom sa </a:t>
            </a:r>
            <a:r>
              <a:rPr lang="sk-SK" b="1" dirty="0">
                <a:solidFill>
                  <a:srgbClr val="0070C0"/>
                </a:solidFill>
                <a:latin typeface="Arial" panose="020B0604020202020204" pitchFamily="34" charset="0"/>
                <a:cs typeface="Arial" panose="020B0604020202020204" pitchFamily="34" charset="0"/>
              </a:rPr>
              <a:t>oplatí </a:t>
            </a:r>
            <a:r>
              <a:rPr lang="sk-SK" b="1" dirty="0">
                <a:latin typeface="Arial" panose="020B0604020202020204" pitchFamily="34" charset="0"/>
                <a:cs typeface="Arial" panose="020B0604020202020204" pitchFamily="34" charset="0"/>
              </a:rPr>
              <a:t>zraziť zrážkovú daň z príjmov?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buNone/>
            </a:pPr>
            <a:r>
              <a:rPr lang="sk-SK" sz="2800" dirty="0">
                <a:solidFill>
                  <a:srgbClr val="0070C0"/>
                </a:solidFill>
                <a:latin typeface="Arial" panose="020B0604020202020204" pitchFamily="34" charset="0"/>
                <a:cs typeface="Arial" panose="020B0604020202020204" pitchFamily="34" charset="0"/>
              </a:rPr>
              <a:t>športový odborník, ktorý dosahuje tento </a:t>
            </a:r>
            <a:r>
              <a:rPr lang="sk-SK" sz="2800" u="sng" dirty="0">
                <a:solidFill>
                  <a:srgbClr val="0070C0"/>
                </a:solidFill>
                <a:latin typeface="Arial" panose="020B0604020202020204" pitchFamily="34" charset="0"/>
                <a:cs typeface="Arial" panose="020B0604020202020204" pitchFamily="34" charset="0"/>
              </a:rPr>
              <a:t>príjem v súbehu s príjmom zo závislej činnosti </a:t>
            </a:r>
            <a:r>
              <a:rPr lang="sk-SK" sz="2800" dirty="0">
                <a:solidFill>
                  <a:srgbClr val="0070C0"/>
                </a:solidFill>
                <a:latin typeface="Arial" panose="020B0604020202020204" pitchFamily="34" charset="0"/>
                <a:cs typeface="Arial" panose="020B0604020202020204" pitchFamily="34" charset="0"/>
              </a:rPr>
              <a:t>(zamestnania)</a:t>
            </a:r>
          </a:p>
          <a:p>
            <a:pPr marL="0" indent="0">
              <a:buNone/>
            </a:pPr>
            <a:endParaRPr lang="sk-SK" u="sng" dirty="0">
              <a:latin typeface="Arial" panose="020B0604020202020204" pitchFamily="34" charset="0"/>
              <a:cs typeface="Arial" panose="020B0604020202020204" pitchFamily="34" charset="0"/>
            </a:endParaRPr>
          </a:p>
          <a:p>
            <a:pPr marL="0" indent="0">
              <a:buNone/>
            </a:pPr>
            <a:r>
              <a:rPr lang="sk-SK" u="sng" dirty="0">
                <a:latin typeface="Arial" panose="020B0604020202020204" pitchFamily="34" charset="0"/>
                <a:cs typeface="Arial" panose="020B0604020202020204" pitchFamily="34" charset="0"/>
              </a:rPr>
              <a:t>PREČO?</a:t>
            </a:r>
          </a:p>
          <a:p>
            <a:pPr marL="0" indent="0">
              <a:buNone/>
            </a:pPr>
            <a:r>
              <a:rPr lang="sk-SK" dirty="0">
                <a:latin typeface="Arial" panose="020B0604020202020204" pitchFamily="34" charset="0"/>
                <a:cs typeface="Arial" panose="020B0604020202020204" pitchFamily="34" charset="0"/>
              </a:rPr>
              <a:t>ak by uzatvoril dohodu o nezrážaní dane, má povinnosť uviesť príjmy športového odborníka spolu s príjmami zo závislej činnosti v daňovom priznaní, ktoré musí podať.</a:t>
            </a:r>
          </a:p>
          <a:p>
            <a:pPr marL="0" indent="0">
              <a:buNone/>
            </a:pPr>
            <a:r>
              <a:rPr lang="sk-SK" dirty="0">
                <a:latin typeface="Arial" panose="020B0604020202020204" pitchFamily="34" charset="0"/>
                <a:cs typeface="Arial" panose="020B0604020202020204" pitchFamily="34" charset="0"/>
              </a:rPr>
              <a:t>Ak by si nechal daň z príjmov zraziť, nemá povinnosť podať daňové priznanie, ak nemá iné príjmy, a v zamestnaní mu zamestnávateľ vykoná ročné zúčtovanie príjmov zo závislej činnosti.</a:t>
            </a:r>
          </a:p>
          <a:p>
            <a:endParaRPr lang="sk-SK" dirty="0"/>
          </a:p>
        </p:txBody>
      </p:sp>
    </p:spTree>
    <p:extLst>
      <p:ext uri="{BB962C8B-B14F-4D97-AF65-F5344CB8AC3E}">
        <p14:creationId xmlns:p14="http://schemas.microsoft.com/office/powerpoint/2010/main" val="66112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Akým športovým odborníkom sa </a:t>
            </a:r>
            <a:r>
              <a:rPr lang="sk-SK" b="1" dirty="0">
                <a:solidFill>
                  <a:srgbClr val="0070C0"/>
                </a:solidFill>
                <a:latin typeface="Arial" panose="020B0604020202020204" pitchFamily="34" charset="0"/>
                <a:cs typeface="Arial" panose="020B0604020202020204" pitchFamily="34" charset="0"/>
              </a:rPr>
              <a:t>oplatí</a:t>
            </a:r>
            <a:r>
              <a:rPr lang="sk-SK" b="1" dirty="0">
                <a:latin typeface="Arial" panose="020B0604020202020204" pitchFamily="34" charset="0"/>
                <a:cs typeface="Arial" panose="020B0604020202020204" pitchFamily="34" charset="0"/>
              </a:rPr>
              <a:t> zraziť zrážkovú daň z príjmov?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spcBef>
                <a:spcPts val="0"/>
              </a:spcBef>
              <a:buNone/>
            </a:pPr>
            <a:r>
              <a:rPr lang="sk-SK" sz="2800" dirty="0">
                <a:solidFill>
                  <a:srgbClr val="0070C0"/>
                </a:solidFill>
                <a:latin typeface="Arial" panose="020B0604020202020204" pitchFamily="34" charset="0"/>
                <a:cs typeface="Arial" panose="020B0604020202020204" pitchFamily="34" charset="0"/>
              </a:rPr>
              <a:t>športový odborník</a:t>
            </a:r>
            <a:r>
              <a:rPr lang="sk-SK" sz="2800" b="1" dirty="0">
                <a:solidFill>
                  <a:srgbClr val="0070C0"/>
                </a:solidFill>
                <a:latin typeface="Arial" panose="020B0604020202020204" pitchFamily="34" charset="0"/>
                <a:cs typeface="Arial" panose="020B0604020202020204" pitchFamily="34" charset="0"/>
              </a:rPr>
              <a:t> dôchodca </a:t>
            </a:r>
            <a:r>
              <a:rPr lang="sk-SK" sz="2800" dirty="0">
                <a:solidFill>
                  <a:srgbClr val="0070C0"/>
                </a:solidFill>
                <a:latin typeface="Arial" panose="020B0604020202020204" pitchFamily="34" charset="0"/>
                <a:cs typeface="Arial" panose="020B0604020202020204" pitchFamily="34" charset="0"/>
              </a:rPr>
              <a:t>s príjmom </a:t>
            </a:r>
            <a:r>
              <a:rPr lang="sk-SK" sz="2800" b="1" dirty="0">
                <a:solidFill>
                  <a:srgbClr val="0070C0"/>
                </a:solidFill>
                <a:latin typeface="Arial" panose="020B0604020202020204" pitchFamily="34" charset="0"/>
                <a:cs typeface="Arial" panose="020B0604020202020204" pitchFamily="34" charset="0"/>
              </a:rPr>
              <a:t>nad polovicu </a:t>
            </a:r>
            <a:r>
              <a:rPr lang="sk-SK" sz="2800" dirty="0">
                <a:solidFill>
                  <a:srgbClr val="0070C0"/>
                </a:solidFill>
                <a:latin typeface="Arial" panose="020B0604020202020204" pitchFamily="34" charset="0"/>
                <a:cs typeface="Arial" panose="020B0604020202020204" pitchFamily="34" charset="0"/>
              </a:rPr>
              <a:t>nezdaniteľnej časti základu dane platnej pre daný rok </a:t>
            </a:r>
          </a:p>
          <a:p>
            <a:pPr marL="0" indent="0">
              <a:spcBef>
                <a:spcPts val="0"/>
              </a:spcBef>
              <a:buNone/>
            </a:pPr>
            <a:r>
              <a:rPr lang="sk-SK" sz="2800" dirty="0">
                <a:solidFill>
                  <a:srgbClr val="0070C0"/>
                </a:solidFill>
                <a:latin typeface="Arial" panose="020B0604020202020204" pitchFamily="34" charset="0"/>
                <a:cs typeface="Arial" panose="020B0604020202020204" pitchFamily="34" charset="0"/>
              </a:rPr>
              <a:t>(pre rok 2024 nad sumu 2774,10 euro)</a:t>
            </a:r>
          </a:p>
          <a:p>
            <a:pPr marL="0" indent="0">
              <a:buNone/>
            </a:pPr>
            <a:endParaRPr lang="sk-SK" u="sng" dirty="0">
              <a:latin typeface="Arial" panose="020B0604020202020204" pitchFamily="34" charset="0"/>
              <a:cs typeface="Arial" panose="020B0604020202020204" pitchFamily="34" charset="0"/>
            </a:endParaRPr>
          </a:p>
          <a:p>
            <a:pPr marL="0" indent="0">
              <a:buNone/>
            </a:pPr>
            <a:r>
              <a:rPr lang="sk-SK" u="sng" dirty="0">
                <a:latin typeface="Arial" panose="020B0604020202020204" pitchFamily="34" charset="0"/>
                <a:cs typeface="Arial" panose="020B0604020202020204" pitchFamily="34" charset="0"/>
              </a:rPr>
              <a:t>PREČO?</a:t>
            </a:r>
          </a:p>
          <a:p>
            <a:pPr marL="0" indent="0">
              <a:lnSpc>
                <a:spcPct val="150000"/>
              </a:lnSpc>
              <a:buNone/>
            </a:pPr>
            <a:r>
              <a:rPr lang="sk-SK" dirty="0">
                <a:latin typeface="Arial" panose="020B0604020202020204" pitchFamily="34" charset="0"/>
                <a:cs typeface="Arial" panose="020B0604020202020204" pitchFamily="34" charset="0"/>
              </a:rPr>
              <a:t>ak by uzatvoril dohodu o nezrážaní dane, má povinnosť uviesť príjmy športového odborníka v daňovom priznaní, ktoré musí podať. Ak by si nechal daň z príjmov zraziť, nemá povinnosť podať daňové priznanie, ak nemá iné príjmy.</a:t>
            </a:r>
          </a:p>
        </p:txBody>
      </p:sp>
    </p:spTree>
    <p:extLst>
      <p:ext uri="{BB962C8B-B14F-4D97-AF65-F5344CB8AC3E}">
        <p14:creationId xmlns:p14="http://schemas.microsoft.com/office/powerpoint/2010/main" val="354050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Akým športovým odborníkom sa </a:t>
            </a:r>
            <a:r>
              <a:rPr lang="sk-SK" b="1" dirty="0">
                <a:solidFill>
                  <a:srgbClr val="FF0000"/>
                </a:solidFill>
                <a:latin typeface="Arial" panose="020B0604020202020204" pitchFamily="34" charset="0"/>
                <a:cs typeface="Arial" panose="020B0604020202020204" pitchFamily="34" charset="0"/>
              </a:rPr>
              <a:t>NEoplatí</a:t>
            </a:r>
            <a:r>
              <a:rPr lang="sk-SK" b="1" dirty="0">
                <a:latin typeface="Arial" panose="020B0604020202020204" pitchFamily="34" charset="0"/>
                <a:cs typeface="Arial" panose="020B0604020202020204" pitchFamily="34" charset="0"/>
              </a:rPr>
              <a:t> zraziť zrážkovú daň z príjmov?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92500" lnSpcReduction="10000"/>
          </a:bodyPr>
          <a:lstStyle/>
          <a:p>
            <a:pPr marL="0" indent="0">
              <a:spcBef>
                <a:spcPts val="0"/>
              </a:spcBef>
              <a:buNone/>
            </a:pPr>
            <a:r>
              <a:rPr lang="sk-SK" sz="3000" dirty="0">
                <a:solidFill>
                  <a:srgbClr val="FF0000"/>
                </a:solidFill>
                <a:latin typeface="Arial" panose="020B0604020202020204" pitchFamily="34" charset="0"/>
                <a:cs typeface="Arial" panose="020B0604020202020204" pitchFamily="34" charset="0"/>
              </a:rPr>
              <a:t>športový odborník </a:t>
            </a:r>
            <a:r>
              <a:rPr lang="sk-SK" sz="3000" b="1" dirty="0">
                <a:solidFill>
                  <a:srgbClr val="FF0000"/>
                </a:solidFill>
                <a:latin typeface="Arial" panose="020B0604020202020204" pitchFamily="34" charset="0"/>
                <a:cs typeface="Arial" panose="020B0604020202020204" pitchFamily="34" charset="0"/>
              </a:rPr>
              <a:t>dôchodca</a:t>
            </a:r>
            <a:r>
              <a:rPr lang="sk-SK" sz="3000" dirty="0">
                <a:solidFill>
                  <a:srgbClr val="FF0000"/>
                </a:solidFill>
                <a:latin typeface="Arial" panose="020B0604020202020204" pitchFamily="34" charset="0"/>
                <a:cs typeface="Arial" panose="020B0604020202020204" pitchFamily="34" charset="0"/>
              </a:rPr>
              <a:t> s príjmom </a:t>
            </a:r>
            <a:r>
              <a:rPr lang="sk-SK" sz="3000" b="1" dirty="0">
                <a:solidFill>
                  <a:srgbClr val="FF0000"/>
                </a:solidFill>
                <a:latin typeface="Arial" panose="020B0604020202020204" pitchFamily="34" charset="0"/>
                <a:cs typeface="Arial" panose="020B0604020202020204" pitchFamily="34" charset="0"/>
              </a:rPr>
              <a:t>do polovice </a:t>
            </a:r>
            <a:r>
              <a:rPr lang="sk-SK" sz="3000" dirty="0">
                <a:solidFill>
                  <a:srgbClr val="FF0000"/>
                </a:solidFill>
                <a:latin typeface="Arial" panose="020B0604020202020204" pitchFamily="34" charset="0"/>
                <a:cs typeface="Arial" panose="020B0604020202020204" pitchFamily="34" charset="0"/>
              </a:rPr>
              <a:t>nezdaniteľnej časti základu dane platnej pre daný rok </a:t>
            </a:r>
          </a:p>
          <a:p>
            <a:pPr marL="0" indent="0">
              <a:spcBef>
                <a:spcPts val="0"/>
              </a:spcBef>
              <a:buNone/>
            </a:pPr>
            <a:r>
              <a:rPr lang="sk-SK" sz="3000" dirty="0">
                <a:solidFill>
                  <a:srgbClr val="FF0000"/>
                </a:solidFill>
                <a:latin typeface="Arial" panose="020B0604020202020204" pitchFamily="34" charset="0"/>
                <a:cs typeface="Arial" panose="020B0604020202020204" pitchFamily="34" charset="0"/>
              </a:rPr>
              <a:t>(pre rok 2024 do sumy 2774,10 euro)</a:t>
            </a:r>
          </a:p>
          <a:p>
            <a:pPr marL="0" indent="0">
              <a:buNone/>
            </a:pPr>
            <a:endParaRPr lang="sk-SK" sz="2800" u="sng" dirty="0">
              <a:latin typeface="Arial" panose="020B0604020202020204" pitchFamily="34" charset="0"/>
              <a:cs typeface="Arial" panose="020B0604020202020204" pitchFamily="34" charset="0"/>
            </a:endParaRPr>
          </a:p>
          <a:p>
            <a:pPr marL="0" indent="0">
              <a:buNone/>
            </a:pPr>
            <a:r>
              <a:rPr lang="sk-SK" sz="2400" u="sng" dirty="0">
                <a:latin typeface="Arial" panose="020B0604020202020204" pitchFamily="34" charset="0"/>
                <a:cs typeface="Arial" panose="020B0604020202020204" pitchFamily="34" charset="0"/>
              </a:rPr>
              <a:t>PREČO?</a:t>
            </a:r>
          </a:p>
          <a:p>
            <a:pPr marL="0" indent="0">
              <a:buNone/>
            </a:pPr>
            <a:r>
              <a:rPr lang="sk-SK" sz="2400" u="sng" dirty="0">
                <a:latin typeface="Arial" panose="020B0604020202020204" pitchFamily="34" charset="0"/>
                <a:cs typeface="Arial" panose="020B0604020202020204" pitchFamily="34" charset="0"/>
              </a:rPr>
              <a:t>daňovník s príjmami do polovice nezdaniteľnej časti základu dane nemá povinnosť podať daňové priznanie </a:t>
            </a:r>
            <a:r>
              <a:rPr lang="sk-SK" sz="2400" dirty="0">
                <a:latin typeface="Arial" panose="020B0604020202020204" pitchFamily="34" charset="0"/>
                <a:cs typeface="Arial" panose="020B0604020202020204" pitchFamily="34" charset="0"/>
              </a:rPr>
              <a:t>k dani z príjmov a teda ani odviesť daň z príjmov. </a:t>
            </a:r>
          </a:p>
          <a:p>
            <a:pPr marL="0" indent="0">
              <a:buNone/>
            </a:pPr>
            <a:r>
              <a:rPr lang="sk-SK" sz="2400" dirty="0">
                <a:latin typeface="Arial" panose="020B0604020202020204" pitchFamily="34" charset="0"/>
                <a:cs typeface="Arial" panose="020B0604020202020204" pitchFamily="34" charset="0"/>
              </a:rPr>
              <a:t>Ak by si nechal príjmy športového odborníka vo výške do ½ nezdaniteľnej časti základu dane zraziť zrážkovou daňou z príjmov, v čistom by boli tieto príjmy pre neho o predmetnú zrážku nižšie, ako keby uzatvoril dohodu o nezrážaní zrážkovej dane z príjmov a ponechal si ich v plnej výške.</a:t>
            </a:r>
          </a:p>
          <a:p>
            <a:endParaRPr lang="sk-SK" dirty="0"/>
          </a:p>
        </p:txBody>
      </p:sp>
    </p:spTree>
    <p:extLst>
      <p:ext uri="{BB962C8B-B14F-4D97-AF65-F5344CB8AC3E}">
        <p14:creationId xmlns:p14="http://schemas.microsoft.com/office/powerpoint/2010/main" val="11677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041AC-E6B5-4983-B65F-F8CD7325D90B}"/>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Príklady na zrážkovú  daň z príjmov u športových odborníkov</a:t>
            </a:r>
          </a:p>
        </p:txBody>
      </p:sp>
      <p:sp>
        <p:nvSpPr>
          <p:cNvPr id="3" name="Zástupný objekt pre obsah 2">
            <a:extLst>
              <a:ext uri="{FF2B5EF4-FFF2-40B4-BE49-F238E27FC236}">
                <a16:creationId xmlns:a16="http://schemas.microsoft.com/office/drawing/2014/main" id="{3E052CD1-EEB5-4AD1-88BF-F7428D30D769}"/>
              </a:ext>
            </a:extLst>
          </p:cNvPr>
          <p:cNvSpPr>
            <a:spLocks noGrp="1"/>
          </p:cNvSpPr>
          <p:nvPr>
            <p:ph idx="1"/>
          </p:nvPr>
        </p:nvSpPr>
        <p:spPr>
          <a:xfrm>
            <a:off x="1104900" y="1371600"/>
            <a:ext cx="9982200" cy="2641577"/>
          </a:xfrm>
        </p:spPr>
        <p:txBody>
          <a:bodyPr>
            <a:normAutofit fontScale="92500" lnSpcReduction="20000"/>
          </a:bodyPr>
          <a:lstStyle/>
          <a:p>
            <a:pPr marL="0" indent="0">
              <a:lnSpc>
                <a:spcPct val="100000"/>
              </a:lnSpc>
              <a:spcBef>
                <a:spcPts val="600"/>
              </a:spcBef>
              <a:buNone/>
            </a:pPr>
            <a:r>
              <a:rPr lang="sk-SK" dirty="0">
                <a:latin typeface="Arial" panose="020B0604020202020204" pitchFamily="34" charset="0"/>
                <a:cs typeface="Arial" panose="020B0604020202020204" pitchFamily="34" charset="0"/>
              </a:rPr>
              <a:t>športový odborník </a:t>
            </a:r>
            <a:r>
              <a:rPr lang="sk-SK" b="1" dirty="0">
                <a:solidFill>
                  <a:srgbClr val="FF0000"/>
                </a:solidFill>
                <a:latin typeface="Arial" panose="020B0604020202020204" pitchFamily="34" charset="0"/>
                <a:cs typeface="Arial" panose="020B0604020202020204" pitchFamily="34" charset="0"/>
              </a:rPr>
              <a:t>do výšky príjmov, </a:t>
            </a:r>
            <a:r>
              <a:rPr lang="sk-SK" u="sng" dirty="0">
                <a:solidFill>
                  <a:srgbClr val="FF0000"/>
                </a:solidFill>
                <a:latin typeface="Arial" panose="020B0604020202020204" pitchFamily="34" charset="0"/>
                <a:cs typeface="Arial" panose="020B0604020202020204" pitchFamily="34" charset="0"/>
              </a:rPr>
              <a:t>po prekročení ktorej je povinný platiť odvod</a:t>
            </a:r>
            <a:r>
              <a:rPr lang="sk-SK" dirty="0">
                <a:solidFill>
                  <a:srgbClr val="FF0000"/>
                </a:solidFill>
                <a:latin typeface="Arial" panose="020B0604020202020204" pitchFamily="34" charset="0"/>
                <a:cs typeface="Arial" panose="020B0604020202020204" pitchFamily="34" charset="0"/>
              </a:rPr>
              <a:t>y</a:t>
            </a:r>
            <a:r>
              <a:rPr lang="sk-SK" dirty="0">
                <a:latin typeface="Arial" panose="020B0604020202020204" pitchFamily="34" charset="0"/>
                <a:cs typeface="Arial" panose="020B0604020202020204" pitchFamily="34" charset="0"/>
              </a:rPr>
              <a:t> do Sociálnej poisťovne (za rok 2023 = 7824 euro)</a:t>
            </a:r>
            <a:endParaRPr lang="sk-SK" u="sng" dirty="0">
              <a:latin typeface="Arial" panose="020B0604020202020204" pitchFamily="34" charset="0"/>
              <a:cs typeface="Arial" panose="020B0604020202020204" pitchFamily="34" charset="0"/>
            </a:endParaRPr>
          </a:p>
          <a:p>
            <a:pPr marL="0" indent="0">
              <a:lnSpc>
                <a:spcPct val="120000"/>
              </a:lnSpc>
              <a:spcBef>
                <a:spcPts val="600"/>
              </a:spcBef>
              <a:buNone/>
            </a:pPr>
            <a:endParaRPr lang="sk-SK" sz="900" u="sng" dirty="0">
              <a:solidFill>
                <a:srgbClr val="FF0000"/>
              </a:solidFill>
              <a:latin typeface="Arial" panose="020B0604020202020204" pitchFamily="34" charset="0"/>
              <a:cs typeface="Arial" panose="020B0604020202020204" pitchFamily="34" charset="0"/>
            </a:endParaRPr>
          </a:p>
          <a:p>
            <a:pPr marL="0" indent="0">
              <a:lnSpc>
                <a:spcPct val="100000"/>
              </a:lnSpc>
              <a:spcBef>
                <a:spcPts val="600"/>
              </a:spcBef>
              <a:buNone/>
            </a:pPr>
            <a:r>
              <a:rPr lang="sk-SK" u="sng" dirty="0">
                <a:solidFill>
                  <a:srgbClr val="FF0000"/>
                </a:solidFill>
                <a:latin typeface="Arial" panose="020B0604020202020204" pitchFamily="34" charset="0"/>
                <a:cs typeface="Arial" panose="020B0604020202020204" pitchFamily="34" charset="0"/>
              </a:rPr>
              <a:t>Výhodnejšie je </a:t>
            </a:r>
            <a:r>
              <a:rPr lang="sk-SK" b="1" u="sng" dirty="0">
                <a:solidFill>
                  <a:srgbClr val="FF0000"/>
                </a:solidFill>
                <a:latin typeface="Arial" panose="020B0604020202020204" pitchFamily="34" charset="0"/>
                <a:cs typeface="Arial" panose="020B0604020202020204" pitchFamily="34" charset="0"/>
              </a:rPr>
              <a:t>podpísať dohodu o nezrážaní</a:t>
            </a:r>
            <a:r>
              <a:rPr lang="sk-SK" u="sng" dirty="0">
                <a:solidFill>
                  <a:srgbClr val="FF0000"/>
                </a:solidFill>
                <a:latin typeface="Arial" panose="020B0604020202020204" pitchFamily="34" charset="0"/>
                <a:cs typeface="Arial" panose="020B0604020202020204" pitchFamily="34" charset="0"/>
              </a:rPr>
              <a:t> zrážkovej dane</a:t>
            </a:r>
          </a:p>
          <a:p>
            <a:pPr marL="0" indent="0">
              <a:lnSpc>
                <a:spcPct val="100000"/>
              </a:lnSpc>
              <a:spcBef>
                <a:spcPts val="600"/>
              </a:spcBef>
              <a:buNone/>
            </a:pPr>
            <a:endParaRPr lang="sk-SK" u="sng" dirty="0">
              <a:solidFill>
                <a:srgbClr val="FF0000"/>
              </a:solidFill>
              <a:latin typeface="Arial" panose="020B0604020202020204" pitchFamily="34" charset="0"/>
              <a:cs typeface="Arial" panose="020B0604020202020204" pitchFamily="34" charset="0"/>
            </a:endParaRPr>
          </a:p>
          <a:p>
            <a:pPr marL="0" indent="0">
              <a:lnSpc>
                <a:spcPct val="100000"/>
              </a:lnSpc>
              <a:spcBef>
                <a:spcPts val="600"/>
              </a:spcBef>
              <a:buNone/>
            </a:pPr>
            <a:r>
              <a:rPr lang="sk-SK" u="sng" dirty="0">
                <a:latin typeface="Arial" panose="020B0604020202020204" pitchFamily="34" charset="0"/>
                <a:cs typeface="Arial" panose="020B0604020202020204" pitchFamily="34" charset="0"/>
              </a:rPr>
              <a:t>PREČO?</a:t>
            </a:r>
          </a:p>
          <a:p>
            <a:pPr marL="0" indent="0">
              <a:lnSpc>
                <a:spcPct val="100000"/>
              </a:lnSpc>
              <a:spcBef>
                <a:spcPts val="600"/>
              </a:spcBef>
              <a:buNone/>
            </a:pPr>
            <a:r>
              <a:rPr lang="sk-SK" dirty="0">
                <a:latin typeface="Arial" panose="020B0604020202020204" pitchFamily="34" charset="0"/>
                <a:cs typeface="Arial" panose="020B0604020202020204" pitchFamily="34" charset="0"/>
              </a:rPr>
              <a:t>Ak takýto daňovník uzatvorí </a:t>
            </a:r>
            <a:r>
              <a:rPr lang="sk-SK" dirty="0">
                <a:solidFill>
                  <a:srgbClr val="FF0000"/>
                </a:solidFill>
                <a:latin typeface="Arial" panose="020B0604020202020204" pitchFamily="34" charset="0"/>
                <a:cs typeface="Arial" panose="020B0604020202020204" pitchFamily="34" charset="0"/>
              </a:rPr>
              <a:t>dohodu o nezrážaní zrážkovej dane</a:t>
            </a:r>
            <a:r>
              <a:rPr lang="sk-SK" dirty="0">
                <a:latin typeface="Arial" panose="020B0604020202020204" pitchFamily="34" charset="0"/>
                <a:cs typeface="Arial" panose="020B0604020202020204" pitchFamily="34" charset="0"/>
              </a:rPr>
              <a:t> z príjmov a sám si podá daňové priznanie, v ktorom si uplatní paušálne výdavky, jeho čistý príjem bude vyšší ako pri zrážkovej dani a nevznikne mu povinnosť platiť odvody do Sociálnej poisťovne.</a:t>
            </a:r>
          </a:p>
          <a:p>
            <a:pPr marL="0" indent="0">
              <a:buNone/>
            </a:pPr>
            <a:endParaRPr lang="sk-SK" dirty="0"/>
          </a:p>
        </p:txBody>
      </p:sp>
      <p:pic>
        <p:nvPicPr>
          <p:cNvPr id="4" name="Obrázok 3" descr="Obrázok, na ktorom je text, snímka obrazovky, písmo, číslo&#10;&#10;Automaticky generovaný popis">
            <a:extLst>
              <a:ext uri="{FF2B5EF4-FFF2-40B4-BE49-F238E27FC236}">
                <a16:creationId xmlns:a16="http://schemas.microsoft.com/office/drawing/2014/main" id="{4BDB8973-1232-4B68-903E-F1ABE9EF571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403002" y="3996243"/>
            <a:ext cx="8888464" cy="2785557"/>
          </a:xfrm>
          <a:prstGeom prst="rect">
            <a:avLst/>
          </a:prstGeom>
        </p:spPr>
      </p:pic>
    </p:spTree>
    <p:extLst>
      <p:ext uri="{BB962C8B-B14F-4D97-AF65-F5344CB8AC3E}">
        <p14:creationId xmlns:p14="http://schemas.microsoft.com/office/powerpoint/2010/main" val="4117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Príklady na zrážkovú  daň z príjmov u športových odborníkov</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buNone/>
            </a:pPr>
            <a:r>
              <a:rPr lang="sk-SK" dirty="0">
                <a:latin typeface="Arial" panose="020B0604020202020204" pitchFamily="34" charset="0"/>
                <a:cs typeface="Arial" panose="020B0604020202020204" pitchFamily="34" charset="0"/>
              </a:rPr>
              <a:t>športový odborník </a:t>
            </a:r>
            <a:r>
              <a:rPr lang="sk-SK" b="1" dirty="0">
                <a:solidFill>
                  <a:srgbClr val="00B050"/>
                </a:solidFill>
                <a:latin typeface="Arial" panose="020B0604020202020204" pitchFamily="34" charset="0"/>
                <a:cs typeface="Arial" panose="020B0604020202020204" pitchFamily="34" charset="0"/>
              </a:rPr>
              <a:t>s príjmami nad hranicu platenia odvodov do Sociálnej poisťovne </a:t>
            </a:r>
            <a:r>
              <a:rPr lang="sk-SK" dirty="0">
                <a:latin typeface="Arial" panose="020B0604020202020204" pitchFamily="34" charset="0"/>
                <a:cs typeface="Arial" panose="020B0604020202020204" pitchFamily="34" charset="0"/>
              </a:rPr>
              <a:t>(v roku 2023 nad 7824 euro)</a:t>
            </a:r>
          </a:p>
          <a:p>
            <a:pPr marL="0" indent="0">
              <a:buNone/>
            </a:pPr>
            <a:r>
              <a:rPr lang="sk-SK" b="1" u="sng" dirty="0">
                <a:solidFill>
                  <a:srgbClr val="00B050"/>
                </a:solidFill>
                <a:latin typeface="Arial" panose="020B0604020202020204" pitchFamily="34" charset="0"/>
                <a:cs typeface="Arial" panose="020B0604020202020204" pitchFamily="34" charset="0"/>
              </a:rPr>
              <a:t>Výhodnejšie je zraziť zrážkovú daň</a:t>
            </a:r>
          </a:p>
          <a:p>
            <a:pPr marL="0" indent="0">
              <a:buNone/>
            </a:pPr>
            <a:r>
              <a:rPr lang="sk-SK" u="sng" dirty="0">
                <a:latin typeface="Arial" panose="020B0604020202020204" pitchFamily="34" charset="0"/>
                <a:cs typeface="Arial" panose="020B0604020202020204" pitchFamily="34" charset="0"/>
              </a:rPr>
              <a:t>PREČO?</a:t>
            </a:r>
          </a:p>
          <a:p>
            <a:pPr marL="0" indent="0">
              <a:buNone/>
            </a:pPr>
            <a:r>
              <a:rPr lang="sk-SK" dirty="0">
                <a:latin typeface="Arial" panose="020B0604020202020204" pitchFamily="34" charset="0"/>
                <a:cs typeface="Arial" panose="020B0604020202020204" pitchFamily="34" charset="0"/>
              </a:rPr>
              <a:t>Pretože ak by uzatvoril dohodu o nezrážaní dane, má povinnosť uviesť príjmy v daňovom priznaní, ktoré musí podať a príjmy uvedené v daňovom priznaní mu tiež vstupujú do vymeriavacích základov na výpočet odvodov do zdravotnej a sociálnej poisťovne. </a:t>
            </a:r>
          </a:p>
          <a:p>
            <a:pPr marL="0" indent="0">
              <a:buNone/>
            </a:pPr>
            <a:r>
              <a:rPr lang="sk-SK" dirty="0">
                <a:latin typeface="Arial" panose="020B0604020202020204" pitchFamily="34" charset="0"/>
                <a:cs typeface="Arial" panose="020B0604020202020204" pitchFamily="34" charset="0"/>
              </a:rPr>
              <a:t>Ak by si nechal daň z príjmov zraziť, nemá povinnosť podať daňové priznanie ak nemá iné príjmy, príjmy sa považujú za daňovo vysporiadané a teda nevstupujú ani do vymeriavacích základov na odvody do zdravotnej ani sociálnej poisťovne. Takto mu nevznikne povinnosť platiť odvody do sociálnej poisťovne.</a:t>
            </a:r>
            <a:endParaRPr lang="cs-CZ" dirty="0"/>
          </a:p>
          <a:p>
            <a:endParaRPr lang="sk-SK" dirty="0"/>
          </a:p>
        </p:txBody>
      </p:sp>
    </p:spTree>
    <p:extLst>
      <p:ext uri="{BB962C8B-B14F-4D97-AF65-F5344CB8AC3E}">
        <p14:creationId xmlns:p14="http://schemas.microsoft.com/office/powerpoint/2010/main" val="33176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7750" y="3155694"/>
            <a:ext cx="10096500" cy="2219691"/>
          </a:xfrm>
        </p:spPr>
        <p:txBody>
          <a:bodyPr rtlCol="0">
            <a:normAutofit fontScale="90000"/>
          </a:bodyPr>
          <a:lstStyle/>
          <a:p>
            <a:br>
              <a:rPr lang="sk-SK" sz="3600" dirty="0"/>
            </a:br>
            <a:br>
              <a:rPr lang="sk-SK" sz="3600" dirty="0">
                <a:solidFill>
                  <a:srgbClr val="0070C0"/>
                </a:solidFill>
              </a:rPr>
            </a:br>
            <a:r>
              <a:rPr lang="sk-SK" sz="3600" dirty="0">
                <a:solidFill>
                  <a:srgbClr val="0070C0"/>
                </a:solidFill>
                <a:hlinkClick r:id="rId2">
                  <a:extLst>
                    <a:ext uri="{A12FA001-AC4F-418D-AE19-62706E023703}">
                      <ahyp:hlinkClr xmlns:ahyp="http://schemas.microsoft.com/office/drawing/2018/hyperlinkcolor" val="tx"/>
                    </a:ext>
                  </a:extLst>
                </a:hlinkClick>
              </a:rPr>
              <a:t>https://www.financnasprava.sk//_img/pfsedit/Dokumenty_PFS/Zverejnovanie_dok/Dane/Novinky_leg/Priame_dane_uct/2023/2023.04.19_013_DZPaU_2023_I.pdf</a:t>
            </a:r>
            <a:br>
              <a:rPr lang="sk-SK" dirty="0">
                <a:solidFill>
                  <a:srgbClr val="0070C0"/>
                </a:solidFill>
              </a:rPr>
            </a:br>
            <a:endParaRPr lang="sk-SK" dirty="0">
              <a:solidFill>
                <a:srgbClr val="0070C0"/>
              </a:solidFill>
            </a:endParaRPr>
          </a:p>
        </p:txBody>
      </p:sp>
      <p:sp>
        <p:nvSpPr>
          <p:cNvPr id="3" name="Podtitul 2"/>
          <p:cNvSpPr>
            <a:spLocks noGrp="1"/>
          </p:cNvSpPr>
          <p:nvPr>
            <p:ph type="subTitle" idx="1"/>
          </p:nvPr>
        </p:nvSpPr>
        <p:spPr>
          <a:xfrm>
            <a:off x="1047749" y="1802450"/>
            <a:ext cx="10096501" cy="955565"/>
          </a:xfrm>
        </p:spPr>
        <p:txBody>
          <a:bodyPr rtlCol="0">
            <a:normAutofit/>
          </a:bodyPr>
          <a:lstStyle/>
          <a:p>
            <a:pPr algn="ctr"/>
            <a:r>
              <a:rPr lang="sk-SK" sz="2400" b="1" dirty="0">
                <a:solidFill>
                  <a:schemeClr val="tx2"/>
                </a:solidFill>
                <a:latin typeface="Arial" panose="020B0604020202020204" pitchFamily="34" charset="0"/>
                <a:cs typeface="Arial" panose="020B0604020202020204" pitchFamily="34" charset="0"/>
              </a:rPr>
              <a:t>Informácie FRSR</a:t>
            </a:r>
            <a:br>
              <a:rPr lang="sk-SK" sz="2400" b="1" dirty="0">
                <a:solidFill>
                  <a:schemeClr val="tx2"/>
                </a:solidFill>
                <a:latin typeface="Arial" panose="020B0604020202020204" pitchFamily="34" charset="0"/>
                <a:cs typeface="Arial" panose="020B0604020202020204" pitchFamily="34" charset="0"/>
              </a:rPr>
            </a:br>
            <a:r>
              <a:rPr lang="sk-SK" sz="2400" b="1" dirty="0">
                <a:solidFill>
                  <a:schemeClr val="tx2"/>
                </a:solidFill>
                <a:latin typeface="Arial" panose="020B0604020202020204" pitchFamily="34" charset="0"/>
                <a:cs typeface="Arial" panose="020B0604020202020204" pitchFamily="34" charset="0"/>
              </a:rPr>
              <a:t>k novele zákona o zrážkovej dani</a:t>
            </a:r>
          </a:p>
        </p:txBody>
      </p:sp>
    </p:spTree>
    <p:extLst>
      <p:ext uri="{BB962C8B-B14F-4D97-AF65-F5344CB8AC3E}">
        <p14:creationId xmlns:p14="http://schemas.microsoft.com/office/powerpoint/2010/main" val="18623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t>Príjmy</a:t>
            </a:r>
            <a:r>
              <a:rPr lang="sk-SK" dirty="0"/>
              <a:t> </a:t>
            </a:r>
            <a:r>
              <a:rPr lang="sk-SK" b="1" dirty="0"/>
              <a:t>v športovej organizácii (o. z.) z pohľadu dane z príjmov</a:t>
            </a: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a:xfrm>
            <a:off x="1085022" y="1580322"/>
            <a:ext cx="9982200" cy="4572000"/>
          </a:xfrm>
        </p:spPr>
        <p:txBody>
          <a:bodyPr>
            <a:normAutofit/>
          </a:bodyPr>
          <a:lstStyle/>
          <a:p>
            <a:pPr marL="0" indent="0">
              <a:lnSpc>
                <a:spcPct val="150000"/>
              </a:lnSpc>
              <a:spcBef>
                <a:spcPts val="0"/>
              </a:spcBef>
              <a:buNone/>
            </a:pPr>
            <a:r>
              <a:rPr lang="sk-SK" dirty="0">
                <a:latin typeface="Arial" panose="020B0604020202020204" pitchFamily="34" charset="0"/>
                <a:cs typeface="Arial" panose="020B0604020202020204" pitchFamily="34" charset="0"/>
              </a:rPr>
              <a:t>Zákon o dani z príjmov delí príjmy športových organizácií, ktoré sú občianskymi združeniami na dve veľké skupiny:</a:t>
            </a:r>
          </a:p>
          <a:p>
            <a:pPr marL="0" indent="0">
              <a:lnSpc>
                <a:spcPct val="150000"/>
              </a:lnSpc>
              <a:spcBef>
                <a:spcPts val="0"/>
              </a:spcBef>
              <a:buNone/>
            </a:pPr>
            <a:endParaRPr lang="sk-SK" dirty="0">
              <a:latin typeface="Arial" panose="020B0604020202020204" pitchFamily="34" charset="0"/>
              <a:cs typeface="Arial" panose="020B0604020202020204" pitchFamily="34" charset="0"/>
            </a:endParaRPr>
          </a:p>
          <a:p>
            <a:pPr marL="285750" indent="-285750">
              <a:lnSpc>
                <a:spcPct val="150000"/>
              </a:lnSpc>
              <a:spcBef>
                <a:spcPts val="0"/>
              </a:spcBef>
              <a:buFontTx/>
              <a:buChar char="-"/>
            </a:pPr>
            <a:r>
              <a:rPr lang="sk-SK" b="1" dirty="0">
                <a:latin typeface="Arial" panose="020B0604020202020204" pitchFamily="34" charset="0"/>
                <a:cs typeface="Arial" panose="020B0604020202020204" pitchFamily="34" charset="0"/>
              </a:rPr>
              <a:t>príjmy, ktoré nie sú predmetom dane z príjmov (</a:t>
            </a:r>
            <a:r>
              <a:rPr lang="sk-SK" b="1" dirty="0">
                <a:solidFill>
                  <a:srgbClr val="00B050"/>
                </a:solidFill>
                <a:latin typeface="Arial" panose="020B0604020202020204" pitchFamily="34" charset="0"/>
                <a:cs typeface="Arial" panose="020B0604020202020204" pitchFamily="34" charset="0"/>
              </a:rPr>
              <a:t>nezdaňujú sa</a:t>
            </a:r>
            <a:r>
              <a:rPr lang="sk-SK" b="1" dirty="0">
                <a:latin typeface="Arial" panose="020B0604020202020204" pitchFamily="34" charset="0"/>
                <a:cs typeface="Arial" panose="020B0604020202020204" pitchFamily="34" charset="0"/>
              </a:rPr>
              <a:t>)</a:t>
            </a:r>
          </a:p>
          <a:p>
            <a:pPr marL="285750" indent="-285750">
              <a:lnSpc>
                <a:spcPct val="150000"/>
              </a:lnSpc>
              <a:spcBef>
                <a:spcPts val="0"/>
              </a:spcBef>
              <a:buFontTx/>
              <a:buChar char="-"/>
            </a:pPr>
            <a:r>
              <a:rPr lang="sk-SK" b="1" dirty="0">
                <a:latin typeface="Arial" panose="020B0604020202020204" pitchFamily="34" charset="0"/>
                <a:cs typeface="Arial" panose="020B0604020202020204" pitchFamily="34" charset="0"/>
              </a:rPr>
              <a:t>príjmy, ktoré sú predmetom dane z príjmov (</a:t>
            </a:r>
            <a:r>
              <a:rPr lang="sk-SK" b="1" dirty="0">
                <a:solidFill>
                  <a:srgbClr val="FF0000"/>
                </a:solidFill>
                <a:latin typeface="Arial" panose="020B0604020202020204" pitchFamily="34" charset="0"/>
                <a:cs typeface="Arial" panose="020B0604020202020204" pitchFamily="34" charset="0"/>
              </a:rPr>
              <a:t>zdaňujú sa</a:t>
            </a:r>
            <a:r>
              <a:rPr lang="sk-SK" b="1" dirty="0">
                <a:latin typeface="Arial" panose="020B0604020202020204" pitchFamily="34" charset="0"/>
                <a:cs typeface="Arial" panose="020B0604020202020204" pitchFamily="34" charset="0"/>
              </a:rPr>
              <a:t>)</a:t>
            </a:r>
          </a:p>
          <a:p>
            <a:pPr marL="285750" indent="-285750">
              <a:lnSpc>
                <a:spcPct val="150000"/>
              </a:lnSpc>
              <a:spcBef>
                <a:spcPts val="0"/>
              </a:spcBef>
              <a:buFontTx/>
              <a:buChar char="-"/>
            </a:pPr>
            <a:endParaRPr lang="sk-SK" b="1" dirty="0">
              <a:latin typeface="Arial" panose="020B0604020202020204" pitchFamily="34" charset="0"/>
              <a:cs typeface="Arial" panose="020B0604020202020204" pitchFamily="34" charset="0"/>
            </a:endParaRPr>
          </a:p>
          <a:p>
            <a:pPr marL="0" indent="0">
              <a:lnSpc>
                <a:spcPct val="150000"/>
              </a:lnSpc>
              <a:spcBef>
                <a:spcPts val="0"/>
              </a:spcBef>
              <a:buNone/>
            </a:pPr>
            <a:r>
              <a:rPr lang="sk-SK" b="1" dirty="0">
                <a:latin typeface="Arial" panose="020B0604020202020204" pitchFamily="34" charset="0"/>
                <a:cs typeface="Arial" panose="020B0604020202020204" pitchFamily="34" charset="0"/>
              </a:rPr>
              <a:t>Podmnožinou zdaniteľných príjmov, t.j. príjmov </a:t>
            </a:r>
            <a:r>
              <a:rPr lang="sk-SK" b="1" dirty="0">
                <a:solidFill>
                  <a:srgbClr val="FF0000"/>
                </a:solidFill>
                <a:latin typeface="Arial" panose="020B0604020202020204" pitchFamily="34" charset="0"/>
                <a:cs typeface="Arial" panose="020B0604020202020204" pitchFamily="34" charset="0"/>
              </a:rPr>
              <a:t>ktoré sú predmetom dane z príjmov</a:t>
            </a:r>
            <a:r>
              <a:rPr lang="sk-SK" b="1" dirty="0">
                <a:latin typeface="Arial" panose="020B0604020202020204" pitchFamily="34" charset="0"/>
                <a:cs typeface="Arial" panose="020B0604020202020204" pitchFamily="34" charset="0"/>
              </a:rPr>
              <a:t>, tvoria príjmy, ktoré zákon </a:t>
            </a:r>
            <a:r>
              <a:rPr lang="sk-SK" b="1" dirty="0">
                <a:solidFill>
                  <a:srgbClr val="00B050"/>
                </a:solidFill>
                <a:latin typeface="Arial" panose="020B0604020202020204" pitchFamily="34" charset="0"/>
                <a:cs typeface="Arial" panose="020B0604020202020204" pitchFamily="34" charset="0"/>
              </a:rPr>
              <a:t>v § 13 oslobodzuje </a:t>
            </a:r>
            <a:r>
              <a:rPr lang="sk-SK" b="1" dirty="0">
                <a:latin typeface="Arial" panose="020B0604020202020204" pitchFamily="34" charset="0"/>
                <a:cs typeface="Arial" panose="020B0604020202020204" pitchFamily="34" charset="0"/>
              </a:rPr>
              <a:t>(tiež sa nezdaňujú, no uvádzajú sa povinne v daňovom priznaní).</a:t>
            </a:r>
          </a:p>
          <a:p>
            <a:endParaRPr lang="sk-SK" dirty="0"/>
          </a:p>
        </p:txBody>
      </p:sp>
    </p:spTree>
    <p:extLst>
      <p:ext uri="{BB962C8B-B14F-4D97-AF65-F5344CB8AC3E}">
        <p14:creationId xmlns:p14="http://schemas.microsoft.com/office/powerpoint/2010/main" val="37382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dirty="0">
                <a:latin typeface="Arial" panose="020B0604020202020204" pitchFamily="34" charset="0"/>
                <a:cs typeface="Arial" panose="020B0604020202020204" pitchFamily="34" charset="0"/>
              </a:rPr>
              <a:t>Príjmy, ktoré </a:t>
            </a:r>
            <a:r>
              <a:rPr lang="sk-SK" dirty="0">
                <a:solidFill>
                  <a:srgbClr val="00B050"/>
                </a:solidFill>
                <a:latin typeface="Arial" panose="020B0604020202020204" pitchFamily="34" charset="0"/>
                <a:cs typeface="Arial" panose="020B0604020202020204" pitchFamily="34" charset="0"/>
              </a:rPr>
              <a:t>nie sú predmetom </a:t>
            </a:r>
            <a:r>
              <a:rPr lang="sk-SK" dirty="0">
                <a:latin typeface="Arial" panose="020B0604020202020204" pitchFamily="34" charset="0"/>
                <a:cs typeface="Arial" panose="020B0604020202020204" pitchFamily="34" charset="0"/>
              </a:rPr>
              <a:t>dane z príjmov o. z. (</a:t>
            </a:r>
            <a:r>
              <a:rPr lang="sk-SK" dirty="0">
                <a:solidFill>
                  <a:srgbClr val="00B050"/>
                </a:solidFill>
                <a:latin typeface="Arial" panose="020B0604020202020204" pitchFamily="34" charset="0"/>
                <a:cs typeface="Arial" panose="020B0604020202020204" pitchFamily="34" charset="0"/>
              </a:rPr>
              <a:t>nezdaňujú sa)</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buNone/>
            </a:pPr>
            <a:r>
              <a:rPr lang="sk-SK" b="1" dirty="0">
                <a:latin typeface="Arial" panose="020B0604020202020204" pitchFamily="34" charset="0"/>
                <a:cs typeface="Arial" panose="020B0604020202020204" pitchFamily="34" charset="0"/>
              </a:rPr>
              <a:t>Zákon o dani z príjmov, § 12, odsek 7:</a:t>
            </a:r>
          </a:p>
          <a:p>
            <a:pPr marL="285750" indent="-285750">
              <a:buFontTx/>
              <a:buChar char="-"/>
            </a:pPr>
            <a:r>
              <a:rPr lang="sk-SK" dirty="0">
                <a:latin typeface="Arial" panose="020B0604020202020204" pitchFamily="34" charset="0"/>
                <a:cs typeface="Arial" panose="020B0604020202020204" pitchFamily="34" charset="0"/>
              </a:rPr>
              <a:t>Prijaté podiely zaplatenej dane (2% asignačná daň)</a:t>
            </a:r>
          </a:p>
          <a:p>
            <a:pPr marL="285750" indent="-285750">
              <a:buFontTx/>
              <a:buChar char="-"/>
            </a:pPr>
            <a:r>
              <a:rPr lang="sk-SK" dirty="0">
                <a:latin typeface="Arial" panose="020B0604020202020204" pitchFamily="34" charset="0"/>
                <a:cs typeface="Arial" panose="020B0604020202020204" pitchFamily="34" charset="0"/>
              </a:rPr>
              <a:t>Dary</a:t>
            </a:r>
          </a:p>
          <a:p>
            <a:pPr marL="285750" indent="-285750">
              <a:buFontTx/>
              <a:buChar char="-"/>
            </a:pPr>
            <a:r>
              <a:rPr lang="sk-SK" dirty="0">
                <a:latin typeface="Arial" panose="020B0604020202020204" pitchFamily="34" charset="0"/>
                <a:cs typeface="Arial" panose="020B0604020202020204" pitchFamily="34" charset="0"/>
              </a:rPr>
              <a:t>Dedičstvo</a:t>
            </a:r>
          </a:p>
          <a:p>
            <a:pPr marL="285750" indent="-285750">
              <a:buFontTx/>
              <a:buChar char="-"/>
            </a:pPr>
            <a:r>
              <a:rPr lang="sk-SK" dirty="0">
                <a:latin typeface="Arial" panose="020B0604020202020204" pitchFamily="34" charset="0"/>
                <a:cs typeface="Arial" panose="020B0604020202020204" pitchFamily="34" charset="0"/>
              </a:rPr>
              <a:t>Podiely na zisku obchodnej spoločnosti, ktorej je nezisková účtovná jednotka spoločníkom</a:t>
            </a:r>
          </a:p>
          <a:p>
            <a:pPr marL="0" indent="0">
              <a:buNone/>
            </a:pPr>
            <a:r>
              <a:rPr lang="sk-SK" b="1" dirty="0">
                <a:latin typeface="Arial" panose="020B0604020202020204" pitchFamily="34" charset="0"/>
                <a:cs typeface="Arial" panose="020B0604020202020204" pitchFamily="34" charset="0"/>
              </a:rPr>
              <a:t>Zákon o dani z príjmov, § 43, odsek 6:</a:t>
            </a:r>
          </a:p>
          <a:p>
            <a:pPr marL="0" indent="0">
              <a:buNone/>
            </a:pPr>
            <a:r>
              <a:rPr lang="sk-SK" dirty="0">
                <a:latin typeface="Arial" panose="020B0604020202020204" pitchFamily="34" charset="0"/>
                <a:cs typeface="Arial" panose="020B0604020202020204" pitchFamily="34" charset="0"/>
              </a:rPr>
              <a:t>- Úroky zrazené zrážkovou daňou</a:t>
            </a:r>
          </a:p>
          <a:p>
            <a:endParaRPr lang="sk-SK" dirty="0"/>
          </a:p>
        </p:txBody>
      </p:sp>
    </p:spTree>
    <p:extLst>
      <p:ext uri="{BB962C8B-B14F-4D97-AF65-F5344CB8AC3E}">
        <p14:creationId xmlns:p14="http://schemas.microsoft.com/office/powerpoint/2010/main" val="35263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normAutofit/>
          </a:bodyPr>
          <a:lstStyle/>
          <a:p>
            <a:r>
              <a:rPr lang="sk-SK" b="1" dirty="0">
                <a:latin typeface="Arial" panose="020B0604020202020204" pitchFamily="34" charset="0"/>
                <a:cs typeface="Arial" panose="020B0604020202020204" pitchFamily="34" charset="0"/>
              </a:rPr>
              <a:t>Príjmy o.z., ktoré </a:t>
            </a:r>
            <a:r>
              <a:rPr lang="sk-SK" b="1" dirty="0">
                <a:solidFill>
                  <a:srgbClr val="FF0000"/>
                </a:solidFill>
                <a:latin typeface="Arial" panose="020B0604020202020204" pitchFamily="34" charset="0"/>
                <a:cs typeface="Arial" panose="020B0604020202020204" pitchFamily="34" charset="0"/>
              </a:rPr>
              <a:t>sú predmetom dane</a:t>
            </a:r>
            <a:r>
              <a:rPr lang="sk-SK" b="1" dirty="0">
                <a:latin typeface="Arial" panose="020B0604020202020204" pitchFamily="34" charset="0"/>
                <a:cs typeface="Arial" panose="020B0604020202020204" pitchFamily="34" charset="0"/>
              </a:rPr>
              <a:t>, </a:t>
            </a:r>
            <a:r>
              <a:rPr lang="sk-SK" b="1" dirty="0">
                <a:solidFill>
                  <a:srgbClr val="00B050"/>
                </a:solidFill>
                <a:latin typeface="Arial" panose="020B0604020202020204" pitchFamily="34" charset="0"/>
                <a:cs typeface="Arial" panose="020B0604020202020204" pitchFamily="34" charset="0"/>
              </a:rPr>
              <a:t>ale</a:t>
            </a:r>
            <a:r>
              <a:rPr lang="sk-SK" b="1" dirty="0">
                <a:latin typeface="Arial" panose="020B0604020202020204" pitchFamily="34" charset="0"/>
                <a:cs typeface="Arial" panose="020B0604020202020204" pitchFamily="34" charset="0"/>
              </a:rPr>
              <a:t> zákon ich od dane v § 13 </a:t>
            </a:r>
            <a:r>
              <a:rPr lang="sk-SK" b="1" dirty="0">
                <a:solidFill>
                  <a:srgbClr val="00B050"/>
                </a:solidFill>
                <a:latin typeface="Arial" panose="020B0604020202020204" pitchFamily="34" charset="0"/>
                <a:cs typeface="Arial" panose="020B0604020202020204" pitchFamily="34" charset="0"/>
              </a:rPr>
              <a:t>oslobodzuje</a:t>
            </a:r>
            <a:endParaRPr lang="sk-SK" dirty="0">
              <a:solidFill>
                <a:srgbClr val="00B050"/>
              </a:solidFill>
            </a:endParaRP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62500" lnSpcReduction="20000"/>
          </a:bodyPr>
          <a:lstStyle/>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príjmy z hlavnej činnosti</a:t>
            </a:r>
            <a:r>
              <a:rPr lang="sk-SK" sz="2900" dirty="0">
                <a:latin typeface="Arial" panose="020B0604020202020204" pitchFamily="34" charset="0"/>
                <a:cs typeface="Arial" panose="020B0604020202020204" pitchFamily="34" charset="0"/>
              </a:rPr>
              <a:t>, na účel ktorej vznikli, alebo ktorá je ich hlavnou činnosťou (zo stanov)</a:t>
            </a:r>
          </a:p>
          <a:p>
            <a:pPr marL="285750" indent="-285750">
              <a:lnSpc>
                <a:spcPct val="120000"/>
              </a:lnSpc>
              <a:spcBef>
                <a:spcPts val="600"/>
              </a:spcBef>
              <a:buFontTx/>
              <a:buChar char="-"/>
            </a:pPr>
            <a:r>
              <a:rPr lang="sk-SK" sz="2900" dirty="0">
                <a:latin typeface="Arial" panose="020B0604020202020204" pitchFamily="34" charset="0"/>
                <a:cs typeface="Arial" panose="020B0604020202020204" pitchFamily="34" charset="0"/>
              </a:rPr>
              <a:t>príjmy </a:t>
            </a:r>
            <a:r>
              <a:rPr lang="sk-SK" sz="2900" b="1" dirty="0">
                <a:latin typeface="Arial" panose="020B0604020202020204" pitchFamily="34" charset="0"/>
                <a:cs typeface="Arial" panose="020B0604020202020204" pitchFamily="34" charset="0"/>
              </a:rPr>
              <a:t>z členských </a:t>
            </a:r>
            <a:r>
              <a:rPr lang="sk-SK" sz="2900" dirty="0">
                <a:latin typeface="Arial" panose="020B0604020202020204" pitchFamily="34" charset="0"/>
                <a:cs typeface="Arial" panose="020B0604020202020204" pitchFamily="34" charset="0"/>
              </a:rPr>
              <a:t>príspevkov, ak sú uvedené v zriaďovacej listine (stanovách)</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príspevky na športovú činnosť</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z charitatívnej reklamy </a:t>
            </a:r>
            <a:r>
              <a:rPr lang="sk-SK" sz="2900" dirty="0">
                <a:latin typeface="Arial" panose="020B0604020202020204" pitchFamily="34" charset="0"/>
                <a:cs typeface="Arial" panose="020B0604020202020204" pitchFamily="34" charset="0"/>
              </a:rPr>
              <a:t>do 20 000 eur/rok – od 1.1.2024 do 30 000 eur/rok</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prostriedky z grantov </a:t>
            </a:r>
            <a:r>
              <a:rPr lang="sk-SK" sz="2900" dirty="0">
                <a:latin typeface="Arial" panose="020B0604020202020204" pitchFamily="34" charset="0"/>
                <a:cs typeface="Arial" panose="020B0604020202020204" pitchFamily="34" charset="0"/>
              </a:rPr>
              <a:t>plynúce z medzinárodných zmlúv (eurofondy, NFM, Vyšehradský fond)</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verejné prostriedky </a:t>
            </a:r>
            <a:r>
              <a:rPr lang="sk-SK" sz="2900" dirty="0">
                <a:latin typeface="Arial" panose="020B0604020202020204" pitchFamily="34" charset="0"/>
                <a:cs typeface="Arial" panose="020B0604020202020204" pitchFamily="34" charset="0"/>
              </a:rPr>
              <a:t>- dotácie štátneho rozpočtu a rozpočtov samospráv, vrátene príspevkov na „moduly“ (príspevok uznanému športu, príspevok na národný športový projekt, príspevok z Fondu na podporu športu)</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príjmy za „výchovné“ pri prestupe hráča </a:t>
            </a:r>
            <a:r>
              <a:rPr lang="sk-SK" sz="2900" dirty="0">
                <a:latin typeface="Arial" panose="020B0604020202020204" pitchFamily="34" charset="0"/>
                <a:cs typeface="Arial" panose="020B0604020202020204" pitchFamily="34" charset="0"/>
              </a:rPr>
              <a:t>(tu je veľmi dôležité definovať to nie ako „predaj“ ale úhradu nákladov a výdavkov spojených so športovou činnosťou a reprezentáciou daného hráča)</a:t>
            </a:r>
          </a:p>
          <a:p>
            <a:pPr marL="285750" indent="-285750">
              <a:lnSpc>
                <a:spcPct val="120000"/>
              </a:lnSpc>
              <a:spcBef>
                <a:spcPts val="600"/>
              </a:spcBef>
              <a:buFontTx/>
              <a:buChar char="-"/>
            </a:pPr>
            <a:r>
              <a:rPr lang="sk-SK" sz="2900" b="1" dirty="0">
                <a:latin typeface="Arial" panose="020B0604020202020204" pitchFamily="34" charset="0"/>
                <a:cs typeface="Arial" panose="020B0604020202020204" pitchFamily="34" charset="0"/>
              </a:rPr>
              <a:t>štartovné na podujatiach </a:t>
            </a:r>
            <a:r>
              <a:rPr lang="sk-SK" sz="2900" dirty="0">
                <a:latin typeface="Arial" panose="020B0604020202020204" pitchFamily="34" charset="0"/>
                <a:cs typeface="Arial" panose="020B0604020202020204" pitchFamily="34" charset="0"/>
              </a:rPr>
              <a:t>organizovaných športovou organizáciou, </a:t>
            </a:r>
            <a:r>
              <a:rPr lang="sk-SK" sz="2900" u="sng" dirty="0">
                <a:solidFill>
                  <a:srgbClr val="00B050"/>
                </a:solidFill>
                <a:latin typeface="Arial" panose="020B0604020202020204" pitchFamily="34" charset="0"/>
                <a:cs typeface="Arial" panose="020B0604020202020204" pitchFamily="34" charset="0"/>
              </a:rPr>
              <a:t>ak je táto činnosť uvedená v stanovách</a:t>
            </a:r>
          </a:p>
          <a:p>
            <a:endParaRPr lang="sk-SK" dirty="0"/>
          </a:p>
        </p:txBody>
      </p:sp>
    </p:spTree>
    <p:extLst>
      <p:ext uri="{BB962C8B-B14F-4D97-AF65-F5344CB8AC3E}">
        <p14:creationId xmlns:p14="http://schemas.microsoft.com/office/powerpoint/2010/main" val="398587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Novela zákona č. 406/2011 Z.z. o dobrovoľníctve</a:t>
            </a:r>
            <a:br>
              <a:rPr lang="sk-SK" b="1" u="sng" dirty="0"/>
            </a:b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85000" lnSpcReduction="10000"/>
          </a:bodyPr>
          <a:lstStyle/>
          <a:p>
            <a:pPr marL="0" indent="0">
              <a:buNone/>
            </a:pPr>
            <a:r>
              <a:rPr lang="sk-SK" b="1" dirty="0"/>
              <a:t>Účinnosť od 1.4.2023</a:t>
            </a:r>
          </a:p>
          <a:p>
            <a:pPr marL="0" indent="0">
              <a:buNone/>
            </a:pPr>
            <a:r>
              <a:rPr lang="sk-SK" u="sng" dirty="0">
                <a:latin typeface="Arial" panose="020B0604020202020204" pitchFamily="34" charset="0"/>
                <a:cs typeface="Arial" panose="020B0604020202020204" pitchFamily="34" charset="0"/>
              </a:rPr>
              <a:t>Zmluvu o výkone dobrovoľníckej činnosti už je možné uzatvoriť aj s členom združenia</a:t>
            </a:r>
          </a:p>
          <a:p>
            <a:pPr marL="0" indent="0" algn="just">
              <a:lnSpc>
                <a:spcPct val="120000"/>
              </a:lnSpc>
              <a:buNone/>
            </a:pPr>
            <a:r>
              <a:rPr lang="sk-SK" dirty="0">
                <a:latin typeface="Arial" panose="020B0604020202020204" pitchFamily="34" charset="0"/>
                <a:ea typeface="Calibri" panose="020F0502020204030204" pitchFamily="34" charset="0"/>
                <a:cs typeface="Arial" panose="020B0604020202020204" pitchFamily="34" charset="0"/>
              </a:rPr>
              <a:t>Doteraz platný zákon zarámcoval, že na to,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aby sa</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fyzická</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osoba</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ako</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člen</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organizácie</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mohla</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považovať</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za</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dobrovoľníka</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(vo</a:t>
            </a:r>
            <a:r>
              <a:rPr lang="sk-SK" spc="2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vzťahu k organizácii,</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ktorej</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je</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členom),</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musí</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ísť</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výkon</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dobrovoľníckej</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činnosti mimo</a:t>
            </a:r>
            <a:r>
              <a:rPr lang="sk-SK" spc="3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rámca jej povinností,</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ktoré</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jej</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vyplývajú</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členského</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vzťahu.</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indent="0" algn="just">
              <a:lnSpc>
                <a:spcPct val="120000"/>
              </a:lnSpc>
              <a:spcAft>
                <a:spcPts val="800"/>
              </a:spcAft>
              <a:buNone/>
            </a:pP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 praxi</a:t>
            </a:r>
            <a:r>
              <a:rPr lang="sk-SK"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sa</a:t>
            </a:r>
            <a:r>
              <a:rPr lang="sk-SK"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stretávame</a:t>
            </a:r>
            <a:r>
              <a:rPr lang="sk-SK"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s tým,</a:t>
            </a:r>
            <a:r>
              <a:rPr lang="sk-SK"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že</a:t>
            </a:r>
            <a:r>
              <a:rPr lang="sk-SK"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organizácie často</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 stanovách</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uvádzajú,</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že</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členovia</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združenia</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majú</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povinnosť</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vykonávať</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všetky</a:t>
            </a:r>
            <a:r>
              <a:rPr lang="sk-SK" spc="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aktivity v prospech</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združenia.</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Ak</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je</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 stanovách</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uvedené</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takéto</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alebo</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podobné</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znenie,</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ktoré</a:t>
            </a:r>
            <a:r>
              <a:rPr lang="sk-SK" spc="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zadáva členom</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povinnosť</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vykonávať</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všetky</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aktivity</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 prospech</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združenia,</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potom</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nie</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je</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možné</a:t>
            </a:r>
            <a:r>
              <a:rPr lang="sk-SK" spc="4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určiť žiadnu</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činnosť,</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ktorú</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by</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títo</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členovia</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mohli</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pre</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občianske</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združenie</a:t>
            </a:r>
            <a:r>
              <a:rPr lang="sk-SK" spc="68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vykonávať ako dobrovoľníci</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podľa</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aktuálne</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platnej</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úpravy</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zákone</a:t>
            </a:r>
            <a:r>
              <a:rPr lang="sk-SK" spc="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 dobrovoľníctve.</a:t>
            </a:r>
            <a:endParaRPr lang="sk-SK"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Aft>
                <a:spcPts val="800"/>
              </a:spcAft>
              <a:buNone/>
            </a:pP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Schválená novela umožní vypustením slovíčka „členom“ v § 2 odsek 1, členom</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organizácií</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byť</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zároveň</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ich</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dobrovoľníkmi</a:t>
            </a:r>
            <a:r>
              <a:rPr lang="sk-SK" spc="17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dirty="0">
                <a:solidFill>
                  <a:srgbClr val="000000"/>
                </a:solidFill>
                <a:latin typeface="Arial" panose="020B0604020202020204" pitchFamily="34" charset="0"/>
                <a:ea typeface="Calibri" panose="020F0502020204030204" pitchFamily="34" charset="0"/>
                <a:cs typeface="Arial" panose="020B0604020202020204" pitchFamily="34" charset="0"/>
              </a:rPr>
              <a:t>a uzatvárať s nimi zmluvy o dobrovoľníckej činnosti.</a:t>
            </a:r>
            <a:endParaRPr lang="sk-SK" dirty="0">
              <a:latin typeface="Arial" panose="020B0604020202020204" pitchFamily="34" charset="0"/>
              <a:ea typeface="Calibri" panose="020F050202020403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182769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normAutofit/>
          </a:bodyPr>
          <a:lstStyle/>
          <a:p>
            <a:r>
              <a:rPr lang="sk-SK" b="1" dirty="0">
                <a:latin typeface="Arial" panose="020B0604020202020204" pitchFamily="34" charset="0"/>
                <a:cs typeface="Arial" panose="020B0604020202020204" pitchFamily="34" charset="0"/>
              </a:rPr>
              <a:t>Sponzorský príspevok v športe</a:t>
            </a:r>
            <a:endParaRPr lang="sk-SK" dirty="0">
              <a:solidFill>
                <a:srgbClr val="00B050"/>
              </a:solidFill>
            </a:endParaRP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a:xfrm>
            <a:off x="1104900" y="1422401"/>
            <a:ext cx="9982200" cy="5046132"/>
          </a:xfrm>
        </p:spPr>
        <p:txBody>
          <a:bodyPr>
            <a:noAutofit/>
          </a:bodyPr>
          <a:lstStyle/>
          <a:p>
            <a:pPr marL="0" indent="0">
              <a:lnSpc>
                <a:spcPct val="120000"/>
              </a:lnSpc>
              <a:spcBef>
                <a:spcPts val="0"/>
              </a:spcBef>
              <a:buNone/>
            </a:pPr>
            <a:r>
              <a:rPr lang="sk-SK" sz="1600" b="1" dirty="0">
                <a:solidFill>
                  <a:srgbClr val="00B050"/>
                </a:solidFill>
                <a:latin typeface="Arial" panose="020B0604020202020204" pitchFamily="34" charset="0"/>
                <a:cs typeface="Arial" panose="020B0604020202020204" pitchFamily="34" charset="0"/>
              </a:rPr>
              <a:t>Z pohľadu zákona o dani z príjmov</a:t>
            </a:r>
          </a:p>
          <a:p>
            <a:pPr marL="342900" indent="-342900">
              <a:lnSpc>
                <a:spcPct val="120000"/>
              </a:lnSpc>
              <a:spcBef>
                <a:spcPts val="0"/>
              </a:spcBef>
              <a:buFontTx/>
              <a:buChar char="-"/>
            </a:pPr>
            <a:r>
              <a:rPr lang="sk-SK" sz="1600" dirty="0">
                <a:latin typeface="Arial" panose="020B0604020202020204" pitchFamily="34" charset="0"/>
                <a:cs typeface="Arial" panose="020B0604020202020204" pitchFamily="34" charset="0"/>
              </a:rPr>
              <a:t>pre sponzora je to daňový výdavok po zaplatení</a:t>
            </a:r>
          </a:p>
          <a:p>
            <a:pPr marL="342900" indent="-342900">
              <a:lnSpc>
                <a:spcPct val="120000"/>
              </a:lnSpc>
              <a:spcBef>
                <a:spcPts val="0"/>
              </a:spcBef>
              <a:buFontTx/>
              <a:buChar char="-"/>
            </a:pPr>
            <a:r>
              <a:rPr lang="sk-SK" sz="1600" dirty="0">
                <a:solidFill>
                  <a:srgbClr val="FF0000"/>
                </a:solidFill>
                <a:latin typeface="Arial" panose="020B0604020202020204" pitchFamily="34" charset="0"/>
                <a:cs typeface="Arial" panose="020B0604020202020204" pitchFamily="34" charset="0"/>
              </a:rPr>
              <a:t>pre o.z. </a:t>
            </a:r>
            <a:r>
              <a:rPr lang="sk-SK" sz="1600" dirty="0">
                <a:latin typeface="Arial" panose="020B0604020202020204" pitchFamily="34" charset="0"/>
                <a:cs typeface="Arial" panose="020B0604020202020204" pitchFamily="34" charset="0"/>
              </a:rPr>
              <a:t>je to príjem, ktorý </a:t>
            </a:r>
            <a:r>
              <a:rPr lang="sk-SK" sz="1600" dirty="0">
                <a:solidFill>
                  <a:srgbClr val="FF0000"/>
                </a:solidFill>
                <a:latin typeface="Arial" panose="020B0604020202020204" pitchFamily="34" charset="0"/>
                <a:cs typeface="Arial" panose="020B0604020202020204" pitchFamily="34" charset="0"/>
              </a:rPr>
              <a:t>je predmetom dane z príjmov</a:t>
            </a:r>
          </a:p>
          <a:p>
            <a:pPr marL="342900" indent="-342900">
              <a:lnSpc>
                <a:spcPct val="120000"/>
              </a:lnSpc>
              <a:spcBef>
                <a:spcPts val="0"/>
              </a:spcBef>
              <a:buFontTx/>
              <a:buChar char="-"/>
            </a:pPr>
            <a:r>
              <a:rPr lang="sk-SK" sz="1600" dirty="0">
                <a:latin typeface="Arial" panose="020B0604020202020204" pitchFamily="34" charset="0"/>
                <a:cs typeface="Arial" panose="020B0604020202020204" pitchFamily="34" charset="0"/>
              </a:rPr>
              <a:t>ak je sponzorské dohodnuté na viac zdaňovacích období je potrebné ho v účtovníctve časovo rozlišovať</a:t>
            </a:r>
          </a:p>
          <a:p>
            <a:pPr marL="342900" indent="-342900">
              <a:lnSpc>
                <a:spcPct val="120000"/>
              </a:lnSpc>
              <a:spcBef>
                <a:spcPts val="0"/>
              </a:spcBef>
              <a:buFontTx/>
              <a:buChar char="-"/>
            </a:pPr>
            <a:r>
              <a:rPr lang="sk-SK" sz="1600" dirty="0">
                <a:latin typeface="Arial" panose="020B0604020202020204" pitchFamily="34" charset="0"/>
                <a:cs typeface="Arial" panose="020B0604020202020204" pitchFamily="34" charset="0"/>
              </a:rPr>
              <a:t>ak je sponzorské dohodnuté na viac zdaňovacích období je potrebné sponzorovi uviesť na konci zdaňovacieho obdobia výšku minutého sponzorského</a:t>
            </a:r>
          </a:p>
          <a:p>
            <a:pPr marL="342900" indent="-342900">
              <a:lnSpc>
                <a:spcPct val="120000"/>
              </a:lnSpc>
              <a:spcBef>
                <a:spcPts val="0"/>
              </a:spcBef>
              <a:buFontTx/>
              <a:buChar char="-"/>
            </a:pPr>
            <a:r>
              <a:rPr lang="sk-SK" sz="1600" dirty="0">
                <a:latin typeface="Arial" panose="020B0604020202020204" pitchFamily="34" charset="0"/>
                <a:cs typeface="Arial" panose="020B0604020202020204" pitchFamily="34" charset="0"/>
              </a:rPr>
              <a:t>k sponzorskému príspevku v športe si o.z. uplatňuje daňové výdavky v súlade s účelom poskytnutia sponzorského</a:t>
            </a:r>
          </a:p>
          <a:p>
            <a:pPr marL="0" indent="0">
              <a:lnSpc>
                <a:spcPct val="120000"/>
              </a:lnSpc>
              <a:spcBef>
                <a:spcPts val="600"/>
              </a:spcBef>
              <a:buNone/>
            </a:pPr>
            <a:r>
              <a:rPr lang="sk-SK" sz="1600" b="1" dirty="0">
                <a:solidFill>
                  <a:srgbClr val="0070C0"/>
                </a:solidFill>
                <a:latin typeface="Arial" panose="020B0604020202020204" pitchFamily="34" charset="0"/>
                <a:cs typeface="Arial" panose="020B0604020202020204" pitchFamily="34" charset="0"/>
              </a:rPr>
              <a:t>Z pohľadu zákona o DPH</a:t>
            </a:r>
          </a:p>
          <a:p>
            <a:pPr marL="285750" indent="-285750">
              <a:lnSpc>
                <a:spcPct val="120000"/>
              </a:lnSpc>
              <a:spcBef>
                <a:spcPts val="600"/>
              </a:spcBef>
              <a:buFontTx/>
              <a:buChar char="-"/>
            </a:pPr>
            <a:r>
              <a:rPr lang="sk-SK" sz="1600" dirty="0">
                <a:latin typeface="Arial" panose="020B0604020202020204" pitchFamily="34" charset="0"/>
                <a:ea typeface="Calibri" panose="020F0502020204030204" pitchFamily="34" charset="0"/>
                <a:cs typeface="Arial" panose="020B0604020202020204" pitchFamily="34" charset="0"/>
              </a:rPr>
              <a:t>zákon o DPH nedefinuje pojem sponzorstvo. Pri posúdení uplatnenia zákona o DPH je potrebné v každom konkrétnom prípade vychádzať z konkrétne dohodnutých zmluvných podmienok. Rovnako je potrebné posúdiť, či existuje vzájomné protiplnenie, kedy sponzor za sponzorské získa marketingové protiplnenie a sponzorovaný získa odplatu za marketingové protiplnenie. Podmienkou je, že medzi dodávkou dodávateľa a získaným protiplnením je priamy vzťah.</a:t>
            </a:r>
          </a:p>
          <a:p>
            <a:pPr marL="285750" indent="-285750">
              <a:lnSpc>
                <a:spcPct val="120000"/>
              </a:lnSpc>
              <a:spcBef>
                <a:spcPts val="600"/>
              </a:spcBef>
              <a:buFontTx/>
              <a:buChar char="-"/>
            </a:pPr>
            <a:r>
              <a:rPr lang="sk-SK" sz="1600" b="1" dirty="0">
                <a:latin typeface="Arial" panose="020B0604020202020204" pitchFamily="34" charset="0"/>
                <a:ea typeface="Calibri" panose="020F0502020204030204" pitchFamily="34" charset="0"/>
                <a:cs typeface="Arial" panose="020B0604020202020204" pitchFamily="34" charset="0"/>
              </a:rPr>
              <a:t>Z uvedeného vyplýva, ak by zo stany sponzorovanej osoby bola poskytnutá služba napr. propagácie obchodného mena a loga sponzora, ktorá je predmetom DPH, sponzorovanému hodnota tejto služby vstupuje do obratu pre povinnú registráciu.</a:t>
            </a:r>
          </a:p>
        </p:txBody>
      </p:sp>
    </p:spTree>
    <p:extLst>
      <p:ext uri="{BB962C8B-B14F-4D97-AF65-F5344CB8AC3E}">
        <p14:creationId xmlns:p14="http://schemas.microsoft.com/office/powerpoint/2010/main" val="29299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normAutofit/>
          </a:bodyPr>
          <a:lstStyle/>
          <a:p>
            <a:r>
              <a:rPr lang="sk-SK" b="1" dirty="0">
                <a:latin typeface="Arial" panose="020B0604020202020204" pitchFamily="34" charset="0"/>
                <a:cs typeface="Arial" panose="020B0604020202020204" pitchFamily="34" charset="0"/>
              </a:rPr>
              <a:t>Výchovné hráča</a:t>
            </a:r>
            <a:endParaRPr lang="sk-SK" dirty="0">
              <a:solidFill>
                <a:srgbClr val="00B050"/>
              </a:solidFill>
            </a:endParaRP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85000" lnSpcReduction="10000"/>
          </a:bodyPr>
          <a:lstStyle/>
          <a:p>
            <a:pPr marL="0" indent="0">
              <a:buNone/>
            </a:pPr>
            <a:r>
              <a:rPr lang="sk-SK" b="1" dirty="0">
                <a:solidFill>
                  <a:srgbClr val="00B050"/>
                </a:solidFill>
                <a:latin typeface="Arial" panose="020B0604020202020204" pitchFamily="34" charset="0"/>
                <a:cs typeface="Arial" panose="020B0604020202020204" pitchFamily="34" charset="0"/>
              </a:rPr>
              <a:t>Z pohľadu zákona o dani z príjmov</a:t>
            </a:r>
          </a:p>
          <a:p>
            <a:pPr algn="just">
              <a:lnSpc>
                <a:spcPct val="120000"/>
              </a:lnSpc>
              <a:spcBef>
                <a:spcPts val="600"/>
              </a:spcBef>
            </a:pPr>
            <a:r>
              <a:rPr lang="sk-SK" dirty="0">
                <a:solidFill>
                  <a:srgbClr val="00B050"/>
                </a:solidFill>
                <a:latin typeface="Arial" panose="020B0604020202020204" pitchFamily="34" charset="0"/>
                <a:cs typeface="Arial" panose="020B0604020202020204" pitchFamily="34" charset="0"/>
              </a:rPr>
              <a:t>ak</a:t>
            </a:r>
            <a:r>
              <a:rPr lang="sk-SK" dirty="0">
                <a:latin typeface="Arial" panose="020B0604020202020204" pitchFamily="34" charset="0"/>
                <a:cs typeface="Arial" panose="020B0604020202020204" pitchFamily="34" charset="0"/>
              </a:rPr>
              <a:t> výchovné, odstupné, prestupné </a:t>
            </a:r>
            <a:r>
              <a:rPr lang="sk-SK" dirty="0">
                <a:solidFill>
                  <a:srgbClr val="00B050"/>
                </a:solidFill>
                <a:latin typeface="Arial" panose="020B0604020202020204" pitchFamily="34" charset="0"/>
                <a:cs typeface="Arial" panose="020B0604020202020204" pitchFamily="34" charset="0"/>
              </a:rPr>
              <a:t>zohľadňuje fakt</a:t>
            </a:r>
            <a:r>
              <a:rPr lang="sk-SK" dirty="0">
                <a:latin typeface="Arial" panose="020B0604020202020204" pitchFamily="34" charset="0"/>
                <a:cs typeface="Arial" panose="020B0604020202020204" pitchFamily="34" charset="0"/>
              </a:rPr>
              <a:t>, že sa občianskemu združeniu preplatia náklady, ktoré v súvislosti s predmetným športovcom malo a ktoré si uplatnilo v nákladoch v rámci hlavnej nezdaňovanej činnosti, </a:t>
            </a:r>
            <a:r>
              <a:rPr lang="sk-SK" u="sng" dirty="0">
                <a:latin typeface="Arial" panose="020B0604020202020204" pitchFamily="34" charset="0"/>
                <a:cs typeface="Arial" panose="020B0604020202020204" pitchFamily="34" charset="0"/>
              </a:rPr>
              <a:t>je možné </a:t>
            </a:r>
            <a:r>
              <a:rPr lang="sk-SK" dirty="0">
                <a:latin typeface="Arial" panose="020B0604020202020204" pitchFamily="34" charset="0"/>
                <a:cs typeface="Arial" panose="020B0604020202020204" pitchFamily="34" charset="0"/>
              </a:rPr>
              <a:t>tento príjem pokladať za príjem z hlavnej, nezdaňovanej športovej činnosti a teda </a:t>
            </a:r>
            <a:r>
              <a:rPr lang="sk-SK" dirty="0">
                <a:solidFill>
                  <a:srgbClr val="00B050"/>
                </a:solidFill>
                <a:latin typeface="Arial" panose="020B0604020202020204" pitchFamily="34" charset="0"/>
                <a:cs typeface="Arial" panose="020B0604020202020204" pitchFamily="34" charset="0"/>
              </a:rPr>
              <a:t>oslobodený od dane z príjmov</a:t>
            </a:r>
            <a:endParaRPr lang="sk-SK" b="1" dirty="0">
              <a:solidFill>
                <a:srgbClr val="00B050"/>
              </a:solidFill>
              <a:latin typeface="Arial" panose="020B0604020202020204" pitchFamily="34" charset="0"/>
              <a:cs typeface="Arial" panose="020B0604020202020204" pitchFamily="34" charset="0"/>
            </a:endParaRPr>
          </a:p>
          <a:p>
            <a:pPr marL="0" indent="0">
              <a:lnSpc>
                <a:spcPct val="120000"/>
              </a:lnSpc>
              <a:spcBef>
                <a:spcPts val="600"/>
              </a:spcBef>
              <a:buNone/>
            </a:pPr>
            <a:r>
              <a:rPr lang="sk-SK" b="1" dirty="0">
                <a:solidFill>
                  <a:srgbClr val="0070C0"/>
                </a:solidFill>
                <a:latin typeface="Arial" panose="020B0604020202020204" pitchFamily="34" charset="0"/>
                <a:cs typeface="Arial" panose="020B0604020202020204" pitchFamily="34" charset="0"/>
              </a:rPr>
              <a:t>Z pohľadu zákona o DPH</a:t>
            </a:r>
          </a:p>
          <a:p>
            <a:pPr algn="just">
              <a:lnSpc>
                <a:spcPct val="120000"/>
              </a:lnSpc>
              <a:spcBef>
                <a:spcPts val="600"/>
              </a:spcBef>
            </a:pPr>
            <a:r>
              <a:rPr lang="sk-SK" dirty="0">
                <a:latin typeface="Arial" panose="020B0604020202020204" pitchFamily="34" charset="0"/>
                <a:ea typeface="Calibri" panose="020F0502020204030204" pitchFamily="34" charset="0"/>
                <a:cs typeface="Arial" panose="020B0604020202020204" pitchFamily="34" charset="0"/>
              </a:rPr>
              <a:t>pokiaľ ide o služby úzko súvisiace so športom, z ustanovenia § 33 zákona o DPH vyplýva, že od dane sú oslobodené služby, ktoré úzko súvisia so športom dodávané osobám, ktoré sa zúčastňujú na športe alebo telesnej výchove, </a:t>
            </a:r>
            <a:r>
              <a:rPr lang="sk-SK" u="sng" dirty="0">
                <a:latin typeface="Arial" panose="020B0604020202020204" pitchFamily="34" charset="0"/>
                <a:ea typeface="Calibri" panose="020F0502020204030204" pitchFamily="34" charset="0"/>
                <a:cs typeface="Arial" panose="020B0604020202020204" pitchFamily="34" charset="0"/>
              </a:rPr>
              <a:t>ak sú tieto služby dodávané právnickou osobou alebo fyzickou osobou, ktorá spĺňa jednu podmienku alebo viac podmienok podľa § 30 ods. 2 zákona o DPH.</a:t>
            </a:r>
          </a:p>
          <a:p>
            <a:pPr marL="0" indent="0">
              <a:lnSpc>
                <a:spcPct val="120000"/>
              </a:lnSpc>
              <a:spcBef>
                <a:spcPts val="600"/>
              </a:spcBef>
              <a:buNone/>
            </a:pPr>
            <a:r>
              <a:rPr lang="sk-SK" dirty="0">
                <a:solidFill>
                  <a:srgbClr val="FF0000"/>
                </a:solidFill>
                <a:latin typeface="Arial" panose="020B0604020202020204" pitchFamily="34" charset="0"/>
                <a:ea typeface="Calibri" panose="020F0502020204030204" pitchFamily="34" charset="0"/>
                <a:cs typeface="Arial" panose="020B0604020202020204" pitchFamily="34" charset="0"/>
              </a:rPr>
              <a:t>Pozor</a:t>
            </a:r>
            <a:r>
              <a:rPr lang="sk-SK" dirty="0">
                <a:latin typeface="Arial" panose="020B0604020202020204" pitchFamily="34" charset="0"/>
                <a:ea typeface="Calibri" panose="020F0502020204030204" pitchFamily="34" charset="0"/>
                <a:cs typeface="Arial" panose="020B0604020202020204" pitchFamily="34" charset="0"/>
              </a:rPr>
              <a:t> na výklad finančnej správy a ich podmienky, z ktorých vyplýva že uvedené  podlieha DPH ak</a:t>
            </a:r>
            <a:br>
              <a:rPr lang="sk-SK" dirty="0">
                <a:latin typeface="Arial" panose="020B0604020202020204" pitchFamily="34" charset="0"/>
                <a:ea typeface="Calibri" panose="020F0502020204030204" pitchFamily="34" charset="0"/>
                <a:cs typeface="Arial" panose="020B0604020202020204" pitchFamily="34" charset="0"/>
              </a:rPr>
            </a:br>
            <a:r>
              <a:rPr lang="sk-SK" dirty="0">
                <a:solidFill>
                  <a:srgbClr val="0070C0"/>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https://podpora.financnasprava.sk/096998-V%C3%BDchovn%C3%A9-%C5%A1portovca</a:t>
            </a:r>
            <a:endParaRPr lang="sk-SK"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sk-SK"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https://podpora.financnasprava.sk/442059-Slu%C5%BEby-s%C3%BAvisiace-so-%C5%A1portom-a-telesnou-v%C3%BDchovou</a:t>
            </a:r>
            <a:endParaRPr lang="sk-SK"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sk-SK"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sk-SK" b="1"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291105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CD4AB-2FAD-46F9-BE27-A9C3C02E853E}"/>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 30 ods. 2 Zákona o DPH</a:t>
            </a:r>
            <a:br>
              <a:rPr lang="sk-SK" dirty="0"/>
            </a:br>
            <a:endParaRPr lang="sk-SK" dirty="0"/>
          </a:p>
        </p:txBody>
      </p:sp>
      <p:sp>
        <p:nvSpPr>
          <p:cNvPr id="3" name="Zástupný objekt pre obsah 2">
            <a:extLst>
              <a:ext uri="{FF2B5EF4-FFF2-40B4-BE49-F238E27FC236}">
                <a16:creationId xmlns:a16="http://schemas.microsoft.com/office/drawing/2014/main" id="{A8D74FC6-0B92-4A6D-84F7-8790A195646E}"/>
              </a:ext>
            </a:extLst>
          </p:cNvPr>
          <p:cNvSpPr>
            <a:spLocks noGrp="1"/>
          </p:cNvSpPr>
          <p:nvPr>
            <p:ph idx="1"/>
          </p:nvPr>
        </p:nvSpPr>
        <p:spPr/>
        <p:txBody>
          <a:bodyPr>
            <a:normAutofit/>
          </a:bodyPr>
          <a:lstStyle/>
          <a:p>
            <a:r>
              <a:rPr lang="sk-SK" dirty="0"/>
              <a:t>Oslobodené od dane sú služby a tovar podľa odseku 1 dodané aj inou právnickou osobou alebo fyzickou osobou, </a:t>
            </a:r>
            <a:r>
              <a:rPr lang="sk-SK" u="sng" dirty="0"/>
              <a:t>ak táto osoba spĺňa jednu podmienku alebo viac z týchto podmienok:</a:t>
            </a:r>
          </a:p>
          <a:p>
            <a:pPr marL="457200" indent="-457200">
              <a:buFont typeface="+mj-lt"/>
              <a:buAutoNum type="alphaLcParenR"/>
            </a:pPr>
            <a:r>
              <a:rPr lang="sk-SK" b="1" dirty="0"/>
              <a:t>vykonáva činnosť na iný účel, ako je dosahovanie zisku</a:t>
            </a:r>
            <a:r>
              <a:rPr lang="sk-SK" dirty="0"/>
              <a:t>, a akýkoľvek prípadný </a:t>
            </a:r>
            <a:r>
              <a:rPr lang="sk-SK" u="sng" dirty="0"/>
              <a:t>zisk musí byť v plnom rozsahu určený na pokračovanie alebo zlepšenie </a:t>
            </a:r>
            <a:r>
              <a:rPr lang="sk-SK" dirty="0"/>
              <a:t>dodávaných služieb,</a:t>
            </a:r>
          </a:p>
          <a:p>
            <a:pPr marL="457200" indent="-457200">
              <a:buFont typeface="+mj-lt"/>
              <a:buAutoNum type="alphaLcParenR"/>
            </a:pPr>
            <a:r>
              <a:rPr lang="sk-SK" u="sng" dirty="0"/>
              <a:t>je zriadená a spravovaná na zásade dobrovoľnosti osobami, ktoré nemajú priamy alebo nepriamy finančný prospech </a:t>
            </a:r>
            <a:r>
              <a:rPr lang="sk-SK" dirty="0"/>
              <a:t>na výsledkoch jej činnosti,</a:t>
            </a:r>
          </a:p>
          <a:p>
            <a:pPr marL="457200" indent="-457200">
              <a:buFont typeface="+mj-lt"/>
              <a:buAutoNum type="alphaLcParenR"/>
            </a:pPr>
            <a:r>
              <a:rPr lang="sk-SK" dirty="0"/>
              <a:t>uplatňuje ceny schválené príslušnými úradmi alebo ceny neprekračujúce takto schválené ceny a pri službách, ktoré nepodliehajú povinnosti schválenia ceny, uplatňuje nižšiu cenu, ako za obdobné služby uplatňujú osoby, ktorých cieľom je dosiahnuť takouto činnosťou zisk.</a:t>
            </a:r>
          </a:p>
          <a:p>
            <a:endParaRPr lang="sk-SK" dirty="0"/>
          </a:p>
        </p:txBody>
      </p:sp>
    </p:spTree>
    <p:extLst>
      <p:ext uri="{BB962C8B-B14F-4D97-AF65-F5344CB8AC3E}">
        <p14:creationId xmlns:p14="http://schemas.microsoft.com/office/powerpoint/2010/main" val="6476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normAutofit/>
          </a:bodyPr>
          <a:lstStyle/>
          <a:p>
            <a:r>
              <a:rPr lang="sk-SK" b="1" dirty="0">
                <a:latin typeface="Arial" panose="020B0604020202020204" pitchFamily="34" charset="0"/>
                <a:cs typeface="Arial" panose="020B0604020202020204" pitchFamily="34" charset="0"/>
              </a:rPr>
              <a:t>Štartovné a vstupné</a:t>
            </a:r>
            <a:endParaRPr lang="sk-SK" dirty="0">
              <a:solidFill>
                <a:srgbClr val="00B050"/>
              </a:solidFill>
            </a:endParaRP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85000" lnSpcReduction="20000"/>
          </a:bodyPr>
          <a:lstStyle/>
          <a:p>
            <a:pPr marL="0" indent="0">
              <a:lnSpc>
                <a:spcPct val="120000"/>
              </a:lnSpc>
              <a:spcBef>
                <a:spcPts val="0"/>
              </a:spcBef>
              <a:buNone/>
            </a:pPr>
            <a:r>
              <a:rPr lang="sk-SK" b="1" dirty="0">
                <a:solidFill>
                  <a:srgbClr val="00B050"/>
                </a:solidFill>
                <a:latin typeface="Arial" panose="020B0604020202020204" pitchFamily="34" charset="0"/>
                <a:cs typeface="Arial" panose="020B0604020202020204" pitchFamily="34" charset="0"/>
              </a:rPr>
              <a:t>Z pohľadu zákona o dani z príjmov</a:t>
            </a:r>
          </a:p>
          <a:p>
            <a:pPr>
              <a:lnSpc>
                <a:spcPct val="120000"/>
              </a:lnSpc>
              <a:spcBef>
                <a:spcPts val="0"/>
              </a:spcBef>
            </a:pPr>
            <a:r>
              <a:rPr lang="sk-SK" u="sng" dirty="0">
                <a:latin typeface="Arial" panose="020B0604020202020204" pitchFamily="34" charset="0"/>
                <a:cs typeface="Arial" panose="020B0604020202020204" pitchFamily="34" charset="0"/>
              </a:rPr>
              <a:t>ak má o.z. v stanovách </a:t>
            </a:r>
            <a:r>
              <a:rPr lang="sk-SK" dirty="0">
                <a:latin typeface="Arial" panose="020B0604020202020204" pitchFamily="34" charset="0"/>
                <a:cs typeface="Arial" panose="020B0604020202020204" pitchFamily="34" charset="0"/>
              </a:rPr>
              <a:t>v rámci činností, ktoré bude vykonávať za účelom dosiahnutia cieľa aj organizovanie športových podujatí, organizovanie amatérskych a profesionálnych súťaží, organizovanie vzdelávacích podujatí v oblasti športu, je možné príjem v podobe registračných poplatkov a vstupného považovať za </a:t>
            </a:r>
            <a:r>
              <a:rPr lang="sk-SK" dirty="0">
                <a:solidFill>
                  <a:srgbClr val="00B050"/>
                </a:solidFill>
                <a:latin typeface="Arial" panose="020B0604020202020204" pitchFamily="34" charset="0"/>
                <a:cs typeface="Arial" panose="020B0604020202020204" pitchFamily="34" charset="0"/>
              </a:rPr>
              <a:t>príjem z hlavnej činnosti oslobodený od dane z príjmov</a:t>
            </a:r>
          </a:p>
          <a:p>
            <a:pPr>
              <a:lnSpc>
                <a:spcPct val="120000"/>
              </a:lnSpc>
              <a:spcBef>
                <a:spcPts val="0"/>
              </a:spcBef>
            </a:pPr>
            <a:endParaRPr lang="sk-SK" b="1" dirty="0">
              <a:latin typeface="Arial" panose="020B0604020202020204" pitchFamily="34" charset="0"/>
              <a:cs typeface="Arial" panose="020B0604020202020204" pitchFamily="34" charset="0"/>
            </a:endParaRPr>
          </a:p>
          <a:p>
            <a:pPr marL="0" indent="0">
              <a:lnSpc>
                <a:spcPct val="120000"/>
              </a:lnSpc>
              <a:spcBef>
                <a:spcPts val="0"/>
              </a:spcBef>
              <a:buNone/>
            </a:pPr>
            <a:r>
              <a:rPr lang="sk-SK" b="1" dirty="0">
                <a:solidFill>
                  <a:srgbClr val="0070C0"/>
                </a:solidFill>
                <a:latin typeface="Arial" panose="020B0604020202020204" pitchFamily="34" charset="0"/>
                <a:cs typeface="Arial" panose="020B0604020202020204" pitchFamily="34" charset="0"/>
              </a:rPr>
              <a:t>Z pohľadu zákona o DPH</a:t>
            </a:r>
          </a:p>
          <a:p>
            <a:pPr>
              <a:lnSpc>
                <a:spcPct val="120000"/>
              </a:lnSpc>
              <a:spcBef>
                <a:spcPts val="0"/>
              </a:spcBef>
            </a:pPr>
            <a:r>
              <a:rPr lang="sk-SK" dirty="0">
                <a:latin typeface="Arial" panose="020B0604020202020204" pitchFamily="34" charset="0"/>
                <a:ea typeface="Calibri" panose="020F0502020204030204" pitchFamily="34" charset="0"/>
                <a:cs typeface="Arial" panose="020B0604020202020204" pitchFamily="34" charset="0"/>
              </a:rPr>
              <a:t>pokiaľ ide o služby úzko súvisiace so športom, z ustanovenia § 33 zákona o DPH vyplýva, že</a:t>
            </a:r>
            <a:r>
              <a:rPr lang="sk-SK"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sk-SK" u="sng" dirty="0">
                <a:solidFill>
                  <a:srgbClr val="0070C0"/>
                </a:solidFill>
                <a:latin typeface="Arial" panose="020B0604020202020204" pitchFamily="34" charset="0"/>
                <a:ea typeface="Calibri" panose="020F0502020204030204" pitchFamily="34" charset="0"/>
                <a:cs typeface="Arial" panose="020B0604020202020204" pitchFamily="34" charset="0"/>
              </a:rPr>
              <a:t>od dane sú oslobodené služby</a:t>
            </a:r>
            <a:r>
              <a:rPr lang="sk-SK" u="sng" dirty="0">
                <a:latin typeface="Arial" panose="020B0604020202020204" pitchFamily="34" charset="0"/>
                <a:ea typeface="Calibri" panose="020F0502020204030204" pitchFamily="34" charset="0"/>
                <a:cs typeface="Arial" panose="020B0604020202020204" pitchFamily="34" charset="0"/>
              </a:rPr>
              <a:t>, ktoré úzko súvisia so športom</a:t>
            </a:r>
            <a:r>
              <a:rPr lang="sk-SK" dirty="0">
                <a:latin typeface="Arial" panose="020B0604020202020204" pitchFamily="34" charset="0"/>
                <a:ea typeface="Calibri" panose="020F0502020204030204" pitchFamily="34" charset="0"/>
                <a:cs typeface="Arial" panose="020B0604020202020204" pitchFamily="34" charset="0"/>
              </a:rPr>
              <a:t> dodávané osobám, ktoré sa zúčastňujú na športe alebo telesnej výchove</a:t>
            </a:r>
            <a:r>
              <a:rPr lang="sk-SK"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sk-SK" u="sng" dirty="0">
                <a:solidFill>
                  <a:srgbClr val="0070C0"/>
                </a:solidFill>
                <a:latin typeface="Arial" panose="020B0604020202020204" pitchFamily="34" charset="0"/>
                <a:ea typeface="Calibri" panose="020F0502020204030204" pitchFamily="34" charset="0"/>
                <a:cs typeface="Arial" panose="020B0604020202020204" pitchFamily="34" charset="0"/>
              </a:rPr>
              <a:t>ak sú tieto </a:t>
            </a:r>
            <a:r>
              <a:rPr lang="sk-SK" u="sng" dirty="0">
                <a:latin typeface="Arial" panose="020B0604020202020204" pitchFamily="34" charset="0"/>
                <a:ea typeface="Calibri" panose="020F0502020204030204" pitchFamily="34" charset="0"/>
                <a:cs typeface="Arial" panose="020B0604020202020204" pitchFamily="34" charset="0"/>
              </a:rPr>
              <a:t>služby dodávané právnickou osobou alebo fyzickou osobou, ktorá spĺňa jednu podmienku alebo viac podmienok podľa § 30 ods. 2 zákona o DPH.</a:t>
            </a:r>
          </a:p>
          <a:p>
            <a:pPr>
              <a:lnSpc>
                <a:spcPct val="120000"/>
              </a:lnSpc>
              <a:spcBef>
                <a:spcPts val="0"/>
              </a:spcBef>
            </a:pPr>
            <a:r>
              <a:rPr lang="sk-SK" dirty="0">
                <a:latin typeface="Arial" panose="020B0604020202020204" pitchFamily="34" charset="0"/>
                <a:ea typeface="Calibri" panose="020F0502020204030204" pitchFamily="34" charset="0"/>
                <a:cs typeface="Arial" panose="020B0604020202020204" pitchFamily="34" charset="0"/>
              </a:rPr>
              <a:t>súdny dvor EÚ uvádza, že od dane nie sú oslobodené všetky služby súvisiace so športom, ale len tie, ktoré sú nevyhnutné na vykonávanie športu alebo telesnej výchovy, ako napríklad poskytnutie hracej plochy za protihodnotu, služby rozhodcov, trénerov, a pod. </a:t>
            </a:r>
          </a:p>
          <a:p>
            <a:pPr marL="0" indent="0">
              <a:lnSpc>
                <a:spcPct val="120000"/>
              </a:lnSpc>
              <a:spcBef>
                <a:spcPts val="0"/>
              </a:spcBef>
              <a:buNone/>
            </a:pPr>
            <a:r>
              <a:rPr lang="sk-SK" u="sng" dirty="0">
                <a:latin typeface="Arial" panose="020B0604020202020204" pitchFamily="34" charset="0"/>
                <a:ea typeface="Calibri" panose="020F0502020204030204" pitchFamily="34" charset="0"/>
                <a:cs typeface="Arial" panose="020B0604020202020204" pitchFamily="34" charset="0"/>
              </a:rPr>
              <a:t>Posúdenie, či občianske združenie vykonáva činnosti oslobodené od dane podľa § 33 zákona o DPH je na samotnom platiteľovi dane na základe jemu najlepšie známych skutočností a charakteru podnikateľskej činnosti</a:t>
            </a:r>
            <a:endParaRPr lang="sk-SK" b="1"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22233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Charitatívna reklama</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a:xfrm>
            <a:off x="1104900" y="1422400"/>
            <a:ext cx="9980682" cy="5080000"/>
          </a:xfrm>
        </p:spPr>
        <p:txBody>
          <a:bodyPr>
            <a:normAutofit fontScale="85000" lnSpcReduction="20000"/>
          </a:bodyPr>
          <a:lstStyle/>
          <a:p>
            <a:pPr marL="0" indent="0">
              <a:lnSpc>
                <a:spcPct val="120000"/>
              </a:lnSpc>
              <a:spcBef>
                <a:spcPts val="600"/>
              </a:spcBef>
              <a:buNone/>
            </a:pPr>
            <a:r>
              <a:rPr lang="sk-SK" sz="2300" b="1" dirty="0">
                <a:solidFill>
                  <a:srgbClr val="00B050"/>
                </a:solidFill>
                <a:latin typeface="Arial" panose="020B0604020202020204" pitchFamily="34" charset="0"/>
                <a:cs typeface="Arial" panose="020B0604020202020204" pitchFamily="34" charset="0"/>
              </a:rPr>
              <a:t>Z pohľadu zákona o dani z príjmov</a:t>
            </a:r>
          </a:p>
          <a:p>
            <a:pPr marL="342900" indent="-342900">
              <a:lnSpc>
                <a:spcPct val="120000"/>
              </a:lnSpc>
              <a:spcBef>
                <a:spcPts val="0"/>
              </a:spcBef>
              <a:buFontTx/>
              <a:buChar char="-"/>
            </a:pPr>
            <a:r>
              <a:rPr lang="sk-SK" sz="2300" dirty="0">
                <a:latin typeface="Arial" panose="020B0604020202020204" pitchFamily="34" charset="0"/>
                <a:cs typeface="Arial" panose="020B0604020202020204" pitchFamily="34" charset="0"/>
              </a:rPr>
              <a:t>pre poskytovateľa je to daňový výdavok po zaplatení</a:t>
            </a:r>
          </a:p>
          <a:p>
            <a:pPr marL="342900" indent="-342900">
              <a:lnSpc>
                <a:spcPct val="120000"/>
              </a:lnSpc>
              <a:spcBef>
                <a:spcPts val="0"/>
              </a:spcBef>
              <a:buFontTx/>
              <a:buChar char="-"/>
            </a:pPr>
            <a:r>
              <a:rPr lang="sk-SK" sz="2300" dirty="0">
                <a:latin typeface="Arial" panose="020B0604020202020204" pitchFamily="34" charset="0"/>
                <a:cs typeface="Arial" panose="020B0604020202020204" pitchFamily="34" charset="0"/>
              </a:rPr>
              <a:t>pre o.z. </a:t>
            </a:r>
            <a:r>
              <a:rPr lang="sk-SK" sz="2300" b="1" u="sng" dirty="0">
                <a:solidFill>
                  <a:srgbClr val="00B050"/>
                </a:solidFill>
                <a:latin typeface="Arial" panose="020B0604020202020204" pitchFamily="34" charset="0"/>
                <a:cs typeface="Arial" panose="020B0604020202020204" pitchFamily="34" charset="0"/>
              </a:rPr>
              <a:t>je to príjem, ktorý je do 20 tisíc euro/rok oslobodený </a:t>
            </a:r>
            <a:r>
              <a:rPr lang="sk-SK" sz="2300" dirty="0">
                <a:latin typeface="Arial" panose="020B0604020202020204" pitchFamily="34" charset="0"/>
                <a:cs typeface="Arial" panose="020B0604020202020204" pitchFamily="34" charset="0"/>
              </a:rPr>
              <a:t>dane z príjmov</a:t>
            </a:r>
          </a:p>
          <a:p>
            <a:pPr marL="342900" indent="-342900">
              <a:lnSpc>
                <a:spcPct val="120000"/>
              </a:lnSpc>
              <a:spcBef>
                <a:spcPts val="0"/>
              </a:spcBef>
              <a:buFontTx/>
              <a:buChar char="-"/>
            </a:pPr>
            <a:r>
              <a:rPr lang="sk-SK" sz="2300" dirty="0">
                <a:latin typeface="Arial" panose="020B0604020202020204" pitchFamily="34" charset="0"/>
                <a:cs typeface="Arial" panose="020B0604020202020204" pitchFamily="34" charset="0"/>
              </a:rPr>
              <a:t>toto oslobodenie neplatí ak príjemca poskytne prostriedky inej organizácii</a:t>
            </a:r>
          </a:p>
          <a:p>
            <a:pPr marL="342900" indent="-342900">
              <a:lnSpc>
                <a:spcPct val="120000"/>
              </a:lnSpc>
              <a:spcBef>
                <a:spcPts val="0"/>
              </a:spcBef>
              <a:buFontTx/>
              <a:buChar char="-"/>
            </a:pPr>
            <a:r>
              <a:rPr lang="sk-SK" sz="2300" dirty="0">
                <a:latin typeface="Arial" panose="020B0604020202020204" pitchFamily="34" charset="0"/>
                <a:cs typeface="Arial" panose="020B0604020202020204" pitchFamily="34" charset="0"/>
              </a:rPr>
              <a:t>ak prijímateľ neminie poskytnuté finančné prostriedky do konca prvého zdaňovacieho obdobia je potrebné to v účtovníctve časovo rozlišovať</a:t>
            </a:r>
          </a:p>
          <a:p>
            <a:pPr marL="342900" indent="-342900">
              <a:lnSpc>
                <a:spcPct val="120000"/>
              </a:lnSpc>
              <a:spcBef>
                <a:spcPts val="0"/>
              </a:spcBef>
              <a:buFontTx/>
              <a:buChar char="-"/>
            </a:pPr>
            <a:r>
              <a:rPr lang="sk-SK" sz="2300" dirty="0">
                <a:latin typeface="Arial" panose="020B0604020202020204" pitchFamily="34" charset="0"/>
                <a:cs typeface="Arial" panose="020B0604020202020204" pitchFamily="34" charset="0"/>
              </a:rPr>
              <a:t>ak prijímateľ neminie poskytnuté finančné prostriedky do konca prvého zdaňovacieho obdobie je potrebné poskytovateľovi uviesť na konci zdaňovacieho obdobia výšku minutých prostriedkov</a:t>
            </a:r>
          </a:p>
          <a:p>
            <a:pPr marL="342900" indent="-342900">
              <a:lnSpc>
                <a:spcPct val="120000"/>
              </a:lnSpc>
              <a:spcBef>
                <a:spcPts val="0"/>
              </a:spcBef>
              <a:buFontTx/>
              <a:buChar char="-"/>
            </a:pPr>
            <a:endParaRPr lang="sk-SK" sz="2300" dirty="0">
              <a:latin typeface="Arial" panose="020B0604020202020204" pitchFamily="34" charset="0"/>
              <a:cs typeface="Arial" panose="020B0604020202020204" pitchFamily="34" charset="0"/>
            </a:endParaRPr>
          </a:p>
          <a:p>
            <a:pPr marL="0" indent="0">
              <a:lnSpc>
                <a:spcPct val="120000"/>
              </a:lnSpc>
              <a:spcBef>
                <a:spcPts val="0"/>
              </a:spcBef>
              <a:buNone/>
            </a:pPr>
            <a:r>
              <a:rPr lang="sk-SK" sz="2300" b="1" dirty="0">
                <a:solidFill>
                  <a:srgbClr val="0070C0"/>
                </a:solidFill>
                <a:latin typeface="Arial" panose="020B0604020202020204" pitchFamily="34" charset="0"/>
                <a:cs typeface="Arial" panose="020B0604020202020204" pitchFamily="34" charset="0"/>
              </a:rPr>
              <a:t>Z pohľadu zákona o DPH</a:t>
            </a:r>
          </a:p>
          <a:p>
            <a:pPr marL="285750" indent="-285750">
              <a:lnSpc>
                <a:spcPct val="120000"/>
              </a:lnSpc>
              <a:spcBef>
                <a:spcPts val="0"/>
              </a:spcBef>
              <a:buFontTx/>
              <a:buChar char="-"/>
            </a:pPr>
            <a:r>
              <a:rPr lang="sk-SK" sz="2300" dirty="0">
                <a:latin typeface="Arial" panose="020B0604020202020204" pitchFamily="34" charset="0"/>
                <a:ea typeface="Calibri" panose="020F0502020204030204" pitchFamily="34" charset="0"/>
                <a:cs typeface="Arial" panose="020B0604020202020204" pitchFamily="34" charset="0"/>
              </a:rPr>
              <a:t>Pri posúdení uplatnenia zákona o DPH </a:t>
            </a:r>
            <a:r>
              <a:rPr lang="sk-SK" sz="2300" dirty="0">
                <a:latin typeface="Arial" panose="020B0604020202020204" pitchFamily="34" charset="0"/>
                <a:cs typeface="Arial" panose="020B0604020202020204" pitchFamily="34" charset="0"/>
              </a:rPr>
              <a:t>je potrebné vziať do úvahy znenie § 4 ods. 7 zákona č. 222/2004 Z. z. o dani z pridanej hodnoty:</a:t>
            </a:r>
            <a:br>
              <a:rPr lang="sk-SK" sz="2300" dirty="0">
                <a:latin typeface="Arial" panose="020B0604020202020204" pitchFamily="34" charset="0"/>
                <a:cs typeface="Arial" panose="020B0604020202020204" pitchFamily="34" charset="0"/>
              </a:rPr>
            </a:br>
            <a:r>
              <a:rPr lang="sk-SK" sz="2300" dirty="0">
                <a:latin typeface="Arial" panose="020B0604020202020204" pitchFamily="34" charset="0"/>
                <a:cs typeface="Arial" panose="020B0604020202020204" pitchFamily="34" charset="0"/>
              </a:rPr>
              <a:t>„(7) Na účely tohto zákona sa obratom rozumejú výnosy (príjmy) bez dane z dodávaných </a:t>
            </a:r>
            <a:r>
              <a:rPr lang="sk-SK" sz="2300" b="1" dirty="0">
                <a:latin typeface="Arial" panose="020B0604020202020204" pitchFamily="34" charset="0"/>
                <a:cs typeface="Arial" panose="020B0604020202020204" pitchFamily="34" charset="0"/>
              </a:rPr>
              <a:t>tovarov a služieb </a:t>
            </a:r>
            <a:r>
              <a:rPr lang="sk-SK" sz="2300" dirty="0">
                <a:latin typeface="Arial" panose="020B0604020202020204" pitchFamily="34" charset="0"/>
                <a:cs typeface="Arial" panose="020B0604020202020204" pitchFamily="34" charset="0"/>
              </a:rPr>
              <a:t>v tuzemsku okrem výnosov (príjmov) z tovarov a služieb, ktoré sú oslobodené od dane podľa § 28 až 36 a podľa § 40 až 42</a:t>
            </a:r>
            <a:r>
              <a:rPr lang="sk-SK" sz="2300" i="1" dirty="0">
                <a:latin typeface="Arial" panose="020B0604020202020204" pitchFamily="34" charset="0"/>
                <a:cs typeface="Arial" panose="020B0604020202020204" pitchFamily="34" charset="0"/>
              </a:rPr>
              <a:t>.</a:t>
            </a:r>
            <a:endParaRPr lang="sk-SK" sz="23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97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u="sng" dirty="0">
                <a:latin typeface="Arial" panose="020B0604020202020204" pitchFamily="34" charset="0"/>
                <a:cs typeface="Arial" panose="020B0604020202020204" pitchFamily="34" charset="0"/>
              </a:rPr>
              <a:t>Zmena limitu oslobodenia príjmov </a:t>
            </a:r>
            <a:r>
              <a:rPr lang="sk-SK" b="1" u="sng" dirty="0">
                <a:solidFill>
                  <a:srgbClr val="00B050"/>
                </a:solidFill>
                <a:latin typeface="Arial" panose="020B0604020202020204" pitchFamily="34" charset="0"/>
                <a:cs typeface="Arial" panose="020B0604020202020204" pitchFamily="34" charset="0"/>
              </a:rPr>
              <a:t>pri charitatívnej reklame</a:t>
            </a:r>
            <a:br>
              <a:rPr lang="sk-SK" b="1" u="sng" dirty="0"/>
            </a:b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lstStyle/>
          <a:p>
            <a:pPr marL="0" indent="0">
              <a:buNone/>
            </a:pPr>
            <a:r>
              <a:rPr lang="sk-SK" b="1" dirty="0">
                <a:latin typeface="Arial" panose="020B0604020202020204" pitchFamily="34" charset="0"/>
                <a:cs typeface="Arial" panose="020B0604020202020204" pitchFamily="34" charset="0"/>
              </a:rPr>
              <a:t>Účinnosť od 1. 1. 2024</a:t>
            </a:r>
          </a:p>
          <a:p>
            <a:pPr marL="0" indent="0">
              <a:buNone/>
            </a:pPr>
            <a:r>
              <a:rPr lang="sk-SK" sz="2400" dirty="0">
                <a:latin typeface="Arial" panose="020B0604020202020204" pitchFamily="34" charset="0"/>
                <a:ea typeface="Calibri" panose="020F0502020204030204" pitchFamily="34" charset="0"/>
                <a:cs typeface="Arial" panose="020B0604020202020204" pitchFamily="34" charset="0"/>
              </a:rPr>
              <a:t>§ 13, odsek 1, písmeno g) zákona o dani z príjmov</a:t>
            </a:r>
          </a:p>
          <a:p>
            <a:pPr marL="0" indent="0">
              <a:buNone/>
            </a:pPr>
            <a:r>
              <a:rPr lang="sk-SK" sz="2400" dirty="0">
                <a:latin typeface="Arial" panose="020B0604020202020204" pitchFamily="34" charset="0"/>
                <a:ea typeface="Calibri" panose="020F0502020204030204" pitchFamily="34" charset="0"/>
                <a:cs typeface="Arial" panose="020B0604020202020204" pitchFamily="34" charset="0"/>
              </a:rPr>
              <a:t>Zákon o dani z príjmov stanovuje v rámci </a:t>
            </a:r>
            <a:r>
              <a:rPr lang="sk-SK" sz="2400" b="1" dirty="0">
                <a:latin typeface="Arial" panose="020B0604020202020204" pitchFamily="34" charset="0"/>
                <a:ea typeface="Calibri" panose="020F0502020204030204" pitchFamily="34" charset="0"/>
                <a:cs typeface="Arial" panose="020B0604020202020204" pitchFamily="34" charset="0"/>
              </a:rPr>
              <a:t>§ 12, odsek 3, písmeno a), </a:t>
            </a:r>
            <a:r>
              <a:rPr lang="sk-SK" sz="2400" dirty="0">
                <a:latin typeface="Arial" panose="020B0604020202020204" pitchFamily="34" charset="0"/>
                <a:ea typeface="Calibri" panose="020F0502020204030204" pitchFamily="34" charset="0"/>
                <a:cs typeface="Arial" panose="020B0604020202020204" pitchFamily="34" charset="0"/>
              </a:rPr>
              <a:t>ktoré neziskové účtovné jednotky môžu byť prijímateľmi prostriedkov na charitatívnu reklamu. Občianske združenia medzi prijímateľov finančných prostriedkov z charitatívnej reklamy patri.</a:t>
            </a:r>
          </a:p>
          <a:p>
            <a:pPr marL="0" indent="0">
              <a:buNone/>
            </a:pPr>
            <a:r>
              <a:rPr lang="sk-SK" sz="2400" dirty="0">
                <a:latin typeface="Arial" panose="020B0604020202020204" pitchFamily="34" charset="0"/>
                <a:ea typeface="Calibri" panose="020F0502020204030204" pitchFamily="34" charset="0"/>
                <a:cs typeface="Arial" panose="020B0604020202020204" pitchFamily="34" charset="0"/>
              </a:rPr>
              <a:t>Aktuálne je suma oslobodenia od dane z príjmov v prípade charitatívnej reklamy nastavená na 20 tisíc euro v rámci jedného zdaňovacieho obdobia.</a:t>
            </a:r>
          </a:p>
          <a:p>
            <a:pPr marL="0" indent="0">
              <a:buNone/>
            </a:pPr>
            <a:r>
              <a:rPr lang="sk-SK" sz="2400" dirty="0">
                <a:solidFill>
                  <a:srgbClr val="00B050"/>
                </a:solidFill>
                <a:latin typeface="Arial" panose="020B0604020202020204" pitchFamily="34" charset="0"/>
                <a:ea typeface="Calibri" panose="020F0502020204030204" pitchFamily="34" charset="0"/>
                <a:cs typeface="Arial" panose="020B0604020202020204" pitchFamily="34" charset="0"/>
              </a:rPr>
              <a:t>Od 1.1.2024 </a:t>
            </a:r>
            <a:r>
              <a:rPr lang="sk-SK" sz="2400" dirty="0">
                <a:latin typeface="Arial" panose="020B0604020202020204" pitchFamily="34" charset="0"/>
                <a:ea typeface="Calibri" panose="020F0502020204030204" pitchFamily="34" charset="0"/>
                <a:cs typeface="Arial" panose="020B0604020202020204" pitchFamily="34" charset="0"/>
              </a:rPr>
              <a:t>sa tento limit zmení na sumu </a:t>
            </a:r>
            <a:r>
              <a:rPr lang="sk-SK" sz="2400" b="1" dirty="0">
                <a:solidFill>
                  <a:srgbClr val="00B050"/>
                </a:solidFill>
                <a:latin typeface="Arial" panose="020B0604020202020204" pitchFamily="34" charset="0"/>
                <a:ea typeface="Calibri" panose="020F0502020204030204" pitchFamily="34" charset="0"/>
                <a:cs typeface="Arial" panose="020B0604020202020204" pitchFamily="34" charset="0"/>
              </a:rPr>
              <a:t>30 tisíc euro </a:t>
            </a:r>
            <a:r>
              <a:rPr lang="sk-SK" sz="2400" dirty="0">
                <a:latin typeface="Arial" panose="020B0604020202020204" pitchFamily="34" charset="0"/>
                <a:ea typeface="Calibri" panose="020F0502020204030204" pitchFamily="34" charset="0"/>
                <a:cs typeface="Arial" panose="020B0604020202020204" pitchFamily="34" charset="0"/>
              </a:rPr>
              <a:t>v rámci jedného zdaňovacieho obdobia.</a:t>
            </a:r>
          </a:p>
          <a:p>
            <a:pPr marL="0" indent="0">
              <a:buNone/>
            </a:pPr>
            <a:endParaRPr lang="sk-SK" dirty="0"/>
          </a:p>
        </p:txBody>
      </p:sp>
    </p:spTree>
    <p:extLst>
      <p:ext uri="{BB962C8B-B14F-4D97-AF65-F5344CB8AC3E}">
        <p14:creationId xmlns:p14="http://schemas.microsoft.com/office/powerpoint/2010/main" val="22009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Reklama</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a:spcBef>
                <a:spcPts val="600"/>
              </a:spcBef>
            </a:pPr>
            <a:endParaRPr lang="sk-SK" dirty="0">
              <a:latin typeface="Arial" panose="020B0604020202020204" pitchFamily="34" charset="0"/>
              <a:cs typeface="Arial" panose="020B0604020202020204" pitchFamily="34" charset="0"/>
            </a:endParaRPr>
          </a:p>
          <a:p>
            <a:pPr>
              <a:spcBef>
                <a:spcPts val="600"/>
              </a:spcBef>
            </a:pPr>
            <a:r>
              <a:rPr lang="sk-SK" dirty="0">
                <a:latin typeface="Arial" panose="020B0604020202020204" pitchFamily="34" charset="0"/>
                <a:cs typeface="Arial" panose="020B0604020202020204" pitchFamily="34" charset="0"/>
              </a:rPr>
              <a:t>na poskytnutie reklamného plnenia </a:t>
            </a:r>
            <a:r>
              <a:rPr lang="sk-SK" b="1" u="sng" dirty="0">
                <a:latin typeface="Arial" panose="020B0604020202020204" pitchFamily="34" charset="0"/>
                <a:cs typeface="Arial" panose="020B0604020202020204" pitchFamily="34" charset="0"/>
              </a:rPr>
              <a:t>nie je potrebné mať živnostenské oprávnenie</a:t>
            </a:r>
          </a:p>
          <a:p>
            <a:pPr>
              <a:spcBef>
                <a:spcPts val="600"/>
              </a:spcBef>
            </a:pPr>
            <a:endParaRPr lang="sk-SK" dirty="0">
              <a:latin typeface="Arial" panose="020B0604020202020204" pitchFamily="34" charset="0"/>
              <a:cs typeface="Arial" panose="020B0604020202020204" pitchFamily="34" charset="0"/>
            </a:endParaRPr>
          </a:p>
          <a:p>
            <a:pPr>
              <a:spcBef>
                <a:spcPts val="600"/>
              </a:spcBef>
            </a:pPr>
            <a:r>
              <a:rPr lang="sk-SK" dirty="0">
                <a:latin typeface="Arial" panose="020B0604020202020204" pitchFamily="34" charset="0"/>
                <a:cs typeface="Arial" panose="020B0604020202020204" pitchFamily="34" charset="0"/>
              </a:rPr>
              <a:t>v praxi je veľmi ťažké v prípade kontroly </a:t>
            </a:r>
            <a:r>
              <a:rPr lang="sk-SK" b="1" dirty="0">
                <a:latin typeface="Arial" panose="020B0604020202020204" pitchFamily="34" charset="0"/>
                <a:cs typeface="Arial" panose="020B0604020202020204" pitchFamily="34" charset="0"/>
              </a:rPr>
              <a:t>preukázať adekvátne reklamné plnenie</a:t>
            </a:r>
            <a:r>
              <a:rPr lang="sk-SK" dirty="0">
                <a:latin typeface="Arial" panose="020B0604020202020204" pitchFamily="34" charset="0"/>
                <a:cs typeface="Arial" panose="020B0604020202020204" pitchFamily="34" charset="0"/>
              </a:rPr>
              <a:t>, reklamné služby sú často terčom daňových kontrol</a:t>
            </a:r>
          </a:p>
          <a:p>
            <a:pPr>
              <a:spcBef>
                <a:spcPts val="600"/>
              </a:spcBef>
            </a:pPr>
            <a:endParaRPr lang="sk-SK" dirty="0">
              <a:latin typeface="Arial" panose="020B0604020202020204" pitchFamily="34" charset="0"/>
              <a:cs typeface="Arial" panose="020B0604020202020204" pitchFamily="34" charset="0"/>
            </a:endParaRPr>
          </a:p>
          <a:p>
            <a:pPr>
              <a:spcBef>
                <a:spcPts val="600"/>
              </a:spcBef>
            </a:pPr>
            <a:r>
              <a:rPr lang="sk-SK" dirty="0">
                <a:latin typeface="Arial" panose="020B0604020202020204" pitchFamily="34" charset="0"/>
                <a:cs typeface="Arial" panose="020B0604020202020204" pitchFamily="34" charset="0"/>
              </a:rPr>
              <a:t>v praxi je rovnako veľmi ťažké preukázať a obhájiť opodstatnenosť uplatnenia daňových výdavkov k príjmom z reklamy</a:t>
            </a:r>
          </a:p>
          <a:p>
            <a:pPr>
              <a:spcBef>
                <a:spcPts val="600"/>
              </a:spcBef>
            </a:pPr>
            <a:endParaRPr lang="sk-SK" dirty="0">
              <a:latin typeface="Arial" panose="020B0604020202020204" pitchFamily="34" charset="0"/>
              <a:cs typeface="Arial" panose="020B0604020202020204" pitchFamily="34" charset="0"/>
            </a:endParaRPr>
          </a:p>
          <a:p>
            <a:pPr>
              <a:spcBef>
                <a:spcPts val="600"/>
              </a:spcBef>
            </a:pPr>
            <a:r>
              <a:rPr lang="sk-SK" dirty="0">
                <a:solidFill>
                  <a:srgbClr val="00B050"/>
                </a:solidFill>
                <a:latin typeface="Arial" panose="020B0604020202020204" pitchFamily="34" charset="0"/>
                <a:cs typeface="Arial" panose="020B0604020202020204" pitchFamily="34" charset="0"/>
              </a:rPr>
              <a:t>cieľom zadávateľov reklamy je zaradenie do daňových výdavkov, preto je vhodné príjmy z reklamy zameniť na príjmy z charitatívnej reklamy</a:t>
            </a:r>
          </a:p>
          <a:p>
            <a:pPr marL="0" indent="0">
              <a:buNone/>
            </a:pPr>
            <a:endParaRPr lang="sk-SK" dirty="0"/>
          </a:p>
        </p:txBody>
      </p:sp>
    </p:spTree>
    <p:extLst>
      <p:ext uri="{BB962C8B-B14F-4D97-AF65-F5344CB8AC3E}">
        <p14:creationId xmlns:p14="http://schemas.microsoft.com/office/powerpoint/2010/main" val="31038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Reklama</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a:spcBef>
                <a:spcPts val="600"/>
              </a:spcBef>
            </a:pPr>
            <a:endParaRPr lang="sk-SK" dirty="0">
              <a:latin typeface="Arial" panose="020B0604020202020204" pitchFamily="34" charset="0"/>
              <a:cs typeface="Arial" panose="020B0604020202020204" pitchFamily="34" charset="0"/>
            </a:endParaRPr>
          </a:p>
          <a:p>
            <a:pPr marL="0" indent="0">
              <a:buNone/>
            </a:pPr>
            <a:r>
              <a:rPr lang="sk-SK" b="1" dirty="0">
                <a:solidFill>
                  <a:srgbClr val="00B050"/>
                </a:solidFill>
                <a:latin typeface="Arial" panose="020B0604020202020204" pitchFamily="34" charset="0"/>
                <a:cs typeface="Arial" panose="020B0604020202020204" pitchFamily="34" charset="0"/>
              </a:rPr>
              <a:t>Z pohľadu zákona o dani z príjmov</a:t>
            </a:r>
          </a:p>
          <a:p>
            <a:r>
              <a:rPr lang="sk-SK" dirty="0">
                <a:solidFill>
                  <a:srgbClr val="FF0000"/>
                </a:solidFill>
                <a:latin typeface="Arial" panose="020B0604020202020204" pitchFamily="34" charset="0"/>
                <a:cs typeface="Arial" panose="020B0604020202020204" pitchFamily="34" charset="0"/>
              </a:rPr>
              <a:t>- je predmetom dane z príjmov</a:t>
            </a:r>
          </a:p>
          <a:p>
            <a:r>
              <a:rPr lang="sk-SK" dirty="0">
                <a:latin typeface="Arial" panose="020B0604020202020204" pitchFamily="34" charset="0"/>
                <a:cs typeface="Arial" panose="020B0604020202020204" pitchFamily="34" charset="0"/>
              </a:rPr>
              <a:t>- k príjmom z reklamy </a:t>
            </a:r>
            <a:r>
              <a:rPr lang="sk-SK" dirty="0">
                <a:solidFill>
                  <a:srgbClr val="00B050"/>
                </a:solidFill>
                <a:latin typeface="Arial" panose="020B0604020202020204" pitchFamily="34" charset="0"/>
                <a:cs typeface="Arial" panose="020B0604020202020204" pitchFamily="34" charset="0"/>
              </a:rPr>
              <a:t>si o.z. uplatňuje daňové výdavky</a:t>
            </a:r>
            <a:r>
              <a:rPr lang="sk-SK" dirty="0">
                <a:latin typeface="Arial" panose="020B0604020202020204" pitchFamily="34" charset="0"/>
                <a:cs typeface="Arial" panose="020B0604020202020204" pitchFamily="34" charset="0"/>
              </a:rPr>
              <a:t>, </a:t>
            </a:r>
            <a:r>
              <a:rPr lang="sk-SK" b="1" dirty="0">
                <a:solidFill>
                  <a:srgbClr val="FF0000"/>
                </a:solidFill>
                <a:latin typeface="Arial" panose="020B0604020202020204" pitchFamily="34" charset="0"/>
                <a:cs typeface="Arial" panose="020B0604020202020204" pitchFamily="34" charset="0"/>
              </a:rPr>
              <a:t>ktoré vznikli </a:t>
            </a:r>
            <a:r>
              <a:rPr lang="sk-SK" b="1" u="sng" dirty="0">
                <a:solidFill>
                  <a:srgbClr val="FF0000"/>
                </a:solidFill>
                <a:latin typeface="Arial" panose="020B0604020202020204" pitchFamily="34" charset="0"/>
                <a:cs typeface="Arial" panose="020B0604020202020204" pitchFamily="34" charset="0"/>
              </a:rPr>
              <a:t>v súvislosti </a:t>
            </a:r>
            <a:r>
              <a:rPr lang="sk-SK" b="1" dirty="0">
                <a:solidFill>
                  <a:srgbClr val="FF0000"/>
                </a:solidFill>
                <a:latin typeface="Arial" panose="020B0604020202020204" pitchFamily="34" charset="0"/>
                <a:cs typeface="Arial" panose="020B0604020202020204" pitchFamily="34" charset="0"/>
              </a:rPr>
              <a:t>s poskytnutím dohodnutého reklamného plnenia</a:t>
            </a:r>
          </a:p>
          <a:p>
            <a:pPr marL="342900" indent="-342900">
              <a:buFontTx/>
              <a:buChar char="-"/>
            </a:pPr>
            <a:endParaRPr lang="sk-SK" b="1" dirty="0">
              <a:latin typeface="Arial" panose="020B0604020202020204" pitchFamily="34" charset="0"/>
              <a:cs typeface="Arial" panose="020B0604020202020204" pitchFamily="34" charset="0"/>
            </a:endParaRPr>
          </a:p>
          <a:p>
            <a:pPr marL="0" indent="0">
              <a:buNone/>
            </a:pPr>
            <a:r>
              <a:rPr lang="sk-SK" b="1" dirty="0">
                <a:solidFill>
                  <a:srgbClr val="0070C0"/>
                </a:solidFill>
                <a:latin typeface="Arial" panose="020B0604020202020204" pitchFamily="34" charset="0"/>
                <a:cs typeface="Arial" panose="020B0604020202020204" pitchFamily="34" charset="0"/>
              </a:rPr>
              <a:t>Z pohľadu zákona o DPH</a:t>
            </a:r>
          </a:p>
          <a:p>
            <a:r>
              <a:rPr lang="sk-SK" dirty="0">
                <a:latin typeface="Arial" panose="020B0604020202020204" pitchFamily="34" charset="0"/>
                <a:cs typeface="Arial" panose="020B0604020202020204" pitchFamily="34" charset="0"/>
              </a:rPr>
              <a:t>- vstupuje do obratu na registráciu za platiteľa dane z pridanej hodnoty</a:t>
            </a:r>
          </a:p>
          <a:p>
            <a:pPr marL="0" indent="0">
              <a:buNone/>
            </a:pPr>
            <a:endParaRPr lang="sk-SK" b="1" dirty="0">
              <a:latin typeface="Arial" panose="020B0604020202020204" pitchFamily="34" charset="0"/>
              <a:cs typeface="Arial" panose="020B0604020202020204" pitchFamily="34" charset="0"/>
            </a:endParaRPr>
          </a:p>
          <a:p>
            <a:pPr marL="0" indent="0">
              <a:buNone/>
            </a:pPr>
            <a:endParaRPr lang="sk-SK" dirty="0"/>
          </a:p>
        </p:txBody>
      </p:sp>
    </p:spTree>
    <p:extLst>
      <p:ext uri="{BB962C8B-B14F-4D97-AF65-F5344CB8AC3E}">
        <p14:creationId xmlns:p14="http://schemas.microsoft.com/office/powerpoint/2010/main" val="17073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Príjmy, ktoré sú predmetom dane z príjmov</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činnosti, ktorými dosahujú zisk, alebo ktorými sa dá zisk dosiahnuť</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príjmy z podnikania</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z reklamy (nie charitatívnej)</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z nájmu, prenájmu</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z predaja majetku</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sponzorské na základe zmluvy o sponzorstve v športe</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členské príspevky neuvedené v zriaďovacej listine, stanovách</a:t>
            </a:r>
          </a:p>
          <a:p>
            <a:pPr marL="342900" lvl="0" indent="-342900">
              <a:spcBef>
                <a:spcPts val="0"/>
              </a:spcBef>
              <a:buFontTx/>
              <a:buChar char="-"/>
              <a:defRPr/>
            </a:pPr>
            <a:r>
              <a:rPr lang="sk-SK" sz="2800" dirty="0">
                <a:latin typeface="Arial" panose="020B0604020202020204" pitchFamily="34" charset="0"/>
                <a:cs typeface="Arial" panose="020B0604020202020204" pitchFamily="34" charset="0"/>
              </a:rPr>
              <a:t>príjmy z charitatívnej reklamy prevyšujúce 20 tisíc eur/rok </a:t>
            </a:r>
          </a:p>
          <a:p>
            <a:pPr marL="0" indent="0">
              <a:buNone/>
            </a:pPr>
            <a:endParaRPr lang="sk-SK" dirty="0"/>
          </a:p>
        </p:txBody>
      </p:sp>
    </p:spTree>
    <p:extLst>
      <p:ext uri="{BB962C8B-B14F-4D97-AF65-F5344CB8AC3E}">
        <p14:creationId xmlns:p14="http://schemas.microsoft.com/office/powerpoint/2010/main" val="373370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Príjmy, ktoré na konci roka časovo rozlišujeme</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77500" lnSpcReduction="20000"/>
          </a:bodyPr>
          <a:lstStyle/>
          <a:p>
            <a:pPr marL="0" indent="0">
              <a:lnSpc>
                <a:spcPct val="120000"/>
              </a:lnSpc>
              <a:spcBef>
                <a:spcPts val="600"/>
              </a:spcBef>
              <a:buNone/>
            </a:pPr>
            <a:r>
              <a:rPr lang="sk-SK" sz="2800" dirty="0"/>
              <a:t>Pred vyčíslením  výsledku hospodárenia je potrebné v rámci uzávierkových operácií niektoré typy príjmov, ktoré neboli v plnej výške minuté </a:t>
            </a:r>
            <a:r>
              <a:rPr lang="sk-SK" sz="2800" u="sng" dirty="0"/>
              <a:t>časovo rozlíšiť do ďalšieho účtovného obdobia</a:t>
            </a:r>
            <a:r>
              <a:rPr lang="sk-SK" sz="2800" dirty="0"/>
              <a:t>, v ktorom sa budú používať.</a:t>
            </a:r>
          </a:p>
          <a:p>
            <a:pPr marL="0" indent="0">
              <a:lnSpc>
                <a:spcPct val="120000"/>
              </a:lnSpc>
              <a:spcBef>
                <a:spcPts val="600"/>
              </a:spcBef>
              <a:buNone/>
            </a:pPr>
            <a:r>
              <a:rPr lang="sk-SK" sz="2800" dirty="0"/>
              <a:t>V rámci časového rozlíšenia prostredníctvom uzávierkových operácií v JÚ, alebo prostredníctvom účtov časového rozlíšenia v PÚ (384) </a:t>
            </a:r>
            <a:r>
              <a:rPr lang="sk-SK" sz="2800" dirty="0">
                <a:solidFill>
                  <a:srgbClr val="FF0000"/>
                </a:solidFill>
              </a:rPr>
              <a:t>časovo rozlišujeme neminuté:</a:t>
            </a:r>
            <a:br>
              <a:rPr lang="sk-SK" sz="2800" dirty="0"/>
            </a:br>
            <a:r>
              <a:rPr lang="sk-SK" sz="2800" dirty="0"/>
              <a:t>- prijaté podiely zaplatenej dane  2%</a:t>
            </a:r>
          </a:p>
          <a:p>
            <a:pPr marL="0" indent="0">
              <a:lnSpc>
                <a:spcPct val="120000"/>
              </a:lnSpc>
              <a:spcBef>
                <a:spcPts val="600"/>
              </a:spcBef>
              <a:buNone/>
            </a:pPr>
            <a:r>
              <a:rPr lang="sk-SK" sz="2800" dirty="0"/>
              <a:t>- dotácie</a:t>
            </a:r>
          </a:p>
          <a:p>
            <a:pPr>
              <a:lnSpc>
                <a:spcPct val="120000"/>
              </a:lnSpc>
              <a:spcBef>
                <a:spcPts val="600"/>
              </a:spcBef>
              <a:buFontTx/>
              <a:buChar char="-"/>
            </a:pPr>
            <a:r>
              <a:rPr lang="sk-SK" sz="2800" dirty="0"/>
              <a:t>granty</a:t>
            </a:r>
          </a:p>
          <a:p>
            <a:pPr>
              <a:lnSpc>
                <a:spcPct val="120000"/>
              </a:lnSpc>
              <a:spcBef>
                <a:spcPts val="600"/>
              </a:spcBef>
              <a:buFontTx/>
              <a:buChar char="-"/>
            </a:pPr>
            <a:r>
              <a:rPr lang="sk-SK" sz="2800" dirty="0"/>
              <a:t>sponzorské príspevky v športe</a:t>
            </a:r>
          </a:p>
          <a:p>
            <a:pPr>
              <a:lnSpc>
                <a:spcPct val="120000"/>
              </a:lnSpc>
              <a:spcBef>
                <a:spcPts val="600"/>
              </a:spcBef>
              <a:buFontTx/>
              <a:buChar char="-"/>
            </a:pPr>
            <a:r>
              <a:rPr lang="sk-SK" sz="2800" dirty="0"/>
              <a:t>príjmy z charitatívnej reklamy</a:t>
            </a:r>
          </a:p>
          <a:p>
            <a:pPr marL="0" indent="0">
              <a:buNone/>
            </a:pPr>
            <a:endParaRPr lang="sk-SK" dirty="0"/>
          </a:p>
        </p:txBody>
      </p:sp>
    </p:spTree>
    <p:extLst>
      <p:ext uri="{BB962C8B-B14F-4D97-AF65-F5344CB8AC3E}">
        <p14:creationId xmlns:p14="http://schemas.microsoft.com/office/powerpoint/2010/main" val="302574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Novela zákona č. 406/2011 Z.z. o dobrovoľníctve</a:t>
            </a:r>
            <a:br>
              <a:rPr lang="sk-SK" b="1" u="sng" dirty="0"/>
            </a:b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marL="0" indent="0">
              <a:buNone/>
            </a:pPr>
            <a:r>
              <a:rPr lang="sk-SK" b="1" dirty="0"/>
              <a:t>Účinnosť od 1.4.2023</a:t>
            </a:r>
          </a:p>
          <a:p>
            <a:pPr marL="0" indent="0">
              <a:lnSpc>
                <a:spcPct val="100000"/>
              </a:lnSpc>
              <a:buNone/>
            </a:pPr>
            <a:r>
              <a:rPr lang="sk-SK" u="sng" dirty="0">
                <a:latin typeface="Arial" panose="020B0604020202020204" pitchFamily="34" charset="0"/>
                <a:cs typeface="Arial" panose="020B0604020202020204" pitchFamily="34" charset="0"/>
              </a:rPr>
              <a:t>Náhrady dobrovoľníkom je možné uhradiť/preplatiť </a:t>
            </a:r>
            <a:r>
              <a:rPr lang="sk-SK" b="1" u="sng" dirty="0">
                <a:solidFill>
                  <a:srgbClr val="FF0000"/>
                </a:solidFill>
                <a:latin typeface="Arial" panose="020B0604020202020204" pitchFamily="34" charset="0"/>
                <a:cs typeface="Arial" panose="020B0604020202020204" pitchFamily="34" charset="0"/>
              </a:rPr>
              <a:t>len na základe skutočne vynaložených výdavkov</a:t>
            </a:r>
          </a:p>
          <a:p>
            <a:pPr marL="0" indent="0" algn="just">
              <a:lnSpc>
                <a:spcPct val="100000"/>
              </a:lnSpc>
              <a:buNone/>
            </a:pP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Pri</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výkone</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dobrovoľníckej</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činnosti</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na</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Slovensku</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sa</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náhrady budú </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poskytovať</a:t>
            </a:r>
            <a:r>
              <a:rPr lang="sk-SK" sz="1800" spc="20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 rozsahu:</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4</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zákona</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č. 283/2002</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cestovných</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náhradách,</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b="1" u="sng"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sk-SK" sz="1800" b="1" u="sng"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b="1" u="sng" dirty="0">
                <a:solidFill>
                  <a:srgbClr val="000000"/>
                </a:solidFill>
                <a:latin typeface="Arial" panose="020B0604020202020204" pitchFamily="34" charset="0"/>
                <a:ea typeface="Calibri" panose="020F0502020204030204" pitchFamily="34" charset="0"/>
                <a:cs typeface="Arial" panose="020B0604020202020204" pitchFamily="34" charset="0"/>
              </a:rPr>
              <a:t>to</a:t>
            </a:r>
            <a:r>
              <a:rPr lang="sk-SK" sz="1800" b="1" u="sng"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b="1" u="sng" dirty="0">
                <a:solidFill>
                  <a:srgbClr val="000000"/>
                </a:solidFill>
                <a:latin typeface="Arial" panose="020B0604020202020204" pitchFamily="34" charset="0"/>
                <a:ea typeface="Calibri" panose="020F0502020204030204" pitchFamily="34" charset="0"/>
                <a:cs typeface="Arial" panose="020B0604020202020204" pitchFamily="34" charset="0"/>
              </a:rPr>
              <a:t>preukázateľné</a:t>
            </a:r>
            <a:r>
              <a:rPr lang="sk-SK" sz="1800" spc="14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cestovné, preukázateľné</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ubytovacie</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výdavky,</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stravné</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sume</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podľa</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 5</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zákona</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č. 283/2002</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sk-SK" sz="1800" spc="33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 o cestovných</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náhradách,</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preukázateľné</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potrebné</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vedľajšie</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výdavky,</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preukázateľné</a:t>
            </a:r>
            <a:r>
              <a:rPr lang="sk-SK" sz="1800" spc="12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cestovné výdavky</a:t>
            </a:r>
            <a:r>
              <a:rPr lang="sk-SK" sz="1800" spc="-1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za</a:t>
            </a:r>
            <a:r>
              <a:rPr lang="sk-SK" sz="1800" spc="-1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cesty</a:t>
            </a:r>
            <a:r>
              <a:rPr lang="sk-SK" sz="1800" spc="-1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k</a:t>
            </a:r>
            <a:r>
              <a:rPr lang="sk-SK" sz="1800" spc="-1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návšteve</a:t>
            </a:r>
            <a:r>
              <a:rPr lang="sk-SK" sz="1800" spc="-1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k-SK" sz="1800" dirty="0">
                <a:solidFill>
                  <a:srgbClr val="000000"/>
                </a:solidFill>
                <a:latin typeface="Arial" panose="020B0604020202020204" pitchFamily="34" charset="0"/>
                <a:ea typeface="Calibri" panose="020F0502020204030204" pitchFamily="34" charset="0"/>
                <a:cs typeface="Arial" panose="020B0604020202020204" pitchFamily="34" charset="0"/>
              </a:rPr>
              <a:t>rodiny. </a:t>
            </a:r>
            <a:endParaRPr lang="sk-SK" sz="1800"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sk-SK" sz="1800" b="1" dirty="0">
                <a:solidFill>
                  <a:srgbClr val="00B050"/>
                </a:solidFill>
                <a:latin typeface="Arial" panose="020B0604020202020204" pitchFamily="34" charset="0"/>
                <a:cs typeface="Arial" panose="020B0604020202020204" pitchFamily="34" charset="0"/>
              </a:rPr>
              <a:t>Iné náhrady, </a:t>
            </a:r>
            <a:r>
              <a:rPr lang="sk-SK" sz="1800" dirty="0">
                <a:solidFill>
                  <a:srgbClr val="000000"/>
                </a:solidFill>
                <a:latin typeface="Arial" panose="020B0604020202020204" pitchFamily="34" charset="0"/>
                <a:cs typeface="Arial" panose="020B0604020202020204" pitchFamily="34" charset="0"/>
              </a:rPr>
              <a:t>na materiálno technické zabezpečenie dobrovoľníkov je možné </a:t>
            </a:r>
            <a:r>
              <a:rPr lang="sk-SK" sz="1800" b="1" u="sng" dirty="0">
                <a:solidFill>
                  <a:srgbClr val="00B050"/>
                </a:solidFill>
                <a:latin typeface="Arial" panose="020B0604020202020204" pitchFamily="34" charset="0"/>
                <a:cs typeface="Arial" panose="020B0604020202020204" pitchFamily="34" charset="0"/>
              </a:rPr>
              <a:t>uhradiť len na základe skutočne vynaložených výdavkov/predložených dokladov.</a:t>
            </a:r>
            <a:endParaRPr lang="sk-SK" b="1" u="sng" dirty="0">
              <a:solidFill>
                <a:srgbClr val="00B050"/>
              </a:solidFill>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14629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Kedy musí športová org. podať daňové priznanie: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92500" lnSpcReduction="10000"/>
          </a:bodyPr>
          <a:lstStyle/>
          <a:p>
            <a:pPr>
              <a:buFontTx/>
              <a:buChar char="-"/>
            </a:pPr>
            <a:endParaRPr lang="sk-SK" sz="2800" dirty="0"/>
          </a:p>
          <a:p>
            <a:pPr marL="0" lvl="0" indent="0">
              <a:lnSpc>
                <a:spcPct val="100000"/>
              </a:lnSpc>
              <a:spcBef>
                <a:spcPts val="0"/>
              </a:spcBef>
              <a:buNone/>
              <a:defRPr/>
            </a:pPr>
            <a:r>
              <a:rPr lang="sk-SK" sz="2800" b="1" dirty="0">
                <a:latin typeface="Arial" panose="020B0604020202020204" pitchFamily="34" charset="0"/>
                <a:cs typeface="Arial" panose="020B0604020202020204" pitchFamily="34" charset="0"/>
              </a:rPr>
              <a:t>Vždy ak má aj iné príjmy okrem:</a:t>
            </a:r>
          </a:p>
          <a:p>
            <a:pPr marL="342900" lvl="0" indent="-342900">
              <a:lnSpc>
                <a:spcPct val="100000"/>
              </a:lnSpc>
              <a:spcBef>
                <a:spcPts val="0"/>
              </a:spcBef>
              <a:buFontTx/>
              <a:buChar char="-"/>
              <a:defRPr/>
            </a:pPr>
            <a:r>
              <a:rPr lang="sk-SK" sz="2800" b="1" dirty="0">
                <a:latin typeface="Arial" panose="020B0604020202020204" pitchFamily="34" charset="0"/>
                <a:cs typeface="Arial" panose="020B0604020202020204" pitchFamily="34" charset="0"/>
              </a:rPr>
              <a:t>príjmov, ktoré nie sú predmetom dane z príjmov (dary, zrazené úroky, 2%, dedičstvo, podiely obchodnej spoločnosti)</a:t>
            </a:r>
          </a:p>
          <a:p>
            <a:pPr marL="342900" lvl="0" indent="-342900">
              <a:lnSpc>
                <a:spcPct val="100000"/>
              </a:lnSpc>
              <a:spcBef>
                <a:spcPts val="0"/>
              </a:spcBef>
              <a:buFontTx/>
              <a:buChar char="-"/>
              <a:defRPr/>
            </a:pPr>
            <a:endParaRPr lang="sk-SK" sz="2800" b="1" dirty="0">
              <a:latin typeface="Arial" panose="020B0604020202020204" pitchFamily="34" charset="0"/>
              <a:cs typeface="Arial" panose="020B0604020202020204" pitchFamily="34" charset="0"/>
            </a:endParaRPr>
          </a:p>
          <a:p>
            <a:pPr marL="342900" lvl="0" indent="-342900">
              <a:lnSpc>
                <a:spcPct val="100000"/>
              </a:lnSpc>
              <a:spcBef>
                <a:spcPts val="0"/>
              </a:spcBef>
              <a:buFontTx/>
              <a:buChar char="-"/>
              <a:defRPr/>
            </a:pPr>
            <a:r>
              <a:rPr lang="sk-SK" sz="2800" b="1" dirty="0">
                <a:latin typeface="Arial" panose="020B0604020202020204" pitchFamily="34" charset="0"/>
                <a:cs typeface="Arial" panose="020B0604020202020204" pitchFamily="34" charset="0"/>
              </a:rPr>
              <a:t>členských príspevkov v občianskom združení oslobodených na základe stanov, alebo zriaďovacej listiny.</a:t>
            </a:r>
          </a:p>
          <a:p>
            <a:pPr lvl="0">
              <a:lnSpc>
                <a:spcPct val="100000"/>
              </a:lnSpc>
              <a:spcBef>
                <a:spcPts val="0"/>
              </a:spcBef>
              <a:defRPr/>
            </a:pPr>
            <a:endParaRPr lang="sk-SK" sz="2800" b="1" dirty="0">
              <a:latin typeface="Arial" panose="020B0604020202020204" pitchFamily="34" charset="0"/>
              <a:cs typeface="Arial" panose="020B0604020202020204" pitchFamily="34" charset="0"/>
            </a:endParaRPr>
          </a:p>
          <a:p>
            <a:pPr marL="0" lvl="0" indent="0">
              <a:lnSpc>
                <a:spcPct val="100000"/>
              </a:lnSpc>
              <a:spcBef>
                <a:spcPts val="0"/>
              </a:spcBef>
              <a:buNone/>
              <a:defRPr/>
            </a:pPr>
            <a:r>
              <a:rPr lang="sk-SK" sz="2800" dirty="0">
                <a:latin typeface="Arial" panose="020B0604020202020204" pitchFamily="34" charset="0"/>
                <a:cs typeface="Arial" panose="020B0604020202020204" pitchFamily="34" charset="0"/>
              </a:rPr>
              <a:t>V prípade, </a:t>
            </a:r>
            <a:r>
              <a:rPr lang="sk-SK" sz="2800" dirty="0">
                <a:solidFill>
                  <a:srgbClr val="FF0000"/>
                </a:solidFill>
                <a:latin typeface="Arial" panose="020B0604020202020204" pitchFamily="34" charset="0"/>
                <a:cs typeface="Arial" panose="020B0604020202020204" pitchFamily="34" charset="0"/>
              </a:rPr>
              <a:t>ak má aj iné príjmy, vzniká povinnosť podať daňové priznanie k dani z príjmov</a:t>
            </a:r>
            <a:r>
              <a:rPr lang="sk-SK" sz="2800" dirty="0">
                <a:latin typeface="Arial" panose="020B0604020202020204" pitchFamily="34" charset="0"/>
                <a:cs typeface="Arial" panose="020B0604020202020204" pitchFamily="34" charset="0"/>
              </a:rPr>
              <a:t>, ale to ešte nemusí znamenať, že vznikne aj základ dane a povinnosť platiť daň z príjmov právnických osôb.</a:t>
            </a:r>
          </a:p>
          <a:p>
            <a:pPr marL="0" indent="0">
              <a:buNone/>
            </a:pPr>
            <a:endParaRPr lang="sk-SK" dirty="0"/>
          </a:p>
        </p:txBody>
      </p:sp>
    </p:spTree>
    <p:extLst>
      <p:ext uri="{BB962C8B-B14F-4D97-AF65-F5344CB8AC3E}">
        <p14:creationId xmlns:p14="http://schemas.microsoft.com/office/powerpoint/2010/main" val="124240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Kedy musí športová org. podať daňové priznanie?</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77500" lnSpcReduction="20000"/>
          </a:bodyPr>
          <a:lstStyle/>
          <a:p>
            <a:pPr>
              <a:buFontTx/>
              <a:buChar char="-"/>
            </a:pPr>
            <a:endParaRPr lang="sk-SK" sz="2800" dirty="0"/>
          </a:p>
          <a:p>
            <a:pPr marL="0" lvl="0" indent="0">
              <a:lnSpc>
                <a:spcPct val="120000"/>
              </a:lnSpc>
              <a:spcBef>
                <a:spcPts val="0"/>
              </a:spcBef>
              <a:buNone/>
              <a:defRPr/>
            </a:pPr>
            <a:r>
              <a:rPr lang="sk-SK" sz="2800" b="1" dirty="0">
                <a:latin typeface="Arial" panose="020B0604020202020204" pitchFamily="34" charset="0"/>
                <a:cs typeface="Arial" panose="020B0604020202020204" pitchFamily="34" charset="0"/>
              </a:rPr>
              <a:t>POZOR na mylný názor, </a:t>
            </a:r>
            <a:r>
              <a:rPr lang="sk-SK" sz="2800" dirty="0">
                <a:latin typeface="Arial" panose="020B0604020202020204" pitchFamily="34" charset="0"/>
                <a:cs typeface="Arial" panose="020B0604020202020204" pitchFamily="34" charset="0"/>
              </a:rPr>
              <a:t>že ak má občianske združenie iba príjmy oslobodené od dane z príjmov (teda aj dotácie) nemusí podávať daňové priznanie k dani z príjmov. </a:t>
            </a:r>
            <a:r>
              <a:rPr lang="sk-SK" sz="2800" dirty="0">
                <a:solidFill>
                  <a:srgbClr val="FF0000"/>
                </a:solidFill>
                <a:latin typeface="Arial" panose="020B0604020202020204" pitchFamily="34" charset="0"/>
                <a:cs typeface="Arial" panose="020B0604020202020204" pitchFamily="34" charset="0"/>
              </a:rPr>
              <a:t>Tento názor nie je správny!</a:t>
            </a:r>
          </a:p>
          <a:p>
            <a:pPr marL="0" lvl="0" indent="0">
              <a:lnSpc>
                <a:spcPct val="120000"/>
              </a:lnSpc>
              <a:spcBef>
                <a:spcPts val="0"/>
              </a:spcBef>
              <a:buNone/>
              <a:defRPr/>
            </a:pPr>
            <a:endParaRPr lang="sk-SK" sz="2800" dirty="0">
              <a:solidFill>
                <a:srgbClr val="FF0000"/>
              </a:solidFill>
              <a:latin typeface="Arial" panose="020B0604020202020204" pitchFamily="34" charset="0"/>
              <a:cs typeface="Arial" panose="020B0604020202020204" pitchFamily="34" charset="0"/>
            </a:endParaRPr>
          </a:p>
          <a:p>
            <a:pPr marL="0" lvl="0" indent="0">
              <a:lnSpc>
                <a:spcPct val="120000"/>
              </a:lnSpc>
              <a:spcBef>
                <a:spcPts val="0"/>
              </a:spcBef>
              <a:buNone/>
              <a:defRPr/>
            </a:pPr>
            <a:r>
              <a:rPr lang="sk-SK" sz="3200" b="1" dirty="0">
                <a:latin typeface="Arial" panose="020B0604020202020204" pitchFamily="34" charset="0"/>
                <a:cs typeface="Arial" panose="020B0604020202020204" pitchFamily="34" charset="0"/>
              </a:rPr>
              <a:t>§ 41 zákona o dani z príjmov, odsek 1:</a:t>
            </a:r>
          </a:p>
          <a:p>
            <a:pPr marL="0" lvl="0" indent="0">
              <a:lnSpc>
                <a:spcPct val="120000"/>
              </a:lnSpc>
              <a:spcBef>
                <a:spcPts val="0"/>
              </a:spcBef>
              <a:buNone/>
              <a:defRPr/>
            </a:pPr>
            <a:r>
              <a:rPr lang="sk-SK" sz="2800" dirty="0">
                <a:latin typeface="Arial" panose="020B0604020202020204" pitchFamily="34" charset="0"/>
                <a:cs typeface="Arial" panose="020B0604020202020204" pitchFamily="34" charset="0"/>
              </a:rPr>
              <a:t>Daňovník, ktorý nie je založený alebo zriadený na podnikanie a Národná banka Slovenska nemusia podať daňové priznanie, ak majú iba príjmy, ktoré nie sú predmetom dane, a príjmy, z ktorých sa daň vyberá podľa § 43</a:t>
            </a:r>
            <a:r>
              <a:rPr lang="sk-SK" sz="2800" b="1" dirty="0">
                <a:latin typeface="Arial" panose="020B0604020202020204" pitchFamily="34" charset="0"/>
                <a:cs typeface="Arial" panose="020B0604020202020204" pitchFamily="34" charset="0"/>
              </a:rPr>
              <a:t>. Občianske združenia nemusia podať daňové priznanie, ak majú iba príjmy, ktoré nie sú predmetom dane, príjmy, z ktorých sa daň vyberá podľa § 43, a príjmy oslobodené od dane podľa § 13 ods. 2 písm. b). (členské príspevky podľa stanov)</a:t>
            </a:r>
          </a:p>
          <a:p>
            <a:pPr marL="0" indent="0">
              <a:buNone/>
            </a:pPr>
            <a:endParaRPr lang="sk-SK" dirty="0"/>
          </a:p>
        </p:txBody>
      </p:sp>
    </p:spTree>
    <p:extLst>
      <p:ext uri="{BB962C8B-B14F-4D97-AF65-F5344CB8AC3E}">
        <p14:creationId xmlns:p14="http://schemas.microsoft.com/office/powerpoint/2010/main" val="3329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Kedy musí športová organizácia</a:t>
            </a:r>
            <a:r>
              <a:rPr lang="sk-SK" b="1" dirty="0">
                <a:solidFill>
                  <a:srgbClr val="00B050"/>
                </a:solidFill>
                <a:latin typeface="Arial" panose="020B0604020202020204" pitchFamily="34" charset="0"/>
                <a:cs typeface="Arial" panose="020B0604020202020204" pitchFamily="34" charset="0"/>
              </a:rPr>
              <a:t> zostaviť </a:t>
            </a:r>
            <a:r>
              <a:rPr lang="sk-SK" b="1" dirty="0">
                <a:latin typeface="Arial" panose="020B0604020202020204" pitchFamily="34" charset="0"/>
                <a:cs typeface="Arial" panose="020B0604020202020204" pitchFamily="34" charset="0"/>
              </a:rPr>
              <a:t>účtovnú závierku?</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70000" lnSpcReduction="20000"/>
          </a:bodyPr>
          <a:lstStyle/>
          <a:p>
            <a:pPr>
              <a:buFontTx/>
              <a:buChar char="-"/>
            </a:pPr>
            <a:endParaRPr lang="sk-SK" sz="2800" dirty="0"/>
          </a:p>
          <a:p>
            <a:pPr marL="0" indent="0">
              <a:lnSpc>
                <a:spcPct val="120000"/>
              </a:lnSpc>
              <a:spcBef>
                <a:spcPts val="600"/>
              </a:spcBef>
              <a:buNone/>
            </a:pPr>
            <a:r>
              <a:rPr lang="sk-SK" sz="2800" b="1" dirty="0">
                <a:latin typeface="Arial" panose="020B0604020202020204" pitchFamily="34" charset="0"/>
                <a:cs typeface="Arial" panose="020B0604020202020204" pitchFamily="34" charset="0"/>
              </a:rPr>
              <a:t>Zákon o účtovníctve, § 17, odsek 5:</a:t>
            </a:r>
          </a:p>
          <a:p>
            <a:pPr marL="0" indent="0">
              <a:lnSpc>
                <a:spcPct val="120000"/>
              </a:lnSpc>
              <a:spcBef>
                <a:spcPts val="600"/>
              </a:spcBef>
              <a:buNone/>
            </a:pPr>
            <a:r>
              <a:rPr lang="sk-SK" sz="2800" dirty="0">
                <a:latin typeface="Arial" panose="020B0604020202020204" pitchFamily="34" charset="0"/>
                <a:cs typeface="Arial" panose="020B0604020202020204" pitchFamily="34" charset="0"/>
              </a:rPr>
              <a:t>Účtovná jednotka je povinná </a:t>
            </a:r>
            <a:r>
              <a:rPr lang="sk-SK" sz="2800" b="1" dirty="0">
                <a:latin typeface="Arial" panose="020B0604020202020204" pitchFamily="34" charset="0"/>
                <a:cs typeface="Arial" panose="020B0604020202020204" pitchFamily="34" charset="0"/>
              </a:rPr>
              <a:t>zostaviť</a:t>
            </a:r>
            <a:r>
              <a:rPr lang="sk-SK" sz="2800" dirty="0">
                <a:latin typeface="Arial" panose="020B0604020202020204" pitchFamily="34" charset="0"/>
                <a:cs typeface="Arial" panose="020B0604020202020204" pitchFamily="34" charset="0"/>
              </a:rPr>
              <a:t> účtovnú závierku najneskôr do šiestich mesiacov od dátumu, ku ktorému sa účtovná závierka zostavuje, ak osobitný predpis neustanovuje inak.</a:t>
            </a:r>
          </a:p>
          <a:p>
            <a:pPr>
              <a:lnSpc>
                <a:spcPct val="120000"/>
              </a:lnSpc>
              <a:spcBef>
                <a:spcPts val="600"/>
              </a:spcBef>
            </a:pPr>
            <a:endParaRPr lang="sk-SK" sz="2800" dirty="0">
              <a:latin typeface="Arial" panose="020B0604020202020204" pitchFamily="34" charset="0"/>
              <a:cs typeface="Arial" panose="020B0604020202020204" pitchFamily="34" charset="0"/>
            </a:endParaRPr>
          </a:p>
          <a:p>
            <a:pPr marL="0" indent="0">
              <a:lnSpc>
                <a:spcPct val="120000"/>
              </a:lnSpc>
              <a:spcBef>
                <a:spcPts val="600"/>
              </a:spcBef>
              <a:buNone/>
            </a:pPr>
            <a:r>
              <a:rPr lang="sk-SK" sz="2800" u="sng" dirty="0">
                <a:latin typeface="Arial" panose="020B0604020202020204" pitchFamily="34" charset="0"/>
                <a:cs typeface="Arial" panose="020B0604020202020204" pitchFamily="34" charset="0"/>
              </a:rPr>
              <a:t>V tomto prípade je </a:t>
            </a:r>
            <a:r>
              <a:rPr lang="sk-SK" sz="2800" b="1" u="sng" dirty="0">
                <a:latin typeface="Arial" panose="020B0604020202020204" pitchFamily="34" charset="0"/>
                <a:cs typeface="Arial" panose="020B0604020202020204" pitchFamily="34" charset="0"/>
              </a:rPr>
              <a:t>osobitným predpisom </a:t>
            </a:r>
            <a:r>
              <a:rPr lang="sk-SK" sz="2800" u="sng" dirty="0">
                <a:latin typeface="Arial" panose="020B0604020202020204" pitchFamily="34" charset="0"/>
                <a:cs typeface="Arial" panose="020B0604020202020204" pitchFamily="34" charset="0"/>
              </a:rPr>
              <a:t>zákon o dani z príjmov</a:t>
            </a:r>
            <a:r>
              <a:rPr lang="sk-SK" sz="2800" dirty="0">
                <a:latin typeface="Arial" panose="020B0604020202020204" pitchFamily="34" charset="0"/>
                <a:cs typeface="Arial" panose="020B0604020202020204" pitchFamily="34" charset="0"/>
              </a:rPr>
              <a:t>, ktorý stanovuje povinnosť podať daňové priznanie k dani z príjmov do troch mesiacov od ukončenia zdaňovacieho obdobia, s možnosťou odkladu termínu do 30.6. alebo 30.9.</a:t>
            </a:r>
          </a:p>
          <a:p>
            <a:pPr marL="0" indent="0">
              <a:lnSpc>
                <a:spcPct val="120000"/>
              </a:lnSpc>
              <a:spcBef>
                <a:spcPts val="600"/>
              </a:spcBef>
              <a:buNone/>
            </a:pPr>
            <a:r>
              <a:rPr lang="sk-SK" sz="2800" dirty="0">
                <a:latin typeface="Arial" panose="020B0604020202020204" pitchFamily="34" charset="0"/>
                <a:cs typeface="Arial" panose="020B0604020202020204" pitchFamily="34" charset="0"/>
              </a:rPr>
              <a:t>Nakoľko je účtovná závierka prílohou daňového priznania, ak vznikne povinnosť ho podať a účtovná jednotka neoznámi odklad termínu, </a:t>
            </a:r>
            <a:r>
              <a:rPr lang="sk-SK" sz="2800" b="1" dirty="0">
                <a:solidFill>
                  <a:srgbClr val="FF0000"/>
                </a:solidFill>
                <a:latin typeface="Arial" panose="020B0604020202020204" pitchFamily="34" charset="0"/>
                <a:cs typeface="Arial" panose="020B0604020202020204" pitchFamily="34" charset="0"/>
              </a:rPr>
              <a:t>účtovná závierka musí byť zostavená do </a:t>
            </a:r>
            <a:r>
              <a:rPr lang="sk-SK" sz="5100" b="1" dirty="0">
                <a:solidFill>
                  <a:srgbClr val="FF0000"/>
                </a:solidFill>
                <a:latin typeface="Arial" panose="020B0604020202020204" pitchFamily="34" charset="0"/>
                <a:cs typeface="Arial" panose="020B0604020202020204" pitchFamily="34" charset="0"/>
              </a:rPr>
              <a:t>3 </a:t>
            </a:r>
            <a:r>
              <a:rPr lang="sk-SK" sz="2800" b="1" dirty="0">
                <a:solidFill>
                  <a:srgbClr val="FF0000"/>
                </a:solidFill>
                <a:latin typeface="Arial" panose="020B0604020202020204" pitchFamily="34" charset="0"/>
                <a:cs typeface="Arial" panose="020B0604020202020204" pitchFamily="34" charset="0"/>
              </a:rPr>
              <a:t> mesiacov </a:t>
            </a:r>
            <a:r>
              <a:rPr lang="sk-SK" sz="2800" dirty="0">
                <a:latin typeface="Arial" panose="020B0604020202020204" pitchFamily="34" charset="0"/>
                <a:cs typeface="Arial" panose="020B0604020202020204" pitchFamily="34" charset="0"/>
              </a:rPr>
              <a:t>od skončenia zdaňovacieho obdobia.</a:t>
            </a:r>
            <a:endParaRPr lang="x-none" sz="2800" dirty="0">
              <a:latin typeface="Arial" panose="020B0604020202020204" pitchFamily="34" charset="0"/>
              <a:cs typeface="Arial" panose="020B0604020202020204" pitchFamily="34" charset="0"/>
            </a:endParaRPr>
          </a:p>
          <a:p>
            <a:pPr marL="0" indent="0">
              <a:buNone/>
            </a:pPr>
            <a:endParaRPr lang="sk-SK" dirty="0"/>
          </a:p>
        </p:txBody>
      </p:sp>
    </p:spTree>
    <p:extLst>
      <p:ext uri="{BB962C8B-B14F-4D97-AF65-F5344CB8AC3E}">
        <p14:creationId xmlns:p14="http://schemas.microsoft.com/office/powerpoint/2010/main" val="10836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Kedy musí športová organizácia</a:t>
            </a:r>
            <a:r>
              <a:rPr lang="sk-SK" b="1" dirty="0">
                <a:solidFill>
                  <a:srgbClr val="00B050"/>
                </a:solidFill>
                <a:latin typeface="Arial" panose="020B0604020202020204" pitchFamily="34" charset="0"/>
                <a:cs typeface="Arial" panose="020B0604020202020204" pitchFamily="34" charset="0"/>
              </a:rPr>
              <a:t> zverejniť </a:t>
            </a:r>
            <a:r>
              <a:rPr lang="sk-SK" b="1" dirty="0">
                <a:latin typeface="Arial" panose="020B0604020202020204" pitchFamily="34" charset="0"/>
                <a:cs typeface="Arial" panose="020B0604020202020204" pitchFamily="34" charset="0"/>
              </a:rPr>
              <a:t>účtovnú závierku?</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marL="0" indent="0">
              <a:lnSpc>
                <a:spcPct val="100000"/>
              </a:lnSpc>
              <a:buNone/>
            </a:pPr>
            <a:r>
              <a:rPr lang="sk-SK" sz="2800" b="1" dirty="0">
                <a:latin typeface="Arial" panose="020B0604020202020204" pitchFamily="34" charset="0"/>
                <a:cs typeface="Arial" panose="020B0604020202020204" pitchFamily="34" charset="0"/>
              </a:rPr>
              <a:t>Osobitným zákonom je pre nás zákon o športe</a:t>
            </a:r>
            <a:endParaRPr lang="sk-SK" sz="2800" dirty="0">
              <a:latin typeface="Arial" panose="020B0604020202020204" pitchFamily="34" charset="0"/>
              <a:cs typeface="Arial" panose="020B0604020202020204" pitchFamily="34" charset="0"/>
            </a:endParaRPr>
          </a:p>
          <a:p>
            <a:pPr marL="0" indent="0">
              <a:lnSpc>
                <a:spcPct val="100000"/>
              </a:lnSpc>
              <a:buNone/>
            </a:pPr>
            <a:r>
              <a:rPr lang="sk-SK" sz="2800" dirty="0">
                <a:latin typeface="Arial" panose="020B0604020202020204" pitchFamily="34" charset="0"/>
                <a:cs typeface="Arial" panose="020B0604020202020204" pitchFamily="34" charset="0"/>
              </a:rPr>
              <a:t>V rámci ktorého, podľa § 9, odsek 4) musí mať účtovnú závierku aj výročnú správu overenú audítorom, ak získala v období za ktoré sa závierka zostavuje na príjmoch z verejných prostriedkov viac ako 250 tisíc euro, alebo všetky jej príjmy prekročili 800 tisíc euro.</a:t>
            </a:r>
          </a:p>
          <a:p>
            <a:pPr marL="0" indent="0">
              <a:lnSpc>
                <a:spcPct val="100000"/>
              </a:lnSpc>
              <a:buNone/>
            </a:pPr>
            <a:r>
              <a:rPr lang="sk-SK" sz="2800" b="1" dirty="0">
                <a:solidFill>
                  <a:srgbClr val="00B050"/>
                </a:solidFill>
                <a:latin typeface="Arial" panose="020B0604020202020204" pitchFamily="34" charset="0"/>
                <a:cs typeface="Arial" panose="020B0604020202020204" pitchFamily="34" charset="0"/>
              </a:rPr>
              <a:t>Ak nesplnila ani jednu z týchto podmienok, závierku neoveruje, výročnú správu nezostavuje </a:t>
            </a:r>
            <a:r>
              <a:rPr lang="sk-SK" sz="2800" b="1" dirty="0">
                <a:latin typeface="Arial" panose="020B0604020202020204" pitchFamily="34" charset="0"/>
                <a:cs typeface="Arial" panose="020B0604020202020204" pitchFamily="34" charset="0"/>
              </a:rPr>
              <a:t>a teda ani nepredkladá do registra účtovných závierok.</a:t>
            </a:r>
            <a:endParaRPr lang="sk-S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72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Kedy musí športová organizácia</a:t>
            </a:r>
            <a:r>
              <a:rPr lang="sk-SK" b="1" dirty="0">
                <a:solidFill>
                  <a:srgbClr val="00B050"/>
                </a:solidFill>
                <a:latin typeface="Arial" panose="020B0604020202020204" pitchFamily="34" charset="0"/>
                <a:cs typeface="Arial" panose="020B0604020202020204" pitchFamily="34" charset="0"/>
              </a:rPr>
              <a:t> zverejniť </a:t>
            </a:r>
            <a:r>
              <a:rPr lang="sk-SK" b="1" dirty="0">
                <a:latin typeface="Arial" panose="020B0604020202020204" pitchFamily="34" charset="0"/>
                <a:cs typeface="Arial" panose="020B0604020202020204" pitchFamily="34" charset="0"/>
              </a:rPr>
              <a:t>účtovnú závierku?</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77500" lnSpcReduction="20000"/>
          </a:bodyPr>
          <a:lstStyle/>
          <a:p>
            <a:pPr marL="0" indent="0">
              <a:lnSpc>
                <a:spcPct val="100000"/>
              </a:lnSpc>
              <a:buNone/>
            </a:pPr>
            <a:r>
              <a:rPr lang="sk-SK" sz="2800" b="1" dirty="0">
                <a:latin typeface="Arial" panose="020B0604020202020204" pitchFamily="34" charset="0"/>
                <a:cs typeface="Arial" panose="020B0604020202020204" pitchFamily="34" charset="0"/>
              </a:rPr>
              <a:t>Ďalším osobitným zákonom je zákon o účtovníctve</a:t>
            </a:r>
            <a:endParaRPr lang="sk-SK" sz="2800" dirty="0">
              <a:latin typeface="Arial" panose="020B0604020202020204" pitchFamily="34" charset="0"/>
              <a:cs typeface="Arial" panose="020B0604020202020204" pitchFamily="34" charset="0"/>
            </a:endParaRPr>
          </a:p>
          <a:p>
            <a:pPr marL="0" indent="0">
              <a:lnSpc>
                <a:spcPct val="100000"/>
              </a:lnSpc>
              <a:buNone/>
            </a:pPr>
            <a:r>
              <a:rPr lang="sk-SK" sz="2800" dirty="0">
                <a:latin typeface="Arial" panose="020B0604020202020204" pitchFamily="34" charset="0"/>
                <a:cs typeface="Arial" panose="020B0604020202020204" pitchFamily="34" charset="0"/>
              </a:rPr>
              <a:t>V rámci ktorého je povinná elektronicky podať </a:t>
            </a:r>
            <a:r>
              <a:rPr lang="sk-SK" sz="2800" u="sng" dirty="0">
                <a:latin typeface="Arial" panose="020B0604020202020204" pitchFamily="34" charset="0"/>
                <a:cs typeface="Arial" panose="020B0604020202020204" pitchFamily="34" charset="0"/>
              </a:rPr>
              <a:t>účtovnú závierku do registra účtovných závierok v prípade, ak jej vznikne povinnosť podať daňové priznanie k dani z príjmov.</a:t>
            </a:r>
          </a:p>
          <a:p>
            <a:pPr marL="0" indent="0">
              <a:lnSpc>
                <a:spcPct val="100000"/>
              </a:lnSpc>
              <a:buNone/>
            </a:pPr>
            <a:r>
              <a:rPr lang="sk-SK" sz="2800" b="1" dirty="0">
                <a:latin typeface="Arial" panose="020B0604020202020204" pitchFamily="34" charset="0"/>
                <a:cs typeface="Arial" panose="020B0604020202020204" pitchFamily="34" charset="0"/>
              </a:rPr>
              <a:t>Ak jej nevznikne povinnosť podať daňové priznanie k dani z príjmov, nepredkladá ani účtovnú závierku.</a:t>
            </a:r>
            <a:endParaRPr lang="sk-SK" sz="2800" dirty="0">
              <a:latin typeface="Arial" panose="020B0604020202020204" pitchFamily="34" charset="0"/>
              <a:cs typeface="Arial" panose="020B0604020202020204" pitchFamily="34" charset="0"/>
            </a:endParaRPr>
          </a:p>
          <a:p>
            <a:pPr marL="0" indent="0">
              <a:lnSpc>
                <a:spcPct val="100000"/>
              </a:lnSpc>
              <a:buNone/>
            </a:pPr>
            <a:r>
              <a:rPr lang="sk-SK" sz="2800" dirty="0">
                <a:latin typeface="Arial" panose="020B0604020202020204" pitchFamily="34" charset="0"/>
                <a:cs typeface="Arial" panose="020B0604020202020204" pitchFamily="34" charset="0"/>
              </a:rPr>
              <a:t>Ešte môže teoreticky nastať situácia, že športová organizácia </a:t>
            </a:r>
            <a:r>
              <a:rPr lang="sk-SK" sz="2800" b="1" dirty="0">
                <a:latin typeface="Arial" panose="020B0604020202020204" pitchFamily="34" charset="0"/>
                <a:cs typeface="Arial" panose="020B0604020202020204" pitchFamily="34" charset="0"/>
              </a:rPr>
              <a:t>prijme na 2% viac ako 35 tisíc euro</a:t>
            </a:r>
            <a:r>
              <a:rPr lang="sk-SK" sz="2800" dirty="0">
                <a:latin typeface="Arial" panose="020B0604020202020204" pitchFamily="34" charset="0"/>
                <a:cs typeface="Arial" panose="020B0604020202020204" pitchFamily="34" charset="0"/>
              </a:rPr>
              <a:t>, ale spolu na príjmoch z verejných prostriedkov menej ako 250 tisíc euro a vtedy má povinnosť overiť účtovnú závierku audítorom podľa zákona o účtovníctve. </a:t>
            </a:r>
            <a:r>
              <a:rPr lang="sk-SK" sz="2800" dirty="0">
                <a:solidFill>
                  <a:srgbClr val="00B050"/>
                </a:solidFill>
                <a:latin typeface="Arial" panose="020B0604020202020204" pitchFamily="34" charset="0"/>
                <a:cs typeface="Arial" panose="020B0604020202020204" pitchFamily="34" charset="0"/>
              </a:rPr>
              <a:t>Vtedy je zákon o účtovníctve nadradený zákonu o športe.</a:t>
            </a:r>
          </a:p>
          <a:p>
            <a:pPr marL="0" indent="0">
              <a:lnSpc>
                <a:spcPct val="100000"/>
              </a:lnSpc>
              <a:buNone/>
            </a:pPr>
            <a:r>
              <a:rPr lang="sk-SK" sz="2800" b="1" dirty="0">
                <a:latin typeface="Arial" panose="020B0604020202020204" pitchFamily="34" charset="0"/>
                <a:cs typeface="Arial" panose="020B0604020202020204" pitchFamily="34" charset="0"/>
              </a:rPr>
              <a:t>V tejto situácii sa závierka spolu s audítorskou správou predkladajú do registra účtovných závierok </a:t>
            </a:r>
            <a:endParaRPr lang="sk-SK" dirty="0"/>
          </a:p>
        </p:txBody>
      </p:sp>
    </p:spTree>
    <p:extLst>
      <p:ext uri="{BB962C8B-B14F-4D97-AF65-F5344CB8AC3E}">
        <p14:creationId xmlns:p14="http://schemas.microsoft.com/office/powerpoint/2010/main" val="6689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Schvaľuje šport.org. Účtovnú závierku?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70000" lnSpcReduction="20000"/>
          </a:bodyPr>
          <a:lstStyle/>
          <a:p>
            <a:pPr>
              <a:buFontTx/>
              <a:buChar char="-"/>
            </a:pPr>
            <a:endParaRPr lang="sk-SK" sz="2800" dirty="0"/>
          </a:p>
          <a:p>
            <a:pPr marL="0" indent="0" algn="just">
              <a:lnSpc>
                <a:spcPct val="120000"/>
              </a:lnSpc>
              <a:spcBef>
                <a:spcPts val="600"/>
              </a:spcBef>
              <a:spcAft>
                <a:spcPts val="825"/>
              </a:spcAft>
              <a:buNone/>
            </a:pPr>
            <a:r>
              <a:rPr lang="sk-SK" sz="2800" b="1" dirty="0">
                <a:latin typeface="Arial" panose="020B0604020202020204" pitchFamily="34" charset="0"/>
                <a:ea typeface="Calibri" panose="020F0502020204030204" pitchFamily="34" charset="0"/>
                <a:cs typeface="Arial" panose="020B0604020202020204" pitchFamily="34" charset="0"/>
              </a:rPr>
              <a:t>Povinnosť schvaľovať účtovnú závierku</a:t>
            </a:r>
            <a:r>
              <a:rPr lang="sk-SK" sz="2800" dirty="0">
                <a:latin typeface="Arial" panose="020B0604020202020204" pitchFamily="34" charset="0"/>
                <a:ea typeface="Calibri" panose="020F0502020204030204" pitchFamily="34" charset="0"/>
                <a:cs typeface="Arial" panose="020B0604020202020204" pitchFamily="34" charset="0"/>
              </a:rPr>
              <a:t> vyplýva účtovným jednotkám z iných osobitných predpisov:   obchodné spoločnosti –  Obchodný zákonník,  ostatné účtovné jednotky právnické osoby schvaľujú účtovnú závierku  </a:t>
            </a:r>
            <a:r>
              <a:rPr lang="sk-SK" sz="2800" u="sng" dirty="0">
                <a:latin typeface="Arial" panose="020B0604020202020204" pitchFamily="34" charset="0"/>
                <a:ea typeface="Calibri" panose="020F0502020204030204" pitchFamily="34" charset="0"/>
                <a:cs typeface="Arial" panose="020B0604020202020204" pitchFamily="34" charset="0"/>
              </a:rPr>
              <a:t>v zmysle iných  osobitných predpisov,  podľa ktorých sú založené alebo zriadené</a:t>
            </a:r>
            <a:r>
              <a:rPr lang="sk-SK" sz="2800" dirty="0">
                <a:latin typeface="Arial" panose="020B0604020202020204" pitchFamily="34" charset="0"/>
                <a:ea typeface="Calibri" panose="020F0502020204030204" pitchFamily="34" charset="0"/>
                <a:cs typeface="Arial" panose="020B0604020202020204" pitchFamily="34" charset="0"/>
              </a:rPr>
              <a:t>, ak im tieto osobitné predpisy takúto povinnosť ukladajú (vrátane postupu schvaľovania, prípadne aj určujú  lehotu dokedy musí byť účtovná závierka schválená).</a:t>
            </a:r>
          </a:p>
          <a:p>
            <a:pPr marL="0" indent="0" algn="just">
              <a:lnSpc>
                <a:spcPct val="120000"/>
              </a:lnSpc>
              <a:spcBef>
                <a:spcPts val="600"/>
              </a:spcBef>
              <a:spcAft>
                <a:spcPts val="825"/>
              </a:spcAft>
              <a:buNone/>
            </a:pPr>
            <a:r>
              <a:rPr lang="sk-SK" sz="2800" b="1" dirty="0">
                <a:latin typeface="Arial" panose="020B0604020202020204" pitchFamily="34" charset="0"/>
                <a:ea typeface="Calibri" panose="020F0502020204030204" pitchFamily="34" charset="0"/>
                <a:cs typeface="Arial" panose="020B0604020202020204" pitchFamily="34" charset="0"/>
              </a:rPr>
              <a:t>Ak účtovná jednotka</a:t>
            </a:r>
            <a:r>
              <a:rPr lang="sk-SK" sz="2800" dirty="0">
                <a:latin typeface="Arial" panose="020B0604020202020204" pitchFamily="34" charset="0"/>
                <a:ea typeface="Calibri" panose="020F0502020204030204" pitchFamily="34" charset="0"/>
                <a:cs typeface="Arial" panose="020B0604020202020204" pitchFamily="34" charset="0"/>
              </a:rPr>
              <a:t> – právnická osoba/nezisková organizácia </a:t>
            </a:r>
            <a:r>
              <a:rPr lang="sk-SK" sz="2800" b="1" dirty="0">
                <a:latin typeface="Arial" panose="020B0604020202020204" pitchFamily="34" charset="0"/>
                <a:ea typeface="Calibri" panose="020F0502020204030204" pitchFamily="34" charset="0"/>
                <a:cs typeface="Arial" panose="020B0604020202020204" pitchFamily="34" charset="0"/>
              </a:rPr>
              <a:t>má povinnosť schvaľovať</a:t>
            </a:r>
            <a:r>
              <a:rPr lang="sk-SK" sz="2800" dirty="0">
                <a:latin typeface="Arial" panose="020B0604020202020204" pitchFamily="34" charset="0"/>
                <a:ea typeface="Calibri" panose="020F0502020204030204" pitchFamily="34" charset="0"/>
                <a:cs typeface="Arial" panose="020B0604020202020204" pitchFamily="34" charset="0"/>
              </a:rPr>
              <a:t> účtovnú závierku </a:t>
            </a:r>
            <a:r>
              <a:rPr lang="sk-SK" sz="2800" u="sng" dirty="0">
                <a:latin typeface="Arial" panose="020B0604020202020204" pitchFamily="34" charset="0"/>
                <a:ea typeface="Calibri" panose="020F0502020204030204" pitchFamily="34" charset="0"/>
                <a:cs typeface="Arial" panose="020B0604020202020204" pitchFamily="34" charset="0"/>
              </a:rPr>
              <a:t>v zmysle ustanovení osobitného predpisu na základe ktorého je zriadená alebo založená</a:t>
            </a:r>
            <a:r>
              <a:rPr lang="sk-SK" sz="2800" dirty="0">
                <a:latin typeface="Arial" panose="020B0604020202020204" pitchFamily="34" charset="0"/>
                <a:ea typeface="Calibri" panose="020F0502020204030204" pitchFamily="34" charset="0"/>
                <a:cs typeface="Arial" panose="020B0604020202020204" pitchFamily="34" charset="0"/>
              </a:rPr>
              <a:t>, v prípade uloženia účtovnej závierky riadna „zostavená“, uloží do registra účtovných závierok </a:t>
            </a:r>
            <a:r>
              <a:rPr lang="sk-SK" sz="2800" b="1" dirty="0">
                <a:latin typeface="Arial" panose="020B0604020202020204" pitchFamily="34" charset="0"/>
                <a:ea typeface="Calibri" panose="020F0502020204030204" pitchFamily="34" charset="0"/>
                <a:cs typeface="Arial" panose="020B0604020202020204" pitchFamily="34" charset="0"/>
              </a:rPr>
              <a:t>„Oznámenie o dátume schválenia účtovnej závierky“</a:t>
            </a:r>
            <a:r>
              <a:rPr lang="sk-SK" sz="2800"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sk-SK" dirty="0"/>
          </a:p>
        </p:txBody>
      </p:sp>
    </p:spTree>
    <p:extLst>
      <p:ext uri="{BB962C8B-B14F-4D97-AF65-F5344CB8AC3E}">
        <p14:creationId xmlns:p14="http://schemas.microsoft.com/office/powerpoint/2010/main" val="32295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Schvaľuje šport.org. Účtovnú závierku?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85000" lnSpcReduction="10000"/>
          </a:bodyPr>
          <a:lstStyle/>
          <a:p>
            <a:pPr marL="0" indent="0">
              <a:buNone/>
            </a:pPr>
            <a:endParaRPr lang="sk-SK" sz="2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spcAft>
                <a:spcPts val="825"/>
              </a:spcAft>
              <a:buNone/>
            </a:pPr>
            <a:r>
              <a:rPr lang="sk-SK" sz="2800" b="1" dirty="0">
                <a:latin typeface="Arial" panose="020B0604020202020204" pitchFamily="34" charset="0"/>
                <a:ea typeface="Calibri" panose="020F0502020204030204" pitchFamily="34" charset="0"/>
                <a:cs typeface="Arial" panose="020B0604020202020204" pitchFamily="34" charset="0"/>
              </a:rPr>
              <a:t>Ak</a:t>
            </a:r>
            <a:r>
              <a:rPr lang="sk-SK" sz="2800" dirty="0">
                <a:latin typeface="Arial" panose="020B0604020202020204" pitchFamily="34" charset="0"/>
                <a:ea typeface="Calibri" panose="020F0502020204030204" pitchFamily="34" charset="0"/>
                <a:cs typeface="Arial" panose="020B0604020202020204" pitchFamily="34" charset="0"/>
              </a:rPr>
              <a:t> účtovnej jednotke iný osobitný predpis neukladá povinnosť účtovnú závierku schvaľovať, účtovná jednotka uloží do registra účtovných závierok účtovnú závierku  zostavenú, s uvedením dátumu „Zostavená dňa:“ na príslušných tlačivách pre zostavenie účtovnej závierky v sústave jednoduchého účtovníctva alebo v sústave podvojného účtovníctva.  Údaj „Schválená dňa:“ účtovná jednotka v tomto prípade  neuvádza a neposiela ani oznámenie o dátume schválenia účtovnej závierky. </a:t>
            </a:r>
          </a:p>
          <a:p>
            <a:pPr marL="0" indent="0">
              <a:lnSpc>
                <a:spcPct val="120000"/>
              </a:lnSpc>
              <a:spcBef>
                <a:spcPts val="600"/>
              </a:spcBef>
              <a:buNone/>
            </a:pPr>
            <a:r>
              <a:rPr lang="sk-SK" sz="2800" b="1" dirty="0">
                <a:solidFill>
                  <a:srgbClr val="00B050"/>
                </a:solidFill>
                <a:latin typeface="Arial" panose="020B0604020202020204" pitchFamily="34" charset="0"/>
                <a:cs typeface="Arial" panose="020B0604020202020204" pitchFamily="34" charset="0"/>
              </a:rPr>
              <a:t>Zákon o združovaní občanov neukladá občianskym združeniam povinnosť schvaľovať ÚZ.</a:t>
            </a:r>
          </a:p>
          <a:p>
            <a:pPr marL="0" indent="0">
              <a:buNone/>
            </a:pPr>
            <a:endParaRPr lang="sk-SK" dirty="0"/>
          </a:p>
        </p:txBody>
      </p:sp>
    </p:spTree>
    <p:extLst>
      <p:ext uri="{BB962C8B-B14F-4D97-AF65-F5344CB8AC3E}">
        <p14:creationId xmlns:p14="http://schemas.microsoft.com/office/powerpoint/2010/main" val="87323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Overuje šport.org. Účtovnú závierku audítorom ?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92500" lnSpcReduction="10000"/>
          </a:bodyPr>
          <a:lstStyle/>
          <a:p>
            <a:pPr marL="0" indent="0">
              <a:buNone/>
            </a:pPr>
            <a:r>
              <a:rPr lang="sk-SK" sz="2800" b="1" dirty="0">
                <a:latin typeface="Arial" panose="020B0604020202020204" pitchFamily="34" charset="0"/>
                <a:cs typeface="Arial" panose="020B0604020202020204" pitchFamily="34" charset="0"/>
              </a:rPr>
              <a:t>Podľa zákona o dani z príjmov ak:</a:t>
            </a:r>
          </a:p>
          <a:p>
            <a:pPr>
              <a:buFontTx/>
              <a:buChar char="-"/>
            </a:pPr>
            <a:r>
              <a:rPr lang="sk-SK" sz="2800" dirty="0">
                <a:latin typeface="Arial" panose="020B0604020202020204" pitchFamily="34" charset="0"/>
                <a:cs typeface="Arial" panose="020B0604020202020204" pitchFamily="34" charset="0"/>
              </a:rPr>
              <a:t>občianske združenie v športe alebo športová organizácia získa </a:t>
            </a:r>
            <a:r>
              <a:rPr lang="sk-SK" sz="2800" b="1" u="sng" dirty="0">
                <a:latin typeface="Arial" panose="020B0604020202020204" pitchFamily="34" charset="0"/>
                <a:cs typeface="Arial" panose="020B0604020202020204" pitchFamily="34" charset="0"/>
              </a:rPr>
              <a:t>viac ako 35 tisíc euro </a:t>
            </a:r>
            <a:r>
              <a:rPr lang="sk-SK" sz="2800" dirty="0">
                <a:latin typeface="Arial" panose="020B0604020202020204" pitchFamily="34" charset="0"/>
                <a:cs typeface="Arial" panose="020B0604020202020204" pitchFamily="34" charset="0"/>
              </a:rPr>
              <a:t>prijatých podielov zaplatenej dane, je povinná mať účtovnú závierku overenú audítorom. To platí pre všetky účtovné obdobia, v prípade ak podiely používa počas viacerých účtovných období. </a:t>
            </a:r>
          </a:p>
          <a:p>
            <a:pPr>
              <a:buFontTx/>
              <a:buChar char="-"/>
            </a:pPr>
            <a:r>
              <a:rPr lang="sk-SK" sz="2800" dirty="0">
                <a:latin typeface="Arial" panose="020B0604020202020204" pitchFamily="34" charset="0"/>
                <a:cs typeface="Arial" panose="020B0604020202020204" pitchFamily="34" charset="0"/>
              </a:rPr>
              <a:t>Podľa zákona o účtovníctve, účtovná závierka musí byť overená </a:t>
            </a:r>
            <a:r>
              <a:rPr lang="sk-SK" sz="2800" b="1" u="sng" dirty="0">
                <a:latin typeface="Arial" panose="020B0604020202020204" pitchFamily="34" charset="0"/>
                <a:cs typeface="Arial" panose="020B0604020202020204" pitchFamily="34" charset="0"/>
              </a:rPr>
              <a:t>do jedného roka </a:t>
            </a:r>
            <a:r>
              <a:rPr lang="sk-SK" sz="2800" dirty="0">
                <a:latin typeface="Arial" panose="020B0604020202020204" pitchFamily="34" charset="0"/>
                <a:cs typeface="Arial" panose="020B0604020202020204" pitchFamily="34" charset="0"/>
              </a:rPr>
              <a:t>od skončenia obdobia, ktoré sa overuje.</a:t>
            </a:r>
          </a:p>
          <a:p>
            <a:pPr>
              <a:buFontTx/>
              <a:buChar char="-"/>
            </a:pPr>
            <a:r>
              <a:rPr lang="sk-SK" sz="2800" dirty="0">
                <a:latin typeface="Arial" panose="020B0604020202020204" pitchFamily="34" charset="0"/>
                <a:cs typeface="Arial" panose="020B0604020202020204" pitchFamily="34" charset="0"/>
              </a:rPr>
              <a:t>V prípade prijatých podielov zaplatenej dane tento termín môže byť skrátený </a:t>
            </a:r>
            <a:r>
              <a:rPr lang="sk-SK" sz="2800" dirty="0">
                <a:solidFill>
                  <a:srgbClr val="00B050"/>
                </a:solidFill>
                <a:latin typeface="Arial" panose="020B0604020202020204" pitchFamily="34" charset="0"/>
                <a:cs typeface="Arial" panose="020B0604020202020204" pitchFamily="34" charset="0"/>
              </a:rPr>
              <a:t>kvôli povinnosti uviesť špecifikáciu použitia 2% v </a:t>
            </a:r>
            <a:r>
              <a:rPr lang="sk-SK" sz="2800" u="sng" dirty="0">
                <a:solidFill>
                  <a:srgbClr val="00B050"/>
                </a:solidFill>
                <a:latin typeface="Arial" panose="020B0604020202020204" pitchFamily="34" charset="0"/>
                <a:cs typeface="Arial" panose="020B0604020202020204" pitchFamily="34" charset="0"/>
              </a:rPr>
              <a:t>Obchodnom vestníku vrátane uvedenia výroku audítora (do 31.5.)</a:t>
            </a:r>
          </a:p>
          <a:p>
            <a:pPr marL="0" indent="0">
              <a:buNone/>
            </a:pPr>
            <a:endParaRPr lang="sk-SK" dirty="0"/>
          </a:p>
        </p:txBody>
      </p:sp>
    </p:spTree>
    <p:extLst>
      <p:ext uri="{BB962C8B-B14F-4D97-AF65-F5344CB8AC3E}">
        <p14:creationId xmlns:p14="http://schemas.microsoft.com/office/powerpoint/2010/main" val="11066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Overuje šport.org. Účtovnú závierku audítorom ?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lnSpcReduction="10000"/>
          </a:bodyPr>
          <a:lstStyle/>
          <a:p>
            <a:pPr marL="0" indent="0">
              <a:buNone/>
            </a:pPr>
            <a:r>
              <a:rPr lang="sk-SK" sz="2800" b="1" dirty="0">
                <a:latin typeface="Arial" panose="020B0604020202020204" pitchFamily="34" charset="0"/>
                <a:cs typeface="Arial" panose="020B0604020202020204" pitchFamily="34" charset="0"/>
              </a:rPr>
              <a:t>Podľa zákona o športe, § 9 odsek 4, športová organizácia ak:</a:t>
            </a:r>
          </a:p>
          <a:p>
            <a:pPr marL="0" indent="0">
              <a:buNone/>
            </a:pPr>
            <a:r>
              <a:rPr lang="sk-SK" sz="2800" dirty="0">
                <a:latin typeface="Arial" panose="020B0604020202020204" pitchFamily="34" charset="0"/>
                <a:cs typeface="Arial" panose="020B0604020202020204" pitchFamily="34" charset="0"/>
              </a:rPr>
              <a:t>a) </a:t>
            </a:r>
            <a:r>
              <a:rPr lang="sk-SK" sz="2800" dirty="0">
                <a:solidFill>
                  <a:srgbClr val="FF0000"/>
                </a:solidFill>
                <a:latin typeface="Arial" panose="020B0604020202020204" pitchFamily="34" charset="0"/>
                <a:cs typeface="Arial" panose="020B0604020202020204" pitchFamily="34" charset="0"/>
              </a:rPr>
              <a:t>príjem verejných prostriedkov </a:t>
            </a:r>
            <a:r>
              <a:rPr lang="sk-SK" sz="2800" dirty="0">
                <a:latin typeface="Arial" panose="020B0604020202020204" pitchFamily="34" charset="0"/>
                <a:cs typeface="Arial" panose="020B0604020202020204" pitchFamily="34" charset="0"/>
              </a:rPr>
              <a:t>v účtovnom roku, za ktorý je ročná účtovná závierka zostavená, </a:t>
            </a:r>
            <a:r>
              <a:rPr lang="sk-SK" sz="2800" dirty="0">
                <a:solidFill>
                  <a:srgbClr val="FF0000"/>
                </a:solidFill>
                <a:latin typeface="Arial" panose="020B0604020202020204" pitchFamily="34" charset="0"/>
                <a:cs typeface="Arial" panose="020B0604020202020204" pitchFamily="34" charset="0"/>
              </a:rPr>
              <a:t>presiahne 250 000 </a:t>
            </a:r>
            <a:r>
              <a:rPr lang="sk-SK" sz="2800" dirty="0">
                <a:latin typeface="Arial" panose="020B0604020202020204" pitchFamily="34" charset="0"/>
                <a:cs typeface="Arial" panose="020B0604020202020204" pitchFamily="34" charset="0"/>
              </a:rPr>
              <a:t>eur, alebo</a:t>
            </a:r>
          </a:p>
          <a:p>
            <a:pPr marL="0" indent="0">
              <a:buNone/>
            </a:pPr>
            <a:r>
              <a:rPr lang="sk-SK" sz="2800" dirty="0">
                <a:latin typeface="Arial" panose="020B0604020202020204" pitchFamily="34" charset="0"/>
                <a:cs typeface="Arial" panose="020B0604020202020204" pitchFamily="34" charset="0"/>
              </a:rPr>
              <a:t>b) </a:t>
            </a:r>
            <a:r>
              <a:rPr lang="sk-SK" sz="2800" dirty="0">
                <a:solidFill>
                  <a:srgbClr val="00B050"/>
                </a:solidFill>
                <a:latin typeface="Arial" panose="020B0604020202020204" pitchFamily="34" charset="0"/>
                <a:cs typeface="Arial" panose="020B0604020202020204" pitchFamily="34" charset="0"/>
              </a:rPr>
              <a:t>všetky príjmy </a:t>
            </a:r>
            <a:r>
              <a:rPr lang="sk-SK" sz="2800" dirty="0">
                <a:latin typeface="Arial" panose="020B0604020202020204" pitchFamily="34" charset="0"/>
                <a:cs typeface="Arial" panose="020B0604020202020204" pitchFamily="34" charset="0"/>
              </a:rPr>
              <a:t>športovej organizácie v účtovnom roku, za ktorý je ročná účtovná závierka zostavená</a:t>
            </a:r>
            <a:r>
              <a:rPr lang="sk-SK" sz="2800" dirty="0">
                <a:solidFill>
                  <a:srgbClr val="00B050"/>
                </a:solidFill>
                <a:latin typeface="Arial" panose="020B0604020202020204" pitchFamily="34" charset="0"/>
                <a:cs typeface="Arial" panose="020B0604020202020204" pitchFamily="34" charset="0"/>
              </a:rPr>
              <a:t>, presiahnu 800 000 </a:t>
            </a:r>
            <a:r>
              <a:rPr lang="sk-SK" sz="2800" dirty="0">
                <a:latin typeface="Arial" panose="020B0604020202020204" pitchFamily="34" charset="0"/>
                <a:cs typeface="Arial" panose="020B0604020202020204" pitchFamily="34" charset="0"/>
              </a:rPr>
              <a:t>eur.</a:t>
            </a:r>
          </a:p>
          <a:p>
            <a:pPr marL="0" indent="0">
              <a:buNone/>
            </a:pPr>
            <a:r>
              <a:rPr lang="sk-SK" sz="2800" dirty="0">
                <a:latin typeface="Arial" panose="020B0604020202020204" pitchFamily="34" charset="0"/>
                <a:cs typeface="Arial" panose="020B0604020202020204" pitchFamily="34" charset="0"/>
              </a:rPr>
              <a:t>Výrok audítora je súčasťou výročnej správy športovej organizácie podľa § 9, odsek 5, písmeno c).</a:t>
            </a:r>
          </a:p>
          <a:p>
            <a:pPr marL="0" indent="0">
              <a:buNone/>
            </a:pPr>
            <a:endParaRPr lang="sk-SK" dirty="0"/>
          </a:p>
        </p:txBody>
      </p:sp>
    </p:spTree>
    <p:extLst>
      <p:ext uri="{BB962C8B-B14F-4D97-AF65-F5344CB8AC3E}">
        <p14:creationId xmlns:p14="http://schemas.microsoft.com/office/powerpoint/2010/main" val="148860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Obsah výročnej správy šport.org podľa § 9 ods.5 ZoŠ</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fontScale="62500" lnSpcReduction="20000"/>
          </a:bodyPr>
          <a:lstStyle/>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a) prehľad vykonávaných činností a projektov,</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b) prehľad dosiahnutých športových výsledkov,</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c) ročnú účtovnú závierku, zhodnotenie základných údajov v nej obsiahnutých </a:t>
            </a:r>
            <a:r>
              <a:rPr lang="sk-SK" sz="2800" u="sng" dirty="0">
                <a:latin typeface="Arial" panose="020B0604020202020204" pitchFamily="34" charset="0"/>
                <a:cs typeface="Arial" panose="020B0604020202020204" pitchFamily="34" charset="0"/>
              </a:rPr>
              <a:t>a výrok audítora k ročnej účtovnej závierke, ak bol vykonaný jej audit,</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d) prehľad výnosov podľa zdrojov a ich pôvodu,</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e) meno, priezvisko fyzických osôb a názov, sídlo a identifikačné číslo právnických osôb, ktorým športová organizácia poskytla zo svojho rozpočtu prostriedky prevyšujúce v súčte sumu 5 000 eur, a účel, na ktorý boli tieto prostriedky určené,</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f) prehľad nákladov športovej organizácie a osobitne prehľad nákladov na prevádzku športovej organizácie, mzdové náklady, náklady na odmeny a náhrady výdavkov podľa osobitného predpisu,</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g) stav a pohyb majetku a záväzkov,</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h) návrh na vysporiadanie výsledku hospodárenia,</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i) zmeny vykonané v zakladajúcom dokumente a iných predpisoch,</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j) zmeny v zložení orgánov,</a:t>
            </a:r>
          </a:p>
          <a:p>
            <a:pPr marL="0" indent="0" algn="just">
              <a:lnSpc>
                <a:spcPct val="120000"/>
              </a:lnSpc>
              <a:spcBef>
                <a:spcPts val="0"/>
              </a:spcBef>
              <a:buNone/>
            </a:pPr>
            <a:r>
              <a:rPr lang="sk-SK" sz="2800" dirty="0">
                <a:latin typeface="Arial" panose="020B0604020202020204" pitchFamily="34" charset="0"/>
                <a:cs typeface="Arial" panose="020B0604020202020204" pitchFamily="34" charset="0"/>
              </a:rPr>
              <a:t>k) ďalšie údaje podľa predpisov športovej organizácie.</a:t>
            </a:r>
          </a:p>
          <a:p>
            <a:pPr marL="0" indent="0">
              <a:buNone/>
            </a:pPr>
            <a:endParaRPr lang="sk-SK" dirty="0"/>
          </a:p>
        </p:txBody>
      </p:sp>
    </p:spTree>
    <p:extLst>
      <p:ext uri="{BB962C8B-B14F-4D97-AF65-F5344CB8AC3E}">
        <p14:creationId xmlns:p14="http://schemas.microsoft.com/office/powerpoint/2010/main" val="114947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Novela zákona č. 406/2011 Z.z. o dobrovoľníctve</a:t>
            </a:r>
            <a:br>
              <a:rPr lang="sk-SK" b="1" u="sng" dirty="0"/>
            </a:br>
            <a:endParaRPr lang="sk-SK" dirty="0"/>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p:txBody>
          <a:bodyPr>
            <a:normAutofit/>
          </a:bodyPr>
          <a:lstStyle/>
          <a:p>
            <a:pPr marL="0" indent="0">
              <a:buNone/>
            </a:pPr>
            <a:r>
              <a:rPr lang="sk-SK" b="1" dirty="0"/>
              <a:t>Účinnosť od 1. 4. 2023</a:t>
            </a:r>
          </a:p>
          <a:p>
            <a:pPr>
              <a:buFontTx/>
              <a:buChar char="-"/>
            </a:pPr>
            <a:r>
              <a:rPr lang="sk-SK" dirty="0">
                <a:latin typeface="Arial" panose="020B0604020202020204" pitchFamily="34" charset="0"/>
                <a:cs typeface="Arial" panose="020B0604020202020204" pitchFamily="34" charset="0"/>
              </a:rPr>
              <a:t>Dobrovoľnícka činnosť sa z časového hľadiska bude deliť na krátkodobú a dlhodobú (krátkodobá je do troch mesiacov)</a:t>
            </a:r>
          </a:p>
          <a:p>
            <a:pPr>
              <a:buFontTx/>
              <a:buChar char="-"/>
            </a:pPr>
            <a:r>
              <a:rPr lang="sk-SK" dirty="0">
                <a:latin typeface="Arial" panose="020B0604020202020204" pitchFamily="34" charset="0"/>
                <a:cs typeface="Arial" panose="020B0604020202020204" pitchFamily="34" charset="0"/>
              </a:rPr>
              <a:t>Dobrovoľník </a:t>
            </a:r>
            <a:r>
              <a:rPr lang="sk-SK" u="sng" dirty="0">
                <a:latin typeface="Arial" panose="020B0604020202020204" pitchFamily="34" charset="0"/>
                <a:cs typeface="Arial" panose="020B0604020202020204" pitchFamily="34" charset="0"/>
              </a:rPr>
              <a:t>môže</a:t>
            </a:r>
            <a:r>
              <a:rPr lang="sk-SK" dirty="0">
                <a:latin typeface="Arial" panose="020B0604020202020204" pitchFamily="34" charset="0"/>
                <a:cs typeface="Arial" panose="020B0604020202020204" pitchFamily="34" charset="0"/>
              </a:rPr>
              <a:t> vykonávať svoju činnosť aj z miesta prechodného alebo trvalého bydliska</a:t>
            </a:r>
          </a:p>
          <a:p>
            <a:pPr>
              <a:buFontTx/>
              <a:buChar char="-"/>
            </a:pPr>
            <a:r>
              <a:rPr lang="sk-SK" dirty="0">
                <a:latin typeface="Arial" panose="020B0604020202020204" pitchFamily="34" charset="0"/>
                <a:cs typeface="Arial" panose="020B0604020202020204" pitchFamily="34" charset="0"/>
              </a:rPr>
              <a:t>Športová organizácia môže dobrovoľníkovi na požiadanie vystaviť potvrdenie o získaných skúsenostiach a zručnostiach počas výkonu dobrovoľníckej činnosti</a:t>
            </a:r>
          </a:p>
          <a:p>
            <a:pPr>
              <a:buFontTx/>
              <a:buChar char="-"/>
            </a:pPr>
            <a:r>
              <a:rPr lang="sk-SK" u="sng" dirty="0">
                <a:latin typeface="Arial" panose="020B0604020202020204" pitchFamily="34" charset="0"/>
                <a:cs typeface="Arial" panose="020B0604020202020204" pitchFamily="34" charset="0"/>
              </a:rPr>
              <a:t>Športová organizácia sa môže uchádzať o akreditáciu </a:t>
            </a:r>
            <a:r>
              <a:rPr lang="sk-SK" dirty="0">
                <a:latin typeface="Arial" panose="020B0604020202020204" pitchFamily="34" charset="0"/>
                <a:cs typeface="Arial" panose="020B0604020202020204" pitchFamily="34" charset="0"/>
              </a:rPr>
              <a:t>a po jej získaní sa môže uchádzať aj o </a:t>
            </a:r>
            <a:r>
              <a:rPr lang="sk-SK" dirty="0">
                <a:solidFill>
                  <a:srgbClr val="00B0F0"/>
                </a:solidFill>
                <a:latin typeface="Arial" panose="020B0604020202020204" pitchFamily="34" charset="0"/>
                <a:cs typeface="Arial" panose="020B0604020202020204" pitchFamily="34" charset="0"/>
              </a:rPr>
              <a:t>dotácie na úhradu výdavkov a náhrad </a:t>
            </a:r>
            <a:r>
              <a:rPr lang="sk-SK" dirty="0">
                <a:latin typeface="Arial" panose="020B0604020202020204" pitchFamily="34" charset="0"/>
                <a:cs typeface="Arial" panose="020B0604020202020204" pitchFamily="34" charset="0"/>
              </a:rPr>
              <a:t>spojených s dobrovoľníkmi a výkonom dobrovoľníckej činnosti</a:t>
            </a:r>
          </a:p>
          <a:p>
            <a:endParaRPr lang="sk-SK" dirty="0"/>
          </a:p>
        </p:txBody>
      </p:sp>
    </p:spTree>
    <p:extLst>
      <p:ext uri="{BB962C8B-B14F-4D97-AF65-F5344CB8AC3E}">
        <p14:creationId xmlns:p14="http://schemas.microsoft.com/office/powerpoint/2010/main" val="12402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Obsah výročnej správy šport.org podľa § 20 ods. 16 Zákona o účtovníctve </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a:xfrm>
            <a:off x="1104900" y="1524000"/>
            <a:ext cx="9982200" cy="4563532"/>
          </a:xfrm>
        </p:spPr>
        <p:txBody>
          <a:bodyPr>
            <a:normAutofit fontScale="85000" lnSpcReduction="20000"/>
          </a:bodyPr>
          <a:lstStyle/>
          <a:p>
            <a:pPr marL="0" indent="0">
              <a:spcBef>
                <a:spcPts val="0"/>
              </a:spcBef>
              <a:buNone/>
            </a:pPr>
            <a:r>
              <a:rPr lang="sk-SK" sz="2800" b="1" dirty="0">
                <a:latin typeface="Arial" panose="020B0604020202020204" pitchFamily="34" charset="0"/>
                <a:cs typeface="Arial" panose="020B0604020202020204" pitchFamily="34" charset="0"/>
              </a:rPr>
              <a:t>výročná správa športovej organizácie, ktorá získala na 2% viac ako 35 tisíc euro by mala obsahovať:</a:t>
            </a:r>
          </a:p>
          <a:p>
            <a:pPr marL="0" indent="0">
              <a:spcBef>
                <a:spcPts val="0"/>
              </a:spcBef>
              <a:buNone/>
            </a:pPr>
            <a:endParaRPr lang="sk-SK" sz="2800" b="1" dirty="0">
              <a:latin typeface="Arial" panose="020B0604020202020204" pitchFamily="34" charset="0"/>
              <a:cs typeface="Arial" panose="020B0604020202020204" pitchFamily="34" charset="0"/>
            </a:endParaRPr>
          </a:p>
          <a:p>
            <a:pPr>
              <a:spcBef>
                <a:spcPts val="0"/>
              </a:spcBef>
            </a:pPr>
            <a:r>
              <a:rPr lang="sk-SK" sz="2800" dirty="0">
                <a:latin typeface="Arial" panose="020B0604020202020204" pitchFamily="34" charset="0"/>
                <a:cs typeface="Arial" panose="020B0604020202020204" pitchFamily="34" charset="0"/>
              </a:rPr>
              <a:t>a) účtovnú závierku za účtovné obdobie, za ktoré sa vyhotovuje výročná správa,</a:t>
            </a:r>
          </a:p>
          <a:p>
            <a:pPr>
              <a:spcBef>
                <a:spcPts val="0"/>
              </a:spcBef>
            </a:pPr>
            <a:r>
              <a:rPr lang="sk-SK" sz="2800" dirty="0">
                <a:latin typeface="Arial" panose="020B0604020202020204" pitchFamily="34" charset="0"/>
                <a:cs typeface="Arial" panose="020B0604020202020204" pitchFamily="34" charset="0"/>
              </a:rPr>
              <a:t>b) správu audítora k tejto účtovnej závierke,</a:t>
            </a:r>
          </a:p>
          <a:p>
            <a:pPr>
              <a:spcBef>
                <a:spcPts val="0"/>
              </a:spcBef>
            </a:pPr>
            <a:r>
              <a:rPr lang="sk-SK" sz="2800" dirty="0">
                <a:latin typeface="Arial" panose="020B0604020202020204" pitchFamily="34" charset="0"/>
                <a:cs typeface="Arial" panose="020B0604020202020204" pitchFamily="34" charset="0"/>
              </a:rPr>
              <a:t>c) prehľad</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vykonávaných</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činností</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alebo projektov</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za</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účtovné</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obdobie</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s uvedením</a:t>
            </a:r>
            <a:r>
              <a:rPr lang="sk-SK" sz="2800" spc="12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ich vzťahu k účelu založenia účtovnej jednotky,</a:t>
            </a:r>
          </a:p>
          <a:p>
            <a:pPr>
              <a:spcBef>
                <a:spcPts val="0"/>
              </a:spcBef>
            </a:pPr>
            <a:r>
              <a:rPr lang="sk-SK" sz="2800" dirty="0">
                <a:latin typeface="Arial" panose="020B0604020202020204" pitchFamily="34" charset="0"/>
                <a:cs typeface="Arial" panose="020B0604020202020204" pitchFamily="34" charset="0"/>
              </a:rPr>
              <a:t>d) prehľad výnosov (príjmov) v členení podľa zdrojov,</a:t>
            </a:r>
          </a:p>
          <a:p>
            <a:pPr>
              <a:spcBef>
                <a:spcPts val="0"/>
              </a:spcBef>
            </a:pPr>
            <a:r>
              <a:rPr lang="sk-SK" sz="2800" dirty="0">
                <a:latin typeface="Arial" panose="020B0604020202020204" pitchFamily="34" charset="0"/>
                <a:cs typeface="Arial" panose="020B0604020202020204" pitchFamily="34" charset="0"/>
              </a:rPr>
              <a:t>e) prehľad</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nákladov</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(výdavkov)</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v</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členení</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podľa</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jednotlivých</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druhov</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činností,</a:t>
            </a:r>
            <a:r>
              <a:rPr lang="sk-SK" sz="2800" spc="194"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účelu alebo projektov, s osobitným vyčíslením nákladov (výdavkov) na správu,</a:t>
            </a:r>
          </a:p>
          <a:p>
            <a:pPr>
              <a:spcBef>
                <a:spcPts val="0"/>
              </a:spcBef>
            </a:pPr>
            <a:r>
              <a:rPr lang="sk-SK" sz="2800" dirty="0">
                <a:latin typeface="Arial" panose="020B0604020202020204" pitchFamily="34" charset="0"/>
                <a:cs typeface="Arial" panose="020B0604020202020204" pitchFamily="34" charset="0"/>
              </a:rPr>
              <a:t>f) návrh vysporiadania výsledku hospodárenia,</a:t>
            </a:r>
          </a:p>
          <a:p>
            <a:pPr>
              <a:spcBef>
                <a:spcPts val="0"/>
              </a:spcBef>
            </a:pPr>
            <a:r>
              <a:rPr lang="sk-SK" sz="2800" dirty="0">
                <a:latin typeface="Arial" panose="020B0604020202020204" pitchFamily="34" charset="0"/>
                <a:cs typeface="Arial" panose="020B0604020202020204" pitchFamily="34" charset="0"/>
              </a:rPr>
              <a:t>g) informáciu o predpokladanom budúcom vývoji činnosti účtovnej jednotky.“</a:t>
            </a:r>
          </a:p>
          <a:p>
            <a:pPr>
              <a:spcBef>
                <a:spcPts val="0"/>
              </a:spcBef>
            </a:pPr>
            <a:r>
              <a:rPr lang="sk-SK" sz="2800" dirty="0">
                <a:latin typeface="Arial" panose="020B0604020202020204" pitchFamily="34" charset="0"/>
                <a:cs typeface="Arial" panose="020B0604020202020204" pitchFamily="34" charset="0"/>
              </a:rPr>
              <a:t>Ustanovenie</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20</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ods.</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16</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sa</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prvýkrát</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použije</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pri</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vyhotovení</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výročnej</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správy</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za</a:t>
            </a:r>
            <a:r>
              <a:rPr lang="sk-SK" sz="2800" spc="-66"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účtovné obdobie končiace k 31. decembru 2022.</a:t>
            </a:r>
          </a:p>
          <a:p>
            <a:pPr marL="0" indent="0">
              <a:buNone/>
            </a:pPr>
            <a:endParaRPr lang="sk-SK" dirty="0"/>
          </a:p>
        </p:txBody>
      </p:sp>
    </p:spTree>
    <p:extLst>
      <p:ext uri="{BB962C8B-B14F-4D97-AF65-F5344CB8AC3E}">
        <p14:creationId xmlns:p14="http://schemas.microsoft.com/office/powerpoint/2010/main" val="33750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DE3F1-60A6-4F0B-B7A5-F9A26C0087C4}"/>
              </a:ext>
            </a:extLst>
          </p:cNvPr>
          <p:cNvSpPr>
            <a:spLocks noGrp="1"/>
          </p:cNvSpPr>
          <p:nvPr>
            <p:ph type="title"/>
          </p:nvPr>
        </p:nvSpPr>
        <p:spPr>
          <a:xfrm>
            <a:off x="1104900" y="76200"/>
            <a:ext cx="9980682" cy="1096962"/>
          </a:xfrm>
        </p:spPr>
        <p:txBody>
          <a:bodyPr/>
          <a:lstStyle/>
          <a:p>
            <a:r>
              <a:rPr lang="sk-SK" b="1" dirty="0">
                <a:latin typeface="Arial" panose="020B0604020202020204" pitchFamily="34" charset="0"/>
                <a:cs typeface="Arial" panose="020B0604020202020204" pitchFamily="34" charset="0"/>
              </a:rPr>
              <a:t>Zverejnenie výročnej správy</a:t>
            </a:r>
          </a:p>
        </p:txBody>
      </p:sp>
      <p:sp>
        <p:nvSpPr>
          <p:cNvPr id="3" name="Zástupný objekt pre obsah 2">
            <a:extLst>
              <a:ext uri="{FF2B5EF4-FFF2-40B4-BE49-F238E27FC236}">
                <a16:creationId xmlns:a16="http://schemas.microsoft.com/office/drawing/2014/main" id="{EDF0E360-C848-4BF7-82FE-788B120387D7}"/>
              </a:ext>
            </a:extLst>
          </p:cNvPr>
          <p:cNvSpPr>
            <a:spLocks noGrp="1"/>
          </p:cNvSpPr>
          <p:nvPr>
            <p:ph idx="1"/>
          </p:nvPr>
        </p:nvSpPr>
        <p:spPr>
          <a:xfrm>
            <a:off x="1104900" y="1524000"/>
            <a:ext cx="9982200" cy="4563532"/>
          </a:xfrm>
        </p:spPr>
        <p:txBody>
          <a:bodyPr>
            <a:normAutofit fontScale="92500" lnSpcReduction="10000"/>
          </a:bodyPr>
          <a:lstStyle/>
          <a:p>
            <a:pPr marL="0" indent="0">
              <a:buNone/>
            </a:pPr>
            <a:r>
              <a:rPr lang="sk-SK" sz="2800" b="1" dirty="0">
                <a:latin typeface="Arial" panose="020B0604020202020204" pitchFamily="34" charset="0"/>
                <a:cs typeface="Arial" panose="020B0604020202020204" pitchFamily="34" charset="0"/>
              </a:rPr>
              <a:t>Ak sa výročná správa zostavuje </a:t>
            </a:r>
            <a:r>
              <a:rPr lang="sk-SK" sz="2800" b="1" dirty="0">
                <a:solidFill>
                  <a:srgbClr val="00B050"/>
                </a:solidFill>
                <a:latin typeface="Arial" panose="020B0604020202020204" pitchFamily="34" charset="0"/>
                <a:cs typeface="Arial" panose="020B0604020202020204" pitchFamily="34" charset="0"/>
              </a:rPr>
              <a:t>na základe zákona o účtovníctve</a:t>
            </a:r>
            <a:r>
              <a:rPr lang="sk-SK" sz="2800" b="1" dirty="0">
                <a:latin typeface="Arial" panose="020B0604020202020204" pitchFamily="34" charset="0"/>
                <a:cs typeface="Arial" panose="020B0604020202020204" pitchFamily="34" charset="0"/>
              </a:rPr>
              <a:t> </a:t>
            </a:r>
            <a:r>
              <a:rPr lang="sk-SK" sz="2800" dirty="0">
                <a:latin typeface="Arial" panose="020B0604020202020204" pitchFamily="34" charset="0"/>
                <a:cs typeface="Arial" panose="020B0604020202020204" pitchFamily="34" charset="0"/>
              </a:rPr>
              <a:t>(z titulu overenia závierky a 2%) termín na jej zverejnenie v registri účtovných závierok je:</a:t>
            </a:r>
            <a:br>
              <a:rPr lang="sk-SK" sz="2800" dirty="0">
                <a:latin typeface="Arial" panose="020B0604020202020204" pitchFamily="34" charset="0"/>
                <a:cs typeface="Arial" panose="020B0604020202020204" pitchFamily="34" charset="0"/>
              </a:rPr>
            </a:br>
            <a:r>
              <a:rPr lang="sk-SK" sz="2800" dirty="0">
                <a:latin typeface="Arial" panose="020B0604020202020204" pitchFamily="34" charset="0"/>
                <a:cs typeface="Arial" panose="020B0604020202020204" pitchFamily="34" charset="0"/>
              </a:rPr>
              <a:t>- </a:t>
            </a:r>
            <a:r>
              <a:rPr lang="sk-SK" sz="2800" dirty="0">
                <a:solidFill>
                  <a:srgbClr val="00B050"/>
                </a:solidFill>
                <a:latin typeface="Arial" panose="020B0604020202020204" pitchFamily="34" charset="0"/>
                <a:cs typeface="Arial" panose="020B0604020202020204" pitchFamily="34" charset="0"/>
              </a:rPr>
              <a:t>do jedného roka </a:t>
            </a:r>
            <a:r>
              <a:rPr lang="sk-SK" sz="2800" dirty="0">
                <a:latin typeface="Arial" panose="020B0604020202020204" pitchFamily="34" charset="0"/>
                <a:cs typeface="Arial" panose="020B0604020202020204" pitchFamily="34" charset="0"/>
              </a:rPr>
              <a:t>od skončenia účtovného obdobia za ktoré sa zostavuje</a:t>
            </a:r>
          </a:p>
          <a:p>
            <a:pPr marL="0" indent="0">
              <a:buNone/>
            </a:pPr>
            <a:endParaRPr lang="sk-SK" sz="2800" dirty="0">
              <a:latin typeface="Arial" panose="020B0604020202020204" pitchFamily="34" charset="0"/>
              <a:cs typeface="Arial" panose="020B0604020202020204" pitchFamily="34" charset="0"/>
            </a:endParaRPr>
          </a:p>
          <a:p>
            <a:pPr marL="0" indent="0">
              <a:buNone/>
            </a:pPr>
            <a:r>
              <a:rPr lang="sk-SK" sz="2800" b="1" dirty="0">
                <a:latin typeface="Arial" panose="020B0604020202020204" pitchFamily="34" charset="0"/>
                <a:cs typeface="Arial" panose="020B0604020202020204" pitchFamily="34" charset="0"/>
              </a:rPr>
              <a:t>Ak sa výročná správa zostavuje </a:t>
            </a:r>
            <a:r>
              <a:rPr lang="sk-SK" sz="2800" b="1" dirty="0">
                <a:solidFill>
                  <a:srgbClr val="FF0000"/>
                </a:solidFill>
                <a:latin typeface="Arial" panose="020B0604020202020204" pitchFamily="34" charset="0"/>
                <a:cs typeface="Arial" panose="020B0604020202020204" pitchFamily="34" charset="0"/>
              </a:rPr>
              <a:t>na základe zákona o športe </a:t>
            </a:r>
            <a:r>
              <a:rPr lang="sk-SK" sz="2800" dirty="0">
                <a:latin typeface="Arial" panose="020B0604020202020204" pitchFamily="34" charset="0"/>
                <a:cs typeface="Arial" panose="020B0604020202020204" pitchFamily="34" charset="0"/>
              </a:rPr>
              <a:t>(z titulu overenia závierky a verejných prostriedkov) termín na jej zverejnenie v registri účtovných závierok je:</a:t>
            </a:r>
            <a:br>
              <a:rPr lang="sk-SK" sz="2800" dirty="0">
                <a:latin typeface="Arial" panose="020B0604020202020204" pitchFamily="34" charset="0"/>
                <a:cs typeface="Arial" panose="020B0604020202020204" pitchFamily="34" charset="0"/>
              </a:rPr>
            </a:br>
            <a:r>
              <a:rPr lang="sk-SK" sz="2800" dirty="0">
                <a:solidFill>
                  <a:srgbClr val="FF0000"/>
                </a:solidFill>
                <a:latin typeface="Arial" panose="020B0604020202020204" pitchFamily="34" charset="0"/>
                <a:cs typeface="Arial" panose="020B0604020202020204" pitchFamily="34" charset="0"/>
              </a:rPr>
              <a:t>do 15 dní po prerokovaní, najneskôr však do  31.7. </a:t>
            </a:r>
            <a:r>
              <a:rPr lang="sk-SK" sz="2800" dirty="0">
                <a:latin typeface="Arial" panose="020B0604020202020204" pitchFamily="34" charset="0"/>
                <a:cs typeface="Arial" panose="020B0604020202020204" pitchFamily="34" charset="0"/>
              </a:rPr>
              <a:t>nasledujúceho kalendárneho roka po skončení účtovného obdobia za ktoré sa zostavuje</a:t>
            </a:r>
          </a:p>
          <a:p>
            <a:pPr marL="0" indent="0">
              <a:buNone/>
            </a:pPr>
            <a:endParaRPr lang="sk-SK" dirty="0"/>
          </a:p>
        </p:txBody>
      </p:sp>
    </p:spTree>
    <p:extLst>
      <p:ext uri="{BB962C8B-B14F-4D97-AF65-F5344CB8AC3E}">
        <p14:creationId xmlns:p14="http://schemas.microsoft.com/office/powerpoint/2010/main" val="36191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5FCB47-F230-467A-A549-E7E396D39B27}"/>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Ako odmeniť spolupracujúce osoby alebo športovcov?</a:t>
            </a:r>
            <a:br>
              <a:rPr lang="sk-SK" b="1" dirty="0">
                <a:latin typeface="Arial" panose="020B0604020202020204" pitchFamily="34" charset="0"/>
                <a:cs typeface="Arial" panose="020B0604020202020204" pitchFamily="34" charset="0"/>
              </a:rPr>
            </a:br>
            <a:endParaRPr lang="sk-SK"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8EB3B964-8701-4D2C-A582-2C4593A5326D}"/>
              </a:ext>
            </a:extLst>
          </p:cNvPr>
          <p:cNvSpPr>
            <a:spLocks noGrp="1"/>
          </p:cNvSpPr>
          <p:nvPr>
            <p:ph idx="1"/>
          </p:nvPr>
        </p:nvSpPr>
        <p:spPr/>
        <p:txBody>
          <a:bodyPr>
            <a:normAutofit lnSpcReduction="10000"/>
          </a:bodyPr>
          <a:lstStyle/>
          <a:p>
            <a:pPr marL="0" indent="0">
              <a:lnSpc>
                <a:spcPct val="150000"/>
              </a:lnSpc>
              <a:spcBef>
                <a:spcPts val="0"/>
              </a:spcBef>
              <a:buNone/>
            </a:pPr>
            <a:r>
              <a:rPr lang="sk-SK" b="1" dirty="0">
                <a:solidFill>
                  <a:srgbClr val="FF0000"/>
                </a:solidFill>
                <a:latin typeface="Arial" panose="020B0604020202020204" pitchFamily="34" charset="0"/>
                <a:cs typeface="Arial" panose="020B0604020202020204" pitchFamily="34" charset="0"/>
              </a:rPr>
              <a:t>Odmena</a:t>
            </a:r>
            <a:r>
              <a:rPr lang="sk-SK" dirty="0">
                <a:latin typeface="Arial" panose="020B0604020202020204" pitchFamily="34" charset="0"/>
                <a:cs typeface="Arial" panose="020B0604020202020204" pitchFamily="34" charset="0"/>
              </a:rPr>
              <a:t> = odplata za dohodnutú prácu, dodaný tovar alebo služby vyplatená na základe pracovnoprávneho vzťahu, obchodného vzťahu alebo iného zmluvného vzťahu</a:t>
            </a:r>
          </a:p>
          <a:p>
            <a:pPr marL="0" indent="0">
              <a:lnSpc>
                <a:spcPct val="150000"/>
              </a:lnSpc>
              <a:spcBef>
                <a:spcPts val="0"/>
              </a:spcBef>
              <a:buNone/>
            </a:pPr>
            <a:endParaRPr lang="sk-SK" dirty="0">
              <a:latin typeface="Arial" panose="020B0604020202020204" pitchFamily="34" charset="0"/>
              <a:cs typeface="Arial" panose="020B0604020202020204" pitchFamily="34" charset="0"/>
            </a:endParaRPr>
          </a:p>
          <a:p>
            <a:pPr marL="0" indent="0">
              <a:lnSpc>
                <a:spcPct val="150000"/>
              </a:lnSpc>
              <a:spcBef>
                <a:spcPts val="0"/>
              </a:spcBef>
              <a:buNone/>
            </a:pPr>
            <a:r>
              <a:rPr lang="sk-SK" b="1" dirty="0">
                <a:solidFill>
                  <a:srgbClr val="00B050"/>
                </a:solidFill>
                <a:latin typeface="Arial" panose="020B0604020202020204" pitchFamily="34" charset="0"/>
                <a:cs typeface="Arial" panose="020B0604020202020204" pitchFamily="34" charset="0"/>
              </a:rPr>
              <a:t>Náhrada</a:t>
            </a:r>
            <a:r>
              <a:rPr lang="sk-SK" dirty="0">
                <a:latin typeface="Arial" panose="020B0604020202020204" pitchFamily="34" charset="0"/>
                <a:cs typeface="Arial" panose="020B0604020202020204" pitchFamily="34" charset="0"/>
              </a:rPr>
              <a:t> = náhrada za náklady vzniknuté pri výkone, práci, ktoré nemajú nahrádzať odmenu za túto prácu, ale kompenzovať stratu času, cestovné, stravné alebo materiálno - technické zabezpečenie</a:t>
            </a:r>
          </a:p>
          <a:p>
            <a:pPr marL="0" indent="0">
              <a:lnSpc>
                <a:spcPct val="150000"/>
              </a:lnSpc>
              <a:spcBef>
                <a:spcPts val="0"/>
              </a:spcBef>
              <a:buNone/>
            </a:pPr>
            <a:endParaRPr lang="sk-SK" dirty="0">
              <a:latin typeface="Arial" panose="020B0604020202020204" pitchFamily="34" charset="0"/>
              <a:cs typeface="Arial" panose="020B0604020202020204" pitchFamily="34" charset="0"/>
            </a:endParaRPr>
          </a:p>
          <a:p>
            <a:pPr marL="0" indent="0">
              <a:lnSpc>
                <a:spcPct val="150000"/>
              </a:lnSpc>
              <a:spcBef>
                <a:spcPts val="0"/>
              </a:spcBef>
              <a:buNone/>
            </a:pPr>
            <a:r>
              <a:rPr lang="sk-SK" b="1" dirty="0">
                <a:solidFill>
                  <a:srgbClr val="002060"/>
                </a:solidFill>
                <a:latin typeface="Arial" panose="020B0604020202020204" pitchFamily="34" charset="0"/>
                <a:cs typeface="Arial" panose="020B0604020202020204" pitchFamily="34" charset="0"/>
              </a:rPr>
              <a:t>Príspevok</a:t>
            </a:r>
            <a:r>
              <a:rPr lang="sk-SK" dirty="0">
                <a:latin typeface="Arial" panose="020B0604020202020204" pitchFamily="34" charset="0"/>
                <a:cs typeface="Arial" panose="020B0604020202020204" pitchFamily="34" charset="0"/>
              </a:rPr>
              <a:t> = podpora uhradená z prostriedkov občianskeho združenia za účelom vzornej reprezentácie, prípravy na podujatie, motivácie za dobré umiestnenie (nie je náhradou za stratu príjmu podľa § 5 alebo § 6)</a:t>
            </a:r>
          </a:p>
          <a:p>
            <a:endParaRPr lang="sk-SK" dirty="0"/>
          </a:p>
        </p:txBody>
      </p:sp>
    </p:spTree>
    <p:extLst>
      <p:ext uri="{BB962C8B-B14F-4D97-AF65-F5344CB8AC3E}">
        <p14:creationId xmlns:p14="http://schemas.microsoft.com/office/powerpoint/2010/main" val="13788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Náhrady dobrovoľníka – cestovné náhrady</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fontScale="92500" lnSpcReduction="10000"/>
          </a:bodyPr>
          <a:lstStyle/>
          <a:p>
            <a:pPr marL="0" indent="0">
              <a:buNone/>
            </a:pPr>
            <a:r>
              <a:rPr lang="sk-SK" u="sng" dirty="0">
                <a:latin typeface="Arial" panose="020B0604020202020204" pitchFamily="34" charset="0"/>
                <a:cs typeface="Arial" panose="020B0604020202020204" pitchFamily="34" charset="0"/>
              </a:rPr>
              <a:t>Cestovné náhrady dobrovoľníka</a:t>
            </a:r>
          </a:p>
          <a:p>
            <a:pPr marL="0" indent="0">
              <a:buNone/>
            </a:pPr>
            <a:r>
              <a:rPr lang="sk-SK" dirty="0">
                <a:latin typeface="Arial" panose="020B0604020202020204" pitchFamily="34" charset="0"/>
                <a:cs typeface="Arial" panose="020B0604020202020204" pitchFamily="34" charset="0"/>
              </a:rPr>
              <a:t>Športová organizácia sa pri vyplácaní cestovných náhrad zamestnancom a iným osobám riadi Zákonom o cestovných náhradách:</a:t>
            </a:r>
            <a:br>
              <a:rPr lang="sk-SK" dirty="0">
                <a:latin typeface="Arial" panose="020B0604020202020204" pitchFamily="34" charset="0"/>
                <a:cs typeface="Arial" panose="020B0604020202020204" pitchFamily="34" charset="0"/>
              </a:rPr>
            </a:br>
            <a:r>
              <a:rPr lang="sk-SK" b="1" dirty="0">
                <a:latin typeface="Arial" panose="020B0604020202020204" pitchFamily="34" charset="0"/>
                <a:cs typeface="Arial" panose="020B0604020202020204" pitchFamily="34" charset="0"/>
              </a:rPr>
              <a:t>- § </a:t>
            </a:r>
            <a:r>
              <a:rPr lang="sk-SK" b="1">
                <a:latin typeface="Arial" panose="020B0604020202020204" pitchFamily="34" charset="0"/>
                <a:cs typeface="Arial" panose="020B0604020202020204" pitchFamily="34" charset="0"/>
              </a:rPr>
              <a:t>1 odst. </a:t>
            </a:r>
            <a:r>
              <a:rPr lang="sk-SK" b="1" dirty="0">
                <a:latin typeface="Arial" panose="020B0604020202020204" pitchFamily="34" charset="0"/>
                <a:cs typeface="Arial" panose="020B0604020202020204" pitchFamily="34" charset="0"/>
              </a:rPr>
              <a:t>2, písmeno a,b,c</a:t>
            </a:r>
          </a:p>
          <a:p>
            <a:pPr marL="0" indent="0">
              <a:buNone/>
            </a:pPr>
            <a:r>
              <a:rPr lang="sk-SK" dirty="0">
                <a:latin typeface="Arial" panose="020B0604020202020204" pitchFamily="34" charset="0"/>
                <a:cs typeface="Arial" panose="020B0604020202020204" pitchFamily="34" charset="0"/>
              </a:rPr>
              <a:t>Môže ich teda vyplácať zamestnancom, osobám zvoleným do orgánov, iným osobám, ktoré pre organizáciu vykonávajú úlohy a dohodli sa tak.</a:t>
            </a:r>
          </a:p>
          <a:p>
            <a:pPr marL="0" indent="0">
              <a:buNone/>
            </a:pPr>
            <a:r>
              <a:rPr lang="sk-SK" dirty="0">
                <a:latin typeface="Arial" panose="020B0604020202020204" pitchFamily="34" charset="0"/>
                <a:cs typeface="Arial" panose="020B0604020202020204" pitchFamily="34" charset="0"/>
              </a:rPr>
              <a:t>Pri výške náhrad sa môže športová organizácia rozhodnúť nasledovne:</a:t>
            </a:r>
          </a:p>
          <a:p>
            <a:r>
              <a:rPr lang="sk-SK" b="1" dirty="0">
                <a:latin typeface="Arial" panose="020B0604020202020204" pitchFamily="34" charset="0"/>
                <a:cs typeface="Arial" panose="020B0604020202020204" pitchFamily="34" charset="0"/>
              </a:rPr>
              <a:t>vyplácať ich v plnej výške </a:t>
            </a:r>
            <a:r>
              <a:rPr lang="sk-SK" dirty="0">
                <a:latin typeface="Arial" panose="020B0604020202020204" pitchFamily="34" charset="0"/>
                <a:cs typeface="Arial" panose="020B0604020202020204" pitchFamily="34" charset="0"/>
              </a:rPr>
              <a:t>na základe ustanovení Zákona o cestovných náhradách na základe predložených dokladov</a:t>
            </a:r>
          </a:p>
          <a:p>
            <a:r>
              <a:rPr lang="sk-SK" b="1" dirty="0">
                <a:latin typeface="Arial" panose="020B0604020202020204" pitchFamily="34" charset="0"/>
                <a:cs typeface="Arial" panose="020B0604020202020204" pitchFamily="34" charset="0"/>
              </a:rPr>
              <a:t>vyplácať ich v nižšej výške</a:t>
            </a:r>
            <a:r>
              <a:rPr lang="sk-SK" dirty="0">
                <a:latin typeface="Arial" panose="020B0604020202020204" pitchFamily="34" charset="0"/>
                <a:cs typeface="Arial" panose="020B0604020202020204" pitchFamily="34" charset="0"/>
              </a:rPr>
              <a:t>, ako ustanovuje Zákon o cestovných náhradách (napríklad nevyplácať amortizáciu za použitie súkromného vozidla)</a:t>
            </a:r>
          </a:p>
          <a:p>
            <a:r>
              <a:rPr lang="sk-SK" b="1" dirty="0">
                <a:latin typeface="Arial" panose="020B0604020202020204" pitchFamily="34" charset="0"/>
                <a:cs typeface="Arial" panose="020B0604020202020204" pitchFamily="34" charset="0"/>
              </a:rPr>
              <a:t>vyplácať ich paušalizované </a:t>
            </a:r>
            <a:r>
              <a:rPr lang="sk-SK" dirty="0">
                <a:latin typeface="Arial" panose="020B0604020202020204" pitchFamily="34" charset="0"/>
                <a:cs typeface="Arial" panose="020B0604020202020204" pitchFamily="34" charset="0"/>
              </a:rPr>
              <a:t>(§ 34 Zákona o cestovných náhradách, napríklad vo výške cestovného v II. triede a pod.)  </a:t>
            </a:r>
            <a:r>
              <a:rPr lang="sk-SK" dirty="0">
                <a:solidFill>
                  <a:srgbClr val="0070C0"/>
                </a:solidFill>
                <a:latin typeface="Arial" panose="020B0604020202020204" pitchFamily="34" charset="0"/>
                <a:cs typeface="Arial" panose="020B0604020202020204" pitchFamily="34" charset="0"/>
              </a:rPr>
              <a:t>Pozor na dôsledné zdôvodnenie v smernici</a:t>
            </a:r>
            <a:r>
              <a:rPr lang="sk-SK" dirty="0">
                <a:latin typeface="Arial" panose="020B0604020202020204" pitchFamily="34" charset="0"/>
                <a:cs typeface="Arial" panose="020B0604020202020204" pitchFamily="34" charset="0"/>
              </a:rPr>
              <a:t>.</a:t>
            </a:r>
          </a:p>
          <a:p>
            <a:endParaRPr lang="sk-SK" dirty="0"/>
          </a:p>
        </p:txBody>
      </p:sp>
    </p:spTree>
    <p:extLst>
      <p:ext uri="{BB962C8B-B14F-4D97-AF65-F5344CB8AC3E}">
        <p14:creationId xmlns:p14="http://schemas.microsoft.com/office/powerpoint/2010/main" val="128765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9ABDD-82AF-43CF-81BB-78AB40CE6D56}"/>
              </a:ext>
            </a:extLst>
          </p:cNvPr>
          <p:cNvSpPr>
            <a:spLocks noGrp="1"/>
          </p:cNvSpPr>
          <p:nvPr>
            <p:ph type="title"/>
          </p:nvPr>
        </p:nvSpPr>
        <p:spPr/>
        <p:txBody>
          <a:bodyPr>
            <a:normAutofit fontScale="90000"/>
          </a:bodyPr>
          <a:lstStyle/>
          <a:p>
            <a:r>
              <a:rPr lang="sk-SK" b="1" dirty="0">
                <a:latin typeface="Arial" panose="020B0604020202020204" pitchFamily="34" charset="0"/>
                <a:cs typeface="Arial" panose="020B0604020202020204" pitchFamily="34" charset="0"/>
              </a:rPr>
              <a:t>Náhrady dobrovoľníka – materiálno technické zabezpečenie</a:t>
            </a:r>
            <a:br>
              <a:rPr lang="sk-SK" b="1" dirty="0">
                <a:latin typeface="Arial" panose="020B0604020202020204" pitchFamily="34" charset="0"/>
                <a:cs typeface="Arial" panose="020B0604020202020204" pitchFamily="34" charset="0"/>
              </a:rPr>
            </a:br>
            <a:endParaRPr lang="sk-SK" b="1"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CA89F120-3868-4173-9839-BA9873C37A7E}"/>
              </a:ext>
            </a:extLst>
          </p:cNvPr>
          <p:cNvSpPr>
            <a:spLocks noGrp="1"/>
          </p:cNvSpPr>
          <p:nvPr>
            <p:ph idx="1"/>
          </p:nvPr>
        </p:nvSpPr>
        <p:spPr/>
        <p:txBody>
          <a:bodyPr>
            <a:normAutofit/>
          </a:bodyPr>
          <a:lstStyle/>
          <a:p>
            <a:pPr marL="0" indent="0">
              <a:lnSpc>
                <a:spcPct val="150000"/>
              </a:lnSpc>
              <a:buNone/>
            </a:pPr>
            <a:r>
              <a:rPr lang="sk-SK" dirty="0">
                <a:latin typeface="Arial" panose="020B0604020202020204" pitchFamily="34" charset="0"/>
                <a:cs typeface="Arial" panose="020B0604020202020204" pitchFamily="34" charset="0"/>
              </a:rPr>
              <a:t>Okrem cestovných náhrad môže športová organizácia preplatiť dobrovoľníkovi aj iné náhrady, ktoré mu vznikli pri výkone dobrovoľníckej činnosti a súvisia s jeho materiálno technickým zabezpečením (napríklad pomôcky, materiál, náhradu za stratu času).</a:t>
            </a:r>
          </a:p>
          <a:p>
            <a:pPr marL="0" indent="0">
              <a:lnSpc>
                <a:spcPct val="150000"/>
              </a:lnSpc>
              <a:buNone/>
            </a:pPr>
            <a:r>
              <a:rPr lang="sk-SK" b="1" dirty="0">
                <a:latin typeface="Arial" panose="020B0604020202020204" pitchFamily="34" charset="0"/>
                <a:cs typeface="Arial" panose="020B0604020202020204" pitchFamily="34" charset="0"/>
              </a:rPr>
              <a:t>Tieto náhrady môžu byť preplatené alebo uhradené </a:t>
            </a:r>
            <a:r>
              <a:rPr lang="sk-SK" b="1" dirty="0">
                <a:solidFill>
                  <a:srgbClr val="FF0000"/>
                </a:solidFill>
                <a:latin typeface="Arial" panose="020B0604020202020204" pitchFamily="34" charset="0"/>
                <a:cs typeface="Arial" panose="020B0604020202020204" pitchFamily="34" charset="0"/>
              </a:rPr>
              <a:t>len na základe preukázateľne vynaložených výdavkov</a:t>
            </a:r>
            <a:r>
              <a:rPr lang="sk-SK" b="1" dirty="0">
                <a:latin typeface="Arial" panose="020B0604020202020204" pitchFamily="34" charset="0"/>
                <a:cs typeface="Arial" panose="020B0604020202020204" pitchFamily="34" charset="0"/>
              </a:rPr>
              <a:t> (predložených dokladov).</a:t>
            </a:r>
          </a:p>
          <a:p>
            <a:pPr marL="0" indent="0">
              <a:lnSpc>
                <a:spcPct val="150000"/>
              </a:lnSpc>
              <a:buNone/>
            </a:pPr>
            <a:r>
              <a:rPr lang="sk-SK" b="1" dirty="0">
                <a:latin typeface="Arial" panose="020B0604020202020204" pitchFamily="34" charset="0"/>
                <a:cs typeface="Arial" panose="020B0604020202020204" pitchFamily="34" charset="0"/>
              </a:rPr>
              <a:t>Po novele zákona o dobrovoľníctve s účinnosťou </a:t>
            </a:r>
            <a:r>
              <a:rPr lang="sk-SK" b="1" dirty="0">
                <a:solidFill>
                  <a:srgbClr val="FF0000"/>
                </a:solidFill>
                <a:latin typeface="Arial" panose="020B0604020202020204" pitchFamily="34" charset="0"/>
                <a:cs typeface="Arial" panose="020B0604020202020204" pitchFamily="34" charset="0"/>
              </a:rPr>
              <a:t>od 1. 4. 2023 </a:t>
            </a:r>
            <a:r>
              <a:rPr lang="sk-SK" b="1" dirty="0">
                <a:latin typeface="Arial" panose="020B0604020202020204" pitchFamily="34" charset="0"/>
                <a:cs typeface="Arial" panose="020B0604020202020204" pitchFamily="34" charset="0"/>
              </a:rPr>
              <a:t>už nie je možné uhrádzať paušálne náhrady dobrovoľníkom.</a:t>
            </a:r>
          </a:p>
          <a:p>
            <a:endParaRPr lang="sk-SK" dirty="0"/>
          </a:p>
        </p:txBody>
      </p:sp>
    </p:spTree>
    <p:extLst>
      <p:ext uri="{BB962C8B-B14F-4D97-AF65-F5344CB8AC3E}">
        <p14:creationId xmlns:p14="http://schemas.microsoft.com/office/powerpoint/2010/main" val="327352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kolská literatúra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312_TF03431380" id="{28759974-32C7-4516-9CE6-74B321FB6002}" vid="{560172F4-63FE-456D-B225-FFC7180FD747}"/>
    </a:ext>
  </a:extLst>
</a:theme>
</file>

<file path=ppt/theme/theme2.xml><?xml version="1.0" encoding="utf-8"?>
<a:theme xmlns:a="http://schemas.openxmlformats.org/drawingml/2006/main" name="Motív balíka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4873beb7-5857-4685-be1f-d57550cc96c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Školská prezentácia, návrh s prúžkom a stuhou (širokouhlý formát)</Template>
  <TotalTime>0</TotalTime>
  <Words>5381</Words>
  <Application>Microsoft Office PowerPoint</Application>
  <PresentationFormat>Širokouhlá</PresentationFormat>
  <Paragraphs>380</Paragraphs>
  <Slides>61</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61</vt:i4>
      </vt:variant>
    </vt:vector>
  </HeadingPairs>
  <TitlesOfParts>
    <vt:vector size="69" baseType="lpstr">
      <vt:lpstr>Arial</vt:lpstr>
      <vt:lpstr>Calibri</vt:lpstr>
      <vt:lpstr>Euphemia</vt:lpstr>
      <vt:lpstr>Open Sans</vt:lpstr>
      <vt:lpstr>Plantagenet Cherokee</vt:lpstr>
      <vt:lpstr>Times New Roman</vt:lpstr>
      <vt:lpstr>Wingdings</vt:lpstr>
      <vt:lpstr>Školská literatúra 16:9</vt:lpstr>
      <vt:lpstr>Zdaňovanie v športových organizáciách – zrážková daň od 2024</vt:lpstr>
      <vt:lpstr>Novela zákona 406/2011 z.z. o dobrovoľníctve</vt:lpstr>
      <vt:lpstr>Novela zákona č. 406/2011 Z.z. o dobrovoľníctve </vt:lpstr>
      <vt:lpstr>Novela zákona č. 406/2011 Z.z. o dobrovoľníctve </vt:lpstr>
      <vt:lpstr>Novela zákona č. 406/2011 Z.z. o dobrovoľníctve </vt:lpstr>
      <vt:lpstr>Novela zákona č. 406/2011 Z.z. o dobrovoľníctve </vt:lpstr>
      <vt:lpstr>Ako odmeniť spolupracujúce osoby alebo športovcov? </vt:lpstr>
      <vt:lpstr>Náhrady dobrovoľníka – cestovné náhrady </vt:lpstr>
      <vt:lpstr>Náhrady dobrovoľníka – materiálno technické zabezpečenie </vt:lpstr>
      <vt:lpstr>Náhrady dobrovoľníka – oslobodenie od dane </vt:lpstr>
      <vt:lpstr>Náhrady dobrovoľníka – oslobodenie od dane </vt:lpstr>
      <vt:lpstr>Náhrady dobrovoľníka – náhrada za stratu času </vt:lpstr>
      <vt:lpstr>Náhrady dobrovoľníka – náhrada za stratu času / zdaňovanie</vt:lpstr>
      <vt:lpstr>   https://www.financnasprava.sk//_img/pfsedit/Dokumenty_PFS/Zverejnovanie_dok/Dane/Novinky_leg/Priame_dane_uct/2023/2023.03.06_009_DZPaU_2023_I.pdf  </vt:lpstr>
      <vt:lpstr>Ako odmeniť spolupracujúce osoby alebo športovcov?  </vt:lpstr>
      <vt:lpstr>Ako odmeniť spolupracujúce osoby alebo športovcov? </vt:lpstr>
      <vt:lpstr>Iná možnosť formy odmeny spolupracujúcej osoby/ športovca</vt:lpstr>
      <vt:lpstr>Novela zákona o dani z príjmov  - zrážková daň</vt:lpstr>
      <vt:lpstr>Novinky v zdaňovaní od 1.1.2024 – zrážková daň </vt:lpstr>
      <vt:lpstr>Osobitný predpis: Zákon o športe 440/2015 Zb. z. § 4 ods. 3 písm. c), ods. 4 písm. a), b) a d) a § 6 ods. 1 písm. a) až d) a § 45 </vt:lpstr>
      <vt:lpstr>Osobitný predpis: Zákon o športe 440/2015 Zb. z. § 4 ods. 3 písm. c), ods. 4 písm. a), b) a d) a § 6 ods. 1 písm. a) až d) a § 45 </vt:lpstr>
      <vt:lpstr>Zdanenie príjmov zrážkovou daňou neplatí pre:  </vt:lpstr>
      <vt:lpstr>Postup AK NECHCEME uplatňovať zrážkovú daň </vt:lpstr>
      <vt:lpstr>Dohoda o nezrážaní zrážkovej dane z príjmov uzatvorená podľa § 43 ods. 14 zákona č. 595/2003 Z. z. o dani z príjmov v z. n. p. medzi:</vt:lpstr>
      <vt:lpstr>Oznamovacia povinnosť podľa § 43 ods. 14 ZDP </vt:lpstr>
      <vt:lpstr>   https://podpora.financnasprava.sk/604339-Ozn%C3%A1menie-platite%C4%BEa-dane-pod%C4%BEa--43-ods-14-z%C3%A1kona-o-dani-z-pr%C3%ADjmov  </vt:lpstr>
      <vt:lpstr>            VZOR </vt:lpstr>
      <vt:lpstr>            VZOR </vt:lpstr>
      <vt:lpstr>UPOZORNENIE</vt:lpstr>
      <vt:lpstr>Registrácia na daň z príjmov z úradnej moci  </vt:lpstr>
      <vt:lpstr>Akým športovým odborníkom sa oplatí zraziť zrážkovú daň z príjmov? </vt:lpstr>
      <vt:lpstr>Akým športovým odborníkom sa oplatí zraziť zrážkovú daň z príjmov? </vt:lpstr>
      <vt:lpstr>Akým športovým odborníkom sa NEoplatí zraziť zrážkovú daň z príjmov? </vt:lpstr>
      <vt:lpstr>Príklady na zrážkovú  daň z príjmov u športových odborníkov</vt:lpstr>
      <vt:lpstr>Príklady na zrážkovú  daň z príjmov u športových odborníkov</vt:lpstr>
      <vt:lpstr>  https://www.financnasprava.sk//_img/pfsedit/Dokumenty_PFS/Zverejnovanie_dok/Dane/Novinky_leg/Priame_dane_uct/2023/2023.04.19_013_DZPaU_2023_I.pdf </vt:lpstr>
      <vt:lpstr>Príjmy v športovej organizácii (o. z.) z pohľadu dane z príjmov</vt:lpstr>
      <vt:lpstr>Príjmy, ktoré nie sú predmetom dane z príjmov o. z. (nezdaňujú sa)</vt:lpstr>
      <vt:lpstr>Príjmy o.z., ktoré sú predmetom dane, ale zákon ich od dane v § 13 oslobodzuje</vt:lpstr>
      <vt:lpstr>Sponzorský príspevok v športe</vt:lpstr>
      <vt:lpstr>Výchovné hráča</vt:lpstr>
      <vt:lpstr>§ 30 ods. 2 Zákona o DPH </vt:lpstr>
      <vt:lpstr>Štartovné a vstupné</vt:lpstr>
      <vt:lpstr>Charitatívna reklama</vt:lpstr>
      <vt:lpstr>Zmena limitu oslobodenia príjmov pri charitatívnej reklame </vt:lpstr>
      <vt:lpstr>Reklama</vt:lpstr>
      <vt:lpstr>Reklama</vt:lpstr>
      <vt:lpstr>Príjmy, ktoré sú predmetom dane z príjmov</vt:lpstr>
      <vt:lpstr>Príjmy, ktoré na konci roka časovo rozlišujeme</vt:lpstr>
      <vt:lpstr>Kedy musí športová org. podať daňové priznanie: </vt:lpstr>
      <vt:lpstr>Kedy musí športová org. podať daňové priznanie?</vt:lpstr>
      <vt:lpstr>Kedy musí športová organizácia zostaviť účtovnú závierku?</vt:lpstr>
      <vt:lpstr>Kedy musí športová organizácia zverejniť účtovnú závierku?</vt:lpstr>
      <vt:lpstr>Kedy musí športová organizácia zverejniť účtovnú závierku?</vt:lpstr>
      <vt:lpstr>Schvaľuje šport.org. Účtovnú závierku? </vt:lpstr>
      <vt:lpstr>Schvaľuje šport.org. Účtovnú závierku? </vt:lpstr>
      <vt:lpstr>Overuje šport.org. Účtovnú závierku audítorom ? </vt:lpstr>
      <vt:lpstr>Overuje šport.org. Účtovnú závierku audítorom ? </vt:lpstr>
      <vt:lpstr>Obsah výročnej správy šport.org podľa § 9 ods.5 ZoŠ</vt:lpstr>
      <vt:lpstr>Obsah výročnej správy šport.org podľa § 20 ods. 16 Zákona o účtovníctve </vt:lpstr>
      <vt:lpstr>Zverejnenie výročnej správy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2023-11-08T13:43:03Z</dcterms:created>
  <dcterms:modified xsi:type="dcterms:W3CDTF">2024-01-08T13:00:54Z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