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9" r:id="rId4"/>
    <p:sldId id="267" r:id="rId5"/>
    <p:sldId id="272" r:id="rId6"/>
    <p:sldId id="277" r:id="rId7"/>
    <p:sldId id="270" r:id="rId8"/>
    <p:sldId id="271" r:id="rId9"/>
    <p:sldId id="268" r:id="rId10"/>
    <p:sldId id="273" r:id="rId11"/>
    <p:sldId id="276" r:id="rId12"/>
    <p:sldId id="275" r:id="rId13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3792-E28C-41C9-BCBC-F80789EF6685}" type="datetimeFigureOut">
              <a:rPr lang="sk-SK" smtClean="0"/>
              <a:t>22.6.2018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C4C85-E2C8-4940-B7CF-02DC52C904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22.6.2018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psvar.s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.sk/kriteria-pre-vyber-projektov-op-ludske-zdroje-a-metodika-ich-uplatnovani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4071938"/>
            <a:ext cx="7225433" cy="130127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b="1" dirty="0" smtClean="0"/>
              <a:t/>
            </a:r>
            <a:br>
              <a:rPr lang="sk-SK" sz="3600" b="1" dirty="0" smtClean="0"/>
            </a:b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</a:rPr>
              <a:t>Kritériá pre výber projektov </a:t>
            </a:r>
            <a: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83968" y="5214938"/>
            <a:ext cx="4402832" cy="500062"/>
          </a:xfrm>
        </p:spPr>
        <p:txBody>
          <a:bodyPr rtlCol="0"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dirty="0" smtClean="0">
                <a:solidFill>
                  <a:schemeClr val="tx1"/>
                </a:solidFill>
              </a:rPr>
              <a:t> </a:t>
            </a:r>
            <a:endParaRPr lang="sk-SK" b="1" dirty="0" smtClean="0">
              <a:solidFill>
                <a:schemeClr val="tx1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571500" y="6192838"/>
            <a:ext cx="26431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07:06.2018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„Čitateľská, matematická a prírodovedná gramotnosť v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základnej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škole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1600" b="1" dirty="0" smtClean="0"/>
              <a:t>V </a:t>
            </a:r>
            <a:r>
              <a:rPr lang="sk-SK" sz="1600" b="1" dirty="0"/>
              <a:t>rámci výzvy sa aplikuje kritérium: </a:t>
            </a:r>
            <a:r>
              <a:rPr lang="sk-SK" sz="1600" b="1" u="sng" dirty="0">
                <a:solidFill>
                  <a:schemeClr val="accent6">
                    <a:lumMod val="75000"/>
                  </a:schemeClr>
                </a:solidFill>
              </a:rPr>
              <a:t>Prínos k podpore najmenej rozvinutých okresov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600" dirty="0"/>
              <a:t>účel: podpora cieľových skupín z najmenej rozvinutých okresov </a:t>
            </a:r>
            <a:r>
              <a:rPr lang="sk-SK" sz="1600" dirty="0" smtClean="0"/>
              <a:t>(na výsledky žiakov má vplyv socioekonomický status)</a:t>
            </a:r>
            <a:endParaRPr lang="sk-SK" sz="1600" dirty="0"/>
          </a:p>
          <a:p>
            <a:pPr marL="0" indent="0">
              <a:buNone/>
            </a:pPr>
            <a:r>
              <a:rPr lang="sk-SK" sz="1600" dirty="0" smtClean="0"/>
              <a:t>Posudzuje </a:t>
            </a:r>
            <a:r>
              <a:rPr lang="sk-SK" sz="1600" dirty="0"/>
              <a:t>sa, či projekt prispieva k podpore najmenej rozvinutých okresov. </a:t>
            </a:r>
            <a:endParaRPr lang="sk-SK" sz="1600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sk-SK" sz="1600" dirty="0" smtClean="0"/>
              <a:t>ak </a:t>
            </a:r>
            <a:r>
              <a:rPr lang="sk-SK" sz="1600" dirty="0"/>
              <a:t>sú aktivity projektu realizované v prospech cieľovej skupiny z najmenej rozvinutého </a:t>
            </a:r>
            <a:r>
              <a:rPr lang="sk-SK" sz="1600" dirty="0" smtClean="0"/>
              <a:t>okresu/okresov (3 body)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k-SK" sz="1600" dirty="0" smtClean="0"/>
              <a:t>ak </a:t>
            </a:r>
            <a:r>
              <a:rPr lang="sk-SK" sz="1600" dirty="0"/>
              <a:t>aktivity projektu nie sú realizované v prospech cieľovej skupiny z najmenej rozvinutého okresu/okresov </a:t>
            </a:r>
            <a:r>
              <a:rPr lang="sk-SK" sz="1600" dirty="0" smtClean="0"/>
              <a:t>(0 bodov)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1600" u="sng" dirty="0">
                <a:solidFill>
                  <a:schemeClr val="accent6">
                    <a:lumMod val="75000"/>
                  </a:schemeClr>
                </a:solidFill>
              </a:rPr>
              <a:t>Kritérium nemá diskvalifikačný charakter </a:t>
            </a:r>
            <a:r>
              <a:rPr lang="sk-SK" sz="1600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k-SK" sz="1600" dirty="0" smtClean="0"/>
              <a:t>(školy spĺňajúce kritérium sú bodovo zvýhodnené, školy nespĺňajúce kritérium si zachovajú pridelený počet bodov)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k-SK" sz="1600" dirty="0"/>
              <a:t>Žiadateľom z </a:t>
            </a:r>
            <a:r>
              <a:rPr lang="sk-SK" sz="1600" dirty="0" smtClean="0"/>
              <a:t>viac rozvinutého regiónu (VRR) </a:t>
            </a:r>
            <a:r>
              <a:rPr lang="sk-SK" sz="1600" dirty="0"/>
              <a:t>bude v tomto kritériu pridelená bodová hodnota 0</a:t>
            </a:r>
            <a:endParaRPr lang="sk-SK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sk-SK" sz="1600" dirty="0" smtClean="0"/>
              <a:t>Kritérium </a:t>
            </a:r>
            <a:r>
              <a:rPr lang="sk-SK" sz="1600" dirty="0"/>
              <a:t>je posudzované na základe zoznamu najmenej rozvinutých okresov platného v čase predloženia žiadosti o NFP. </a:t>
            </a:r>
            <a:endParaRPr lang="sk-SK" sz="1600" dirty="0" smtClean="0"/>
          </a:p>
          <a:p>
            <a:pPr marL="0" indent="0">
              <a:buNone/>
            </a:pPr>
            <a:r>
              <a:rPr lang="sk-SK" sz="1600" dirty="0" smtClean="0"/>
              <a:t>Zoznam </a:t>
            </a:r>
            <a:r>
              <a:rPr lang="sk-SK" sz="1600" dirty="0"/>
              <a:t>najmenej rozvinutých okresov podľa zákona č. 336/2015 Z. z. o podpore najmenej rozvinutých okresov a o zmene a doplnení niektorých zákonov) je zverejnený na webovom sídle Ústredia práce, sociálnych vecí a rodiny </a:t>
            </a:r>
            <a:r>
              <a:rPr lang="sk-SK" sz="1600" dirty="0" err="1" smtClean="0">
                <a:hlinkClick r:id="rId3"/>
              </a:rPr>
              <a:t>www.upsvar.sk</a:t>
            </a:r>
            <a:r>
              <a:rPr lang="sk-SK" sz="1600" dirty="0" smtClean="0"/>
              <a:t> . </a:t>
            </a:r>
            <a:endParaRPr lang="sk-SK" sz="1600" dirty="0" smtClean="0"/>
          </a:p>
        </p:txBody>
      </p:sp>
    </p:spTree>
    <p:extLst>
      <p:ext uri="{BB962C8B-B14F-4D97-AF65-F5344CB8AC3E}">
        <p14:creationId xmlns:p14="http://schemas.microsoft.com/office/powerpoint/2010/main" val="3924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„Čitateľská, matematická a prírodovedná gramotnosť v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základnej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škole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r>
              <a:rPr lang="sk-SK" sz="2000" dirty="0" smtClean="0"/>
              <a:t>Vo výzve </a:t>
            </a:r>
            <a:r>
              <a:rPr lang="sk-SK" sz="2000" dirty="0"/>
              <a:t>sa neaplikujú kritériá: </a:t>
            </a:r>
            <a:endParaRPr lang="sk-SK" sz="2000" dirty="0" smtClean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doplňujúce kritériá,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prínos k RIÚS alebo URM,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posúdenie efektivity </a:t>
            </a:r>
            <a:r>
              <a:rPr lang="sk-SK" sz="2000" dirty="0" smtClean="0"/>
              <a:t>projektu,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výberové kritériá.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15" y="2644402"/>
            <a:ext cx="6376969" cy="128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3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-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účel: </a:t>
            </a:r>
            <a:r>
              <a:rPr lang="sk-SK" sz="2200" dirty="0"/>
              <a:t>výber projektov, ktorých prínos k príslušným špecifickým cieľom OP je najväčší </a:t>
            </a:r>
            <a:r>
              <a:rPr lang="sk-SK" sz="2200" dirty="0" smtClean="0"/>
              <a:t>vo </a:t>
            </a:r>
            <a:r>
              <a:rPr lang="sk-SK" sz="2200" dirty="0"/>
              <a:t>vzťahu k vynaloženým finančným prostriedkom </a:t>
            </a:r>
            <a:r>
              <a:rPr lang="sk-SK" sz="2200" dirty="0" smtClean="0"/>
              <a:t>(</a:t>
            </a:r>
            <a:r>
              <a:rPr lang="sk-SK" sz="2200" dirty="0"/>
              <a:t>výber najvhodnejších projektov)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kritériá</a:t>
            </a:r>
            <a:r>
              <a:rPr lang="sk-SK" sz="2200" dirty="0"/>
              <a:t>, vrátane spôsobu ich aplikácie, ako aj ich každá zmena, podliehajú schváleniu MV OP ĽZ (aktuálne platné kritériá schválené zo strany MV OP ĽZ dňa </a:t>
            </a:r>
            <a:r>
              <a:rPr lang="sk-SK" sz="2200" dirty="0" smtClean="0"/>
              <a:t>2.3.2018)</a:t>
            </a:r>
            <a:endParaRPr lang="sk-SK" sz="22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</a:t>
            </a:r>
            <a:r>
              <a:rPr lang="sk-SK" sz="2200" dirty="0"/>
              <a:t>stanovené vo výzve ako </a:t>
            </a:r>
            <a:r>
              <a:rPr lang="sk-SK" sz="2200" u="sng" dirty="0"/>
              <a:t>podmienka poskytnutia </a:t>
            </a:r>
            <a:r>
              <a:rPr lang="sk-SK" sz="2200" u="sng" dirty="0" smtClean="0"/>
              <a:t>príspevku</a:t>
            </a:r>
            <a:r>
              <a:rPr lang="sk-SK" sz="2200" dirty="0" smtClean="0"/>
              <a:t>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</a:t>
            </a:r>
            <a:r>
              <a:rPr lang="sk-SK" sz="2200" dirty="0" smtClean="0"/>
              <a:t>dostupné na: </a:t>
            </a:r>
            <a:r>
              <a:rPr lang="sk-SK" sz="2200" dirty="0">
                <a:hlinkClick r:id="rId3"/>
              </a:rPr>
              <a:t>http://</a:t>
            </a:r>
            <a:r>
              <a:rPr lang="sk-SK" sz="2200" dirty="0" smtClean="0">
                <a:hlinkClick r:id="rId3"/>
              </a:rPr>
              <a:t>www.minedu.sk/kriteria-pre-vyber-projektov-op-ludske-zdroje-a-metodika-ich-uplatnovania/</a:t>
            </a:r>
            <a:endParaRPr lang="sk-SK" sz="2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Príloha </a:t>
            </a:r>
            <a:r>
              <a:rPr lang="sk-SK" sz="2200" dirty="0" smtClean="0"/>
              <a:t>výzvy </a:t>
            </a:r>
            <a:r>
              <a:rPr lang="sk-SK" sz="2200" i="1" dirty="0" smtClean="0"/>
              <a:t>(</a:t>
            </a:r>
            <a:r>
              <a:rPr lang="sk-SK" sz="2200" i="1" dirty="0" smtClean="0">
                <a:solidFill>
                  <a:srgbClr val="FF0000"/>
                </a:solidFill>
              </a:rPr>
              <a:t>č. 9 vo výzve Čitateľská, matematická a prírodovedná gramotnosť v základnej škole</a:t>
            </a:r>
            <a:r>
              <a:rPr lang="sk-SK" sz="2200" i="1" dirty="0" smtClean="0"/>
              <a:t>)</a:t>
            </a:r>
            <a:endParaRPr lang="sk-SK" sz="2200" i="1" dirty="0" smtClean="0"/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–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200" u="sng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k-SK" sz="2200" u="sng" dirty="0" smtClean="0"/>
              <a:t>Kritériá: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1000" u="sng" dirty="0" smtClean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>
                <a:solidFill>
                  <a:schemeClr val="accent6">
                    <a:lumMod val="75000"/>
                  </a:schemeClr>
                </a:solidFill>
              </a:rPr>
              <a:t>hodnotiace kritériá - v procese odborného hodnotenia žiadostí o NFP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výberové </a:t>
            </a:r>
            <a:r>
              <a:rPr lang="sk-SK" sz="2200" b="1" dirty="0"/>
              <a:t>kritériá </a:t>
            </a:r>
            <a:r>
              <a:rPr lang="sk-SK" sz="2200" dirty="0" smtClean="0"/>
              <a:t>- </a:t>
            </a:r>
            <a:r>
              <a:rPr lang="pt-BR" sz="2200" dirty="0"/>
              <a:t>v procese výberu žiadostí o </a:t>
            </a:r>
            <a:r>
              <a:rPr lang="pt-BR" sz="2200" dirty="0" smtClean="0"/>
              <a:t>NFP</a:t>
            </a:r>
            <a:r>
              <a:rPr lang="sk-SK" sz="2200" dirty="0" smtClean="0"/>
              <a:t>, ich </a:t>
            </a:r>
            <a:r>
              <a:rPr lang="sk-SK" sz="2200" dirty="0"/>
              <a:t>aplikáciou sa určuje výsledné poradie </a:t>
            </a:r>
            <a:r>
              <a:rPr lang="sk-SK" sz="2200" dirty="0" err="1"/>
              <a:t>ŽoNFP</a:t>
            </a:r>
            <a:r>
              <a:rPr lang="pt-BR" sz="2200" dirty="0" smtClean="0"/>
              <a:t> </a:t>
            </a:r>
            <a:r>
              <a:rPr lang="sk-SK" sz="2200" dirty="0" smtClean="0"/>
              <a:t>(</a:t>
            </a:r>
            <a:r>
              <a:rPr lang="sk-SK" sz="2200" dirty="0"/>
              <a:t>ak </a:t>
            </a:r>
            <a:r>
              <a:rPr lang="sk-SK" sz="2200" dirty="0" smtClean="0"/>
              <a:t>relevantné – stanovené vo </a:t>
            </a:r>
            <a:r>
              <a:rPr lang="sk-SK" sz="2200" dirty="0" smtClean="0"/>
              <a:t>výzve- pre výzvu </a:t>
            </a:r>
            <a:r>
              <a:rPr lang="sk-SK" sz="2200" i="1" dirty="0"/>
              <a:t>Čitateľská, matematická a prírodovedná gramotnosť v základnej </a:t>
            </a:r>
            <a:r>
              <a:rPr lang="sk-SK" sz="2200" i="1" dirty="0" smtClean="0"/>
              <a:t>škole </a:t>
            </a:r>
            <a:r>
              <a:rPr lang="sk-SK" sz="2200" dirty="0" smtClean="0"/>
              <a:t>stanovené nie sú</a:t>
            </a:r>
            <a:r>
              <a:rPr lang="sk-SK" sz="2200" dirty="0" smtClean="0"/>
              <a:t>), </a:t>
            </a:r>
            <a:endParaRPr lang="sk-SK" sz="2200" dirty="0" smtClean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rozlišovacie </a:t>
            </a:r>
            <a:r>
              <a:rPr lang="sk-SK" sz="2200" b="1" dirty="0"/>
              <a:t>kritériá</a:t>
            </a:r>
            <a:r>
              <a:rPr lang="sk-SK" sz="2200" dirty="0"/>
              <a:t> - v prípade, ak sa v poradí vytvorenom po aplikácii výberových kritérií nachádzajú na hranici danej výškou alokácie na výzvu viaceré </a:t>
            </a:r>
            <a:r>
              <a:rPr lang="sk-SK" sz="2200" dirty="0" err="1" smtClean="0"/>
              <a:t>ŽoNFP</a:t>
            </a:r>
            <a:r>
              <a:rPr lang="sk-SK" sz="2200" dirty="0" smtClean="0"/>
              <a:t> na </a:t>
            </a:r>
            <a:r>
              <a:rPr lang="sk-SK" sz="2200" dirty="0"/>
              <a:t>rovnakom mieste </a:t>
            </a:r>
            <a:r>
              <a:rPr lang="sk-SK" sz="2200" dirty="0" smtClean="0"/>
              <a:t>(</a:t>
            </a:r>
            <a:r>
              <a:rPr lang="sk-SK" sz="2200" dirty="0"/>
              <a:t>ak </a:t>
            </a:r>
            <a:r>
              <a:rPr lang="sk-SK" sz="2200" dirty="0" smtClean="0"/>
              <a:t>relevantné- stanovené vo </a:t>
            </a:r>
            <a:r>
              <a:rPr lang="sk-SK" sz="2200" dirty="0"/>
              <a:t>výzve- </a:t>
            </a:r>
            <a:r>
              <a:rPr lang="sk-SK" sz="2200" dirty="0">
                <a:solidFill>
                  <a:srgbClr val="FF0000"/>
                </a:solidFill>
              </a:rPr>
              <a:t>pre výzvu </a:t>
            </a:r>
            <a:r>
              <a:rPr lang="sk-SK" sz="22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2200" dirty="0">
                <a:solidFill>
                  <a:srgbClr val="FF0000"/>
                </a:solidFill>
              </a:rPr>
              <a:t>stanovené nie sú</a:t>
            </a:r>
            <a:r>
              <a:rPr lang="sk-SK" sz="2200" dirty="0"/>
              <a:t>).</a:t>
            </a:r>
            <a:endParaRPr lang="sk-SK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v rámci OH sa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posudzuje podľa </a:t>
            </a:r>
            <a:r>
              <a:rPr lang="sk-SK" sz="2000" dirty="0"/>
              <a:t>kritérií </a:t>
            </a:r>
            <a:r>
              <a:rPr lang="sk-SK" sz="2000" dirty="0" smtClean="0"/>
              <a:t>v </a:t>
            </a:r>
            <a:r>
              <a:rPr lang="sk-SK" sz="2000" dirty="0"/>
              <a:t>4 </a:t>
            </a:r>
            <a:r>
              <a:rPr lang="sk-SK" sz="2000" dirty="0" smtClean="0"/>
              <a:t>oblastiach: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/>
              <a:t>príspevok navrhovaného projektu k cieľom a výsledkom operačného programu a prioritnej osi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navrhovaný spôsob realizácie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administratívna a prevádzková kapacita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finančná </a:t>
            </a:r>
            <a:r>
              <a:rPr lang="sk-SK" sz="2000" dirty="0"/>
              <a:t>a ekonomická stránka projektu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kritériá).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u="sng" dirty="0" smtClean="0"/>
              <a:t>doplňujúce kritérium</a:t>
            </a:r>
            <a:r>
              <a:rPr lang="sk-SK" sz="2000" dirty="0" smtClean="0"/>
              <a:t>: v </a:t>
            </a:r>
            <a:r>
              <a:rPr lang="sk-SK" sz="2000" dirty="0"/>
              <a:t>každej zo 4 </a:t>
            </a:r>
            <a:r>
              <a:rPr lang="sk-SK" sz="2000" dirty="0" smtClean="0"/>
              <a:t>oblastí môže </a:t>
            </a:r>
            <a:r>
              <a:rPr lang="sk-SK" sz="2000" dirty="0"/>
              <a:t>byť uplatnené jedno doplňujúce </a:t>
            </a:r>
            <a:r>
              <a:rPr lang="sk-SK" sz="2000" dirty="0" smtClean="0"/>
              <a:t>hodnotiace kritérium (stanovené vo výzve)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účel doplňujúceho kritéria</a:t>
            </a:r>
            <a:r>
              <a:rPr lang="sk-SK" sz="2000" dirty="0"/>
              <a:t>: </a:t>
            </a:r>
            <a:r>
              <a:rPr lang="sk-SK" sz="2000" dirty="0" smtClean="0"/>
              <a:t>väčšia </a:t>
            </a:r>
            <a:r>
              <a:rPr lang="sk-SK" sz="2000" dirty="0"/>
              <a:t>adresnosti podpory na dosahovanie cieľov </a:t>
            </a:r>
            <a:r>
              <a:rPr lang="sk-SK" sz="2000" dirty="0" smtClean="0"/>
              <a:t>PO/špecifických </a:t>
            </a:r>
            <a:r>
              <a:rPr lang="sk-SK" sz="2000" dirty="0"/>
              <a:t>cieľov, resp. </a:t>
            </a:r>
            <a:r>
              <a:rPr lang="sk-SK" sz="2000" dirty="0" smtClean="0"/>
              <a:t>efektivita </a:t>
            </a:r>
            <a:r>
              <a:rPr lang="sk-SK" sz="2000" dirty="0"/>
              <a:t>pridelenia </a:t>
            </a:r>
            <a:r>
              <a:rPr lang="sk-SK" sz="2000" dirty="0" smtClean="0"/>
              <a:t>podpory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  <p:sp>
        <p:nvSpPr>
          <p:cNvPr id="4" name="BlokTextu 3"/>
          <p:cNvSpPr txBox="1"/>
          <p:nvPr/>
        </p:nvSpPr>
        <p:spPr>
          <a:xfrm>
            <a:off x="1043608" y="6192837"/>
            <a:ext cx="192881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28.9.2017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1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/>
              <a:t>v rámci OP ĽZ sa uplatňuje </a:t>
            </a:r>
            <a:r>
              <a:rPr lang="sk-SK" sz="1800" u="sng" dirty="0"/>
              <a:t>kombinácia vylučujúcich kritérií a bodovaných kritérií </a:t>
            </a:r>
            <a:endParaRPr lang="sk-SK" sz="1800" u="sng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Vylučovacie kritériá sú v oblastiach: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Príspevok </a:t>
            </a:r>
            <a:r>
              <a:rPr lang="sk-SK" sz="1600" dirty="0"/>
              <a:t>navrhovaného projektu k cieľom a výsledkom operačného programu a prioritnej osi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F</a:t>
            </a:r>
            <a:r>
              <a:rPr lang="sk-SK" sz="1600" dirty="0" smtClean="0"/>
              <a:t>inančná </a:t>
            </a:r>
            <a:r>
              <a:rPr lang="sk-SK" sz="1600" dirty="0"/>
              <a:t>a ekonomická stránka projektu </a:t>
            </a:r>
            <a:endParaRPr lang="sk-SK" sz="1600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 smtClean="0"/>
              <a:t>po </a:t>
            </a:r>
            <a:r>
              <a:rPr lang="sk-SK" sz="1800" dirty="0"/>
              <a:t>úspešnom vyhodnotení všetkých vylučovacích kritérií postupuje </a:t>
            </a:r>
            <a:r>
              <a:rPr lang="sk-SK" sz="1800" dirty="0" err="1"/>
              <a:t>ŽoNFP</a:t>
            </a:r>
            <a:r>
              <a:rPr lang="sk-SK" sz="1800" dirty="0"/>
              <a:t> do fázy hodnotenia stanovenými bodovanými </a:t>
            </a:r>
            <a:r>
              <a:rPr lang="sk-SK" sz="1800" dirty="0" smtClean="0"/>
              <a:t>kritériami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Počty bodov: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Kritérium „Miera prispievania projektu k naplneniu cieľov stanovených vo </a:t>
            </a:r>
            <a:r>
              <a:rPr lang="sk-SK" sz="1600" dirty="0" smtClean="0"/>
              <a:t>výzve“ má bodové </a:t>
            </a:r>
            <a:r>
              <a:rPr lang="sk-SK" sz="1600" dirty="0"/>
              <a:t>hodnotenie 1, 5 alebo 10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ďalšie kritériá majú </a:t>
            </a:r>
            <a:r>
              <a:rPr lang="sk-SK" sz="1600" dirty="0"/>
              <a:t>bodové hodnotenie 1, 3 alebo 5.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Kritériá „Prínos </a:t>
            </a:r>
            <a:r>
              <a:rPr lang="sk-SK" sz="1600" dirty="0"/>
              <a:t>k RIÚS a </a:t>
            </a:r>
            <a:r>
              <a:rPr lang="sk-SK" sz="1600" dirty="0" smtClean="0"/>
              <a:t>URM“, „Prínos </a:t>
            </a:r>
            <a:r>
              <a:rPr lang="sk-SK" sz="1600" dirty="0"/>
              <a:t>k podpore najmenej rozvinutých </a:t>
            </a:r>
            <a:r>
              <a:rPr lang="sk-SK" sz="1600" dirty="0" smtClean="0"/>
              <a:t>okresov“ </a:t>
            </a:r>
            <a:r>
              <a:rPr lang="sk-SK" sz="1600" dirty="0"/>
              <a:t>a </a:t>
            </a:r>
            <a:r>
              <a:rPr lang="sk-SK" sz="1600" dirty="0" smtClean="0"/>
              <a:t>„Finančná </a:t>
            </a:r>
            <a:r>
              <a:rPr lang="sk-SK" sz="1600" dirty="0"/>
              <a:t>kapacita </a:t>
            </a:r>
            <a:r>
              <a:rPr lang="sk-SK" sz="1600" dirty="0" smtClean="0"/>
              <a:t>žiadateľa“ </a:t>
            </a:r>
            <a:r>
              <a:rPr lang="sk-SK" sz="1600" dirty="0"/>
              <a:t>majú bodové hodnotenie 0 alebo 3. </a:t>
            </a:r>
            <a:endParaRPr lang="sk-SK" sz="1600" u="sng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Minimálny </a:t>
            </a:r>
            <a:r>
              <a:rPr lang="sk-SK" sz="1800" u="sng" dirty="0"/>
              <a:t>počet bodov pre splnenie hodnotiacich kritérií</a:t>
            </a:r>
            <a:r>
              <a:rPr lang="sk-SK" sz="1800" dirty="0"/>
              <a:t>: v každej hodnotenej oblasti viac ako 50% bodov a celkovo minimálne 60% bodov z celkového dosiahnuteľného počtu bodov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803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Príspevok navrhovaného projektu k cieľom a výsledkom operačného programu a prioritnej osi – kombinácia: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Prispieva projekt k naplneniu cieľov stanovených vo výzve 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Miera prispievania projektu k naplneniu cieľov stanovených vo výzve 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Súlad projektu s potrebami cieľovej skupiny / užívateľov projektu </a:t>
            </a:r>
            <a:r>
              <a:rPr lang="sk-SK" sz="1800" dirty="0"/>
              <a:t>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Miera súladu projektu s potrebami cieľovej skupiny </a:t>
            </a:r>
            <a:r>
              <a:rPr lang="sk-SK" sz="18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Reálnosť hodnoty plánovaných merateľných ukazovateľov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/>
              <a:t>Prínos k RIÚS alebo URM</a:t>
            </a:r>
            <a:r>
              <a:rPr lang="sk-SK" sz="1800" dirty="0"/>
              <a:t>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/>
              <a:t>výzve-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1800" dirty="0">
                <a:solidFill>
                  <a:srgbClr val="FF0000"/>
                </a:solidFill>
              </a:rPr>
              <a:t>stanovené nie </a:t>
            </a:r>
            <a:r>
              <a:rPr lang="sk-SK" sz="1800" dirty="0" smtClean="0">
                <a:solidFill>
                  <a:srgbClr val="FF0000"/>
                </a:solidFill>
              </a:rPr>
              <a:t>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Prínos k podpore najmenej rozvinutých okresov </a:t>
            </a:r>
            <a:r>
              <a:rPr lang="sk-SK" sz="1800" dirty="0"/>
              <a:t>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/>
              <a:t>výzve- </a:t>
            </a:r>
            <a:r>
              <a:rPr lang="sk-SK" sz="1800" dirty="0" smtClean="0">
                <a:solidFill>
                  <a:srgbClr val="FF0000"/>
                </a:solidFill>
              </a:rPr>
              <a:t>vo výzve </a:t>
            </a:r>
            <a:r>
              <a:rPr lang="sk-SK" sz="18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1800" dirty="0" smtClean="0">
                <a:solidFill>
                  <a:srgbClr val="FF0000"/>
                </a:solidFill>
              </a:rPr>
              <a:t>sa uplatňuje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doplňujúce kritérium -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1800" dirty="0">
                <a:solidFill>
                  <a:srgbClr val="FF0000"/>
                </a:solidFill>
              </a:rPr>
              <a:t>stanovené nie je</a:t>
            </a:r>
            <a:r>
              <a:rPr lang="sk-SK" sz="1800" dirty="0" smtClean="0"/>
              <a:t>)</a:t>
            </a:r>
            <a:endParaRPr lang="sk-SK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0" indent="0">
              <a:buNone/>
            </a:pPr>
            <a:endParaRPr lang="sk-SK" sz="1800" dirty="0" smtClean="0"/>
          </a:p>
          <a:p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3437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Navrhovaný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spôsob realizácie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– bodované kritériá: 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/>
              <a:t>Vhodnosť </a:t>
            </a:r>
            <a:r>
              <a:rPr lang="pl-PL" sz="2000" dirty="0" smtClean="0"/>
              <a:t>aktivít s </a:t>
            </a:r>
            <a:r>
              <a:rPr lang="pl-PL" sz="2000" dirty="0"/>
              <a:t>ohľadom </a:t>
            </a:r>
            <a:r>
              <a:rPr lang="pl-PL" sz="2000" dirty="0" smtClean="0"/>
              <a:t>na ciele 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Reálnosť </a:t>
            </a:r>
            <a:r>
              <a:rPr lang="sk-SK" sz="2000" dirty="0"/>
              <a:t>aktivít projektu vo vzťahu k návrhu časového harmonogramu </a:t>
            </a:r>
            <a:r>
              <a:rPr lang="sk-SK" sz="2000" dirty="0" smtClean="0"/>
              <a:t>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 </a:t>
            </a:r>
            <a:r>
              <a:rPr lang="sk-SK" sz="2000" dirty="0"/>
              <a:t>- </a:t>
            </a:r>
            <a:r>
              <a:rPr lang="sk-SK" sz="2000" dirty="0" smtClean="0"/>
              <a:t>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/>
              <a:t>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2000" dirty="0">
                <a:solidFill>
                  <a:srgbClr val="FF0000"/>
                </a:solidFill>
              </a:rPr>
              <a:t>stanovené 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</a:t>
            </a:r>
            <a:r>
              <a:rPr lang="sk-SK" sz="2000" dirty="0"/>
              <a:t>ak 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/>
              <a:t>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2000" dirty="0">
                <a:solidFill>
                  <a:srgbClr val="FF0000"/>
                </a:solidFill>
              </a:rPr>
              <a:t>stanovené 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5415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Administratívna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a prevádzková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kapacita – bodované kritériá: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Odborná </a:t>
            </a:r>
            <a:r>
              <a:rPr lang="sk-SK" sz="2000" dirty="0"/>
              <a:t>kapacita žiadateľa </a:t>
            </a: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Prevádzková </a:t>
            </a:r>
            <a:r>
              <a:rPr lang="sk-SK" sz="2000" dirty="0"/>
              <a:t>kapacita </a:t>
            </a:r>
            <a:r>
              <a:rPr lang="sk-SK" sz="2000" dirty="0" smtClean="0"/>
              <a:t>žiadateľa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Ú</a:t>
            </a:r>
            <a:r>
              <a:rPr lang="sk-SK" sz="2000" dirty="0" smtClean="0"/>
              <a:t>čelnosť </a:t>
            </a:r>
            <a:r>
              <a:rPr lang="sk-SK" sz="2000" dirty="0"/>
              <a:t>navrhnutého systému riadenia projektu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/>
              <a:t>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2000" dirty="0">
                <a:solidFill>
                  <a:srgbClr val="FF0000"/>
                </a:solidFill>
              </a:rPr>
              <a:t>stanovené 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008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 smtClean="0">
                <a:solidFill>
                  <a:schemeClr val="accent6">
                    <a:lumMod val="75000"/>
                  </a:schemeClr>
                </a:solidFill>
              </a:rPr>
              <a:t>Finančná </a:t>
            </a:r>
            <a:r>
              <a:rPr lang="pl-PL" sz="2400" b="1" u="sng" dirty="0">
                <a:solidFill>
                  <a:schemeClr val="accent6">
                    <a:lumMod val="75000"/>
                  </a:schemeClr>
                </a:solidFill>
              </a:rPr>
              <a:t>a ekonomická stránka projektu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kombinácia: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Nevyhnutnosť výdavkov projektu </a:t>
            </a:r>
            <a:r>
              <a:rPr lang="sk-SK" sz="2000" dirty="0" smtClean="0"/>
              <a:t>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nevyhnutnosti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Hospodárnosť </a:t>
            </a:r>
            <a:r>
              <a:rPr lang="sk-SK" sz="2000" dirty="0"/>
              <a:t>výdavkov </a:t>
            </a:r>
            <a:r>
              <a:rPr lang="sk-SK" sz="2000" dirty="0" smtClean="0"/>
              <a:t>projektu 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hospodárnosti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Finančná kapacita žiadateľa </a:t>
            </a:r>
            <a:r>
              <a:rPr lang="sk-SK" sz="2000" dirty="0" smtClean="0"/>
              <a:t>(</a:t>
            </a:r>
            <a:r>
              <a:rPr lang="sk-SK" sz="2000" dirty="0"/>
              <a:t>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- (bodované kritérium) – ak relevantné (stanovené vo </a:t>
            </a:r>
            <a:r>
              <a:rPr lang="sk-SK" sz="2000" dirty="0"/>
              <a:t>výzve- </a:t>
            </a: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Čitateľská, matematická a prírodovedná gramotnosť v základnej škole </a:t>
            </a:r>
            <a:r>
              <a:rPr lang="sk-SK" sz="2000" dirty="0">
                <a:solidFill>
                  <a:srgbClr val="FF0000"/>
                </a:solidFill>
              </a:rPr>
              <a:t>stanovené nie </a:t>
            </a:r>
            <a:r>
              <a:rPr lang="sk-SK" sz="2000" dirty="0" smtClean="0">
                <a:solidFill>
                  <a:srgbClr val="FF0000"/>
                </a:solidFill>
              </a:rPr>
              <a:t>je</a:t>
            </a:r>
            <a:r>
              <a:rPr lang="sk-SK" sz="2000" dirty="0" smtClean="0"/>
              <a:t>)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30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1017</Words>
  <Application>Microsoft Office PowerPoint</Application>
  <PresentationFormat>Prezentácia na obrazovke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3" baseType="lpstr">
      <vt:lpstr>Motív Office</vt:lpstr>
      <vt:lpstr>  Kritériá pre výber projektov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uzivatel</cp:lastModifiedBy>
  <cp:revision>141</cp:revision>
  <dcterms:created xsi:type="dcterms:W3CDTF">2015-06-03T20:40:01Z</dcterms:created>
  <dcterms:modified xsi:type="dcterms:W3CDTF">2018-06-21T23:18:02Z</dcterms:modified>
</cp:coreProperties>
</file>