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24"/>
  </p:handoutMasterIdLst>
  <p:sldIdLst>
    <p:sldId id="256" r:id="rId3"/>
    <p:sldId id="292" r:id="rId4"/>
    <p:sldId id="312" r:id="rId5"/>
    <p:sldId id="271" r:id="rId6"/>
    <p:sldId id="314" r:id="rId7"/>
    <p:sldId id="313" r:id="rId8"/>
    <p:sldId id="315" r:id="rId9"/>
    <p:sldId id="293" r:id="rId10"/>
    <p:sldId id="300" r:id="rId11"/>
    <p:sldId id="298" r:id="rId12"/>
    <p:sldId id="297" r:id="rId13"/>
    <p:sldId id="278" r:id="rId14"/>
    <p:sldId id="279" r:id="rId15"/>
    <p:sldId id="306" r:id="rId16"/>
    <p:sldId id="307" r:id="rId17"/>
    <p:sldId id="280" r:id="rId18"/>
    <p:sldId id="302" r:id="rId19"/>
    <p:sldId id="303" r:id="rId20"/>
    <p:sldId id="304" r:id="rId21"/>
    <p:sldId id="301" r:id="rId22"/>
    <p:sldId id="291" r:id="rId23"/>
  </p:sldIdLst>
  <p:sldSz cx="9144000" cy="6858000" type="screen4x3"/>
  <p:notesSz cx="6797675" cy="9926638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41104-667D-4214-BDF4-BAA8042C503B}" type="datetimeFigureOut">
              <a:rPr lang="sk-SK" smtClean="0"/>
              <a:t>22. 8. 2018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36675-F60E-4B14-A099-6417BAD4549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32487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22. 8. 2018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22. 8. 2018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22. 8. 2018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22. 8. 2018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53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22. 8. 2018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48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22. 8. 2018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573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22. 8. 2018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47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22. 8. 2018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134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22. 8. 2018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108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22. 8. 2018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449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22. 8. 2018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05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22. 8. 2018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22. 8. 2018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585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22. 8. 2018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2436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22. 8. 2018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50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22. 8. 2018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22. 8. 2018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22. 8. 2018</a:t>
            </a:fld>
            <a:endParaRPr lang="sk-SK" dirty="0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22. 8. 2018</a:t>
            </a:fld>
            <a:endParaRPr lang="sk-SK" dirty="0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22. 8. 2018</a:t>
            </a:fld>
            <a:endParaRPr lang="sk-SK" dirty="0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22. 8. 2018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22. 8. 2018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22. 8. 2018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22. 8. 2018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926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4293096"/>
            <a:ext cx="7416824" cy="72008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MONITOROVANIE PROJEKTU</a:t>
            </a: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Podnadpis 2"/>
          <p:cNvSpPr>
            <a:spLocks noGrp="1"/>
          </p:cNvSpPr>
          <p:nvPr>
            <p:ph type="subTitle" idx="1"/>
          </p:nvPr>
        </p:nvSpPr>
        <p:spPr>
          <a:xfrm>
            <a:off x="899592" y="4941168"/>
            <a:ext cx="4257675" cy="1152128"/>
          </a:xfrm>
        </p:spPr>
        <p:txBody>
          <a:bodyPr rtlCol="0">
            <a:normAutofit fontScale="40000" lnSpcReduction="20000"/>
          </a:bodyPr>
          <a:lstStyle/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merateľné ukazovatele projektu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sankčný mechanizmus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karta účastníka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horizontálne princípy 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dirty="0" smtClean="0"/>
              <a:t>iné údaje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24744"/>
            <a:ext cx="8186766" cy="4804569"/>
          </a:xfrm>
        </p:spPr>
        <p:txBody>
          <a:bodyPr/>
          <a:lstStyle/>
          <a:p>
            <a:pPr algn="just"/>
            <a:r>
              <a:rPr lang="sk-SK" sz="2000" b="1" dirty="0"/>
              <a:t>Merateľný ukazovateľ projektu bez príznaku (rizika) </a:t>
            </a:r>
            <a:r>
              <a:rPr lang="sk-SK" sz="2000" dirty="0"/>
              <a:t>– jeho dosiahnutie je záväzné z hľadiska dosiahnutia jeho plánovanej hodnoty, pričom akceptovateľná miera odchýlky, ktorá nebude mať za následok vznik finančnej zodpovednosti </a:t>
            </a:r>
            <a:r>
              <a:rPr lang="pl-PL" sz="2000" dirty="0"/>
              <a:t>vyplýva z článku 6 zmluvy o NFP.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7344816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092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7809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772817"/>
            <a:ext cx="8186766" cy="3600400"/>
          </a:xfrm>
        </p:spPr>
        <p:txBody>
          <a:bodyPr/>
          <a:lstStyle/>
          <a:p>
            <a:pPr algn="just"/>
            <a:r>
              <a:rPr lang="sk-SK" sz="2000" dirty="0"/>
              <a:t>Pri merateľných ukazovateľoch </a:t>
            </a:r>
            <a:r>
              <a:rPr lang="sk-SK" sz="2000" dirty="0" smtClean="0"/>
              <a:t>bez </a:t>
            </a:r>
            <a:r>
              <a:rPr lang="sk-SK" sz="2000" dirty="0"/>
              <a:t>príznaku je Prijímateľ povinný dosiahnuť minimálne 80% schválenej hodnoty merateľného ukazovateľa</a:t>
            </a:r>
            <a:r>
              <a:rPr lang="sk-SK" sz="2000" dirty="0" smtClean="0"/>
              <a:t>.</a:t>
            </a:r>
          </a:p>
          <a:p>
            <a:pPr marL="0" indent="0" algn="just">
              <a:buNone/>
            </a:pPr>
            <a:r>
              <a:rPr lang="sk-SK" sz="2000" dirty="0" smtClean="0"/>
              <a:t> </a:t>
            </a:r>
            <a:endParaRPr lang="sk-SK" sz="2000" dirty="0"/>
          </a:p>
          <a:p>
            <a:pPr algn="just"/>
            <a:r>
              <a:rPr lang="sk-SK" sz="2000" dirty="0"/>
              <a:t>V prípade, že projekt nebude dosahovať naplnenie plánovaných hodnôt vybraných merateľných ukazovateľov výsledku podľa dohodnutých zmluvných podmienok, dochádza k porušeniu podmienok zmluvy o poskytnutí NFP podľa zákona o príspevku z EŠIF, a podmienok zákona č. 523/2004 Z. z. o rozpočtových pravidlách verejnej správy a o zmene a doplnení niektorých zákonov v z. n. p. – t.j. nehospodárnemu, neefektívnemu a neúčinnému vynakladaniu verejných prostriedkov.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248991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rgbClr val="E46C0A"/>
                </a:solidFill>
              </a:rPr>
              <a:t>Implementácia - sledovanie účastníkov na úrovni projektu = karta účastníka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340768"/>
            <a:ext cx="8186766" cy="4588545"/>
          </a:xfrm>
        </p:spPr>
        <p:txBody>
          <a:bodyPr/>
          <a:lstStyle/>
          <a:p>
            <a:pPr>
              <a:buNone/>
            </a:pPr>
            <a:r>
              <a:rPr lang="sk-SK" sz="1800" u="sng" dirty="0"/>
              <a:t>Účastníci projektu: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sk-SK" sz="1800" b="1" dirty="0"/>
              <a:t>sú osoby priamo zúčastňujúce sa aktivít projektu 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sk-SK" sz="1800" b="1" dirty="0"/>
              <a:t>nie sú osoby, ktoré využívajú výsledky projektu nepriamo</a:t>
            </a:r>
            <a:r>
              <a:rPr lang="sk-SK" sz="1800" dirty="0"/>
              <a:t>, t.j. nezúčastňujú sa priamo aktivít projektu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sk-SK" sz="1800" dirty="0"/>
              <a:t>o každom účastníkovi musia byť evidované údaje týkajúce sa zamestnania, veku, vzdelania, znevýhodnenia a všetky tieto údaje musia byť rozdelené podľa pohlavia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sk-SK" sz="1800" b="1" dirty="0"/>
              <a:t>údaje  týkajúce sa pohlavia, zamestnania, veku, vzdelania, znevýhodnenia musia byť získané pri vstupe do aktivity</a:t>
            </a:r>
            <a:r>
              <a:rPr lang="sk-SK" sz="1800" dirty="0"/>
              <a:t>. Pokiaľ tieto údaje poskytne pred začatím účasti na aktivite (napr. formou prihlášky), v deň reálneho začatia účasti na aktivite (napr.  </a:t>
            </a:r>
            <a:r>
              <a:rPr lang="sk-SK" sz="1800" dirty="0" smtClean="0"/>
              <a:t>       1</a:t>
            </a:r>
            <a:r>
              <a:rPr lang="sk-SK" sz="1800" dirty="0"/>
              <a:t>. deň skolenia) musí byť overená platnosť poskytnutých údajov</a:t>
            </a:r>
          </a:p>
        </p:txBody>
      </p:sp>
    </p:spTree>
    <p:extLst>
      <p:ext uri="{BB962C8B-B14F-4D97-AF65-F5344CB8AC3E}">
        <p14:creationId xmlns:p14="http://schemas.microsoft.com/office/powerpoint/2010/main" val="24873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Implementácia - sledovanie účastníkov na úrovni projektu = karta účastníka</a:t>
            </a:r>
            <a:endParaRPr lang="sk-SK" sz="3000" dirty="0" smtClean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28800"/>
            <a:ext cx="8186766" cy="4329113"/>
          </a:xfrm>
        </p:spPr>
        <p:txBody>
          <a:bodyPr/>
          <a:lstStyle/>
          <a:p>
            <a:pPr>
              <a:buNone/>
            </a:pPr>
            <a:r>
              <a:rPr lang="sk-SK" sz="2000" u="sng" dirty="0"/>
              <a:t>Účastníci projektu: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započítaní bez ohľadu na to, či sa zúčastnili aktivity/aktivít projektu v plánovanom rozsahu alebo opustili aktivitu predčasne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ktorí predčasne opustili aktivitu a neskôr vrátia sa -  upraví sa len údaj o odchode. Údaj o vstupe do aktivity ostáva nemenný, t.j. ostávajú v platnosti údaje zaevidované a platné pri prvotnom vstúpení do aktivity daného projektu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účastník podporený v rámci jedného projektu je započítaný len raz, bez ohľadu na to, koľkých aktivít sa v rámci projektu zúčastní</a:t>
            </a:r>
          </a:p>
        </p:txBody>
      </p:sp>
    </p:spTree>
    <p:extLst>
      <p:ext uri="{BB962C8B-B14F-4D97-AF65-F5344CB8AC3E}">
        <p14:creationId xmlns:p14="http://schemas.microsoft.com/office/powerpoint/2010/main" val="357022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rgbClr val="E46C0A"/>
                </a:solidFill>
              </a:rPr>
              <a:t>Karta účastníka – legislatívna úprava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908720"/>
            <a:ext cx="8186766" cy="5049193"/>
          </a:xfrm>
        </p:spPr>
        <p:txBody>
          <a:bodyPr/>
          <a:lstStyle/>
          <a:p>
            <a:pPr marL="0" indent="0">
              <a:buNone/>
            </a:pPr>
            <a:r>
              <a:rPr lang="sk-SK" sz="2000" dirty="0" smtClean="0"/>
              <a:t>§</a:t>
            </a:r>
            <a:r>
              <a:rPr lang="sk-SK" sz="2000" dirty="0"/>
              <a:t>47 zákona č. 292/2014 Z. z. o príspevku poskytovanom z európskych štrukturálnych a investičných </a:t>
            </a:r>
            <a:r>
              <a:rPr lang="sk-SK" sz="2000" dirty="0" smtClean="0"/>
              <a:t>fondov</a:t>
            </a:r>
            <a:r>
              <a:rPr lang="sk-SK" sz="2000" dirty="0"/>
              <a:t> </a:t>
            </a:r>
          </a:p>
          <a:p>
            <a:pPr marL="361950" lvl="0" indent="0" algn="just">
              <a:buNone/>
            </a:pPr>
            <a:r>
              <a:rPr lang="sk-SK" sz="1800" dirty="0" smtClean="0"/>
              <a:t>(1) Orgány </a:t>
            </a:r>
            <a:r>
              <a:rPr lang="sk-SK" sz="1800" dirty="0"/>
              <a:t>podľa tohto zákona sú pri poskytovaní príspevku, kontrole a súvisiacich činnostiach oprávnené získavať a spracúvať osobné údaje fyzických osôb žiadateľa, prijímateľa, partnera, užívateľa, cieľovej skupiny, dodávateľa a iných osôb, ak je to nevyhnutné na plnenie úloh podľa tohto zákona.</a:t>
            </a:r>
          </a:p>
          <a:p>
            <a:pPr marL="361950" lvl="0" indent="0" algn="just">
              <a:buNone/>
            </a:pPr>
            <a:endParaRPr lang="sk-SK" sz="1800" dirty="0"/>
          </a:p>
          <a:p>
            <a:pPr marL="361950" indent="0" algn="just">
              <a:buNone/>
            </a:pPr>
            <a:r>
              <a:rPr lang="sk-SK" sz="1800" dirty="0"/>
              <a:t>(2) Osobnými údajmi spracúvanými podľa tohto zákona sú meno, priezvisko, titul, dátum narodenia, rodné číslo, adresa trvalého pobytu, štátne občianstvo, národnosť, etnický pôvod, údaje podľa osobitného predpisu (Príloha č. 1 nariadenia (EÚ) č. 1304/2013) a ďalšie údaje v rozsahu nevyhnutnom na plnenie úloh podľa tohto zákona</a:t>
            </a:r>
            <a:r>
              <a:rPr lang="sk-SK" sz="1800" dirty="0" smtClean="0"/>
              <a:t>.</a:t>
            </a:r>
          </a:p>
          <a:p>
            <a:pPr marL="361950" indent="0" algn="just">
              <a:buNone/>
            </a:pPr>
            <a:endParaRPr lang="sk-SK" sz="1800" dirty="0"/>
          </a:p>
          <a:p>
            <a:pPr marL="361950" indent="0" algn="just">
              <a:buNone/>
            </a:pPr>
            <a:r>
              <a:rPr lang="sk-SK" sz="1800" dirty="0"/>
              <a:t>(3) Orgány podľa tohto zákona sú oprávnené vyžadovať osobné údaje podľa odseku 2 z informačných systémov iných právnických osôb, a to na účely a v rozsahu nevyhnutnom na plnenie svojich úloh.</a:t>
            </a:r>
          </a:p>
        </p:txBody>
      </p:sp>
    </p:spTree>
    <p:extLst>
      <p:ext uri="{BB962C8B-B14F-4D97-AF65-F5344CB8AC3E}">
        <p14:creationId xmlns:p14="http://schemas.microsoft.com/office/powerpoint/2010/main" val="262774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rgbClr val="E46C0A"/>
                </a:solidFill>
              </a:rPr>
              <a:t>Karta účastníka – legislatívna úprava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2"/>
            <a:ext cx="8186766" cy="4761161"/>
          </a:xfrm>
        </p:spPr>
        <p:txBody>
          <a:bodyPr/>
          <a:lstStyle/>
          <a:p>
            <a:pPr marL="361950" lvl="0" indent="0" algn="just">
              <a:buNone/>
            </a:pPr>
            <a:r>
              <a:rPr lang="sk-SK" sz="1800" dirty="0"/>
              <a:t>(4) Prijímateľ a partner sú oprávnení na účely preukázania vynakladania poskytnutého príspevku a v súvislosti s realizáciou projektu získavať, spracúvať a poskytnúť osobné údaje užívateľa a cieľovej skupiny v rozsahu podľa odseku 2 poskytovateľovi určenému v zmluve alebo v rozhodnutí podľa § 16 ods. 2.</a:t>
            </a:r>
          </a:p>
          <a:p>
            <a:pPr marL="361950" lvl="0" indent="0" algn="just">
              <a:buNone/>
            </a:pPr>
            <a:endParaRPr lang="sk-SK" sz="1800" dirty="0"/>
          </a:p>
          <a:p>
            <a:pPr marL="361950" lvl="0" indent="0" algn="just">
              <a:buNone/>
            </a:pPr>
            <a:r>
              <a:rPr lang="sk-SK" sz="1800" dirty="0"/>
              <a:t>(5) Poskytovateľ zverejňuje osobné údaje na účely plnenia povinností podľa § 48. Poskytovateľ je oprávnený v nevyhnutnom rozsahu poskytnúť a sprístupniť spracúvané osobné údaje na účely preukázania použitia príspevku v rámci kontrolnej alebo inej činnosti orgánov podľa tohto zákona alebo osobitného predpisu (Nariadenie (EÚ) č. 1303/2013).</a:t>
            </a:r>
          </a:p>
          <a:p>
            <a:pPr marL="361950" lvl="0" indent="0" algn="just">
              <a:buNone/>
            </a:pPr>
            <a:endParaRPr lang="sk-SK" sz="1800" dirty="0"/>
          </a:p>
          <a:p>
            <a:pPr marL="361950" indent="0" algn="just">
              <a:buNone/>
            </a:pPr>
            <a:r>
              <a:rPr lang="sk-SK" sz="1800" dirty="0"/>
              <a:t>(6) Orgány podľa tohto zákona môžu získavať osobné údaje bez súhlasu dotknutej osoby aj kopírovaním, skenovaním alebo iným zaznamenávaním úradných dokladov a iných dokumentov obsahujúcich osobné údaje na nosiči informácií.</a:t>
            </a:r>
          </a:p>
        </p:txBody>
      </p:sp>
    </p:spTree>
    <p:extLst>
      <p:ext uri="{BB962C8B-B14F-4D97-AF65-F5344CB8AC3E}">
        <p14:creationId xmlns:p14="http://schemas.microsoft.com/office/powerpoint/2010/main" val="90729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Implementácia - sledovanie účastníkov na úrovni projektu = karta účastníka</a:t>
            </a:r>
            <a:endParaRPr lang="sk-SK" sz="3000" dirty="0" smtClean="0">
              <a:solidFill>
                <a:srgbClr val="E46C0A"/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340769"/>
            <a:ext cx="8186766" cy="4680520"/>
          </a:xfrm>
        </p:spPr>
        <p:txBody>
          <a:bodyPr/>
          <a:lstStyle/>
          <a:p>
            <a:pPr>
              <a:buNone/>
            </a:pPr>
            <a:r>
              <a:rPr lang="sk-SK" sz="1600" b="1" u="sng" dirty="0"/>
              <a:t>Kategória znevýhodnenia: </a:t>
            </a:r>
          </a:p>
          <a:p>
            <a:r>
              <a:rPr lang="sk-SK" sz="1600" dirty="0"/>
              <a:t>Migranti, účastníci s cudzím pôvodom, menšiny (vrátane marginalizovaných komunít ako sú napríklad Rómovia)** </a:t>
            </a:r>
          </a:p>
          <a:p>
            <a:r>
              <a:rPr lang="sk-SK" sz="1600" dirty="0"/>
              <a:t>Účastníci so zdravotným postihnutím** </a:t>
            </a:r>
          </a:p>
          <a:p>
            <a:r>
              <a:rPr lang="sk-SK" sz="1600" dirty="0"/>
              <a:t>Iné znevýhodnené osoby** </a:t>
            </a:r>
          </a:p>
          <a:p>
            <a:r>
              <a:rPr lang="sk-SK" sz="1600" dirty="0" smtClean="0"/>
              <a:t>Bezdomovci </a:t>
            </a:r>
            <a:r>
              <a:rPr lang="sk-SK" sz="1600" dirty="0"/>
              <a:t>alebo osoby postihnuté vylúčením z bývania</a:t>
            </a:r>
          </a:p>
          <a:p>
            <a:r>
              <a:rPr lang="sk-SK" sz="1600" dirty="0"/>
              <a:t>Osoby z vidieckych oblastí</a:t>
            </a:r>
          </a:p>
          <a:p>
            <a:pPr marL="0" indent="0">
              <a:buNone/>
            </a:pPr>
            <a:endParaRPr lang="sk-SK" sz="1600" b="1" u="sng" dirty="0" smtClean="0"/>
          </a:p>
          <a:p>
            <a:pPr marL="0" indent="0">
              <a:buNone/>
            </a:pPr>
            <a:r>
              <a:rPr lang="sk-SK" sz="1600" b="1" u="sng" dirty="0" smtClean="0"/>
              <a:t>Osobitná </a:t>
            </a:r>
            <a:r>
              <a:rPr lang="sk-SK" sz="1600" b="1" u="sng" dirty="0"/>
              <a:t>kategória údajov – tzv. citlivé údaje **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sk-SK" sz="1600" dirty="0"/>
              <a:t>Migranti, účastníci s cudzím pôvodom, menšiny (vrátane marginalizovaných </a:t>
            </a:r>
            <a:r>
              <a:rPr lang="sk-SK" sz="1600" dirty="0" smtClean="0"/>
              <a:t>komunít, </a:t>
            </a:r>
            <a:r>
              <a:rPr lang="sk-SK" sz="1600" dirty="0"/>
              <a:t>ako sú napríklad Rómovia)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sk-SK" sz="1600" dirty="0"/>
              <a:t>Účastníci so zdravotným postihnutím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sk-SK" sz="1600" dirty="0"/>
              <a:t>Iné znevýhodnené osoby</a:t>
            </a:r>
          </a:p>
        </p:txBody>
      </p:sp>
    </p:spTree>
    <p:extLst>
      <p:ext uri="{BB962C8B-B14F-4D97-AF65-F5344CB8AC3E}">
        <p14:creationId xmlns:p14="http://schemas.microsoft.com/office/powerpoint/2010/main" val="384570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rgbClr val="E46C0A"/>
                </a:solidFill>
              </a:rPr>
              <a:t>Karta účastníka a 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3"/>
            <a:ext cx="8186766" cy="4680520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u="sng" dirty="0"/>
              <a:t>Povinnosti prijímateľa:</a:t>
            </a:r>
          </a:p>
          <a:p>
            <a:pPr algn="just"/>
            <a:r>
              <a:rPr lang="sk-SK" sz="1800" dirty="0"/>
              <a:t>zaznamenať údaje o každom účastníkovi v podobe karty </a:t>
            </a:r>
            <a:r>
              <a:rPr lang="sk-SK" sz="1800" dirty="0" smtClean="0"/>
              <a:t>účastníka</a:t>
            </a:r>
          </a:p>
          <a:p>
            <a:pPr marL="0" indent="0" algn="just">
              <a:buNone/>
            </a:pPr>
            <a:endParaRPr lang="sk-SK" sz="1800" dirty="0"/>
          </a:p>
          <a:p>
            <a:pPr algn="just"/>
            <a:r>
              <a:rPr lang="sk-SK" sz="1800" dirty="0"/>
              <a:t>karta musí obsahovať všetky požadované údaje, okrem citlivých údajov (**) – v prípade, že ich účastník odmietol poskytnúť – prijímateľ musí mať toto odmietnutie zaznamenané – vydokladovateľné – </a:t>
            </a:r>
            <a:r>
              <a:rPr lang="sk-SK" sz="1800" b="1" dirty="0"/>
              <a:t>účastník bude zarátaný medzi účastníkov projektu a bude započítaný do </a:t>
            </a:r>
            <a:r>
              <a:rPr lang="sk-SK" sz="1800" b="1" dirty="0" smtClean="0"/>
              <a:t>projektových </a:t>
            </a:r>
            <a:r>
              <a:rPr lang="sk-SK" sz="1800" dirty="0" smtClean="0"/>
              <a:t>ukazovateľov</a:t>
            </a:r>
          </a:p>
          <a:p>
            <a:pPr marL="0" indent="0" algn="just">
              <a:buNone/>
            </a:pPr>
            <a:endParaRPr lang="sk-SK" sz="1800" dirty="0"/>
          </a:p>
          <a:p>
            <a:pPr algn="just"/>
            <a:r>
              <a:rPr lang="sk-SK" sz="1800" dirty="0"/>
              <a:t>účastník môže odmietnuť poskytnúť akékoľvek údaje - prijímateľ musí mať toto odmietnutie zaznamenané – vydokladovateľné – </a:t>
            </a:r>
            <a:r>
              <a:rPr lang="sk-SK" sz="1800" b="1" dirty="0"/>
              <a:t>takéhoto účastníka však nemôže započítať do </a:t>
            </a:r>
            <a:r>
              <a:rPr lang="sk-SK" sz="1800" b="1" dirty="0" smtClean="0"/>
              <a:t>projektových </a:t>
            </a:r>
            <a:r>
              <a:rPr lang="sk-SK" sz="1800" b="1" dirty="0"/>
              <a:t>ukazovateľov. </a:t>
            </a:r>
            <a:r>
              <a:rPr lang="sk-SK" sz="1800" dirty="0"/>
              <a:t>Výdavky na takéhoto účastníka sú oprávnené – prijímateľ však musí mať dôkaz potvrdzujúci jeho oprávnenosť</a:t>
            </a:r>
          </a:p>
        </p:txBody>
      </p:sp>
    </p:spTree>
    <p:extLst>
      <p:ext uri="{BB962C8B-B14F-4D97-AF65-F5344CB8AC3E}">
        <p14:creationId xmlns:p14="http://schemas.microsoft.com/office/powerpoint/2010/main" val="81458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 smtClean="0">
                <a:solidFill>
                  <a:srgbClr val="E46C0A"/>
                </a:solidFill>
              </a:rPr>
              <a:t>Relevancia projektu k horizontálnym princípom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28799"/>
            <a:ext cx="8186766" cy="4464497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u="sng" dirty="0" smtClean="0"/>
              <a:t>2007-2013</a:t>
            </a:r>
          </a:p>
          <a:p>
            <a:pPr algn="just"/>
            <a:r>
              <a:rPr lang="sk-SK" sz="1800" dirty="0" smtClean="0"/>
              <a:t>horizontálne priority (MRK, TUR, IS, RP) </a:t>
            </a:r>
            <a:r>
              <a:rPr lang="sk-SK" sz="1800" dirty="0"/>
              <a:t>– žiadateľ si vyberal príspevok projektu k horizontálnej priorite </a:t>
            </a:r>
            <a:r>
              <a:rPr lang="sk-SK" sz="1800" dirty="0" smtClean="0"/>
              <a:t>a ukazovatele podľa </a:t>
            </a:r>
            <a:r>
              <a:rPr lang="sk-SK" sz="1800" dirty="0"/>
              <a:t>vlastného </a:t>
            </a:r>
            <a:r>
              <a:rPr lang="sk-SK" sz="1800" dirty="0" smtClean="0"/>
              <a:t>uváženia</a:t>
            </a:r>
          </a:p>
          <a:p>
            <a:pPr marL="0" indent="0" algn="just">
              <a:buNone/>
            </a:pPr>
            <a:endParaRPr lang="sk-SK" sz="1800" dirty="0"/>
          </a:p>
          <a:p>
            <a:pPr marL="0" indent="0" algn="just">
              <a:buNone/>
            </a:pPr>
            <a:r>
              <a:rPr lang="sk-SK" sz="1800" u="sng" dirty="0"/>
              <a:t>2014-2020</a:t>
            </a:r>
          </a:p>
          <a:p>
            <a:pPr algn="just"/>
            <a:r>
              <a:rPr lang="sk-SK" sz="1800" dirty="0" smtClean="0"/>
              <a:t>horizontálne princípy – udržateľný rozvoj (UR) a podpora rovnosti medzi mužmi a ženami a nediskriminácia (</a:t>
            </a:r>
            <a:r>
              <a:rPr lang="sk-SK" sz="1800" dirty="0" err="1" smtClean="0"/>
              <a:t>RMŽaND</a:t>
            </a:r>
            <a:r>
              <a:rPr lang="sk-SK" sz="1800" dirty="0" smtClean="0"/>
              <a:t>)</a:t>
            </a:r>
          </a:p>
          <a:p>
            <a:pPr algn="just"/>
            <a:r>
              <a:rPr lang="sk-SK" sz="1800" dirty="0"/>
              <a:t>k</a:t>
            </a:r>
            <a:r>
              <a:rPr lang="sk-SK" sz="1800" dirty="0" smtClean="0"/>
              <a:t>aždý projekt je automaticky v súlade s oboma horizontálnymi princípmi (čestné vyhlásenie žiadateľa – časť 15 formulára žiadosti o NFP)</a:t>
            </a:r>
          </a:p>
          <a:p>
            <a:pPr algn="just"/>
            <a:r>
              <a:rPr lang="sk-SK" sz="1800" dirty="0" smtClean="0"/>
              <a:t>ukazovatele projektu majú preddefinovanú relevanciu k horizontálnym princípom (pri vypĺňaní žiadosti o NFP v ITMS 2014+ systém automaticky pridelí relevanciu, nie je možné ju meniť)</a:t>
            </a:r>
          </a:p>
        </p:txBody>
      </p:sp>
    </p:spTree>
    <p:extLst>
      <p:ext uri="{BB962C8B-B14F-4D97-AF65-F5344CB8AC3E}">
        <p14:creationId xmlns:p14="http://schemas.microsoft.com/office/powerpoint/2010/main" val="245648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186766" cy="72008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400" dirty="0" smtClean="0">
                <a:solidFill>
                  <a:srgbClr val="E46C0A"/>
                </a:solidFill>
              </a:rPr>
              <a:t>Relevancia projektu k horizontálnym princípom</a:t>
            </a:r>
            <a:br>
              <a:rPr lang="sk-SK" sz="2400" dirty="0" smtClean="0">
                <a:solidFill>
                  <a:srgbClr val="E46C0A"/>
                </a:solidFill>
              </a:rPr>
            </a:br>
            <a:r>
              <a:rPr lang="sk-SK" sz="2400" dirty="0">
                <a:solidFill>
                  <a:srgbClr val="E46C0A"/>
                </a:solidFill>
              </a:rPr>
              <a:t>Podmienka poskytnutia príspevku č. 22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467544" y="971584"/>
            <a:ext cx="8186766" cy="4824041"/>
          </a:xfrm>
        </p:spPr>
        <p:txBody>
          <a:bodyPr/>
          <a:lstStyle/>
          <a:p>
            <a:pPr algn="just"/>
            <a:r>
              <a:rPr lang="sk-SK" sz="1800" b="1" dirty="0" smtClean="0"/>
              <a:t>podmienka </a:t>
            </a:r>
            <a:r>
              <a:rPr lang="sk-SK" sz="1800" b="1" dirty="0"/>
              <a:t>súladu s HP nie je preukazovaná zo strany žiadateľa samostatnou prílohou</a:t>
            </a:r>
          </a:p>
          <a:p>
            <a:pPr algn="just"/>
            <a:r>
              <a:rPr lang="sk-SK" sz="1800" dirty="0" smtClean="0"/>
              <a:t>žiadateľ </a:t>
            </a:r>
            <a:r>
              <a:rPr lang="sk-SK" sz="1800" dirty="0"/>
              <a:t>deklaruje splnenie podmienky </a:t>
            </a:r>
            <a:r>
              <a:rPr lang="sk-SK" sz="1800" b="1" dirty="0"/>
              <a:t>HP </a:t>
            </a:r>
            <a:r>
              <a:rPr lang="sk-SK" sz="1800" b="1" dirty="0" err="1"/>
              <a:t>RMŽaND</a:t>
            </a:r>
            <a:r>
              <a:rPr lang="sk-SK" sz="1800" b="1" dirty="0"/>
              <a:t> v časti 7.2 </a:t>
            </a:r>
            <a:r>
              <a:rPr lang="sk-SK" sz="1800" b="1" dirty="0" err="1"/>
              <a:t>ŽoNFP</a:t>
            </a:r>
            <a:r>
              <a:rPr lang="sk-SK" sz="1800" b="1" dirty="0"/>
              <a:t> stručným opisom relevantných </a:t>
            </a:r>
            <a:r>
              <a:rPr lang="sk-SK" sz="1800" b="1" dirty="0" smtClean="0"/>
              <a:t>aktivít</a:t>
            </a:r>
          </a:p>
          <a:p>
            <a:pPr algn="just"/>
            <a:r>
              <a:rPr lang="sk-SK" sz="1800" dirty="0" smtClean="0"/>
              <a:t>uplatňovanie </a:t>
            </a:r>
            <a:r>
              <a:rPr lang="sk-SK" sz="1800" dirty="0"/>
              <a:t>horizontálnych princípov </a:t>
            </a:r>
            <a:r>
              <a:rPr lang="sk-SK" sz="1800" dirty="0" smtClean="0"/>
              <a:t>na </a:t>
            </a:r>
            <a:r>
              <a:rPr lang="sk-SK" sz="1800" dirty="0"/>
              <a:t>projektovej úrovni overované v procese výberu projektov, ako aj v procese monitorovania a kontroly </a:t>
            </a:r>
            <a:r>
              <a:rPr lang="sk-SK" sz="1800" dirty="0" smtClean="0"/>
              <a:t>projektov</a:t>
            </a:r>
          </a:p>
          <a:p>
            <a:pPr algn="just"/>
            <a:r>
              <a:rPr lang="sk-SK" sz="1800" dirty="0" smtClean="0"/>
              <a:t>Časť 5 formulára </a:t>
            </a:r>
            <a:r>
              <a:rPr lang="sk-SK" sz="1800" dirty="0" err="1" smtClean="0"/>
              <a:t>ŽoNFP</a:t>
            </a:r>
            <a:r>
              <a:rPr lang="sk-SK" sz="1800" dirty="0" smtClean="0"/>
              <a:t>: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sk-SK" sz="1400" dirty="0"/>
              <a:t>Identifikácia príspevku k princípu udržateľného rozvoja - Automaticky vypĺňané relevantné ciele horizontálneho princípu udržateľný rozvoj v nadväznosti na vybrané typy aktivít v </a:t>
            </a:r>
            <a:r>
              <a:rPr lang="sk-SK" sz="1400" dirty="0" err="1"/>
              <a:t>ŽoNFP</a:t>
            </a:r>
            <a:r>
              <a:rPr lang="sk-SK" sz="1400" dirty="0"/>
              <a:t>.</a:t>
            </a:r>
          </a:p>
          <a:p>
            <a:pPr lvl="1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sk-SK" sz="1400" dirty="0"/>
              <a:t>Identifikácia príspevku k princípu podpory rovnosti mužov a žien a nediskriminácia - Automaticky </a:t>
            </a:r>
            <a:r>
              <a:rPr lang="sk-SK" sz="1400" dirty="0" smtClean="0"/>
              <a:t>vyplnené:</a:t>
            </a:r>
          </a:p>
          <a:p>
            <a:pPr lvl="2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k-SK" sz="1400" dirty="0"/>
              <a:t>V prípade, ak ide o projekt zameraný na podporu konkrétnej cieľovej skupiny vyberanej z číselníka v tabuľke č. 8 (popis cieľovej skupiny), </a:t>
            </a:r>
            <a:r>
              <a:rPr lang="sk-SK" sz="1400" dirty="0" smtClean="0"/>
              <a:t>automaticky </a:t>
            </a:r>
            <a:r>
              <a:rPr lang="sk-SK" sz="1400" dirty="0"/>
              <a:t>vyplnený</a:t>
            </a:r>
            <a:r>
              <a:rPr lang="sk-SK" sz="1400" dirty="0" smtClean="0"/>
              <a:t> text</a:t>
            </a:r>
            <a:r>
              <a:rPr lang="sk-SK" sz="1400" dirty="0"/>
              <a:t>: Projekt je priamo zameraný na znevýhodnené skupiny.</a:t>
            </a:r>
          </a:p>
          <a:p>
            <a:pPr lvl="2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k-SK" sz="1400" dirty="0"/>
              <a:t>V prípade, ak ide o projekt, ktorý nie je priamo zameraný na podporu znevýhodnených skupín, automaticky </a:t>
            </a:r>
            <a:r>
              <a:rPr lang="sk-SK" sz="1400" dirty="0" smtClean="0"/>
              <a:t>vyplnený text: Projekt </a:t>
            </a:r>
            <a:r>
              <a:rPr lang="sk-SK" sz="1400" dirty="0"/>
              <a:t>je v súlade s princípom podpory rovnosti mužov a žien a nediskriminácia.</a:t>
            </a:r>
          </a:p>
          <a:p>
            <a:pPr algn="just"/>
            <a:endParaRPr lang="sk-SK" sz="1800" dirty="0"/>
          </a:p>
          <a:p>
            <a:pPr algn="just"/>
            <a:endParaRPr lang="sk-SK" sz="1800" dirty="0"/>
          </a:p>
          <a:p>
            <a:pPr algn="just"/>
            <a:endParaRPr lang="sk-SK" sz="1800" dirty="0"/>
          </a:p>
          <a:p>
            <a:pPr algn="just"/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415193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>Projektové </a:t>
            </a: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merateľné ukazovatele</a:t>
            </a: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2"/>
            <a:ext cx="8186766" cy="4824536"/>
          </a:xfrm>
        </p:spPr>
        <p:txBody>
          <a:bodyPr/>
          <a:lstStyle/>
          <a:p>
            <a:pPr algn="just"/>
            <a:r>
              <a:rPr lang="sk-SK" sz="2000" dirty="0"/>
              <a:t>Projektové MU sú sledované na úrovni projektu.</a:t>
            </a:r>
          </a:p>
          <a:p>
            <a:pPr lvl="0" algn="just"/>
            <a:r>
              <a:rPr lang="sk-SK" sz="2000" u="sng" dirty="0"/>
              <a:t>Typ MU</a:t>
            </a:r>
            <a:r>
              <a:rPr lang="sk-SK" sz="2000" dirty="0"/>
              <a:t> – na úrovni projektu sa používa iba jeden typ MU (nedelia sa osobitne na MU výstupu, výsledku, resp. dopadu).</a:t>
            </a:r>
          </a:p>
          <a:p>
            <a:pPr algn="just"/>
            <a:r>
              <a:rPr lang="sk-SK" sz="2000" b="1" u="sng" dirty="0" smtClean="0"/>
              <a:t>Čas </a:t>
            </a:r>
            <a:r>
              <a:rPr lang="sk-SK" sz="2000" b="1" u="sng" dirty="0"/>
              <a:t>začiatku sledovania plnenia hodnoty </a:t>
            </a:r>
            <a:r>
              <a:rPr lang="sk-SK" sz="2000" b="1" u="sng" dirty="0" smtClean="0"/>
              <a:t>ukazovateľa </a:t>
            </a:r>
            <a:r>
              <a:rPr lang="sk-SK" sz="2000" dirty="0" smtClean="0"/>
              <a:t>– každý MU má určenú dobu začatia sledovania plnenia hodnoty (vyplýva z definície) – </a:t>
            </a:r>
          </a:p>
          <a:p>
            <a:pPr lvl="1" algn="just"/>
            <a:r>
              <a:rPr lang="sk-SK" sz="2000" dirty="0" smtClean="0"/>
              <a:t>monitoruje </a:t>
            </a:r>
            <a:r>
              <a:rPr lang="sk-SK" sz="2000" b="1" dirty="0" smtClean="0"/>
              <a:t>vstup/začiatok a priebeh realizácie </a:t>
            </a:r>
            <a:r>
              <a:rPr lang="sk-SK" sz="2000" dirty="0" smtClean="0"/>
              <a:t>projektu – monitoruje moment zapojenia subjektu/účastníka do aktivity/projektu</a:t>
            </a:r>
          </a:p>
          <a:p>
            <a:pPr lvl="1" algn="just"/>
            <a:r>
              <a:rPr lang="sk-SK" sz="2000" dirty="0" smtClean="0"/>
              <a:t>monitoruje </a:t>
            </a:r>
            <a:r>
              <a:rPr lang="sk-SK" sz="2000" b="1" dirty="0" smtClean="0"/>
              <a:t>stav v čase ukončenia aktivity/ukončenia účasti na projekt</a:t>
            </a:r>
            <a:r>
              <a:rPr lang="sk-SK" sz="2000" dirty="0" smtClean="0"/>
              <a:t>e (nevyhnutné zaznamenať najneskôr do 4 týždňov od ukončenia účasti) </a:t>
            </a:r>
          </a:p>
          <a:p>
            <a:pPr lvl="1" algn="just"/>
            <a:r>
              <a:rPr lang="sk-SK" sz="2000" dirty="0" smtClean="0"/>
              <a:t>monitoruje </a:t>
            </a:r>
            <a:r>
              <a:rPr lang="sk-SK" sz="2000" b="1" dirty="0" smtClean="0"/>
              <a:t>stav v časovom odstupe od ukončenia aktivity/projektu </a:t>
            </a:r>
            <a:r>
              <a:rPr lang="sk-SK" sz="2000" dirty="0" smtClean="0"/>
              <a:t>(6 mesiacov po, 12 mesiacov po – v závislosti od ukazovateľa – uvedené v definícii. Nemonitoruje sa stav počas mesiacov od ukončenia, ale stav po x mesiacoch od ukončenia)</a:t>
            </a:r>
            <a:endParaRPr lang="sk-SK" sz="2000" dirty="0"/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28082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rgbClr val="E46C0A"/>
                </a:solidFill>
              </a:rPr>
              <a:t>Iné údaje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92175"/>
            <a:ext cx="8186766" cy="4329113"/>
          </a:xfrm>
        </p:spPr>
        <p:txBody>
          <a:bodyPr/>
          <a:lstStyle/>
          <a:p>
            <a:r>
              <a:rPr lang="sk-SK" sz="1600" dirty="0" smtClean="0"/>
              <a:t>štatistické  </a:t>
            </a:r>
            <a:r>
              <a:rPr lang="sk-SK" sz="1600" dirty="0"/>
              <a:t>údaje získavané z jednotlivých projektov počas ich </a:t>
            </a:r>
            <a:r>
              <a:rPr lang="sk-SK" sz="1600" dirty="0" smtClean="0"/>
              <a:t>implementácie</a:t>
            </a:r>
          </a:p>
          <a:p>
            <a:r>
              <a:rPr lang="sk-SK" sz="1600" dirty="0"/>
              <a:t>rozsah požadovaných iných údajov definovaný v rámci výzvy</a:t>
            </a:r>
          </a:p>
          <a:p>
            <a:r>
              <a:rPr lang="sk-SK" sz="1600" dirty="0" smtClean="0"/>
              <a:t>nie </a:t>
            </a:r>
            <a:r>
              <a:rPr lang="sk-SK" sz="1600" dirty="0"/>
              <a:t>sú získavané prostredníctvom merateľných ukazovateľov projektu ale v priebehu implementácie projektu, na základe uzavretej zmluvy o poskytnutí NFP. </a:t>
            </a:r>
            <a:endParaRPr lang="sk-SK" sz="1600" dirty="0" smtClean="0"/>
          </a:p>
          <a:p>
            <a:r>
              <a:rPr lang="sk-SK" sz="1600" b="1" u="sng" dirty="0" smtClean="0"/>
              <a:t>žiadateľ </a:t>
            </a:r>
            <a:r>
              <a:rPr lang="sk-SK" sz="1600" b="1" u="sng" dirty="0"/>
              <a:t>neuvádza iné údaje v žiadosti o </a:t>
            </a:r>
            <a:r>
              <a:rPr lang="sk-SK" sz="1600" b="1" u="sng" dirty="0" smtClean="0"/>
              <a:t>NFP</a:t>
            </a:r>
          </a:p>
          <a:p>
            <a:r>
              <a:rPr lang="sk-SK" sz="1600" b="1" u="sng" dirty="0" smtClean="0"/>
              <a:t>žiadateľ nestanovuje cieľové hodnoty</a:t>
            </a:r>
          </a:p>
          <a:p>
            <a:r>
              <a:rPr lang="sk-SK" sz="1600" b="1" u="sng" dirty="0" smtClean="0"/>
              <a:t>za nedosiahnutie hodnoty, tzn. sledovaná dosiahnutá hodnota = 0, nie je uplatňovaný sankčný mechanizmus</a:t>
            </a:r>
            <a:endParaRPr lang="sk-SK" sz="1600" b="1" u="sng" dirty="0"/>
          </a:p>
          <a:p>
            <a:r>
              <a:rPr lang="sk-SK" sz="1600" dirty="0"/>
              <a:t>v</a:t>
            </a:r>
            <a:r>
              <a:rPr lang="sk-SK" sz="1600" dirty="0" smtClean="0"/>
              <a:t> </a:t>
            </a:r>
            <a:r>
              <a:rPr lang="sk-SK" sz="1600" dirty="0"/>
              <a:t>priebehu implementácie projektu môže byť rozsah požadovaných údajov vo vzťahu k merateľným ukazovateľom upravený (rozšírený, resp. zúžený) a poskytovanie týchto údajov bude prebiehať v súlade s podmienkami dohodnutými v zmluve o </a:t>
            </a:r>
            <a:r>
              <a:rPr lang="sk-SK" sz="1600" dirty="0" smtClean="0"/>
              <a:t>NFP</a:t>
            </a:r>
          </a:p>
        </p:txBody>
      </p:sp>
    </p:spTree>
    <p:extLst>
      <p:ext uri="{BB962C8B-B14F-4D97-AF65-F5344CB8AC3E}">
        <p14:creationId xmlns:p14="http://schemas.microsoft.com/office/powerpoint/2010/main" val="54093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420888"/>
            <a:ext cx="8186766" cy="1143000"/>
          </a:xfrm>
        </p:spPr>
        <p:txBody>
          <a:bodyPr rtlCol="0">
            <a:normAutofit/>
          </a:bodyPr>
          <a:lstStyle/>
          <a:p>
            <a:r>
              <a:rPr lang="sk-SK" b="1" dirty="0">
                <a:solidFill>
                  <a:srgbClr val="E46C0A"/>
                </a:solidFill>
              </a:rPr>
              <a:t>Ďakujeme za </a:t>
            </a:r>
            <a:r>
              <a:rPr lang="sk-SK" b="1" dirty="0" smtClean="0">
                <a:solidFill>
                  <a:srgbClr val="E46C0A"/>
                </a:solidFill>
              </a:rPr>
              <a:t>pozornosť.</a:t>
            </a:r>
            <a:endParaRPr lang="sk-SK" b="1" dirty="0">
              <a:solidFill>
                <a:srgbClr val="E46C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72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0609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>Projektové </a:t>
            </a: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merateľné ukazovatele</a:t>
            </a: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836712"/>
            <a:ext cx="8186766" cy="5184576"/>
          </a:xfrm>
        </p:spPr>
        <p:txBody>
          <a:bodyPr/>
          <a:lstStyle/>
          <a:p>
            <a:pPr algn="just"/>
            <a:r>
              <a:rPr lang="sk-SK" sz="2200" b="1" u="sng" dirty="0"/>
              <a:t>Čas splnenia cieľovej hodnoty </a:t>
            </a:r>
            <a:r>
              <a:rPr lang="sk-SK" sz="2200" b="1" u="sng" dirty="0" smtClean="0"/>
              <a:t>ukazovateľa:</a:t>
            </a:r>
          </a:p>
          <a:p>
            <a:pPr lvl="1" algn="just"/>
            <a:r>
              <a:rPr lang="sk-SK" sz="2200" b="1" dirty="0" smtClean="0"/>
              <a:t>konečný moment plnenia plánovaných cieľových hodnôt merateľných ukazovateľov:</a:t>
            </a:r>
          </a:p>
          <a:p>
            <a:pPr lvl="2" algn="just"/>
            <a:r>
              <a:rPr lang="pl-PL" i="1" dirty="0"/>
              <a:t>K = koniec realizácie </a:t>
            </a:r>
            <a:r>
              <a:rPr lang="pl-PL" i="1" dirty="0" smtClean="0"/>
              <a:t>projektu </a:t>
            </a:r>
          </a:p>
          <a:p>
            <a:pPr lvl="2" algn="just"/>
            <a:r>
              <a:rPr lang="pl-PL" i="1" dirty="0" smtClean="0"/>
              <a:t>U </a:t>
            </a:r>
            <a:r>
              <a:rPr lang="pl-PL" i="1" dirty="0"/>
              <a:t>= v rámci udržateľnosti </a:t>
            </a:r>
            <a:r>
              <a:rPr lang="pl-PL" i="1" dirty="0" smtClean="0"/>
              <a:t>projektu</a:t>
            </a:r>
          </a:p>
          <a:p>
            <a:pPr lvl="2" algn="just"/>
            <a:r>
              <a:rPr lang="pl-PL" i="1" dirty="0" smtClean="0"/>
              <a:t>kombinácia K, U</a:t>
            </a:r>
          </a:p>
          <a:p>
            <a:pPr marL="342900" lvl="2" indent="-342900" algn="just"/>
            <a:r>
              <a:rPr lang="sk-SK" sz="2200" b="1" u="sng" dirty="0"/>
              <a:t>Frekvencia merania:</a:t>
            </a:r>
          </a:p>
          <a:p>
            <a:pPr marL="814388" lvl="3" algn="just"/>
            <a:r>
              <a:rPr lang="sk-SK" sz="2200" b="1" dirty="0" smtClean="0"/>
              <a:t>časový </a:t>
            </a:r>
            <a:r>
              <a:rPr lang="sk-SK" sz="2200" b="1" dirty="0"/>
              <a:t>priebeh sledovania plnenia merateľných </a:t>
            </a:r>
            <a:r>
              <a:rPr lang="sk-SK" sz="2200" b="1" dirty="0" smtClean="0"/>
              <a:t>ukazovateľov</a:t>
            </a:r>
          </a:p>
          <a:p>
            <a:pPr marL="1162050" lvl="4" indent="-266700" algn="just">
              <a:buFont typeface="Arial" panose="020B0604020202020204" pitchFamily="34" charset="0"/>
              <a:buChar char="•"/>
            </a:pPr>
            <a:r>
              <a:rPr lang="sk-SK" sz="2400" i="1" dirty="0" smtClean="0"/>
              <a:t>priebežne – prostredníctvom:</a:t>
            </a:r>
          </a:p>
          <a:p>
            <a:pPr marL="1619250" lvl="5" indent="-266700" algn="just"/>
            <a:r>
              <a:rPr lang="sk-SK" sz="2400" i="1" dirty="0" smtClean="0"/>
              <a:t>doplňujúcich monitorovacích údajov k žiadosti o platbu a  </a:t>
            </a:r>
          </a:p>
          <a:p>
            <a:pPr marL="1619250" lvl="5" indent="-266700" algn="just"/>
            <a:r>
              <a:rPr lang="sk-SK" sz="2400" i="1" dirty="0" smtClean="0"/>
              <a:t>monitorovacích správ prijímateľa</a:t>
            </a:r>
            <a:endParaRPr lang="sk-SK" sz="2400" i="1" dirty="0"/>
          </a:p>
        </p:txBody>
      </p:sp>
    </p:spTree>
    <p:extLst>
      <p:ext uri="{BB962C8B-B14F-4D97-AF65-F5344CB8AC3E}">
        <p14:creationId xmlns:p14="http://schemas.microsoft.com/office/powerpoint/2010/main" val="347266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Projektové merateľné ukazovatele žiadosti o NFP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1700808"/>
            <a:ext cx="8186766" cy="2736304"/>
          </a:xfrm>
        </p:spPr>
        <p:txBody>
          <a:bodyPr/>
          <a:lstStyle/>
          <a:p>
            <a:pPr algn="just"/>
            <a:r>
              <a:rPr lang="sk-SK" dirty="0" smtClean="0"/>
              <a:t>časť </a:t>
            </a:r>
            <a:r>
              <a:rPr lang="sk-SK" dirty="0"/>
              <a:t>10.1 žiadosti o NFP - </a:t>
            </a:r>
            <a:r>
              <a:rPr lang="sk-SK" dirty="0" smtClean="0"/>
              <a:t>aktivity </a:t>
            </a:r>
            <a:r>
              <a:rPr lang="sk-SK" dirty="0"/>
              <a:t>projektu a očakávané merateľné </a:t>
            </a:r>
            <a:r>
              <a:rPr lang="sk-SK" dirty="0" smtClean="0"/>
              <a:t>ukazovatele</a:t>
            </a:r>
          </a:p>
          <a:p>
            <a:pPr marL="0" indent="0" algn="just">
              <a:buNone/>
            </a:pPr>
            <a:endParaRPr lang="sk-SK" dirty="0" smtClean="0"/>
          </a:p>
          <a:p>
            <a:pPr algn="just"/>
            <a:r>
              <a:rPr lang="sk-SK" dirty="0" smtClean="0"/>
              <a:t>časť 10.2</a:t>
            </a:r>
            <a:r>
              <a:rPr lang="sk-SK" dirty="0"/>
              <a:t> žiadosti o NFP -</a:t>
            </a:r>
            <a:r>
              <a:rPr lang="sk-SK" dirty="0" smtClean="0"/>
              <a:t> prehľad </a:t>
            </a:r>
            <a:r>
              <a:rPr lang="sk-SK" dirty="0"/>
              <a:t>merateľných ukazovateľov </a:t>
            </a:r>
            <a:r>
              <a:rPr lang="sk-SK" dirty="0" smtClean="0"/>
              <a:t>projektu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392446" cy="792088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300" dirty="0">
                <a:solidFill>
                  <a:schemeClr val="accent6">
                    <a:lumMod val="75000"/>
                  </a:schemeClr>
                </a:solidFill>
              </a:rPr>
              <a:t>Projektové merateľné ukazovatele žiadosti o NFP - časť 10.1 žiadosti o NFP - aktivity projektu a očakávané merateľné </a:t>
            </a:r>
            <a:r>
              <a:rPr lang="sk-SK" sz="2300" dirty="0" smtClean="0">
                <a:solidFill>
                  <a:schemeClr val="accent6">
                    <a:lumMod val="75000"/>
                  </a:schemeClr>
                </a:solidFill>
              </a:rPr>
              <a:t>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1052736"/>
            <a:ext cx="8186766" cy="4968552"/>
          </a:xfrm>
        </p:spPr>
        <p:txBody>
          <a:bodyPr/>
          <a:lstStyle/>
          <a:p>
            <a:pPr marL="0" indent="0" algn="just">
              <a:buNone/>
            </a:pPr>
            <a:r>
              <a:rPr lang="sk-SK" sz="1700" i="1" dirty="0" smtClean="0"/>
              <a:t>1. Typ </a:t>
            </a:r>
            <a:r>
              <a:rPr lang="sk-SK" sz="1700" i="1" dirty="0"/>
              <a:t>aktivity: tvorba, inovácia, realizácia vzdelávacích programov zameraných na zvýšenie, prírodovedných, matematických, environmentálnych, jazykových, IKT zručností vrátane finančnej gramotnosti vrátane podnikateľských vedomostí a ekonomického </a:t>
            </a:r>
            <a:r>
              <a:rPr lang="sk-SK" sz="1700" i="1" dirty="0" smtClean="0"/>
              <a:t>myslenia</a:t>
            </a:r>
            <a:r>
              <a:rPr lang="sk-SK" sz="1700" dirty="0" smtClean="0"/>
              <a:t> </a:t>
            </a:r>
          </a:p>
          <a:p>
            <a:pPr algn="just"/>
            <a:r>
              <a:rPr lang="sk-SK" sz="1700" dirty="0" smtClean="0"/>
              <a:t>žiadateľ </a:t>
            </a:r>
            <a:r>
              <a:rPr lang="sk-SK" sz="1700" dirty="0"/>
              <a:t>zadefinuje </a:t>
            </a:r>
            <a:r>
              <a:rPr lang="sk-SK" sz="1700" b="1" dirty="0"/>
              <a:t>v </a:t>
            </a:r>
            <a:r>
              <a:rPr lang="sk-SK" sz="1700" b="1" dirty="0" err="1" smtClean="0"/>
              <a:t>ŽoNFP</a:t>
            </a:r>
            <a:r>
              <a:rPr lang="sk-SK" sz="1700" b="1" dirty="0" smtClean="0"/>
              <a:t> v časti 9.1 jednu </a:t>
            </a:r>
            <a:r>
              <a:rPr lang="sk-SK" sz="1700" b="1" dirty="0"/>
              <a:t>aktivitu projektu </a:t>
            </a:r>
            <a:r>
              <a:rPr lang="sk-SK" sz="1700" dirty="0"/>
              <a:t>pre oprávnenú </a:t>
            </a:r>
            <a:r>
              <a:rPr lang="sk-SK" sz="1700" b="1" dirty="0"/>
              <a:t>cieľovú skupinu žiakov základných škôl vrátane žiakov </a:t>
            </a:r>
            <a:r>
              <a:rPr lang="sk-SK" sz="1700" b="1" dirty="0" smtClean="0"/>
              <a:t>so ŠVVP</a:t>
            </a:r>
          </a:p>
          <a:p>
            <a:pPr algn="just"/>
            <a:r>
              <a:rPr lang="sk-SK" sz="1700" dirty="0"/>
              <a:t>žiadateľ </a:t>
            </a:r>
            <a:r>
              <a:rPr lang="sk-SK" sz="1700" dirty="0" smtClean="0"/>
              <a:t>k tejto aktivite </a:t>
            </a:r>
            <a:r>
              <a:rPr lang="sk-SK" sz="1700" b="1" dirty="0" smtClean="0"/>
              <a:t>v </a:t>
            </a:r>
            <a:r>
              <a:rPr lang="sk-SK" sz="1700" b="1" dirty="0" err="1" smtClean="0"/>
              <a:t>ŽoNFP</a:t>
            </a:r>
            <a:r>
              <a:rPr lang="sk-SK" sz="1700" b="1" dirty="0" smtClean="0"/>
              <a:t> v časti 10.1 zadefinuje </a:t>
            </a:r>
            <a:r>
              <a:rPr lang="sk-SK" sz="1700" b="1" dirty="0"/>
              <a:t>plánované cieľové hodnoty </a:t>
            </a:r>
            <a:r>
              <a:rPr lang="sk-SK" sz="1700" dirty="0"/>
              <a:t>pre merateľné ukazovatele </a:t>
            </a:r>
            <a:r>
              <a:rPr lang="sk-SK" sz="1700" b="1" dirty="0"/>
              <a:t>P0451 </a:t>
            </a:r>
            <a:r>
              <a:rPr lang="sk-SK" sz="1700" dirty="0" smtClean="0"/>
              <a:t>Počet </a:t>
            </a:r>
            <a:r>
              <a:rPr lang="sk-SK" sz="1700" dirty="0"/>
              <a:t>účastníkov zapojených do aktivít zameraných na zlepšenie zručností a zvýšenie </a:t>
            </a:r>
            <a:r>
              <a:rPr lang="sk-SK" sz="1700" dirty="0" smtClean="0"/>
              <a:t>gramotnosti</a:t>
            </a:r>
            <a:r>
              <a:rPr lang="sk-SK" sz="1700" b="1" dirty="0" smtClean="0"/>
              <a:t>,  </a:t>
            </a:r>
            <a:r>
              <a:rPr lang="sk-SK" sz="1700" b="1" dirty="0"/>
              <a:t>P0455 </a:t>
            </a:r>
            <a:r>
              <a:rPr lang="sk-SK" sz="1700" dirty="0"/>
              <a:t>Počet účastníkov, ktorí absolvovali aktivity na zlepšenie zručností a zvýšenie </a:t>
            </a:r>
            <a:r>
              <a:rPr lang="sk-SK" sz="1700" dirty="0" smtClean="0"/>
              <a:t>gramotnosti </a:t>
            </a:r>
            <a:r>
              <a:rPr lang="sk-SK" sz="1700" b="1" dirty="0" smtClean="0"/>
              <a:t>a P0449</a:t>
            </a:r>
            <a:r>
              <a:rPr lang="sk-SK" sz="1700" dirty="0" smtClean="0"/>
              <a:t> </a:t>
            </a:r>
            <a:r>
              <a:rPr lang="sk-SK" sz="1700" dirty="0"/>
              <a:t>Počet účastníkov zapojených do aktivít na zlepšenie zručností a zvýšenie gramotnosti,  ktorým sa zlepšili kompetencie a zručnosti 6 mesiacov po absolvovaní programu</a:t>
            </a:r>
            <a:endParaRPr lang="sk-SK" sz="1700" dirty="0" smtClean="0"/>
          </a:p>
          <a:p>
            <a:pPr algn="just"/>
            <a:r>
              <a:rPr lang="sk-SK" sz="1700" dirty="0" smtClean="0"/>
              <a:t>merateľné </a:t>
            </a:r>
            <a:r>
              <a:rPr lang="sk-SK" sz="1700" dirty="0"/>
              <a:t>ukazovatele </a:t>
            </a:r>
            <a:r>
              <a:rPr lang="sk-SK" sz="1700" b="1" dirty="0"/>
              <a:t>P0278 </a:t>
            </a:r>
            <a:r>
              <a:rPr lang="sk-SK" sz="1700" dirty="0"/>
              <a:t>Počet pedagogických a odborných zamestnancov zapojených do aktivít na zvýšenie profesijných kompetencií </a:t>
            </a:r>
            <a:r>
              <a:rPr lang="sk-SK" sz="1700" b="1" dirty="0"/>
              <a:t>a P0279 </a:t>
            </a:r>
            <a:r>
              <a:rPr lang="sk-SK" sz="1700" dirty="0"/>
              <a:t>Počet pedagogických a odborných zamestnancov, ktorí si prostredníctvom aktivít zvýšili profesijné kompetencie</a:t>
            </a:r>
            <a:r>
              <a:rPr lang="sk-SK" sz="1700" b="1" dirty="0"/>
              <a:t>  k tejto aktivite nepriraďuje</a:t>
            </a:r>
            <a:r>
              <a:rPr lang="sk-SK" sz="1700" dirty="0"/>
              <a:t>, resp. pre </a:t>
            </a:r>
            <a:r>
              <a:rPr lang="sk-SK" sz="1700" dirty="0" err="1"/>
              <a:t>ne</a:t>
            </a:r>
            <a:r>
              <a:rPr lang="sk-SK" sz="1700" dirty="0"/>
              <a:t> definuje </a:t>
            </a:r>
            <a:r>
              <a:rPr lang="sk-SK" sz="1700" b="1" dirty="0"/>
              <a:t>cieľovú hodnotu “0</a:t>
            </a:r>
            <a:r>
              <a:rPr lang="sk-SK" sz="1700" b="1" dirty="0" smtClean="0"/>
              <a:t>”</a:t>
            </a:r>
          </a:p>
          <a:p>
            <a:pPr algn="just"/>
            <a:r>
              <a:rPr lang="sk-SK" sz="1700" b="1" dirty="0" smtClean="0"/>
              <a:t>zvolí typ závislosti merateľných ukazovateľov </a:t>
            </a:r>
            <a:r>
              <a:rPr lang="sk-SK" sz="1700" b="1" dirty="0"/>
              <a:t>- „maximálna hodnota“ </a:t>
            </a:r>
          </a:p>
        </p:txBody>
      </p:sp>
    </p:spTree>
    <p:extLst>
      <p:ext uri="{BB962C8B-B14F-4D97-AF65-F5344CB8AC3E}">
        <p14:creationId xmlns:p14="http://schemas.microsoft.com/office/powerpoint/2010/main" val="24937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63272" cy="72008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2300" dirty="0">
                <a:solidFill>
                  <a:schemeClr val="accent6">
                    <a:lumMod val="75000"/>
                  </a:schemeClr>
                </a:solidFill>
              </a:rPr>
              <a:t>Projektové merateľné ukazovatele žiadosti o NFP - časť 10.1 žiadosti o NFP - aktivity projektu a očakávané merateľné </a:t>
            </a:r>
            <a:r>
              <a:rPr lang="sk-SK" sz="2300" dirty="0" smtClean="0">
                <a:solidFill>
                  <a:schemeClr val="accent6">
                    <a:lumMod val="75000"/>
                  </a:schemeClr>
                </a:solidFill>
              </a:rPr>
              <a:t>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980728"/>
            <a:ext cx="8186766" cy="4896544"/>
          </a:xfrm>
        </p:spPr>
        <p:txBody>
          <a:bodyPr/>
          <a:lstStyle/>
          <a:p>
            <a:pPr marL="0" indent="0" algn="just">
              <a:buNone/>
            </a:pPr>
            <a:r>
              <a:rPr lang="sk-SK" sz="1800" i="1" dirty="0" smtClean="0"/>
              <a:t>2. Typ </a:t>
            </a:r>
            <a:r>
              <a:rPr lang="sk-SK" sz="1800" i="1" dirty="0"/>
              <a:t>aktivity: podpora rozvoja kľúčových kompetencií pedagogických a odborných zamestnancov vrátane oblasti jazykových a IKT zručností</a:t>
            </a:r>
            <a:r>
              <a:rPr lang="sk-SK" sz="1800" dirty="0" smtClean="0"/>
              <a:t> </a:t>
            </a:r>
          </a:p>
          <a:p>
            <a:pPr algn="just"/>
            <a:r>
              <a:rPr lang="sk-SK" sz="1800" dirty="0" smtClean="0"/>
              <a:t>žiadateľ </a:t>
            </a:r>
            <a:r>
              <a:rPr lang="sk-SK" sz="1800" dirty="0"/>
              <a:t>zadefinuje </a:t>
            </a:r>
            <a:r>
              <a:rPr lang="sk-SK" sz="1800" b="1" dirty="0"/>
              <a:t>v </a:t>
            </a:r>
            <a:r>
              <a:rPr lang="sk-SK" sz="1800" b="1" dirty="0" err="1" smtClean="0"/>
              <a:t>ŽoNFP</a:t>
            </a:r>
            <a:r>
              <a:rPr lang="sk-SK" sz="1800" b="1" dirty="0" smtClean="0"/>
              <a:t> </a:t>
            </a:r>
            <a:r>
              <a:rPr lang="sk-SK" sz="1800" b="1" dirty="0"/>
              <a:t>v časti 9.1</a:t>
            </a:r>
            <a:r>
              <a:rPr lang="sk-SK" sz="1800" b="1" dirty="0" smtClean="0"/>
              <a:t> </a:t>
            </a:r>
            <a:r>
              <a:rPr lang="sk-SK" sz="1800" b="1" dirty="0"/>
              <a:t>jednu aktivitu projektu </a:t>
            </a:r>
            <a:r>
              <a:rPr lang="sk-SK" sz="1800" dirty="0"/>
              <a:t>pre oprávnenú </a:t>
            </a:r>
            <a:r>
              <a:rPr lang="sk-SK" sz="1800" b="1" dirty="0"/>
              <a:t>cieľovú</a:t>
            </a:r>
            <a:r>
              <a:rPr lang="sk-SK" sz="1800" dirty="0"/>
              <a:t> </a:t>
            </a:r>
            <a:r>
              <a:rPr lang="sk-SK" sz="1800" b="1" dirty="0"/>
              <a:t>skupinu pedagogickí a odborní zamestnanci </a:t>
            </a:r>
            <a:r>
              <a:rPr lang="sk-SK" sz="1800" b="1" dirty="0" smtClean="0"/>
              <a:t>ZŠ</a:t>
            </a:r>
          </a:p>
          <a:p>
            <a:pPr algn="just"/>
            <a:r>
              <a:rPr lang="sk-SK" sz="1800" dirty="0" smtClean="0"/>
              <a:t>žiadateľ </a:t>
            </a:r>
            <a:r>
              <a:rPr lang="sk-SK" sz="1800" dirty="0"/>
              <a:t>k tejto aktivite v </a:t>
            </a:r>
            <a:r>
              <a:rPr lang="sk-SK" sz="1800" dirty="0" err="1" smtClean="0"/>
              <a:t>ŽoNFP</a:t>
            </a:r>
            <a:r>
              <a:rPr lang="sk-SK" sz="1800" dirty="0" smtClean="0"/>
              <a:t> </a:t>
            </a:r>
            <a:r>
              <a:rPr lang="sk-SK" sz="1800" b="1" dirty="0"/>
              <a:t>v časti 10.1</a:t>
            </a:r>
            <a:r>
              <a:rPr lang="sk-SK" sz="1800" dirty="0" smtClean="0"/>
              <a:t> </a:t>
            </a:r>
            <a:r>
              <a:rPr lang="sk-SK" sz="1800" b="1" dirty="0" smtClean="0"/>
              <a:t>zadefinuje </a:t>
            </a:r>
            <a:r>
              <a:rPr lang="sk-SK" sz="1800" b="1" dirty="0"/>
              <a:t>plánované cieľové hodnoty</a:t>
            </a:r>
            <a:r>
              <a:rPr lang="sk-SK" sz="1800" dirty="0"/>
              <a:t> pre merateľné ukazovatele </a:t>
            </a:r>
            <a:r>
              <a:rPr lang="sk-SK" sz="1800" b="1" dirty="0" smtClean="0"/>
              <a:t>P0278 </a:t>
            </a:r>
            <a:r>
              <a:rPr lang="sk-SK" sz="1800" dirty="0"/>
              <a:t>Počet pedagogických a odborných zamestnancov zapojených do aktivít na zvýšenie profesijných kompetencií</a:t>
            </a:r>
            <a:r>
              <a:rPr lang="sk-SK" sz="1800" b="1" dirty="0" smtClean="0"/>
              <a:t> </a:t>
            </a:r>
            <a:r>
              <a:rPr lang="sk-SK" sz="1800" b="1" dirty="0"/>
              <a:t>a </a:t>
            </a:r>
            <a:r>
              <a:rPr lang="sk-SK" sz="1800" b="1" dirty="0" smtClean="0"/>
              <a:t>P0279</a:t>
            </a:r>
            <a:r>
              <a:rPr lang="sk-SK" sz="1800" dirty="0" smtClean="0"/>
              <a:t> </a:t>
            </a:r>
            <a:r>
              <a:rPr lang="sk-SK" sz="1800" dirty="0"/>
              <a:t>Počet pedagogických a odborných zamestnancov, ktorí si prostredníctvom aktivít zvýšili profesijné kompetencie</a:t>
            </a:r>
            <a:endParaRPr lang="sk-SK" sz="1800" dirty="0" smtClean="0"/>
          </a:p>
          <a:p>
            <a:pPr algn="just"/>
            <a:r>
              <a:rPr lang="sk-SK" sz="1800" dirty="0" smtClean="0"/>
              <a:t>merateľné </a:t>
            </a:r>
            <a:r>
              <a:rPr lang="sk-SK" sz="1800" dirty="0"/>
              <a:t>ukazovatele </a:t>
            </a:r>
            <a:r>
              <a:rPr lang="sk-SK" sz="1800" b="1" dirty="0" smtClean="0"/>
              <a:t>P0451 </a:t>
            </a:r>
            <a:r>
              <a:rPr lang="sk-SK" sz="1800" dirty="0"/>
              <a:t>Počet účastníkov zapojených do aktivít zameraných na zlepšenie zručností a zvýšenie gramotnosti</a:t>
            </a:r>
            <a:r>
              <a:rPr lang="sk-SK" sz="1800" b="1" dirty="0" smtClean="0"/>
              <a:t>,  P0455 </a:t>
            </a:r>
            <a:r>
              <a:rPr lang="sk-SK" sz="1800" dirty="0"/>
              <a:t>Počet účastníkov, ktorí absolvovali aktivity na zlepšenie zručností a zvýšenie gramotnosti</a:t>
            </a:r>
            <a:r>
              <a:rPr lang="sk-SK" sz="1800" b="1" dirty="0" smtClean="0"/>
              <a:t> </a:t>
            </a:r>
            <a:r>
              <a:rPr lang="sk-SK" sz="1800" b="1" dirty="0"/>
              <a:t>a P0449 </a:t>
            </a:r>
            <a:r>
              <a:rPr lang="sk-SK" sz="1800" dirty="0"/>
              <a:t>Počet účastníkov zapojených do aktivít na zlepšenie zručností a zvýšenie gramotnosti,  ktorým sa zlepšili kompetencie a zručnosti 6 mesiacov po absolvovaní programu</a:t>
            </a:r>
          </a:p>
          <a:p>
            <a:pPr algn="just"/>
            <a:r>
              <a:rPr lang="sk-SK" sz="1800" b="1" dirty="0" smtClean="0"/>
              <a:t>k </a:t>
            </a:r>
            <a:r>
              <a:rPr lang="sk-SK" sz="1800" b="1" dirty="0"/>
              <a:t>tejto aktivite nepriraďuje</a:t>
            </a:r>
            <a:r>
              <a:rPr lang="sk-SK" sz="1800" dirty="0"/>
              <a:t>, resp. pre </a:t>
            </a:r>
            <a:r>
              <a:rPr lang="sk-SK" sz="1800" dirty="0" err="1"/>
              <a:t>ne</a:t>
            </a:r>
            <a:r>
              <a:rPr lang="sk-SK" sz="1800" dirty="0"/>
              <a:t> definuje </a:t>
            </a:r>
            <a:r>
              <a:rPr lang="sk-SK" sz="1800" b="1" dirty="0"/>
              <a:t>cieľovú hodnotu “0</a:t>
            </a:r>
            <a:endParaRPr lang="sk-SK" sz="1800" b="1" dirty="0" smtClean="0"/>
          </a:p>
          <a:p>
            <a:pPr algn="just"/>
            <a:r>
              <a:rPr lang="sk-SK" sz="1800" b="1" dirty="0" smtClean="0"/>
              <a:t>zvolí typ závislosti merateľných ukazovateľov </a:t>
            </a:r>
            <a:r>
              <a:rPr lang="sk-SK" sz="1800" b="1" dirty="0"/>
              <a:t>- „maximálna hodnota“ </a:t>
            </a:r>
          </a:p>
        </p:txBody>
      </p:sp>
    </p:spTree>
    <p:extLst>
      <p:ext uri="{BB962C8B-B14F-4D97-AF65-F5344CB8AC3E}">
        <p14:creationId xmlns:p14="http://schemas.microsoft.com/office/powerpoint/2010/main" val="149477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60648"/>
            <a:ext cx="8186766" cy="108012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Projektové merateľné ukazovatele žiadosti o NFP - časť 10.1 žiadosti o NFP - aktivity projektu a očakávané merateľné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ukazovatele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39552" y="1484784"/>
            <a:ext cx="8186766" cy="4392488"/>
          </a:xfrm>
        </p:spPr>
        <p:txBody>
          <a:bodyPr/>
          <a:lstStyle/>
          <a:p>
            <a:pPr marL="0" indent="0" algn="just">
              <a:buNone/>
            </a:pPr>
            <a:r>
              <a:rPr lang="sk-SK" sz="2000" i="1" dirty="0" smtClean="0"/>
              <a:t>3. Aktivita projektu „Riadenie/koordinácia projektu“</a:t>
            </a:r>
            <a:r>
              <a:rPr lang="sk-SK" sz="2000" dirty="0" smtClean="0"/>
              <a:t> </a:t>
            </a:r>
          </a:p>
          <a:p>
            <a:pPr algn="just"/>
            <a:r>
              <a:rPr lang="sk-SK" sz="2000" dirty="0" smtClean="0"/>
              <a:t>Žiadateľ zadefinuje </a:t>
            </a:r>
            <a:r>
              <a:rPr lang="sk-SK" sz="2000" b="1" dirty="0" smtClean="0"/>
              <a:t>v </a:t>
            </a:r>
            <a:r>
              <a:rPr lang="sk-SK" sz="2000" b="1" dirty="0" err="1" smtClean="0"/>
              <a:t>ŽoNFP</a:t>
            </a:r>
            <a:r>
              <a:rPr lang="sk-SK" sz="2000" b="1" dirty="0" smtClean="0"/>
              <a:t> </a:t>
            </a:r>
            <a:r>
              <a:rPr lang="sk-SK" sz="2000" b="1" dirty="0"/>
              <a:t>v časti 9.1 </a:t>
            </a:r>
            <a:r>
              <a:rPr lang="sk-SK" sz="2000" b="1" dirty="0" smtClean="0"/>
              <a:t>samostatnú aktivitu projektu „Riadenie/koordinácia projektu“</a:t>
            </a:r>
            <a:r>
              <a:rPr lang="sk-SK" sz="2000" dirty="0" smtClean="0"/>
              <a:t>. </a:t>
            </a:r>
          </a:p>
          <a:p>
            <a:pPr algn="just"/>
            <a:r>
              <a:rPr lang="sk-SK" sz="2000" dirty="0" smtClean="0"/>
              <a:t>aktivitu priradí k jednému z 2 povinných typov aktivít </a:t>
            </a:r>
          </a:p>
          <a:p>
            <a:pPr algn="just"/>
            <a:r>
              <a:rPr lang="sk-SK" sz="2000" dirty="0" smtClean="0"/>
              <a:t>žiadateľ </a:t>
            </a:r>
            <a:r>
              <a:rPr lang="sk-SK" sz="2000" dirty="0"/>
              <a:t>zadefinuje </a:t>
            </a:r>
            <a:r>
              <a:rPr lang="sk-SK" sz="2000" b="1" dirty="0"/>
              <a:t>v </a:t>
            </a:r>
            <a:r>
              <a:rPr lang="sk-SK" sz="2000" b="1" dirty="0" err="1" smtClean="0"/>
              <a:t>ŽoNFP</a:t>
            </a:r>
            <a:r>
              <a:rPr lang="sk-SK" sz="2000" b="1" dirty="0" smtClean="0"/>
              <a:t> </a:t>
            </a:r>
            <a:r>
              <a:rPr lang="sk-SK" sz="2000" b="1" dirty="0"/>
              <a:t>v časti 10.1 </a:t>
            </a:r>
            <a:r>
              <a:rPr lang="sk-SK" sz="2000" b="1" dirty="0" smtClean="0"/>
              <a:t>plánované </a:t>
            </a:r>
            <a:r>
              <a:rPr lang="sk-SK" sz="2000" b="1" dirty="0"/>
              <a:t>cieľové hodnoty pre všetky merateľné ukazovatele</a:t>
            </a:r>
            <a:r>
              <a:rPr lang="sk-SK" sz="2000" dirty="0"/>
              <a:t> zadefinované v prílohe č. 3 </a:t>
            </a:r>
            <a:r>
              <a:rPr lang="sk-SK" sz="2000" dirty="0" smtClean="0"/>
              <a:t>výzvy - </a:t>
            </a:r>
            <a:r>
              <a:rPr lang="nn-NO" sz="2000" b="1" dirty="0"/>
              <a:t>P0451, P0455, P0449, P0278, P0279</a:t>
            </a:r>
            <a:r>
              <a:rPr lang="sk-SK" sz="2000" dirty="0" smtClean="0"/>
              <a:t>  </a:t>
            </a:r>
            <a:r>
              <a:rPr lang="sk-SK" sz="2000" dirty="0"/>
              <a:t>(bez ohľadu na to, ku ktorému typu aktivity túto aktivitu projektu priradil). </a:t>
            </a:r>
            <a:endParaRPr lang="sk-SK" sz="2000" dirty="0" smtClean="0"/>
          </a:p>
          <a:p>
            <a:pPr algn="just"/>
            <a:r>
              <a:rPr lang="sk-SK" sz="2000" b="1" dirty="0" smtClean="0"/>
              <a:t>plánované </a:t>
            </a:r>
            <a:r>
              <a:rPr lang="sk-SK" sz="2000" b="1" dirty="0"/>
              <a:t>hodnoty budú v súlade tzn. totožné s hodnotami, ktoré zadefinoval k aktivitám projektu zameraným na podporu oprávnených cieľových </a:t>
            </a:r>
            <a:r>
              <a:rPr lang="sk-SK" sz="2000" b="1" dirty="0" smtClean="0"/>
              <a:t>skupín</a:t>
            </a:r>
            <a:endParaRPr lang="sk-SK" sz="2000" b="1" dirty="0"/>
          </a:p>
          <a:p>
            <a:pPr algn="just"/>
            <a:r>
              <a:rPr lang="sk-SK" sz="2000" b="1" dirty="0" smtClean="0"/>
              <a:t>zvolí typ závislosti merateľných ukazovateľov - „maximálna hodnota“ </a:t>
            </a:r>
            <a:endParaRPr lang="sk-SK" sz="2000" b="1" dirty="0"/>
          </a:p>
        </p:txBody>
      </p:sp>
    </p:spTree>
    <p:extLst>
      <p:ext uri="{BB962C8B-B14F-4D97-AF65-F5344CB8AC3E}">
        <p14:creationId xmlns:p14="http://schemas.microsoft.com/office/powerpoint/2010/main" val="35456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1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268760"/>
            <a:ext cx="8186766" cy="4660553"/>
          </a:xfrm>
        </p:spPr>
        <p:txBody>
          <a:bodyPr/>
          <a:lstStyle/>
          <a:p>
            <a:pPr algn="just"/>
            <a:r>
              <a:rPr lang="sk-SK" sz="2000" dirty="0"/>
              <a:t>Plánované/cieľové hodnoty merateľných ukazovateľov premietnuté do zmluvy o NFP sú </a:t>
            </a:r>
            <a:r>
              <a:rPr lang="sk-SK" sz="2000" dirty="0" smtClean="0"/>
              <a:t>záväzné </a:t>
            </a:r>
            <a:r>
              <a:rPr lang="sk-SK" sz="2000" dirty="0"/>
              <a:t>(nemennosť MU), pričom Zmluva o NFP upravuje aj postup pre prípad, ak Prijímateľ merateľné ukazovatele projektu nesplní, vrátane možnosti udelenia korekcie a odstúpenia od Zmluvy o NFP Poskytovateľom</a:t>
            </a:r>
            <a:r>
              <a:rPr lang="sk-SK" sz="2000" dirty="0" smtClean="0"/>
              <a:t>.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V rámci napĺňania hodnôt merateľných ukazovateľov projektu je v súlade so Zmluvou o NFP a VZP stanovená možná 5% miera odchýlky (tzn. ak Prijímateľ nedosiahol hodnotu merateľného ukazovateľa projektu </a:t>
            </a:r>
            <a:r>
              <a:rPr lang="sk-SK" sz="2000" b="1" u="sng" dirty="0"/>
              <a:t>uvedenej v schválenej žiadosti o NFP</a:t>
            </a:r>
            <a:r>
              <a:rPr lang="sk-SK" sz="2000" dirty="0"/>
              <a:t> s odchýlkou nepresahujúcou 5% oproti schválenej hodnote, takáto miera nenaplnenia hodnôt merateľných ukazovateľov projektu nemá za následok vykonanie sankcií voči Prijímateľovi).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47489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000" dirty="0">
                <a:solidFill>
                  <a:schemeClr val="accent6">
                    <a:lumMod val="75000"/>
                  </a:schemeClr>
                </a:solidFill>
              </a:rPr>
              <a:t>Implementácia projektu - sankčný mechanizmus </a:t>
            </a:r>
            <a:r>
              <a:rPr lang="sk-SK" sz="3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329113"/>
          </a:xfrm>
        </p:spPr>
        <p:txBody>
          <a:bodyPr/>
          <a:lstStyle/>
          <a:p>
            <a:pPr algn="just"/>
            <a:r>
              <a:rPr lang="sk-SK" sz="2000" dirty="0"/>
              <a:t>Ak Prijímateľ nedosiahol hodnotu merateľného ukazovateľa projektu </a:t>
            </a:r>
            <a:r>
              <a:rPr lang="sk-SK" sz="2000" b="1" u="sng" dirty="0"/>
              <a:t>uvedenej v schválenej žiadosti o NFP </a:t>
            </a:r>
            <a:r>
              <a:rPr lang="sk-SK" sz="2000" dirty="0"/>
              <a:t>s odchýlkou presahujúcou 5 % oproti schválenej hodnote, môže uplatniť Poskytovateľ voči Prijímateľovi finančné sankcie - a to úmerne so znížením hodnoty merateľného ukazovateľa projektu vo vzťahu k tým hlavným aktivitám, ktoré prispievajú k dosiahnutiu znižovaného merateľného ukazovateľa projektu</a:t>
            </a:r>
            <a:r>
              <a:rPr lang="sk-SK" sz="2000" dirty="0" smtClean="0"/>
              <a:t>.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Minimálna možná miera plnenia merateľného ukazovateľa (taká, ktorá neznamená porušenie zmluvných podmienok a nemá za následok odstúpenie od zmluvy a vrátenie celého NFP) je stanovená v závislosti od toho, či je </a:t>
            </a:r>
            <a:r>
              <a:rPr lang="sk-SK" sz="2000" dirty="0" smtClean="0"/>
              <a:t>vo </a:t>
            </a:r>
            <a:r>
              <a:rPr lang="sk-SK" sz="2000" dirty="0"/>
              <a:t>výzve daný merateľný ukazovateľ definovaný ako </a:t>
            </a:r>
            <a:r>
              <a:rPr lang="sk-SK" sz="2000" u="sng" dirty="0"/>
              <a:t>ukazovateľ s príznakom</a:t>
            </a:r>
            <a:r>
              <a:rPr lang="sk-SK" sz="2000" dirty="0"/>
              <a:t> alebo </a:t>
            </a:r>
            <a:r>
              <a:rPr lang="sk-SK" sz="2000" u="sng" dirty="0"/>
              <a:t>ukazovateľ bez príznaku</a:t>
            </a:r>
            <a:r>
              <a:rPr lang="sk-SK" sz="2000" dirty="0"/>
              <a:t>. </a:t>
            </a:r>
          </a:p>
          <a:p>
            <a:pPr>
              <a:buFont typeface="Arial" charset="0"/>
              <a:buNone/>
            </a:pPr>
            <a:endParaRPr lang="sk-SK" b="1" dirty="0" smtClean="0"/>
          </a:p>
        </p:txBody>
      </p:sp>
    </p:spTree>
    <p:extLst>
      <p:ext uri="{BB962C8B-B14F-4D97-AF65-F5344CB8AC3E}">
        <p14:creationId xmlns:p14="http://schemas.microsoft.com/office/powerpoint/2010/main" val="81516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1239</TotalTime>
  <Words>1562</Words>
  <Application>Microsoft Office PowerPoint</Application>
  <PresentationFormat>Prezentácia na obrazovke (4:3)</PresentationFormat>
  <Paragraphs>133</Paragraphs>
  <Slides>21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2</vt:i4>
      </vt:variant>
      <vt:variant>
        <vt:lpstr>Nadpisy snímok</vt:lpstr>
      </vt:variant>
      <vt:variant>
        <vt:i4>21</vt:i4>
      </vt:variant>
    </vt:vector>
  </HeadingPairs>
  <TitlesOfParts>
    <vt:vector size="26" baseType="lpstr">
      <vt:lpstr>Arial</vt:lpstr>
      <vt:lpstr>Calibri</vt:lpstr>
      <vt:lpstr>Wingdings</vt:lpstr>
      <vt:lpstr>Motív Office</vt:lpstr>
      <vt:lpstr>1_Motív Office</vt:lpstr>
      <vt:lpstr>MONITOROVANIE PROJEKTU </vt:lpstr>
      <vt:lpstr>Projektové merateľné ukazovatele</vt:lpstr>
      <vt:lpstr>Projektové merateľné ukazovatele</vt:lpstr>
      <vt:lpstr>Projektové merateľné ukazovatele žiadosti o NFP</vt:lpstr>
      <vt:lpstr>Projektové merateľné ukazovatele žiadosti o NFP - časť 10.1 žiadosti o NFP - aktivity projektu a očakávané merateľné ukazovatele</vt:lpstr>
      <vt:lpstr>Projektové merateľné ukazovatele žiadosti o NFP - časť 10.1 žiadosti o NFP - aktivity projektu a očakávané merateľné ukazovatele</vt:lpstr>
      <vt:lpstr>Projektové merateľné ukazovatele žiadosti o NFP - časť 10.1 žiadosti o NFP - aktivity projektu a očakávané merateľné ukazovatele</vt:lpstr>
      <vt:lpstr>Implementácia projektu - sankčný mechanizmus 1</vt:lpstr>
      <vt:lpstr>Implementácia projektu - sankčný mechanizmus 2</vt:lpstr>
      <vt:lpstr>Implementácia projektu - sankčný mechanizmus 3</vt:lpstr>
      <vt:lpstr>Implementácia projektu - sankčný mechanizmus 4</vt:lpstr>
      <vt:lpstr>Implementácia - sledovanie účastníkov na úrovni projektu = karta účastníka</vt:lpstr>
      <vt:lpstr>Implementácia - sledovanie účastníkov na úrovni projektu = karta účastníka</vt:lpstr>
      <vt:lpstr>Karta účastníka – legislatívna úprava</vt:lpstr>
      <vt:lpstr>Karta účastníka – legislatívna úprava</vt:lpstr>
      <vt:lpstr>Implementácia - sledovanie účastníkov na úrovni projektu = karta účastníka</vt:lpstr>
      <vt:lpstr>Karta účastníka a ukazovatele</vt:lpstr>
      <vt:lpstr>Relevancia projektu k horizontálnym princípom</vt:lpstr>
      <vt:lpstr>Relevancia projektu k horizontálnym princípom Podmienka poskytnutia príspevku č. 22</vt:lpstr>
      <vt:lpstr>Iné údaje</vt:lpstr>
      <vt:lpstr>Ďakujeme za pozornosť.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Rosinčinová Petra</dc:creator>
  <cp:lastModifiedBy>Rosinčinová Petra</cp:lastModifiedBy>
  <cp:revision>92</cp:revision>
  <cp:lastPrinted>2018-08-22T06:39:18Z</cp:lastPrinted>
  <dcterms:created xsi:type="dcterms:W3CDTF">2015-06-03T20:40:01Z</dcterms:created>
  <dcterms:modified xsi:type="dcterms:W3CDTF">2018-08-22T06:39:40Z</dcterms:modified>
</cp:coreProperties>
</file>