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1" r:id="rId3"/>
    <p:sldId id="262" r:id="rId4"/>
    <p:sldId id="263" r:id="rId5"/>
    <p:sldId id="277" r:id="rId6"/>
    <p:sldId id="265" r:id="rId7"/>
    <p:sldId id="268" r:id="rId8"/>
    <p:sldId id="266" r:id="rId9"/>
    <p:sldId id="273" r:id="rId10"/>
    <p:sldId id="278" r:id="rId11"/>
    <p:sldId id="274" r:id="rId12"/>
    <p:sldId id="275" r:id="rId13"/>
    <p:sldId id="276" r:id="rId14"/>
    <p:sldId id="279" r:id="rId15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993792-E28C-41C9-BCBC-F80789EF6685}" type="datetimeFigureOut">
              <a:rPr lang="sk-SK" smtClean="0"/>
              <a:t>22.8.2018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C4C85-E2C8-4940-B7CF-02DC52C9046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3453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22.8.2018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22.8.2018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22.8.2018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22.8.2018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22.8.2018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22.8.2018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22.8.2018</a:t>
            </a:fld>
            <a:endParaRPr lang="sk-SK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22.8.2018</a:t>
            </a:fld>
            <a:endParaRPr lang="sk-SK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22.8.2018</a:t>
            </a:fld>
            <a:endParaRPr lang="sk-SK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22.8.2018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22.8.2018</a:t>
            </a:fld>
            <a:endParaRPr lang="sk-SK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22.8.2018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sluzby.genpro.gov.sk/zoznam-odsudenych-pravnickych-osob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pvs.gov.sk/rpvs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fework.gov.sk/register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ntralnyregisterexekucii.sk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c.europa.eu/competition/state_aid/studies_reports/recovery.html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sluzby.genpro.gov.sk/zoznam-odsudenych-pravnickych-osob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pvs.gov.sk/rpv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851920" y="4071938"/>
            <a:ext cx="4849169" cy="1301278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600" b="1" dirty="0" smtClean="0"/>
              <a:t/>
            </a:r>
            <a:br>
              <a:rPr lang="sk-SK" sz="3600" b="1" dirty="0" smtClean="0"/>
            </a:br>
            <a:r>
              <a:rPr lang="sk-SK" sz="31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3100" b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sk-SK" sz="36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923928" y="3861048"/>
            <a:ext cx="4762872" cy="1853952"/>
          </a:xfrm>
        </p:spPr>
        <p:txBody>
          <a:bodyPr rtlCol="0">
            <a:normAutofit fontScale="85000" lnSpcReduction="1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sk-SK" b="1" dirty="0" smtClean="0">
                <a:solidFill>
                  <a:schemeClr val="tx1"/>
                </a:solidFill>
              </a:rPr>
              <a:t>Podmienky poskytnutia príspevku- výzva Čitateľská, matematická a prírodovedná gramotnosť v základnej škole</a:t>
            </a:r>
          </a:p>
        </p:txBody>
      </p:sp>
      <p:sp>
        <p:nvSpPr>
          <p:cNvPr id="6" name="BlokTextu 5"/>
          <p:cNvSpPr txBox="1"/>
          <p:nvPr/>
        </p:nvSpPr>
        <p:spPr>
          <a:xfrm>
            <a:off x="571500" y="6192838"/>
            <a:ext cx="264318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08.06.2018</a:t>
            </a:r>
            <a:endParaRPr lang="sk-SK" sz="14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1043608" y="116632"/>
            <a:ext cx="7920880" cy="5904656"/>
          </a:xfrm>
        </p:spPr>
        <p:txBody>
          <a:bodyPr/>
          <a:lstStyle/>
          <a:p>
            <a:pPr marL="0" lvl="0" indent="0" algn="just">
              <a:buNone/>
            </a:pP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Podmienka poskytnutia príspevku č. 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13,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že žiadateľ, ktorým je právnická osoba, nemá právoplatným rozsudkom uložený trest zákazu prijímať dotácie alebo subvencie,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prijímať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pomoc a podporu poskytovanú z fondov Európskej únie alebo trest zákazu účasti vo verejnom obstarávaní </a:t>
            </a:r>
            <a:endParaRPr lang="sk-SK" sz="1800" b="1" u="sng" dirty="0" smtClean="0">
              <a:solidFill>
                <a:srgbClr val="F79646">
                  <a:lumMod val="75000"/>
                </a:srgbClr>
              </a:solidFill>
            </a:endParaRPr>
          </a:p>
          <a:p>
            <a:pPr marL="0" lv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Žiadateľovi, ktorým je právnická osoba, nemôže byť právoplatným rozsudkom uložený trest zákazu prijímať dotácie alebo subvencie, </a:t>
            </a:r>
            <a:r>
              <a:rPr lang="sk-SK" sz="1800" dirty="0" smtClean="0">
                <a:solidFill>
                  <a:prstClr val="black"/>
                </a:solidFill>
              </a:rPr>
              <a:t>prijímať </a:t>
            </a:r>
            <a:r>
              <a:rPr lang="sk-SK" sz="1800" dirty="0">
                <a:solidFill>
                  <a:prstClr val="black"/>
                </a:solidFill>
              </a:rPr>
              <a:t>pomoc a podporu poskytovanú z fondov EÚ alebo </a:t>
            </a:r>
            <a:r>
              <a:rPr lang="sk-SK" sz="1800" dirty="0" smtClean="0">
                <a:solidFill>
                  <a:prstClr val="black"/>
                </a:solidFill>
              </a:rPr>
              <a:t>trest zákazu účasti </a:t>
            </a:r>
            <a:r>
              <a:rPr lang="sk-SK" sz="1800" dirty="0">
                <a:solidFill>
                  <a:prstClr val="black"/>
                </a:solidFill>
              </a:rPr>
              <a:t>vo verejnom obstarávaní podľa zákona o trestnej zodpovednosti právnických </a:t>
            </a:r>
            <a:r>
              <a:rPr lang="sk-SK" sz="1800" dirty="0" smtClean="0">
                <a:solidFill>
                  <a:prstClr val="black"/>
                </a:solidFill>
              </a:rPr>
              <a:t>osôb. </a:t>
            </a:r>
          </a:p>
          <a:p>
            <a:pPr marL="0" lv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Preukazuje sa čestným vyhlásením v časti 15 </a:t>
            </a:r>
            <a:r>
              <a:rPr lang="sk-SK" sz="1800" dirty="0" err="1">
                <a:solidFill>
                  <a:prstClr val="black"/>
                </a:solidFill>
              </a:rPr>
              <a:t>ŽoNFP</a:t>
            </a:r>
            <a:r>
              <a:rPr lang="sk-SK" sz="1800" dirty="0">
                <a:solidFill>
                  <a:prstClr val="black"/>
                </a:solidFill>
              </a:rPr>
              <a:t> a overuje sa v ITMS2014</a:t>
            </a:r>
            <a:r>
              <a:rPr lang="sk-SK" sz="1800" dirty="0" smtClean="0">
                <a:solidFill>
                  <a:prstClr val="black"/>
                </a:solidFill>
              </a:rPr>
              <a:t>+, </a:t>
            </a:r>
            <a:r>
              <a:rPr lang="sk-SK" sz="1800" dirty="0">
                <a:solidFill>
                  <a:prstClr val="black"/>
                </a:solidFill>
              </a:rPr>
              <a:t>príp. </a:t>
            </a:r>
            <a:r>
              <a:rPr lang="sk-SK" sz="1800" dirty="0">
                <a:solidFill>
                  <a:prstClr val="black"/>
                </a:solidFill>
                <a:hlinkClick r:id="rId3"/>
              </a:rPr>
              <a:t>https://</a:t>
            </a:r>
            <a:r>
              <a:rPr lang="sk-SK" sz="1800" dirty="0" smtClean="0">
                <a:solidFill>
                  <a:prstClr val="black"/>
                </a:solidFill>
                <a:hlinkClick r:id="rId3"/>
              </a:rPr>
              <a:t>esluzby.genpro.gov.sk/zoznam-odsudenych-pravnickych-osob</a:t>
            </a:r>
            <a:r>
              <a:rPr lang="sk-SK" sz="1800" dirty="0" smtClean="0">
                <a:solidFill>
                  <a:prstClr val="black"/>
                </a:solidFill>
              </a:rPr>
              <a:t>.</a:t>
            </a:r>
          </a:p>
          <a:p>
            <a:pPr marL="0" lvl="0" indent="0" algn="just">
              <a:buNone/>
            </a:pPr>
            <a:endParaRPr lang="sk-SK" sz="1800" dirty="0">
              <a:solidFill>
                <a:prstClr val="black"/>
              </a:solidFill>
            </a:endParaRPr>
          </a:p>
          <a:p>
            <a:pPr marL="0" lvl="0" indent="0" algn="just">
              <a:buNone/>
            </a:pP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Podmienka poskytnutia príspevku č. 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14,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že žiadateľ je zapísaný v registri partnerov verejného sektora podľa osobitného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predpisu</a:t>
            </a:r>
          </a:p>
          <a:p>
            <a:pPr mar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Žiadateľ musí byť zapísaný v registri partnerov verejného sektora (ak relevantné) najneskôr do momentu poskytnutia </a:t>
            </a:r>
            <a:r>
              <a:rPr lang="sk-SK" sz="1800" dirty="0" smtClean="0">
                <a:solidFill>
                  <a:prstClr val="black"/>
                </a:solidFill>
              </a:rPr>
              <a:t>súčinnosti, ak sa naňho táto povinnosť vzťahuje v zmysle osobitného predpisu. </a:t>
            </a:r>
          </a:p>
          <a:p>
            <a:pPr marL="0" indent="0" algn="just">
              <a:buNone/>
            </a:pPr>
            <a:r>
              <a:rPr lang="sk-SK" sz="1800" dirty="0" smtClean="0">
                <a:solidFill>
                  <a:prstClr val="black"/>
                </a:solidFill>
              </a:rPr>
              <a:t>Táto PPP sa nepreukazuje a </a:t>
            </a:r>
            <a:r>
              <a:rPr lang="sk-SK" sz="1800" dirty="0">
                <a:solidFill>
                  <a:prstClr val="black"/>
                </a:solidFill>
              </a:rPr>
              <a:t>overuje sa v ITMS2014</a:t>
            </a:r>
            <a:r>
              <a:rPr lang="sk-SK" sz="1800" dirty="0" smtClean="0">
                <a:solidFill>
                  <a:prstClr val="black"/>
                </a:solidFill>
              </a:rPr>
              <a:t>+, príp</a:t>
            </a:r>
            <a:r>
              <a:rPr lang="sk-SK" sz="1800" dirty="0">
                <a:solidFill>
                  <a:prstClr val="black"/>
                </a:solidFill>
              </a:rPr>
              <a:t>. </a:t>
            </a:r>
            <a:r>
              <a:rPr lang="sk-SK" sz="1800" dirty="0">
                <a:solidFill>
                  <a:prstClr val="black"/>
                </a:solidFill>
                <a:hlinkClick r:id="rId4"/>
              </a:rPr>
              <a:t>https://rpvs.gov.sk/rpvs</a:t>
            </a:r>
            <a:r>
              <a:rPr lang="sk-SK" sz="1800" dirty="0" smtClean="0">
                <a:solidFill>
                  <a:prstClr val="black"/>
                </a:solidFill>
                <a:hlinkClick r:id="rId4"/>
              </a:rPr>
              <a:t>/</a:t>
            </a:r>
            <a:r>
              <a:rPr lang="sk-SK" sz="1800" dirty="0" smtClean="0">
                <a:solidFill>
                  <a:prstClr val="black"/>
                </a:solidFill>
              </a:rPr>
              <a:t>.</a:t>
            </a:r>
          </a:p>
          <a:p>
            <a:pPr marL="0" indent="0" algn="just">
              <a:buNone/>
            </a:pPr>
            <a:endParaRPr lang="sk-SK" sz="1800" dirty="0">
              <a:solidFill>
                <a:prstClr val="black"/>
              </a:solidFill>
            </a:endParaRPr>
          </a:p>
          <a:p>
            <a:pPr marL="0" indent="0" algn="just">
              <a:buNone/>
            </a:pPr>
            <a:r>
              <a:rPr lang="sk-SK" sz="1800" dirty="0" smtClean="0">
                <a:solidFill>
                  <a:prstClr val="black"/>
                </a:solidFill>
              </a:rPr>
              <a:t>15 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62277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1043608" y="116632"/>
            <a:ext cx="7920880" cy="6152510"/>
          </a:xfrm>
        </p:spPr>
        <p:txBody>
          <a:bodyPr/>
          <a:lstStyle/>
          <a:p>
            <a:pPr marL="0" lvl="0" indent="0" algn="just">
              <a:buNone/>
            </a:pP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Podmienka poskytnutia príspevku č. 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16 ,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že projekt je realizovaný na oprávnenom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území</a:t>
            </a:r>
          </a:p>
          <a:p>
            <a:pPr marL="0" lv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Oprávneným miestom realizácie aktivít projektu sú všetky kraje SR - </a:t>
            </a:r>
            <a:r>
              <a:rPr lang="sk-SK" sz="1800" dirty="0" smtClean="0">
                <a:solidFill>
                  <a:prstClr val="black"/>
                </a:solidFill>
              </a:rPr>
              <a:t>geografická </a:t>
            </a:r>
            <a:r>
              <a:rPr lang="sk-SK" sz="1800" dirty="0">
                <a:solidFill>
                  <a:prstClr val="black"/>
                </a:solidFill>
              </a:rPr>
              <a:t>oprávnenosť žiadateľa (oprávnené miesto realizácie projektu) sa určuje prostredníctvom toho, z ktorého </a:t>
            </a:r>
            <a:r>
              <a:rPr lang="sk-SK" sz="1800" dirty="0" smtClean="0">
                <a:solidFill>
                  <a:prstClr val="black"/>
                </a:solidFill>
              </a:rPr>
              <a:t>regiónu SR pochádza </a:t>
            </a:r>
            <a:r>
              <a:rPr lang="sk-SK" sz="1800" dirty="0">
                <a:solidFill>
                  <a:prstClr val="black"/>
                </a:solidFill>
              </a:rPr>
              <a:t>cieľová skupina v </a:t>
            </a:r>
            <a:r>
              <a:rPr lang="sk-SK" sz="1800" dirty="0" smtClean="0">
                <a:solidFill>
                  <a:prstClr val="black"/>
                </a:solidFill>
              </a:rPr>
              <a:t>projekte. Pri </a:t>
            </a:r>
            <a:r>
              <a:rPr lang="sk-SK" sz="1800" dirty="0">
                <a:solidFill>
                  <a:prstClr val="black"/>
                </a:solidFill>
              </a:rPr>
              <a:t>žiakoch sa za rozhodujúce považuje </a:t>
            </a:r>
            <a:r>
              <a:rPr lang="sk-SK" sz="1800" dirty="0" smtClean="0">
                <a:solidFill>
                  <a:prstClr val="black"/>
                </a:solidFill>
              </a:rPr>
              <a:t>sídlo školy</a:t>
            </a:r>
            <a:r>
              <a:rPr lang="sk-SK" sz="1800" dirty="0">
                <a:solidFill>
                  <a:prstClr val="black"/>
                </a:solidFill>
              </a:rPr>
              <a:t>, ktorej sú žiakmi. Pokiaľ ide o cieľovú skupinu pedagogickí a odborní zamestnanci, rozhodujúce je územie kraja, v rámci ktorého sú </a:t>
            </a:r>
            <a:r>
              <a:rPr lang="sk-SK" sz="1800" dirty="0" smtClean="0">
                <a:solidFill>
                  <a:prstClr val="black"/>
                </a:solidFill>
              </a:rPr>
              <a:t>zamestnaní. </a:t>
            </a:r>
            <a:endParaRPr lang="sk-SK" sz="1800" dirty="0">
              <a:solidFill>
                <a:prstClr val="black"/>
              </a:solidFill>
            </a:endParaRPr>
          </a:p>
          <a:p>
            <a:pPr marL="0" lvl="0" indent="0" algn="just">
              <a:buNone/>
            </a:pPr>
            <a:r>
              <a:rPr lang="sk-SK" sz="1800" dirty="0" smtClean="0">
                <a:solidFill>
                  <a:prstClr val="black"/>
                </a:solidFill>
              </a:rPr>
              <a:t>Preukazuje </a:t>
            </a:r>
            <a:r>
              <a:rPr lang="sk-SK" sz="1800" dirty="0">
                <a:solidFill>
                  <a:prstClr val="black"/>
                </a:solidFill>
              </a:rPr>
              <a:t>sa a overuje sa </a:t>
            </a:r>
            <a:r>
              <a:rPr lang="sk-SK" sz="1800" dirty="0" smtClean="0">
                <a:solidFill>
                  <a:prstClr val="black"/>
                </a:solidFill>
              </a:rPr>
              <a:t>vo formulári </a:t>
            </a:r>
            <a:r>
              <a:rPr lang="sk-SK" sz="1800" dirty="0" err="1" smtClean="0">
                <a:solidFill>
                  <a:prstClr val="black"/>
                </a:solidFill>
              </a:rPr>
              <a:t>ŽoNFP</a:t>
            </a:r>
            <a:r>
              <a:rPr lang="sk-SK" sz="1800" dirty="0" smtClean="0">
                <a:solidFill>
                  <a:prstClr val="black"/>
                </a:solidFill>
              </a:rPr>
              <a:t> (bod 5 a 6). </a:t>
            </a:r>
            <a:endParaRPr lang="sk-SK" sz="18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sk-SK" sz="1800" dirty="0">
              <a:solidFill>
                <a:prstClr val="black"/>
              </a:solidFill>
            </a:endParaRPr>
          </a:p>
          <a:p>
            <a:pPr marL="0" lvl="0" indent="0" algn="just">
              <a:buNone/>
            </a:pP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Podmienka poskytnutia príspevku č. 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17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splnenia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kritérií pre výber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projektov</a:t>
            </a:r>
          </a:p>
          <a:p>
            <a:pPr marL="0" indent="0" algn="just">
              <a:buNone/>
            </a:pPr>
            <a:r>
              <a:rPr lang="sk-SK" sz="1800" dirty="0" err="1">
                <a:solidFill>
                  <a:prstClr val="black"/>
                </a:solidFill>
              </a:rPr>
              <a:t>ŽoNFP</a:t>
            </a:r>
            <a:r>
              <a:rPr lang="sk-SK" sz="1800" dirty="0">
                <a:solidFill>
                  <a:prstClr val="black"/>
                </a:solidFill>
              </a:rPr>
              <a:t> musí splniť kritériá pre výber projektov, ktoré boli schválené prostredníctvom monitorovacieho výboru pre OP ĽZ  a sú prílohou č. 9 výzvy. </a:t>
            </a:r>
          </a:p>
          <a:p>
            <a:pPr marL="0" indent="0" algn="just">
              <a:buNone/>
            </a:pPr>
            <a:r>
              <a:rPr lang="sk-SK" sz="1800" dirty="0" smtClean="0">
                <a:solidFill>
                  <a:prstClr val="black"/>
                </a:solidFill>
              </a:rPr>
              <a:t>V</a:t>
            </a:r>
            <a:r>
              <a:rPr lang="sk-SK" sz="1800" dirty="0">
                <a:solidFill>
                  <a:prstClr val="black"/>
                </a:solidFill>
              </a:rPr>
              <a:t> rámci výzvy sa aplikuje kritérium: Prínos k podpore najmenej rozvinutých </a:t>
            </a:r>
            <a:r>
              <a:rPr lang="sk-SK" sz="1800" dirty="0" smtClean="0">
                <a:solidFill>
                  <a:prstClr val="black"/>
                </a:solidFill>
              </a:rPr>
              <a:t>okresov. V</a:t>
            </a:r>
            <a:r>
              <a:rPr lang="sk-SK" sz="1800" dirty="0">
                <a:solidFill>
                  <a:prstClr val="black"/>
                </a:solidFill>
              </a:rPr>
              <a:t> rámci výzvy sa uplatňuje doplňujúce </a:t>
            </a:r>
            <a:r>
              <a:rPr lang="sk-SK" sz="1800" dirty="0" smtClean="0">
                <a:solidFill>
                  <a:prstClr val="black"/>
                </a:solidFill>
              </a:rPr>
              <a:t>kritérium Úroveň </a:t>
            </a:r>
            <a:r>
              <a:rPr lang="sk-SK" sz="1800" dirty="0">
                <a:solidFill>
                  <a:prstClr val="black"/>
                </a:solidFill>
              </a:rPr>
              <a:t>výchovno-vzdelávacích výsledkov žiakov školy vo vyučovacom predmete matematika dosiahnutá  v Testovaní </a:t>
            </a:r>
            <a:r>
              <a:rPr lang="sk-SK" sz="1800" dirty="0" smtClean="0">
                <a:solidFill>
                  <a:prstClr val="black"/>
                </a:solidFill>
              </a:rPr>
              <a:t>9. </a:t>
            </a:r>
          </a:p>
          <a:p>
            <a:pPr mar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Informácie potrebné k vyhodnoteniu doplňujúceho kritéria je žiadateľ povinný popísať vo formulári </a:t>
            </a:r>
            <a:r>
              <a:rPr lang="sk-SK" sz="1800" dirty="0" err="1">
                <a:solidFill>
                  <a:prstClr val="black"/>
                </a:solidFill>
              </a:rPr>
              <a:t>ŽoNFP</a:t>
            </a:r>
            <a:r>
              <a:rPr lang="sk-SK" sz="1800" dirty="0">
                <a:solidFill>
                  <a:prstClr val="black"/>
                </a:solidFill>
              </a:rPr>
              <a:t> (bod 7.2</a:t>
            </a:r>
            <a:r>
              <a:rPr lang="sk-SK" sz="1800" dirty="0" smtClean="0">
                <a:solidFill>
                  <a:prstClr val="black"/>
                </a:solidFill>
              </a:rPr>
              <a:t>). </a:t>
            </a:r>
            <a:endParaRPr lang="sk-SK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53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1043608" y="188640"/>
            <a:ext cx="7920880" cy="5904656"/>
          </a:xfrm>
        </p:spPr>
        <p:txBody>
          <a:bodyPr/>
          <a:lstStyle/>
          <a:p>
            <a:pPr marL="0" lvl="0" indent="0" algn="just">
              <a:buNone/>
            </a:pP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Podmienka poskytnutia príspevku č. 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18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relevantného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spôsobu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financovania</a:t>
            </a:r>
          </a:p>
          <a:p>
            <a:pPr marL="0" lv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V rámci tejto výzvy sa uplatňuje spôsob financovania prostredníctvom: refundácie, formou zálohových platieb, a/alebo formou kombinácie zálohových platieb a refundácie v súlade s platným Systémom finančného riadenia </a:t>
            </a:r>
            <a:r>
              <a:rPr lang="sk-SK" sz="1800" dirty="0" smtClean="0">
                <a:solidFill>
                  <a:prstClr val="black"/>
                </a:solidFill>
              </a:rPr>
              <a:t>EŠIF.  </a:t>
            </a:r>
          </a:p>
          <a:p>
            <a:pPr marL="0" lv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Táto podmienka nie je predmetom preukázania splnenia zo strany žiadateľa pri predložení žiadosti o NFP</a:t>
            </a:r>
            <a:r>
              <a:rPr lang="sk-SK" sz="1800" dirty="0" smtClean="0">
                <a:solidFill>
                  <a:prstClr val="black"/>
                </a:solidFill>
              </a:rPr>
              <a:t>.</a:t>
            </a:r>
          </a:p>
          <a:p>
            <a:pPr marL="0" lvl="0" indent="0" algn="just">
              <a:buNone/>
            </a:pPr>
            <a:endParaRPr lang="sk-SK" sz="1800" dirty="0">
              <a:solidFill>
                <a:prstClr val="black"/>
              </a:solidFill>
            </a:endParaRPr>
          </a:p>
          <a:p>
            <a:pPr marL="0" lvl="0" indent="0" algn="just">
              <a:buNone/>
            </a:pP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Podmienka </a:t>
            </a: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poskytnutia príspevku č. 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19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neporušenia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zákazu nelegálnej práce a nelegálneho zamestnávania žiadateľom za obdobie 5 rokov predchádzajúcich podaniu </a:t>
            </a:r>
            <a:r>
              <a:rPr lang="sk-SK" sz="1800" b="1" u="sng" dirty="0" err="1" smtClean="0">
                <a:solidFill>
                  <a:srgbClr val="F79646">
                    <a:lumMod val="75000"/>
                  </a:srgbClr>
                </a:solidFill>
              </a:rPr>
              <a:t>ŽoNFP</a:t>
            </a:r>
            <a:endParaRPr lang="sk-SK" sz="1800" b="1" u="sng" dirty="0" smtClean="0">
              <a:solidFill>
                <a:srgbClr val="F79646">
                  <a:lumMod val="75000"/>
                </a:srgbClr>
              </a:solidFill>
            </a:endParaRPr>
          </a:p>
          <a:p>
            <a:pPr marL="0" lv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Žiadateľ nesmie porušiť zákaz nelegálnej práce a nelegálneho zamestnávania podľa osobitného predpisu </a:t>
            </a:r>
            <a:r>
              <a:rPr lang="sk-SK" sz="1800" dirty="0" smtClean="0">
                <a:solidFill>
                  <a:prstClr val="black"/>
                </a:solidFill>
              </a:rPr>
              <a:t>za </a:t>
            </a:r>
            <a:r>
              <a:rPr lang="sk-SK" sz="1800" dirty="0">
                <a:solidFill>
                  <a:prstClr val="black"/>
                </a:solidFill>
              </a:rPr>
              <a:t>obdobie 5 rokov predchádzajúcich predloženiu žiadosti o NFP.</a:t>
            </a:r>
          </a:p>
          <a:p>
            <a:pPr marL="0" lvl="0" indent="0" algn="just">
              <a:buNone/>
            </a:pPr>
            <a:r>
              <a:rPr lang="sk-SK" sz="1800" dirty="0" smtClean="0">
                <a:solidFill>
                  <a:prstClr val="black"/>
                </a:solidFill>
              </a:rPr>
              <a:t>Preukazuje </a:t>
            </a:r>
            <a:r>
              <a:rPr lang="sk-SK" sz="1800" dirty="0">
                <a:solidFill>
                  <a:prstClr val="black"/>
                </a:solidFill>
              </a:rPr>
              <a:t>sa čestným vyhlásením v časti 15 </a:t>
            </a:r>
            <a:r>
              <a:rPr lang="sk-SK" sz="1800" dirty="0" err="1">
                <a:solidFill>
                  <a:prstClr val="black"/>
                </a:solidFill>
              </a:rPr>
              <a:t>ŽoNFP</a:t>
            </a:r>
            <a:r>
              <a:rPr lang="sk-SK" sz="1800" dirty="0">
                <a:solidFill>
                  <a:prstClr val="black"/>
                </a:solidFill>
              </a:rPr>
              <a:t> a overuje sa v ITMS2014</a:t>
            </a:r>
            <a:r>
              <a:rPr lang="sk-SK" sz="1800" dirty="0" smtClean="0">
                <a:solidFill>
                  <a:prstClr val="black"/>
                </a:solidFill>
              </a:rPr>
              <a:t>+, </a:t>
            </a:r>
            <a:r>
              <a:rPr lang="sk-SK" sz="1800" dirty="0">
                <a:solidFill>
                  <a:prstClr val="black"/>
                </a:solidFill>
              </a:rPr>
              <a:t>prípadne </a:t>
            </a:r>
            <a:r>
              <a:rPr lang="sk-SK" sz="1800" dirty="0">
                <a:solidFill>
                  <a:prstClr val="black"/>
                </a:solidFill>
                <a:hlinkClick r:id="rId3"/>
              </a:rPr>
              <a:t>http://www.safework.gov.sk/register</a:t>
            </a:r>
            <a:r>
              <a:rPr lang="sk-SK" sz="1800" dirty="0" smtClean="0">
                <a:solidFill>
                  <a:prstClr val="black"/>
                </a:solidFill>
                <a:hlinkClick r:id="rId3"/>
              </a:rPr>
              <a:t>/</a:t>
            </a:r>
            <a:r>
              <a:rPr lang="sk-SK" sz="1800" dirty="0" smtClean="0">
                <a:solidFill>
                  <a:prstClr val="black"/>
                </a:solidFill>
              </a:rPr>
              <a:t>.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33029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1043608" y="188640"/>
            <a:ext cx="7920880" cy="5904656"/>
          </a:xfrm>
        </p:spPr>
        <p:txBody>
          <a:bodyPr/>
          <a:lstStyle/>
          <a:p>
            <a:pPr marL="0" lvl="0" indent="0" algn="just">
              <a:buNone/>
            </a:pP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Podmienka poskytnutia príspevku č. 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20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týkajúca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sa štátnej pomoci a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vyplývajúca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zo schém štátnej pomoci/pomoci de </a:t>
            </a:r>
            <a:r>
              <a:rPr lang="sk-SK" sz="1800" b="1" u="sng" dirty="0" err="1" smtClean="0">
                <a:solidFill>
                  <a:srgbClr val="F79646">
                    <a:lumMod val="75000"/>
                  </a:srgbClr>
                </a:solidFill>
              </a:rPr>
              <a:t>minimis</a:t>
            </a:r>
            <a:endParaRPr lang="sk-SK" sz="1800" b="1" u="sng" dirty="0" smtClean="0">
              <a:solidFill>
                <a:srgbClr val="F79646">
                  <a:lumMod val="75000"/>
                </a:srgbClr>
              </a:solidFill>
            </a:endParaRPr>
          </a:p>
          <a:p>
            <a:pPr marL="0" lv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Oprávnené aktivity tak, ako sú stanovené touto výzvou nie sú poskytovaním štátnej pomoci a teda vo vzťahu k oprávneným aktivitám sa neuplatňujú pravidlá štátnej pomoci</a:t>
            </a:r>
            <a:r>
              <a:rPr lang="sk-SK" sz="1800" dirty="0" smtClean="0">
                <a:solidFill>
                  <a:prstClr val="black"/>
                </a:solidFill>
              </a:rPr>
              <a:t>. </a:t>
            </a:r>
            <a:r>
              <a:rPr lang="sk-SK" sz="1800" dirty="0" smtClean="0">
                <a:solidFill>
                  <a:srgbClr val="FF0000"/>
                </a:solidFill>
              </a:rPr>
              <a:t>Žiadateľ ju nepreukazuje a neoveruje sa.</a:t>
            </a:r>
          </a:p>
          <a:p>
            <a:pPr marL="0" lvl="0" indent="0" algn="just">
              <a:buNone/>
            </a:pPr>
            <a:endParaRPr lang="sk-SK" sz="1800" dirty="0">
              <a:solidFill>
                <a:prstClr val="black"/>
              </a:solidFill>
            </a:endParaRPr>
          </a:p>
          <a:p>
            <a:pPr marL="0" indent="0" algn="just">
              <a:buNone/>
            </a:pP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Podmienka poskytnutia príspevku č. 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21 -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Oprávnenosť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z hľadiska súladu s HP </a:t>
            </a:r>
            <a:endParaRPr lang="sk-SK" sz="1800" b="1" u="sng" dirty="0" smtClean="0">
              <a:solidFill>
                <a:srgbClr val="F79646">
                  <a:lumMod val="75000"/>
                </a:srgbClr>
              </a:solidFill>
            </a:endParaRPr>
          </a:p>
          <a:p>
            <a:pPr marL="0" indent="0" algn="just">
              <a:buNone/>
            </a:pPr>
            <a:r>
              <a:rPr lang="sk-SK" sz="1800" dirty="0" smtClean="0"/>
              <a:t>Viď bližšie v prezentácii </a:t>
            </a:r>
            <a:r>
              <a:rPr lang="sk-SK" sz="1800" dirty="0" smtClean="0"/>
              <a:t>k monitorovaniu</a:t>
            </a:r>
            <a:endParaRPr lang="sk-SK" sz="1800" dirty="0" smtClean="0"/>
          </a:p>
          <a:p>
            <a:pPr marL="0" indent="0" algn="just">
              <a:buNone/>
            </a:pPr>
            <a:endParaRPr lang="sk-SK" sz="1800" dirty="0"/>
          </a:p>
          <a:p>
            <a:pPr marL="0" indent="0">
              <a:buNone/>
            </a:pP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Podmienka poskytnutia príspevku č. 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21- Minimálna a maximálna výška príspevku</a:t>
            </a:r>
          </a:p>
          <a:p>
            <a:pPr marL="0" indent="0" algn="just">
              <a:buNone/>
            </a:pPr>
            <a:r>
              <a:rPr lang="sk-SK" sz="1800" dirty="0"/>
              <a:t>Min. výška NFP je 50 000 EUR a max. výška NFP je 200 000 EUR</a:t>
            </a:r>
          </a:p>
          <a:p>
            <a:pPr marL="0" indent="0">
              <a:buNone/>
            </a:pPr>
            <a:endParaRPr lang="sk-SK" sz="1800" b="1" dirty="0">
              <a:solidFill>
                <a:srgbClr val="F79646">
                  <a:lumMod val="75000"/>
                </a:srgbClr>
              </a:solidFill>
            </a:endParaRPr>
          </a:p>
          <a:p>
            <a:pPr marL="0" indent="0">
              <a:buNone/>
            </a:pPr>
            <a:endParaRPr lang="sk-SK" sz="1800" b="1" dirty="0" smtClean="0">
              <a:solidFill>
                <a:srgbClr val="F79646">
                  <a:lumMod val="75000"/>
                </a:srgbClr>
              </a:solidFill>
            </a:endParaRPr>
          </a:p>
          <a:p>
            <a:pPr marL="0" indent="0">
              <a:buNone/>
            </a:pP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Podmienka poskytnutia príspevku č. 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22 – Časová oprávnenosť realizácie projektu</a:t>
            </a:r>
          </a:p>
          <a:p>
            <a:pPr marL="0" indent="0" algn="just">
              <a:buNone/>
            </a:pPr>
            <a:r>
              <a:rPr lang="sk-SK" sz="1800" dirty="0"/>
              <a:t>Min. dĺžka </a:t>
            </a:r>
            <a:r>
              <a:rPr lang="sk-SK" sz="1800" dirty="0" smtClean="0"/>
              <a:t>realizácie aktivít je </a:t>
            </a:r>
            <a:r>
              <a:rPr lang="sk-SK" sz="1800" dirty="0"/>
              <a:t>12 mesiacov a max. 24 </a:t>
            </a:r>
            <a:r>
              <a:rPr lang="sk-SK" sz="1800" dirty="0" smtClean="0"/>
              <a:t>mesiacov </a:t>
            </a:r>
            <a:endParaRPr lang="sk-SK" sz="1800" dirty="0"/>
          </a:p>
          <a:p>
            <a:pPr marL="0" indent="0" algn="just">
              <a:buNone/>
            </a:pPr>
            <a:r>
              <a:rPr lang="sk-SK" sz="1800" dirty="0">
                <a:solidFill>
                  <a:srgbClr val="FF0000"/>
                </a:solidFill>
              </a:rPr>
              <a:t>Žiadateľ nepreukazuje samostatnou </a:t>
            </a:r>
            <a:r>
              <a:rPr lang="sk-SK" sz="1800" dirty="0" smtClean="0">
                <a:solidFill>
                  <a:srgbClr val="FF0000"/>
                </a:solidFill>
              </a:rPr>
              <a:t>prílohou</a:t>
            </a:r>
            <a:r>
              <a:rPr lang="sk-SK" sz="1800" dirty="0" smtClean="0"/>
              <a:t>.</a:t>
            </a:r>
            <a:endParaRPr lang="sk-SK" sz="1800" dirty="0"/>
          </a:p>
        </p:txBody>
      </p:sp>
    </p:spTree>
    <p:extLst>
      <p:ext uri="{BB962C8B-B14F-4D97-AF65-F5344CB8AC3E}">
        <p14:creationId xmlns:p14="http://schemas.microsoft.com/office/powerpoint/2010/main" val="329476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1043608" y="188640"/>
            <a:ext cx="7920880" cy="5904656"/>
          </a:xfrm>
        </p:spPr>
        <p:txBody>
          <a:bodyPr/>
          <a:lstStyle/>
          <a:p>
            <a:pPr marL="0" indent="0">
              <a:buNone/>
            </a:pPr>
            <a:endParaRPr lang="sk-SK" sz="1800" dirty="0" smtClean="0">
              <a:solidFill>
                <a:prstClr val="black"/>
              </a:solidFill>
            </a:endParaRPr>
          </a:p>
          <a:p>
            <a:pPr marL="0" lvl="0" indent="0" algn="just">
              <a:buNone/>
            </a:pP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Podmienka </a:t>
            </a: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poskytnutia príspevku č. 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25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zákazu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predloženia viacero </a:t>
            </a:r>
            <a:r>
              <a:rPr lang="sk-SK" sz="1800" b="1" u="sng" dirty="0" err="1">
                <a:solidFill>
                  <a:srgbClr val="F79646">
                    <a:lumMod val="75000"/>
                  </a:srgbClr>
                </a:solidFill>
              </a:rPr>
              <a:t>ŽoNFP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 vo vzťahu k prebiehajúcemu alebo ukončenému schvaľovaciemu procesu </a:t>
            </a:r>
            <a:r>
              <a:rPr lang="sk-SK" sz="1800" b="1" u="sng" dirty="0" err="1">
                <a:solidFill>
                  <a:srgbClr val="F79646">
                    <a:lumMod val="75000"/>
                  </a:srgbClr>
                </a:solidFill>
              </a:rPr>
              <a:t>ŽoNFP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 </a:t>
            </a:r>
            <a:endParaRPr lang="sk-SK" sz="1800" b="1" u="sng" dirty="0" smtClean="0">
              <a:solidFill>
                <a:srgbClr val="F79646">
                  <a:lumMod val="75000"/>
                </a:srgbClr>
              </a:solidFill>
            </a:endParaRPr>
          </a:p>
          <a:p>
            <a:pPr mar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Žiadateľ nie je oprávnený predložiť viacero </a:t>
            </a:r>
            <a:r>
              <a:rPr lang="sk-SK" sz="1800" dirty="0" err="1">
                <a:solidFill>
                  <a:prstClr val="black"/>
                </a:solidFill>
              </a:rPr>
              <a:t>ŽoNFP</a:t>
            </a:r>
            <a:r>
              <a:rPr lang="sk-SK" sz="1800" dirty="0">
                <a:solidFill>
                  <a:prstClr val="black"/>
                </a:solidFill>
              </a:rPr>
              <a:t> v rámci tejto výzvy resp. hodnotiaceho kola tejto výzvy pre rovnaké aktivity a zároveň rovnakú cieľovú </a:t>
            </a:r>
            <a:r>
              <a:rPr lang="sk-SK" sz="1800" dirty="0" smtClean="0">
                <a:solidFill>
                  <a:prstClr val="black"/>
                </a:solidFill>
              </a:rPr>
              <a:t>skupinu, </a:t>
            </a:r>
            <a:r>
              <a:rPr lang="sk-SK" sz="1800" dirty="0">
                <a:solidFill>
                  <a:prstClr val="black"/>
                </a:solidFill>
              </a:rPr>
              <a:t>ak konanie o predmetnej </a:t>
            </a:r>
            <a:r>
              <a:rPr lang="sk-SK" sz="1800" dirty="0" err="1">
                <a:solidFill>
                  <a:prstClr val="black"/>
                </a:solidFill>
              </a:rPr>
              <a:t>ŽoNFP</a:t>
            </a:r>
            <a:r>
              <a:rPr lang="sk-SK" sz="1800" dirty="0">
                <a:solidFill>
                  <a:prstClr val="black"/>
                </a:solidFill>
              </a:rPr>
              <a:t> stále trvá resp. bolo vydané Rozhodnutie o schválení </a:t>
            </a:r>
            <a:r>
              <a:rPr lang="sk-SK" sz="1800" dirty="0" err="1" smtClean="0">
                <a:solidFill>
                  <a:prstClr val="black"/>
                </a:solidFill>
              </a:rPr>
              <a:t>ŽoNFP</a:t>
            </a:r>
            <a:r>
              <a:rPr lang="sk-SK" sz="1800" dirty="0" smtClean="0">
                <a:solidFill>
                  <a:prstClr val="black"/>
                </a:solidFill>
              </a:rPr>
              <a:t>, </a:t>
            </a:r>
            <a:r>
              <a:rPr lang="sk-SK" sz="1800" dirty="0">
                <a:solidFill>
                  <a:prstClr val="black"/>
                </a:solidFill>
              </a:rPr>
              <a:t>nebolo vydané rozhodnutie, resp. rozhodnutie nie je ešte </a:t>
            </a:r>
            <a:r>
              <a:rPr lang="sk-SK" sz="1800" dirty="0" smtClean="0">
                <a:solidFill>
                  <a:prstClr val="black"/>
                </a:solidFill>
              </a:rPr>
              <a:t>právoplatné.</a:t>
            </a:r>
            <a:endParaRPr lang="sk-SK" sz="1800" dirty="0">
              <a:solidFill>
                <a:prstClr val="black"/>
              </a:solidFill>
            </a:endParaRPr>
          </a:p>
          <a:p>
            <a:pPr marL="0" lvl="0" indent="0" algn="just">
              <a:buNone/>
            </a:pPr>
            <a:r>
              <a:rPr lang="sk-SK" sz="1800" dirty="0" smtClean="0">
                <a:solidFill>
                  <a:prstClr val="black"/>
                </a:solidFill>
              </a:rPr>
              <a:t>Preukazuje sa a overuje sa </a:t>
            </a:r>
            <a:r>
              <a:rPr lang="sk-SK" sz="1800" dirty="0">
                <a:solidFill>
                  <a:prstClr val="black"/>
                </a:solidFill>
              </a:rPr>
              <a:t>čestným vyhlásením v časti 15 </a:t>
            </a:r>
            <a:r>
              <a:rPr lang="sk-SK" sz="1800" dirty="0" err="1" smtClean="0">
                <a:solidFill>
                  <a:prstClr val="black"/>
                </a:solidFill>
              </a:rPr>
              <a:t>ŽoNFP</a:t>
            </a:r>
            <a:r>
              <a:rPr lang="sk-SK" sz="1800" dirty="0" smtClean="0">
                <a:solidFill>
                  <a:prstClr val="black"/>
                </a:solidFill>
              </a:rPr>
              <a:t>.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27437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ástupný symbol obsahu 2"/>
          <p:cNvSpPr>
            <a:spLocks noGrp="1"/>
          </p:cNvSpPr>
          <p:nvPr>
            <p:ph idx="1"/>
          </p:nvPr>
        </p:nvSpPr>
        <p:spPr>
          <a:xfrm>
            <a:off x="1043608" y="188640"/>
            <a:ext cx="7920880" cy="5904656"/>
          </a:xfrm>
        </p:spPr>
        <p:txBody>
          <a:bodyPr/>
          <a:lstStyle/>
          <a:p>
            <a:pPr marL="0" indent="0" algn="just">
              <a:buNone/>
            </a:pPr>
            <a:r>
              <a:rPr lang="sk-SK" sz="2000" b="1" dirty="0" smtClean="0">
                <a:solidFill>
                  <a:schemeClr val="accent6">
                    <a:lumMod val="75000"/>
                  </a:schemeClr>
                </a:solidFill>
              </a:rPr>
              <a:t>Spôsoby predkladania </a:t>
            </a:r>
            <a:r>
              <a:rPr lang="sk-SK" sz="2000" b="1" dirty="0" err="1" smtClean="0">
                <a:solidFill>
                  <a:schemeClr val="accent6">
                    <a:lumMod val="75000"/>
                  </a:schemeClr>
                </a:solidFill>
              </a:rPr>
              <a:t>ŽoNFP</a:t>
            </a:r>
            <a:endParaRPr lang="sk-SK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sk-SK" sz="1800" dirty="0" smtClean="0"/>
              <a:t>Žiadateľ </a:t>
            </a:r>
            <a:r>
              <a:rPr lang="sk-SK" sz="1800" dirty="0"/>
              <a:t>je v zmysle § 19 zákona o príspevku z EŠIF povinný predložiť </a:t>
            </a:r>
            <a:r>
              <a:rPr lang="sk-SK" sz="1800" dirty="0" err="1"/>
              <a:t>ŽoNFP</a:t>
            </a:r>
            <a:r>
              <a:rPr lang="sk-SK" sz="1800" dirty="0"/>
              <a:t> </a:t>
            </a:r>
            <a:r>
              <a:rPr lang="sk-SK" sz="1800" u="sng" dirty="0"/>
              <a:t>riadne, včas a vo forme určenej poskytovateľom</a:t>
            </a:r>
            <a:r>
              <a:rPr lang="sk-SK" sz="1800" dirty="0"/>
              <a:t>, pričom všetky tieto tri </a:t>
            </a:r>
            <a:r>
              <a:rPr lang="sk-SK" sz="1800" dirty="0" smtClean="0"/>
              <a:t>podmienky </a:t>
            </a:r>
            <a:r>
              <a:rPr lang="sk-SK" sz="1800" dirty="0"/>
              <a:t>musia byť splnené súčasne. </a:t>
            </a:r>
          </a:p>
          <a:p>
            <a:pPr marL="0" indent="0" algn="just">
              <a:buNone/>
            </a:pPr>
            <a:r>
              <a:rPr lang="sk-SK" sz="1800" b="1" dirty="0" smtClean="0"/>
              <a:t>Žiadateľ </a:t>
            </a:r>
            <a:r>
              <a:rPr lang="sk-SK" sz="1800" b="1" dirty="0"/>
              <a:t>vypracuje formulár </a:t>
            </a:r>
            <a:r>
              <a:rPr lang="sk-SK" sz="1800" b="1" dirty="0" err="1"/>
              <a:t>ŽoNFP</a:t>
            </a:r>
            <a:r>
              <a:rPr lang="sk-SK" sz="1800" b="1" dirty="0"/>
              <a:t> </a:t>
            </a:r>
            <a:r>
              <a:rPr lang="sk-SK" sz="1800" b="1" dirty="0" smtClean="0"/>
              <a:t>prostredníctvom </a:t>
            </a:r>
            <a:r>
              <a:rPr lang="sk-SK" sz="1800" b="1" dirty="0"/>
              <a:t>verejnej časti ITMS2014+ vyplnením elektronického formulára </a:t>
            </a:r>
            <a:r>
              <a:rPr lang="sk-SK" sz="1800" b="1" dirty="0" err="1" smtClean="0"/>
              <a:t>ŽoNFP</a:t>
            </a:r>
            <a:r>
              <a:rPr lang="sk-SK" sz="1800" b="1" dirty="0" smtClean="0"/>
              <a:t> a </a:t>
            </a:r>
            <a:r>
              <a:rPr lang="sk-SK" sz="1800" b="1" dirty="0"/>
              <a:t>následne k nemu </a:t>
            </a:r>
            <a:r>
              <a:rPr lang="sk-SK" sz="1800" b="1" dirty="0" smtClean="0"/>
              <a:t>pripojí </a:t>
            </a:r>
            <a:r>
              <a:rPr lang="sk-SK" sz="1800" b="1" dirty="0"/>
              <a:t>elektronické verzie všetkých povinných </a:t>
            </a:r>
            <a:r>
              <a:rPr lang="sk-SK" sz="1800" b="1" dirty="0" smtClean="0"/>
              <a:t>príloh.</a:t>
            </a:r>
          </a:p>
          <a:p>
            <a:pPr marL="0" indent="0" algn="just">
              <a:buNone/>
            </a:pPr>
            <a:r>
              <a:rPr lang="sk-SK" sz="1800" b="1" dirty="0" smtClean="0"/>
              <a:t>Žiadateľ </a:t>
            </a:r>
            <a:r>
              <a:rPr lang="sk-SK" sz="1800" b="1" dirty="0"/>
              <a:t>predkladá </a:t>
            </a:r>
            <a:r>
              <a:rPr lang="sk-SK" sz="1800" b="1" dirty="0" err="1"/>
              <a:t>ŽoNFP</a:t>
            </a:r>
            <a:r>
              <a:rPr lang="sk-SK" sz="1800" b="1" dirty="0"/>
              <a:t> </a:t>
            </a:r>
            <a:r>
              <a:rPr lang="sk-SK" sz="1800" b="1" dirty="0" smtClean="0"/>
              <a:t>elektronicky </a:t>
            </a:r>
            <a:r>
              <a:rPr lang="sk-SK" sz="1800" b="1" dirty="0"/>
              <a:t>prostredníctvom systému ITMS2014+ spolu s prílohami a zároveň písomne bez príloh</a:t>
            </a:r>
            <a:r>
              <a:rPr lang="sk-SK" sz="1800" b="1" dirty="0" smtClean="0"/>
              <a:t>.</a:t>
            </a:r>
          </a:p>
          <a:p>
            <a:pPr marL="0" indent="0" algn="just">
              <a:buNone/>
            </a:pPr>
            <a:r>
              <a:rPr lang="sk-SK" sz="1800" b="1" dirty="0" smtClean="0"/>
              <a:t>Za </a:t>
            </a:r>
            <a:r>
              <a:rPr lang="sk-SK" sz="1800" b="1" dirty="0"/>
              <a:t>písomné predloženie </a:t>
            </a:r>
            <a:r>
              <a:rPr lang="sk-SK" sz="1800" b="1" dirty="0" err="1"/>
              <a:t>ŽoNFP</a:t>
            </a:r>
            <a:r>
              <a:rPr lang="sk-SK" sz="1800" b="1" dirty="0"/>
              <a:t> sa považuje podanie do elektronickej schránky poskytovateľa (priamo z prostredia ITMS2014+) zriadenej v rámci Ústredného portálu verejnej správy alebo predloženie </a:t>
            </a:r>
            <a:r>
              <a:rPr lang="sk-SK" sz="1800" b="1" dirty="0" err="1"/>
              <a:t>ŽoNFP</a:t>
            </a:r>
            <a:r>
              <a:rPr lang="sk-SK" sz="1800" b="1" dirty="0"/>
              <a:t> v listinnej podobe v jednom origináli. </a:t>
            </a:r>
            <a:endParaRPr lang="sk-SK" sz="1800" b="1" dirty="0" smtClean="0"/>
          </a:p>
          <a:p>
            <a:pPr marL="0" indent="0" algn="just">
              <a:buNone/>
            </a:pPr>
            <a:r>
              <a:rPr lang="sk-SK" sz="1800" dirty="0" smtClean="0"/>
              <a:t>V </a:t>
            </a:r>
            <a:r>
              <a:rPr lang="sk-SK" sz="1800" dirty="0"/>
              <a:t>prípade, že sa žiadateľ v rámci písomného predloženia rozhodne predložiť </a:t>
            </a:r>
            <a:r>
              <a:rPr lang="sk-SK" sz="1800" dirty="0" err="1"/>
              <a:t>ŽoNFP</a:t>
            </a:r>
            <a:r>
              <a:rPr lang="sk-SK" sz="1800" dirty="0"/>
              <a:t> v listinnej podobe, vytlačí zo systému ITMS2014+ písomnú formu vyplneného formulára </a:t>
            </a:r>
            <a:r>
              <a:rPr lang="sk-SK" sz="1800" dirty="0" err="1" smtClean="0"/>
              <a:t>ŽoNFP</a:t>
            </a:r>
            <a:r>
              <a:rPr lang="sk-SK" sz="1800" dirty="0" smtClean="0"/>
              <a:t>, </a:t>
            </a:r>
            <a:r>
              <a:rPr lang="sk-SK" sz="1800" dirty="0"/>
              <a:t>opatrí ju odtlačkom pečiatky (v prípade, že žiadateľ má povinnosť používať pečiatku) a podpísanú štatutárnym orgánom žiadateľa, resp. splnomocnenou osobou predloží v jednom origináli na </a:t>
            </a:r>
            <a:r>
              <a:rPr lang="sk-SK" sz="1800" dirty="0" smtClean="0"/>
              <a:t>adresu uvedenú vo výzve.</a:t>
            </a:r>
            <a:endParaRPr lang="sk-SK" sz="18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objekt pre obsah 8"/>
          <p:cNvSpPr>
            <a:spLocks noGrp="1"/>
          </p:cNvSpPr>
          <p:nvPr>
            <p:ph idx="1"/>
          </p:nvPr>
        </p:nvSpPr>
        <p:spPr>
          <a:xfrm>
            <a:off x="1000980" y="332656"/>
            <a:ext cx="7992888" cy="5760640"/>
          </a:xfrm>
        </p:spPr>
        <p:txBody>
          <a:bodyPr/>
          <a:lstStyle/>
          <a:p>
            <a:pPr marL="0" lvl="0" indent="0" algn="just">
              <a:buNone/>
            </a:pPr>
            <a:r>
              <a:rPr lang="sk-SK" sz="2000" b="1" dirty="0" smtClean="0">
                <a:solidFill>
                  <a:srgbClr val="F79646">
                    <a:lumMod val="75000"/>
                  </a:srgbClr>
                </a:solidFill>
              </a:rPr>
              <a:t>Podmienky poskytnutia príspevku (PPP)</a:t>
            </a:r>
          </a:p>
          <a:p>
            <a:pPr marL="0" lvl="0" indent="0" algn="just">
              <a:buNone/>
            </a:pPr>
            <a:endParaRPr lang="sk-SK" sz="1800" b="1" dirty="0" smtClean="0">
              <a:solidFill>
                <a:srgbClr val="F79646">
                  <a:lumMod val="75000"/>
                </a:srgbClr>
              </a:solidFill>
            </a:endParaRPr>
          </a:p>
          <a:p>
            <a:pPr marL="0" lvl="0" indent="0" algn="just">
              <a:buNone/>
            </a:pPr>
            <a:r>
              <a:rPr lang="sk-SK" sz="1800" dirty="0" smtClean="0">
                <a:solidFill>
                  <a:prstClr val="black"/>
                </a:solidFill>
              </a:rPr>
              <a:t>PPP sú súborom podmienok overovaných poskytovateľom v procese schvaľovania </a:t>
            </a:r>
            <a:r>
              <a:rPr lang="sk-SK" sz="1800" dirty="0" err="1" smtClean="0">
                <a:solidFill>
                  <a:prstClr val="black"/>
                </a:solidFill>
              </a:rPr>
              <a:t>ŽoNFP</a:t>
            </a:r>
            <a:r>
              <a:rPr lang="sk-SK" sz="1800" dirty="0" smtClean="0">
                <a:solidFill>
                  <a:prstClr val="black"/>
                </a:solidFill>
              </a:rPr>
              <a:t>. Poskytovateľ je oprávnený opakovane overovať plnenie PPP aj v procese implementácie projektu, resp. platnosti a účinnosti zmluvy o poskytnutí NFP. </a:t>
            </a:r>
          </a:p>
          <a:p>
            <a:pPr marL="0" lvl="0" indent="0" algn="just">
              <a:buNone/>
            </a:pPr>
            <a:r>
              <a:rPr lang="sk-SK" sz="1800" dirty="0" smtClean="0">
                <a:solidFill>
                  <a:prstClr val="black"/>
                </a:solidFill>
              </a:rPr>
              <a:t>PPP preukazuje žiadateľ najmä vložením </a:t>
            </a:r>
            <a:r>
              <a:rPr lang="sk-SK" sz="1800" dirty="0" err="1" smtClean="0">
                <a:solidFill>
                  <a:prstClr val="black"/>
                </a:solidFill>
              </a:rPr>
              <a:t>oskenovaného</a:t>
            </a:r>
            <a:r>
              <a:rPr lang="sk-SK" sz="1800" dirty="0" smtClean="0">
                <a:solidFill>
                  <a:prstClr val="black"/>
                </a:solidFill>
              </a:rPr>
              <a:t> listinného dokumentu do ITMS2014+ ako prílohu </a:t>
            </a:r>
            <a:r>
              <a:rPr lang="sk-SK" sz="1800" dirty="0" err="1" smtClean="0">
                <a:solidFill>
                  <a:prstClr val="black"/>
                </a:solidFill>
              </a:rPr>
              <a:t>ŽoNFP</a:t>
            </a:r>
            <a:r>
              <a:rPr lang="sk-SK" sz="1800" dirty="0" smtClean="0">
                <a:solidFill>
                  <a:prstClr val="black"/>
                </a:solidFill>
              </a:rPr>
              <a:t>, alebo čestným vyhlásením v časti 15 </a:t>
            </a:r>
            <a:r>
              <a:rPr lang="sk-SK" sz="1800" dirty="0" err="1" smtClean="0">
                <a:solidFill>
                  <a:prstClr val="black"/>
                </a:solidFill>
              </a:rPr>
              <a:t>ŽoNFP</a:t>
            </a:r>
            <a:r>
              <a:rPr lang="sk-SK" sz="1800" dirty="0" smtClean="0">
                <a:solidFill>
                  <a:prstClr val="black"/>
                </a:solidFill>
              </a:rPr>
              <a:t>.  </a:t>
            </a:r>
          </a:p>
          <a:p>
            <a:pPr marL="0" lvl="0" indent="0" algn="just">
              <a:buNone/>
            </a:pPr>
            <a:r>
              <a:rPr lang="sk-SK" sz="1800" dirty="0" smtClean="0">
                <a:solidFill>
                  <a:prstClr val="black"/>
                </a:solidFill>
              </a:rPr>
              <a:t>V prípade, ak </a:t>
            </a:r>
            <a:r>
              <a:rPr lang="sk-SK" sz="1800" dirty="0">
                <a:solidFill>
                  <a:prstClr val="black"/>
                </a:solidFill>
              </a:rPr>
              <a:t>žiadateľ zistí v elektronických verejných registroch </a:t>
            </a:r>
            <a:r>
              <a:rPr lang="sk-SK" sz="1800" dirty="0" smtClean="0">
                <a:solidFill>
                  <a:prstClr val="black"/>
                </a:solidFill>
              </a:rPr>
              <a:t>alebo v ITMS </a:t>
            </a:r>
            <a:r>
              <a:rPr lang="sk-SK" sz="1800" dirty="0">
                <a:solidFill>
                  <a:prstClr val="black"/>
                </a:solidFill>
              </a:rPr>
              <a:t>2014+ </a:t>
            </a:r>
            <a:r>
              <a:rPr lang="sk-SK" sz="1800" dirty="0" smtClean="0">
                <a:solidFill>
                  <a:prstClr val="black"/>
                </a:solidFill>
              </a:rPr>
              <a:t>nesúlad (nesprávne resp. neúplné údaje) </a:t>
            </a:r>
            <a:r>
              <a:rPr lang="sk-SK" sz="1800" dirty="0">
                <a:solidFill>
                  <a:prstClr val="black"/>
                </a:solidFill>
              </a:rPr>
              <a:t>s </a:t>
            </a:r>
            <a:r>
              <a:rPr lang="sk-SK" sz="1800" dirty="0" smtClean="0">
                <a:solidFill>
                  <a:prstClr val="black"/>
                </a:solidFill>
              </a:rPr>
              <a:t>niektorou PPP, </a:t>
            </a:r>
            <a:r>
              <a:rPr lang="sk-SK" sz="1800" dirty="0">
                <a:solidFill>
                  <a:prstClr val="black"/>
                </a:solidFill>
              </a:rPr>
              <a:t>je oprávnený predložiť </a:t>
            </a:r>
            <a:r>
              <a:rPr lang="sk-SK" sz="1800" dirty="0" smtClean="0">
                <a:solidFill>
                  <a:prstClr val="black"/>
                </a:solidFill>
              </a:rPr>
              <a:t>poskytovateľovi dokument (resp. zdôvodnenie nesprávnych/neúplných údajov) preukazujúci </a:t>
            </a:r>
            <a:r>
              <a:rPr lang="sk-SK" sz="1800" dirty="0">
                <a:solidFill>
                  <a:prstClr val="black"/>
                </a:solidFill>
              </a:rPr>
              <a:t>splnenie danej </a:t>
            </a:r>
            <a:r>
              <a:rPr lang="sk-SK" sz="1800" dirty="0" smtClean="0">
                <a:solidFill>
                  <a:prstClr val="black"/>
                </a:solidFill>
              </a:rPr>
              <a:t>PPP (resp</a:t>
            </a:r>
            <a:r>
              <a:rPr lang="sk-SK" sz="1800" dirty="0">
                <a:solidFill>
                  <a:prstClr val="black"/>
                </a:solidFill>
              </a:rPr>
              <a:t>. zdôvodnenie absencie dokumentu) aj bez výzvy na doplnenie </a:t>
            </a:r>
            <a:r>
              <a:rPr lang="sk-SK" sz="1800" dirty="0" err="1">
                <a:solidFill>
                  <a:prstClr val="black"/>
                </a:solidFill>
              </a:rPr>
              <a:t>ŽoNFP</a:t>
            </a:r>
            <a:r>
              <a:rPr lang="sk-SK" sz="1800" dirty="0">
                <a:solidFill>
                  <a:prstClr val="black"/>
                </a:solidFill>
              </a:rPr>
              <a:t>, ako súčasť predkladanej </a:t>
            </a:r>
            <a:r>
              <a:rPr lang="sk-SK" sz="1800" dirty="0" err="1">
                <a:solidFill>
                  <a:prstClr val="black"/>
                </a:solidFill>
              </a:rPr>
              <a:t>ŽoNFP</a:t>
            </a:r>
            <a:r>
              <a:rPr lang="sk-SK" sz="1800" dirty="0">
                <a:solidFill>
                  <a:prstClr val="black"/>
                </a:solidFill>
              </a:rPr>
              <a:t> v ITMS 2014</a:t>
            </a:r>
            <a:r>
              <a:rPr lang="sk-SK" sz="1800" dirty="0" smtClean="0">
                <a:solidFill>
                  <a:prstClr val="black"/>
                </a:solidFill>
              </a:rPr>
              <a:t>+.</a:t>
            </a:r>
          </a:p>
          <a:p>
            <a:pPr marL="0" lv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Poskytovateľ je oprávnený vyzvať žiadateľa v prípade akýchkoľvek pochybností na preukázanie splnenia </a:t>
            </a:r>
            <a:r>
              <a:rPr lang="sk-SK" sz="1800" dirty="0" smtClean="0">
                <a:solidFill>
                  <a:prstClr val="black"/>
                </a:solidFill>
              </a:rPr>
              <a:t>PPP aj </a:t>
            </a:r>
            <a:r>
              <a:rPr lang="sk-SK" sz="1800" dirty="0">
                <a:solidFill>
                  <a:prstClr val="black"/>
                </a:solidFill>
              </a:rPr>
              <a:t>prostredníctvom potvrdenia/dokladu/iného dokumentu a to aj napriek funkčnej integrácii ITMS2014+ s externými informačnými systémami verejnej správy, pričom v prípade nepreukázania podmienky zo strany žiadateľa rozhodne o zastavení konania o </a:t>
            </a:r>
            <a:r>
              <a:rPr lang="sk-SK" sz="1800" dirty="0" err="1">
                <a:solidFill>
                  <a:prstClr val="black"/>
                </a:solidFill>
              </a:rPr>
              <a:t>ŽoNFP</a:t>
            </a:r>
            <a:r>
              <a:rPr lang="sk-SK" sz="1800" dirty="0">
                <a:solidFill>
                  <a:prstClr val="black"/>
                </a:solidFill>
              </a:rPr>
              <a:t>.</a:t>
            </a:r>
          </a:p>
          <a:p>
            <a:pPr marL="0" lvl="0" indent="0" algn="just">
              <a:buNone/>
            </a:pPr>
            <a:endParaRPr lang="sk-SK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44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1259632" y="2132856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b="1" dirty="0" smtClean="0"/>
          </a:p>
          <a:p>
            <a:endParaRPr lang="sk-SK" dirty="0"/>
          </a:p>
        </p:txBody>
      </p:sp>
      <p:sp>
        <p:nvSpPr>
          <p:cNvPr id="8" name="Zástupný objekt pre obsah 8"/>
          <p:cNvSpPr>
            <a:spLocks noGrp="1"/>
          </p:cNvSpPr>
          <p:nvPr>
            <p:ph idx="1"/>
          </p:nvPr>
        </p:nvSpPr>
        <p:spPr>
          <a:xfrm>
            <a:off x="1043608" y="188640"/>
            <a:ext cx="7992888" cy="5760640"/>
          </a:xfrm>
        </p:spPr>
        <p:txBody>
          <a:bodyPr/>
          <a:lstStyle/>
          <a:p>
            <a:pPr marL="0" lvl="0" indent="0" algn="just">
              <a:buNone/>
            </a:pP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Podmienka poskytnutia príspevku č. 1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oprávnenosti žiadateľa (kto môže žiadať o nenávratný finančný príspevok)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sk-SK" sz="1800" dirty="0"/>
              <a:t>základné školy v zmysle §27 ods. 2 písm. b) zákona č. 245/2008 Z. z o výchove a vzdelávaní (školský zákon) </a:t>
            </a:r>
            <a:r>
              <a:rPr lang="sk-SK" sz="1800" dirty="0" smtClean="0"/>
              <a:t> s právnou subjektivitou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sk-SK" sz="1800" dirty="0"/>
              <a:t>zriaďovateľ základnej školy </a:t>
            </a:r>
            <a:r>
              <a:rPr lang="sk-SK" sz="1800" dirty="0">
                <a:solidFill>
                  <a:srgbClr val="FF0000"/>
                </a:solidFill>
              </a:rPr>
              <a:t>v prípade, ak základná škola nemá právnu subjektivitu</a:t>
            </a:r>
            <a:r>
              <a:rPr lang="sk-SK" sz="1800" dirty="0"/>
              <a:t>. Zriaďovateľom sa pre účely tejto výzvy myslia nasledovní zriaďovatelia podľa §19 ods. 2 zákona č. 596/2003 Z. z. o štátnej správe v školstve a školskej samospráve a o zmene a doplnení niektorých zákonov: </a:t>
            </a:r>
            <a:r>
              <a:rPr lang="sk-SK" sz="1800" dirty="0" smtClean="0"/>
              <a:t> </a:t>
            </a:r>
            <a:r>
              <a:rPr lang="sk-SK" sz="1800" dirty="0"/>
              <a:t>obec, </a:t>
            </a:r>
            <a:r>
              <a:rPr lang="sk-SK" sz="1800" dirty="0" smtClean="0"/>
              <a:t>okresný </a:t>
            </a:r>
            <a:r>
              <a:rPr lang="sk-SK" sz="1800" dirty="0"/>
              <a:t>úrad v sídle kraja, </a:t>
            </a:r>
            <a:r>
              <a:rPr lang="sk-SK" sz="1800" dirty="0" smtClean="0"/>
              <a:t>štátom </a:t>
            </a:r>
            <a:r>
              <a:rPr lang="sk-SK" sz="1800" dirty="0"/>
              <a:t>uznaná cirkev alebo náboženská spoločnosť, </a:t>
            </a:r>
            <a:r>
              <a:rPr lang="sk-SK" sz="1800" dirty="0" smtClean="0"/>
              <a:t> </a:t>
            </a:r>
            <a:r>
              <a:rPr lang="sk-SK" sz="1800" dirty="0"/>
              <a:t>iná právnická alebo fyzická </a:t>
            </a:r>
            <a:r>
              <a:rPr lang="sk-SK" sz="1800" dirty="0" smtClean="0"/>
              <a:t>osoba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sk-SK" sz="1800" dirty="0" smtClean="0">
                <a:solidFill>
                  <a:srgbClr val="002060"/>
                </a:solidFill>
              </a:rPr>
              <a:t>ZŠ musí byť zaradená do siete škôl a školských zariadení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sk-SK" sz="1800" dirty="0"/>
              <a:t>Žiadateľ zároveň nesmie byť financovaný prevažne zo súkromných zdrojov, t. j. súkromné zdroje nepredstavujú 50% a viac</a:t>
            </a:r>
            <a:r>
              <a:rPr lang="sk-SK" sz="1800" dirty="0" smtClean="0"/>
              <a:t>.</a:t>
            </a:r>
          </a:p>
          <a:p>
            <a:pPr lvl="0" algn="just">
              <a:buFont typeface="Arial" panose="020B0604020202020204" pitchFamily="34" charset="0"/>
              <a:buChar char="•"/>
            </a:pPr>
            <a:r>
              <a:rPr lang="sk-SK" sz="1800" dirty="0" smtClean="0">
                <a:solidFill>
                  <a:srgbClr val="002060"/>
                </a:solidFill>
              </a:rPr>
              <a:t>Súkromným školám bude vydané Rozhodnutie o schválení žiadosti o NFP s podmienkou, </a:t>
            </a:r>
            <a:r>
              <a:rPr lang="sk-SK" sz="1800" dirty="0"/>
              <a:t>že </a:t>
            </a:r>
            <a:r>
              <a:rPr lang="sk-SK" sz="1800" dirty="0" smtClean="0"/>
              <a:t>predložia </a:t>
            </a:r>
            <a:r>
              <a:rPr lang="sk-SK" sz="1800" dirty="0"/>
              <a:t>aj Výkaz ziskov a strát, za účelom preukázania, že financovanie žiadateľa zo súkromných zdrojov nepredstavuje 50 % a viac z celkových zdrojov financovania</a:t>
            </a:r>
            <a:endParaRPr lang="sk-SK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20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1259632" y="2132856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k-SK" b="1" dirty="0" smtClean="0"/>
          </a:p>
          <a:p>
            <a:endParaRPr lang="sk-SK" dirty="0"/>
          </a:p>
        </p:txBody>
      </p:sp>
      <p:sp>
        <p:nvSpPr>
          <p:cNvPr id="8" name="Zástupný objekt pre obsah 8"/>
          <p:cNvSpPr>
            <a:spLocks noGrp="1"/>
          </p:cNvSpPr>
          <p:nvPr>
            <p:ph idx="1"/>
          </p:nvPr>
        </p:nvSpPr>
        <p:spPr>
          <a:xfrm>
            <a:off x="1043608" y="188640"/>
            <a:ext cx="7992888" cy="5760640"/>
          </a:xfrm>
        </p:spPr>
        <p:txBody>
          <a:bodyPr/>
          <a:lstStyle/>
          <a:p>
            <a:pPr marL="0" lvl="0" indent="0" algn="just">
              <a:buNone/>
            </a:pP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Podmienka poskytnutia príspevku č. 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2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nebyť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dlžníkom na daniach</a:t>
            </a:r>
          </a:p>
          <a:p>
            <a:pPr marL="0" lvl="0" indent="0" algn="just">
              <a:buNone/>
            </a:pPr>
            <a:r>
              <a:rPr lang="sk-SK" sz="1800" dirty="0" smtClean="0">
                <a:solidFill>
                  <a:prstClr val="black"/>
                </a:solidFill>
              </a:rPr>
              <a:t>Žiadateľ nesmie byť dlžníkom na daniach u miestne príslušného správcu dane. </a:t>
            </a:r>
            <a:endParaRPr lang="sk-SK" sz="1800" dirty="0">
              <a:solidFill>
                <a:prstClr val="black"/>
              </a:solidFill>
            </a:endParaRPr>
          </a:p>
          <a:p>
            <a:pPr marL="0" lvl="0" indent="0" algn="just">
              <a:buNone/>
            </a:pPr>
            <a:r>
              <a:rPr lang="sk-SK" sz="1800" dirty="0" smtClean="0">
                <a:solidFill>
                  <a:prstClr val="black"/>
                </a:solidFill>
              </a:rPr>
              <a:t>Preukazuje sa čestným vyhlásením v časti 15 </a:t>
            </a:r>
            <a:r>
              <a:rPr lang="sk-SK" sz="1800" dirty="0" err="1" smtClean="0">
                <a:solidFill>
                  <a:prstClr val="black"/>
                </a:solidFill>
              </a:rPr>
              <a:t>ŽoNFP</a:t>
            </a:r>
            <a:r>
              <a:rPr lang="sk-SK" sz="1800" dirty="0" smtClean="0">
                <a:solidFill>
                  <a:prstClr val="black"/>
                </a:solidFill>
              </a:rPr>
              <a:t> a overuje sa v ITMS2014+. </a:t>
            </a:r>
          </a:p>
          <a:p>
            <a:pPr marL="0" lvl="0" indent="0" algn="just">
              <a:buNone/>
            </a:pPr>
            <a:endParaRPr lang="sk-SK" sz="1800" dirty="0">
              <a:solidFill>
                <a:prstClr val="black"/>
              </a:solidFill>
            </a:endParaRPr>
          </a:p>
          <a:p>
            <a:pPr marL="0" indent="0" algn="just">
              <a:buNone/>
            </a:pP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Podmienka poskytnutia príspevku č. 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3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nebyť dlžníkom poistného na zdravotnom poistení</a:t>
            </a:r>
            <a:endParaRPr lang="sk-SK" sz="1800" b="1" u="sng" dirty="0">
              <a:solidFill>
                <a:srgbClr val="F79646">
                  <a:lumMod val="75000"/>
                </a:srgbClr>
              </a:solidFill>
            </a:endParaRPr>
          </a:p>
          <a:p>
            <a:pPr marL="0" lvl="0" indent="0" algn="just">
              <a:buNone/>
            </a:pPr>
            <a:r>
              <a:rPr lang="sk-SK" sz="1800" dirty="0" smtClean="0">
                <a:solidFill>
                  <a:prstClr val="black"/>
                </a:solidFill>
              </a:rPr>
              <a:t>Žiadateľ nesmie byť dlžníkom poistného na zdravotnom poistení v žiadnej zdravotnej poisťovni. </a:t>
            </a:r>
          </a:p>
          <a:p>
            <a:pPr marL="0" lvl="0" indent="0" algn="just">
              <a:buNone/>
            </a:pPr>
            <a:r>
              <a:rPr lang="sk-SK" sz="1800" dirty="0" smtClean="0">
                <a:solidFill>
                  <a:prstClr val="black"/>
                </a:solidFill>
              </a:rPr>
              <a:t>Preukazuje sa čestným vyhlásením v časti 15 </a:t>
            </a:r>
            <a:r>
              <a:rPr lang="sk-SK" sz="1800" dirty="0" err="1" smtClean="0">
                <a:solidFill>
                  <a:prstClr val="black"/>
                </a:solidFill>
              </a:rPr>
              <a:t>ŽoNFP</a:t>
            </a:r>
            <a:r>
              <a:rPr lang="sk-SK" sz="1800" dirty="0" smtClean="0">
                <a:solidFill>
                  <a:prstClr val="black"/>
                </a:solidFill>
              </a:rPr>
              <a:t> a overuje sa v ITMS2014+ príp. v zozname dlžníkov na web stránkach zdravotných poisťovní. </a:t>
            </a:r>
          </a:p>
          <a:p>
            <a:pPr marL="0" lvl="0" indent="0" algn="just">
              <a:buNone/>
            </a:pPr>
            <a:endParaRPr lang="sk-SK" sz="1800" dirty="0">
              <a:solidFill>
                <a:prstClr val="black"/>
              </a:solidFill>
            </a:endParaRPr>
          </a:p>
          <a:p>
            <a:pPr marL="0" indent="0" algn="just">
              <a:buNone/>
            </a:pP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Podmienka poskytnutia príspevku č. 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4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nebyť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dlžníkom poistného na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sociálnom poistení</a:t>
            </a:r>
            <a:endParaRPr lang="sk-SK" sz="1800" b="1" u="sng" dirty="0">
              <a:solidFill>
                <a:srgbClr val="F79646">
                  <a:lumMod val="75000"/>
                </a:srgbClr>
              </a:solidFill>
            </a:endParaRPr>
          </a:p>
          <a:p>
            <a:pPr marL="0" lvl="0" indent="0" algn="just">
              <a:buNone/>
            </a:pPr>
            <a:r>
              <a:rPr lang="sk-SK" sz="1800" dirty="0" smtClean="0">
                <a:solidFill>
                  <a:prstClr val="black"/>
                </a:solidFill>
              </a:rPr>
              <a:t>Žiadateľ nesmie byť dlžníkom na sociálnom poistení. </a:t>
            </a:r>
          </a:p>
          <a:p>
            <a:pPr marL="0" lv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Preukazuje sa čestným vyhlásením v časti 15 </a:t>
            </a:r>
            <a:r>
              <a:rPr lang="sk-SK" sz="1800" dirty="0" err="1">
                <a:solidFill>
                  <a:prstClr val="black"/>
                </a:solidFill>
              </a:rPr>
              <a:t>ŽoNFP</a:t>
            </a:r>
            <a:r>
              <a:rPr lang="sk-SK" sz="1800" dirty="0">
                <a:solidFill>
                  <a:prstClr val="black"/>
                </a:solidFill>
              </a:rPr>
              <a:t> a overuje sa v ITMS2014+ príp. </a:t>
            </a:r>
            <a:r>
              <a:rPr lang="sk-SK" sz="1800" dirty="0" smtClean="0">
                <a:solidFill>
                  <a:prstClr val="black"/>
                </a:solidFill>
              </a:rPr>
              <a:t>v zozname </a:t>
            </a:r>
            <a:r>
              <a:rPr lang="sk-SK" sz="1800" dirty="0">
                <a:solidFill>
                  <a:prstClr val="black"/>
                </a:solidFill>
              </a:rPr>
              <a:t>dlžníkov na web </a:t>
            </a:r>
            <a:r>
              <a:rPr lang="sk-SK" sz="1800" dirty="0" smtClean="0">
                <a:solidFill>
                  <a:prstClr val="black"/>
                </a:solidFill>
              </a:rPr>
              <a:t>stránke </a:t>
            </a:r>
            <a:r>
              <a:rPr lang="sk-SK" sz="1800" dirty="0">
                <a:solidFill>
                  <a:prstClr val="black"/>
                </a:solidFill>
              </a:rPr>
              <a:t>S</a:t>
            </a:r>
            <a:r>
              <a:rPr lang="sk-SK" sz="1800" dirty="0" smtClean="0">
                <a:solidFill>
                  <a:prstClr val="black"/>
                </a:solidFill>
              </a:rPr>
              <a:t>ociálnej poisťovne.</a:t>
            </a:r>
            <a:endParaRPr lang="sk-SK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84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objekt pre obsah 8"/>
          <p:cNvSpPr>
            <a:spLocks noGrp="1"/>
          </p:cNvSpPr>
          <p:nvPr>
            <p:ph idx="1"/>
          </p:nvPr>
        </p:nvSpPr>
        <p:spPr>
          <a:xfrm>
            <a:off x="1043608" y="188640"/>
            <a:ext cx="7920880" cy="5689376"/>
          </a:xfrm>
        </p:spPr>
        <p:txBody>
          <a:bodyPr/>
          <a:lstStyle/>
          <a:p>
            <a:pPr marL="0" lvl="0" indent="0" algn="just">
              <a:buNone/>
            </a:pP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Podmienka poskytnutia príspevku č. 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5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zákazu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vedenia výkonu rozhodnutia voči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žiadateľovi</a:t>
            </a:r>
          </a:p>
          <a:p>
            <a:pPr mar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Voči žiadateľovi nesmie byť vedený výkon rozhodnutia ani vymáhacie </a:t>
            </a:r>
            <a:r>
              <a:rPr lang="sk-SK" sz="1800" dirty="0" smtClean="0">
                <a:solidFill>
                  <a:prstClr val="black"/>
                </a:solidFill>
              </a:rPr>
              <a:t>konanie. </a:t>
            </a:r>
            <a:endParaRPr lang="sk-SK" sz="1800" dirty="0">
              <a:solidFill>
                <a:prstClr val="black"/>
              </a:solidFill>
            </a:endParaRPr>
          </a:p>
          <a:p>
            <a:pPr marL="0" indent="0" algn="just">
              <a:buNone/>
            </a:pPr>
            <a:r>
              <a:rPr lang="sk-SK" sz="1800" dirty="0" smtClean="0">
                <a:solidFill>
                  <a:prstClr val="black"/>
                </a:solidFill>
              </a:rPr>
              <a:t>Preukazuje </a:t>
            </a:r>
            <a:r>
              <a:rPr lang="sk-SK" sz="1800" dirty="0">
                <a:solidFill>
                  <a:prstClr val="black"/>
                </a:solidFill>
              </a:rPr>
              <a:t>sa čestným vyhlásením v časti 15 </a:t>
            </a:r>
            <a:r>
              <a:rPr lang="sk-SK" sz="1800" dirty="0" err="1">
                <a:solidFill>
                  <a:prstClr val="black"/>
                </a:solidFill>
              </a:rPr>
              <a:t>ŽoNFP</a:t>
            </a:r>
            <a:r>
              <a:rPr lang="sk-SK" sz="1800" dirty="0">
                <a:solidFill>
                  <a:prstClr val="black"/>
                </a:solidFill>
              </a:rPr>
              <a:t> a overuje sa </a:t>
            </a:r>
            <a:r>
              <a:rPr lang="sk-SK" sz="1800" dirty="0" smtClean="0">
                <a:solidFill>
                  <a:prstClr val="black"/>
                </a:solidFill>
              </a:rPr>
              <a:t>na web stránke </a:t>
            </a:r>
            <a:r>
              <a:rPr lang="sk-SK" sz="1800" dirty="0">
                <a:solidFill>
                  <a:prstClr val="black"/>
                </a:solidFill>
                <a:hlinkClick r:id="rId3"/>
              </a:rPr>
              <a:t>www.centralnyregisterexekucii.sk</a:t>
            </a:r>
            <a:r>
              <a:rPr lang="sk-SK" sz="1800" dirty="0">
                <a:solidFill>
                  <a:prstClr val="black"/>
                </a:solidFill>
              </a:rPr>
              <a:t>.</a:t>
            </a:r>
          </a:p>
          <a:p>
            <a:pPr marL="0" indent="0" algn="just">
              <a:buNone/>
            </a:pPr>
            <a:endParaRPr lang="sk-SK" sz="1800" dirty="0">
              <a:solidFill>
                <a:prstClr val="black"/>
              </a:solidFill>
            </a:endParaRPr>
          </a:p>
          <a:p>
            <a:pPr marL="0" indent="0" algn="just">
              <a:buNone/>
            </a:pP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Podmienka poskytnutia príspevku č. 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6 ,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že voči žiadateľovi sa nenárokuje vrátenie pomoci na základe rozhodnutia EK, ktorým bola pomoc označená za neoprávnenú a nezlučiteľnú so spoločným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trhom</a:t>
            </a:r>
          </a:p>
          <a:p>
            <a:pPr mar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Voči žiadateľovi sa nesmie nárokovať vrátenie pomoci na základe rozhodnutia Európskej komisie, ktorým bola  pomoc označená za neoprávnenú a nezlučiteľnú so spoločným trhom</a:t>
            </a:r>
            <a:r>
              <a:rPr lang="sk-SK" sz="1800" dirty="0" smtClean="0">
                <a:solidFill>
                  <a:prstClr val="black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Preukazuje sa čestným vyhlásením v časti 15 </a:t>
            </a:r>
            <a:r>
              <a:rPr lang="sk-SK" sz="1800" dirty="0" err="1">
                <a:solidFill>
                  <a:prstClr val="black"/>
                </a:solidFill>
              </a:rPr>
              <a:t>ŽoNFP</a:t>
            </a:r>
            <a:r>
              <a:rPr lang="sk-SK" sz="1800" dirty="0">
                <a:solidFill>
                  <a:prstClr val="black"/>
                </a:solidFill>
              </a:rPr>
              <a:t> a overuje sa na web stránke</a:t>
            </a:r>
            <a:endParaRPr lang="sk-SK" sz="1800" dirty="0" smtClean="0">
              <a:solidFill>
                <a:prstClr val="black"/>
              </a:solidFill>
            </a:endParaRPr>
          </a:p>
          <a:p>
            <a:pPr marL="0" lvl="0" indent="0" algn="just">
              <a:buNone/>
            </a:pPr>
            <a:r>
              <a:rPr lang="sk-SK" sz="1800" dirty="0">
                <a:solidFill>
                  <a:prstClr val="black"/>
                </a:solidFill>
                <a:hlinkClick r:id="rId4"/>
              </a:rPr>
              <a:t>http://</a:t>
            </a:r>
            <a:r>
              <a:rPr lang="sk-SK" sz="1800" dirty="0" smtClean="0">
                <a:solidFill>
                  <a:prstClr val="black"/>
                </a:solidFill>
                <a:hlinkClick r:id="rId4"/>
              </a:rPr>
              <a:t>ec.europa.eu/competition/state_aid/studies_reports/recovery.html</a:t>
            </a:r>
            <a:r>
              <a:rPr lang="sk-SK" sz="1800" dirty="0" smtClean="0">
                <a:solidFill>
                  <a:prstClr val="black"/>
                </a:solidFill>
              </a:rPr>
              <a:t>. </a:t>
            </a:r>
            <a:endParaRPr lang="sk-SK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93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objekt pre obsah 8"/>
          <p:cNvSpPr>
            <a:spLocks noGrp="1"/>
          </p:cNvSpPr>
          <p:nvPr>
            <p:ph idx="1"/>
          </p:nvPr>
        </p:nvSpPr>
        <p:spPr>
          <a:xfrm>
            <a:off x="899592" y="12794"/>
            <a:ext cx="7921625" cy="6080502"/>
          </a:xfrm>
        </p:spPr>
        <p:txBody>
          <a:bodyPr/>
          <a:lstStyle/>
          <a:p>
            <a:pPr marL="0" lvl="0" indent="0" algn="just">
              <a:buNone/>
            </a:pP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Podmienka poskytnutia príspevku č. 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7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finančnej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spôsobilosti spolufinancovania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projektu</a:t>
            </a:r>
          </a:p>
          <a:p>
            <a:pPr marL="0" lv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Žiadateľ musí byť finančne spôsobilý na spolufinancovanie projektu. </a:t>
            </a:r>
            <a:endParaRPr lang="sk-SK" sz="1800" dirty="0" smtClean="0">
              <a:solidFill>
                <a:prstClr val="black"/>
              </a:solidFill>
            </a:endParaRPr>
          </a:p>
          <a:p>
            <a:pPr marL="0" lvl="0" indent="0" algn="just">
              <a:buNone/>
            </a:pPr>
            <a:r>
              <a:rPr lang="sk-SK" sz="1800" dirty="0" smtClean="0">
                <a:solidFill>
                  <a:prstClr val="black"/>
                </a:solidFill>
              </a:rPr>
              <a:t>Finančná </a:t>
            </a:r>
            <a:r>
              <a:rPr lang="sk-SK" sz="1800" dirty="0">
                <a:solidFill>
                  <a:prstClr val="black"/>
                </a:solidFill>
              </a:rPr>
              <a:t>spôsobilosť na spolufinancovanie projektu znamená, že žiadateľ má zabezpečené finančné prostriedky na spolufinancovanie oprávnených výdavkov projektu</a:t>
            </a:r>
            <a:r>
              <a:rPr lang="sk-SK" sz="1800" dirty="0" smtClean="0">
                <a:solidFill>
                  <a:prstClr val="black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sk-SK" sz="1800" dirty="0" smtClean="0">
                <a:solidFill>
                  <a:prstClr val="black"/>
                </a:solidFill>
              </a:rPr>
              <a:t>Preukazuje sa a overuje sa čestným </a:t>
            </a:r>
            <a:r>
              <a:rPr lang="sk-SK" sz="1800" dirty="0">
                <a:solidFill>
                  <a:prstClr val="black"/>
                </a:solidFill>
              </a:rPr>
              <a:t>vyhlásením v časti 15 </a:t>
            </a:r>
            <a:r>
              <a:rPr lang="sk-SK" sz="1800" dirty="0" err="1" smtClean="0">
                <a:solidFill>
                  <a:prstClr val="black"/>
                </a:solidFill>
              </a:rPr>
              <a:t>ŽoNFP</a:t>
            </a:r>
            <a:r>
              <a:rPr lang="sk-SK" sz="1800" dirty="0" smtClean="0">
                <a:solidFill>
                  <a:prstClr val="black"/>
                </a:solidFill>
              </a:rPr>
              <a:t> a prílohou </a:t>
            </a:r>
            <a:r>
              <a:rPr lang="sk-SK" sz="1800" dirty="0">
                <a:solidFill>
                  <a:prstClr val="black"/>
                </a:solidFill>
              </a:rPr>
              <a:t>č. 1b </a:t>
            </a:r>
            <a:r>
              <a:rPr lang="sk-SK" sz="1800" dirty="0" err="1">
                <a:solidFill>
                  <a:prstClr val="black"/>
                </a:solidFill>
              </a:rPr>
              <a:t>ŽoNFP</a:t>
            </a:r>
            <a:r>
              <a:rPr lang="sk-SK" sz="1800" dirty="0">
                <a:solidFill>
                  <a:prstClr val="black"/>
                </a:solidFill>
              </a:rPr>
              <a:t> </a:t>
            </a:r>
            <a:r>
              <a:rPr lang="sk-SK" sz="1800" dirty="0" smtClean="0">
                <a:solidFill>
                  <a:prstClr val="black"/>
                </a:solidFill>
              </a:rPr>
              <a:t>Doplňujúce </a:t>
            </a:r>
            <a:r>
              <a:rPr lang="sk-SK" sz="1800" dirty="0">
                <a:solidFill>
                  <a:prstClr val="black"/>
                </a:solidFill>
              </a:rPr>
              <a:t>informácie k časti 7.4 </a:t>
            </a:r>
            <a:r>
              <a:rPr lang="sk-SK" sz="1800" dirty="0" err="1">
                <a:solidFill>
                  <a:prstClr val="black"/>
                </a:solidFill>
              </a:rPr>
              <a:t>ŽoNFP</a:t>
            </a:r>
            <a:r>
              <a:rPr lang="sk-SK" sz="1800" dirty="0">
                <a:solidFill>
                  <a:prstClr val="black"/>
                </a:solidFill>
              </a:rPr>
              <a:t> Administratívna a prevádzková kapacita </a:t>
            </a:r>
            <a:r>
              <a:rPr lang="sk-SK" sz="1800" dirty="0" smtClean="0">
                <a:solidFill>
                  <a:prstClr val="black"/>
                </a:solidFill>
              </a:rPr>
              <a:t>žiadateľa. </a:t>
            </a:r>
          </a:p>
          <a:p>
            <a:pPr marL="0" indent="0">
              <a:buNone/>
            </a:pPr>
            <a:endParaRPr lang="sk-SK" sz="1800" dirty="0">
              <a:solidFill>
                <a:prstClr val="black"/>
              </a:solidFill>
            </a:endParaRPr>
          </a:p>
          <a:p>
            <a:pPr marL="0" indent="0" algn="just">
              <a:buNone/>
            </a:pP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Podmienka </a:t>
            </a: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poskytnutia príspevku č. 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8,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že žiadateľ má schválený program rozvoja a príslušnú územnoplánovaciu dokumentáciu v súlade s ustanovením § 7 ods. 6 a  § 8 ods. 6/ § 8a ods. 4 zákona o podpore regionálneho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rozvoja</a:t>
            </a:r>
          </a:p>
          <a:p>
            <a:pPr mar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Relevantné pre subjekty územnej samosprávy – podmienka sa týka len žiadateľov, ktorými sú zriaďovatelia základnej školy podľa §19 ods. (2) zákona č. 596/2003 Z. z. o štátnej správe v školstve a školskej samospráve a o zmene a doplnení niektorých zákonov v prípade, ak základná škola nemá právnu subjektivitu </a:t>
            </a:r>
          </a:p>
          <a:p>
            <a:pPr marL="0" lv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Preukazuje sa a overuje </a:t>
            </a:r>
            <a:r>
              <a:rPr lang="sk-SK" sz="1800" dirty="0" smtClean="0">
                <a:solidFill>
                  <a:prstClr val="black"/>
                </a:solidFill>
              </a:rPr>
              <a:t>sa uznesením (výpis z uznesenia) o schválení programu rozvoja príslušnej územnoplánovacej dokumentácie. </a:t>
            </a:r>
            <a:endParaRPr lang="sk-SK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04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1043608" y="188640"/>
            <a:ext cx="7920880" cy="5904656"/>
          </a:xfrm>
        </p:spPr>
        <p:txBody>
          <a:bodyPr/>
          <a:lstStyle/>
          <a:p>
            <a:pPr marL="0" lvl="0" indent="0" algn="just">
              <a:buNone/>
            </a:pP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Podmienka poskytnutia príspevku č. 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9,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že žiadateľ ani jeho štatutárny orgán, ani žiadny člen štatutárneho orgánu, ani prokurista/i, ani osoba splnomocnená zastupovať žiadateľa v konaní  o </a:t>
            </a:r>
            <a:r>
              <a:rPr lang="sk-SK" sz="1800" b="1" u="sng" dirty="0" err="1">
                <a:solidFill>
                  <a:srgbClr val="F79646">
                    <a:lumMod val="75000"/>
                  </a:srgbClr>
                </a:solidFill>
              </a:rPr>
              <a:t>ŽoNFP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  neboli právoplatne odsúdení za trestný čin korupcie,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poškodzovania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finančných záujmov Európskej únie,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legalizácie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príjmu z trestnej činnosti,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založenia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, zosnovania a podporovania zločineckej skupiny, alebo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machinácie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pri verejnom obstarávaní a verejnej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dražbe</a:t>
            </a:r>
          </a:p>
          <a:p>
            <a:pPr marL="0" lv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Žiadateľ, jeho štatutárny orgán, žiadny člen štatutárneho orgánu, prokurista/i ani osoba splnomocnená zastupovať žiadateľa v konaní o </a:t>
            </a:r>
            <a:r>
              <a:rPr lang="sk-SK" sz="1800" dirty="0" err="1">
                <a:solidFill>
                  <a:prstClr val="black"/>
                </a:solidFill>
              </a:rPr>
              <a:t>ŽoNFP</a:t>
            </a:r>
            <a:r>
              <a:rPr lang="sk-SK" sz="1800" dirty="0">
                <a:solidFill>
                  <a:prstClr val="black"/>
                </a:solidFill>
              </a:rPr>
              <a:t> neboli právoplatne odsúdení </a:t>
            </a:r>
            <a:r>
              <a:rPr lang="sk-SK" sz="1800" dirty="0" smtClean="0">
                <a:solidFill>
                  <a:prstClr val="black"/>
                </a:solidFill>
              </a:rPr>
              <a:t>za trestné činy uvedené v PPP č. 9. </a:t>
            </a:r>
          </a:p>
          <a:p>
            <a:pPr marL="0" lvl="0" indent="0" algn="just">
              <a:buNone/>
            </a:pPr>
            <a:r>
              <a:rPr lang="sk-SK" sz="1800" dirty="0" smtClean="0">
                <a:solidFill>
                  <a:prstClr val="black"/>
                </a:solidFill>
              </a:rPr>
              <a:t>Preukazuje </a:t>
            </a:r>
            <a:r>
              <a:rPr lang="sk-SK" sz="1800" dirty="0">
                <a:solidFill>
                  <a:prstClr val="black"/>
                </a:solidFill>
              </a:rPr>
              <a:t>sa a overuje sa </a:t>
            </a:r>
            <a:r>
              <a:rPr lang="sk-SK" sz="1800" dirty="0" smtClean="0">
                <a:solidFill>
                  <a:prstClr val="black"/>
                </a:solidFill>
              </a:rPr>
              <a:t>výpisom z registra trestov. </a:t>
            </a:r>
            <a:endParaRPr lang="sk-SK" sz="18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sk-SK" sz="1800" dirty="0">
              <a:solidFill>
                <a:prstClr val="black"/>
              </a:solidFill>
            </a:endParaRPr>
          </a:p>
          <a:p>
            <a:pPr marL="0" lvl="0" indent="0" algn="just">
              <a:buNone/>
            </a:pP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Podmienka poskytnutia príspevku č. 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10,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že voči žiadateľovi nie je vedené konkurzné konanie, reštrukturalizačné konanie, nie je v konkurze ani v reštrukturalizácii. </a:t>
            </a:r>
            <a:endParaRPr lang="sk-SK" sz="1800" b="1" u="sng" dirty="0" smtClean="0">
              <a:solidFill>
                <a:srgbClr val="F79646">
                  <a:lumMod val="75000"/>
                </a:srgbClr>
              </a:solidFill>
            </a:endParaRPr>
          </a:p>
          <a:p>
            <a:pPr marL="0" lv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Voči žiadateľovi sa nesmie viesť konkurzné konanie, reštrukturalizačné konanie, nesmie byť v konkurze ani v reštrukturalizácii</a:t>
            </a:r>
            <a:r>
              <a:rPr lang="sk-SK" sz="1800" dirty="0" smtClean="0">
                <a:solidFill>
                  <a:prstClr val="black"/>
                </a:solidFill>
              </a:rPr>
              <a:t>.</a:t>
            </a:r>
          </a:p>
          <a:p>
            <a:pPr marL="0" lv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Preukazuje sa čestným vyhlásením v časti 15 </a:t>
            </a:r>
            <a:r>
              <a:rPr lang="sk-SK" sz="1800" dirty="0" err="1">
                <a:solidFill>
                  <a:prstClr val="black"/>
                </a:solidFill>
              </a:rPr>
              <a:t>ŽoNFP</a:t>
            </a:r>
            <a:r>
              <a:rPr lang="sk-SK" sz="1800" dirty="0">
                <a:solidFill>
                  <a:prstClr val="black"/>
                </a:solidFill>
              </a:rPr>
              <a:t> a overuje sa v ITMS2014+.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82285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1043608" y="116632"/>
            <a:ext cx="7920880" cy="5904656"/>
          </a:xfrm>
        </p:spPr>
        <p:txBody>
          <a:bodyPr/>
          <a:lstStyle/>
          <a:p>
            <a:pPr marL="0" lvl="0" indent="0" algn="just">
              <a:buNone/>
            </a:pP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Podmienka poskytnutia príspevku č. 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11,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že žiadateľ, ktorým je právnická osoba, nemá právoplatným rozsudkom uložený trest zákazu prijímať dotácie alebo subvencie,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prijímať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pomoc a podporu poskytovanú z fondov Európskej únie alebo trest zákazu účasti vo verejnom obstarávaní </a:t>
            </a:r>
            <a:endParaRPr lang="sk-SK" sz="1800" b="1" u="sng" dirty="0" smtClean="0">
              <a:solidFill>
                <a:srgbClr val="F79646">
                  <a:lumMod val="75000"/>
                </a:srgbClr>
              </a:solidFill>
            </a:endParaRPr>
          </a:p>
          <a:p>
            <a:pPr marL="0" lv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Žiadateľovi, ktorým je právnická osoba, nemôže byť právoplatným rozsudkom uložený trest zákazu prijímať dotácie alebo subvencie, </a:t>
            </a:r>
            <a:r>
              <a:rPr lang="sk-SK" sz="1800" dirty="0" smtClean="0">
                <a:solidFill>
                  <a:prstClr val="black"/>
                </a:solidFill>
              </a:rPr>
              <a:t>prijímať </a:t>
            </a:r>
            <a:r>
              <a:rPr lang="sk-SK" sz="1800" dirty="0">
                <a:solidFill>
                  <a:prstClr val="black"/>
                </a:solidFill>
              </a:rPr>
              <a:t>pomoc a podporu poskytovanú z fondov EÚ alebo </a:t>
            </a:r>
            <a:r>
              <a:rPr lang="sk-SK" sz="1800" dirty="0" smtClean="0">
                <a:solidFill>
                  <a:prstClr val="black"/>
                </a:solidFill>
              </a:rPr>
              <a:t>trest zákazu účasti </a:t>
            </a:r>
            <a:r>
              <a:rPr lang="sk-SK" sz="1800" dirty="0">
                <a:solidFill>
                  <a:prstClr val="black"/>
                </a:solidFill>
              </a:rPr>
              <a:t>vo verejnom obstarávaní podľa zákona o trestnej zodpovednosti právnických </a:t>
            </a:r>
            <a:r>
              <a:rPr lang="sk-SK" sz="1800" dirty="0" smtClean="0">
                <a:solidFill>
                  <a:prstClr val="black"/>
                </a:solidFill>
              </a:rPr>
              <a:t>osôb. </a:t>
            </a:r>
          </a:p>
          <a:p>
            <a:pPr marL="0" lv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Preukazuje sa čestným vyhlásením v časti 15 </a:t>
            </a:r>
            <a:r>
              <a:rPr lang="sk-SK" sz="1800" dirty="0" err="1">
                <a:solidFill>
                  <a:prstClr val="black"/>
                </a:solidFill>
              </a:rPr>
              <a:t>ŽoNFP</a:t>
            </a:r>
            <a:r>
              <a:rPr lang="sk-SK" sz="1800" dirty="0">
                <a:solidFill>
                  <a:prstClr val="black"/>
                </a:solidFill>
              </a:rPr>
              <a:t> a overuje sa v ITMS2014</a:t>
            </a:r>
            <a:r>
              <a:rPr lang="sk-SK" sz="1800" dirty="0" smtClean="0">
                <a:solidFill>
                  <a:prstClr val="black"/>
                </a:solidFill>
              </a:rPr>
              <a:t>+, </a:t>
            </a:r>
            <a:r>
              <a:rPr lang="sk-SK" sz="1800" dirty="0">
                <a:solidFill>
                  <a:prstClr val="black"/>
                </a:solidFill>
              </a:rPr>
              <a:t>príp. </a:t>
            </a:r>
            <a:r>
              <a:rPr lang="sk-SK" sz="1800" dirty="0">
                <a:solidFill>
                  <a:prstClr val="black"/>
                </a:solidFill>
                <a:hlinkClick r:id="rId3"/>
              </a:rPr>
              <a:t>https://</a:t>
            </a:r>
            <a:r>
              <a:rPr lang="sk-SK" sz="1800" dirty="0" smtClean="0">
                <a:solidFill>
                  <a:prstClr val="black"/>
                </a:solidFill>
                <a:hlinkClick r:id="rId3"/>
              </a:rPr>
              <a:t>esluzby.genpro.gov.sk/zoznam-odsudenych-pravnickych-osob</a:t>
            </a:r>
            <a:r>
              <a:rPr lang="sk-SK" sz="1800" dirty="0" smtClean="0">
                <a:solidFill>
                  <a:prstClr val="black"/>
                </a:solidFill>
              </a:rPr>
              <a:t>.</a:t>
            </a:r>
          </a:p>
          <a:p>
            <a:pPr marL="0" lvl="0" indent="0" algn="just">
              <a:buNone/>
            </a:pPr>
            <a:endParaRPr lang="sk-SK" sz="1800" dirty="0">
              <a:solidFill>
                <a:prstClr val="black"/>
              </a:solidFill>
            </a:endParaRPr>
          </a:p>
          <a:p>
            <a:pPr marL="0" lvl="0" indent="0" algn="just">
              <a:buNone/>
            </a:pPr>
            <a:r>
              <a:rPr lang="sk-SK" sz="1800" b="1" dirty="0">
                <a:solidFill>
                  <a:srgbClr val="F79646">
                    <a:lumMod val="75000"/>
                  </a:srgbClr>
                </a:solidFill>
              </a:rPr>
              <a:t>Podmienka poskytnutia príspevku č. </a:t>
            </a:r>
            <a:r>
              <a:rPr lang="sk-SK" sz="1800" b="1" dirty="0" smtClean="0">
                <a:solidFill>
                  <a:srgbClr val="F79646">
                    <a:lumMod val="75000"/>
                  </a:srgbClr>
                </a:solidFill>
              </a:rPr>
              <a:t>12, </a:t>
            </a:r>
            <a:r>
              <a:rPr lang="sk-SK" sz="1800" b="1" u="sng" dirty="0">
                <a:solidFill>
                  <a:srgbClr val="F79646">
                    <a:lumMod val="75000"/>
                  </a:srgbClr>
                </a:solidFill>
              </a:rPr>
              <a:t>že žiadateľ je zapísaný v registri partnerov verejného sektora podľa osobitného </a:t>
            </a:r>
            <a:r>
              <a:rPr lang="sk-SK" sz="1800" b="1" u="sng" dirty="0" smtClean="0">
                <a:solidFill>
                  <a:srgbClr val="F79646">
                    <a:lumMod val="75000"/>
                  </a:srgbClr>
                </a:solidFill>
              </a:rPr>
              <a:t>predpisu</a:t>
            </a:r>
          </a:p>
          <a:p>
            <a:pPr marL="0" indent="0" algn="just">
              <a:buNone/>
            </a:pPr>
            <a:r>
              <a:rPr lang="sk-SK" sz="1800" dirty="0">
                <a:solidFill>
                  <a:prstClr val="black"/>
                </a:solidFill>
              </a:rPr>
              <a:t>Žiadateľ musí byť zapísaný v registri partnerov verejného sektora (ak relevantné) najneskôr do momentu poskytnutia </a:t>
            </a:r>
            <a:r>
              <a:rPr lang="sk-SK" sz="1800" dirty="0" smtClean="0">
                <a:solidFill>
                  <a:prstClr val="black"/>
                </a:solidFill>
              </a:rPr>
              <a:t>súčinnosti, ak sa naňho táto povinnosť vzťahuje v zmysle osobitného predpisu. </a:t>
            </a:r>
          </a:p>
          <a:p>
            <a:pPr marL="0" indent="0" algn="just">
              <a:buNone/>
            </a:pPr>
            <a:r>
              <a:rPr lang="sk-SK" sz="1800" dirty="0" smtClean="0">
                <a:solidFill>
                  <a:prstClr val="black"/>
                </a:solidFill>
              </a:rPr>
              <a:t>Táto PPP sa nepreukazuje a </a:t>
            </a:r>
            <a:r>
              <a:rPr lang="sk-SK" sz="1800" dirty="0">
                <a:solidFill>
                  <a:prstClr val="black"/>
                </a:solidFill>
              </a:rPr>
              <a:t>overuje sa v ITMS2014</a:t>
            </a:r>
            <a:r>
              <a:rPr lang="sk-SK" sz="1800" dirty="0" smtClean="0">
                <a:solidFill>
                  <a:prstClr val="black"/>
                </a:solidFill>
              </a:rPr>
              <a:t>+, príp</a:t>
            </a:r>
            <a:r>
              <a:rPr lang="sk-SK" sz="1800" dirty="0">
                <a:solidFill>
                  <a:prstClr val="black"/>
                </a:solidFill>
              </a:rPr>
              <a:t>. </a:t>
            </a:r>
            <a:r>
              <a:rPr lang="sk-SK" sz="1800" dirty="0">
                <a:solidFill>
                  <a:prstClr val="black"/>
                </a:solidFill>
                <a:hlinkClick r:id="rId4"/>
              </a:rPr>
              <a:t>https://rpvs.gov.sk/rpvs</a:t>
            </a:r>
            <a:r>
              <a:rPr lang="sk-SK" sz="1800" dirty="0" smtClean="0">
                <a:solidFill>
                  <a:prstClr val="black"/>
                </a:solidFill>
                <a:hlinkClick r:id="rId4"/>
              </a:rPr>
              <a:t>/</a:t>
            </a:r>
            <a:r>
              <a:rPr lang="sk-SK" sz="1800" dirty="0" smtClean="0">
                <a:solidFill>
                  <a:prstClr val="black"/>
                </a:solidFill>
              </a:rPr>
              <a:t>. 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56436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2007</TotalTime>
  <Words>1792</Words>
  <Application>Microsoft Office PowerPoint</Application>
  <PresentationFormat>Prezentácia na obrazovke (4:3)</PresentationFormat>
  <Paragraphs>103</Paragraphs>
  <Slides>14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14</vt:i4>
      </vt:variant>
    </vt:vector>
  </HeadingPairs>
  <TitlesOfParts>
    <vt:vector size="15" baseType="lpstr">
      <vt:lpstr>Motív Office</vt:lpstr>
      <vt:lpstr>  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paul sly</dc:creator>
  <cp:lastModifiedBy>uzivatel</cp:lastModifiedBy>
  <cp:revision>148</cp:revision>
  <dcterms:created xsi:type="dcterms:W3CDTF">2015-06-03T20:40:01Z</dcterms:created>
  <dcterms:modified xsi:type="dcterms:W3CDTF">2018-08-22T06:34:51Z</dcterms:modified>
</cp:coreProperties>
</file>