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65" r:id="rId2"/>
    <p:sldId id="256" r:id="rId3"/>
    <p:sldId id="274" r:id="rId4"/>
    <p:sldId id="279" r:id="rId5"/>
    <p:sldId id="280" r:id="rId6"/>
    <p:sldId id="282" r:id="rId7"/>
    <p:sldId id="273" r:id="rId8"/>
  </p:sldIdLst>
  <p:sldSz cx="9144000" cy="6858000" type="screen4x3"/>
  <p:notesSz cx="9874250" cy="6797675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redný štýl 2 - zvýrazneni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361" autoAdjust="0"/>
    <p:restoredTop sz="94660"/>
  </p:normalViewPr>
  <p:slideViewPr>
    <p:cSldViewPr>
      <p:cViewPr varScale="1">
        <p:scale>
          <a:sx n="109" d="100"/>
          <a:sy n="109" d="100"/>
        </p:scale>
        <p:origin x="1692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hlavičky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8842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Zástupný symbol dátumu 2"/>
          <p:cNvSpPr>
            <a:spLocks noGrp="1"/>
          </p:cNvSpPr>
          <p:nvPr>
            <p:ph type="dt" sz="quarter" idx="1"/>
          </p:nvPr>
        </p:nvSpPr>
        <p:spPr>
          <a:xfrm>
            <a:off x="5593123" y="0"/>
            <a:ext cx="4278842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6AC2800-80A3-4BC8-846A-3CB6ECE99B32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2"/>
          </p:nvPr>
        </p:nvSpPr>
        <p:spPr>
          <a:xfrm>
            <a:off x="0" y="6456612"/>
            <a:ext cx="4278842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3"/>
          </p:nvPr>
        </p:nvSpPr>
        <p:spPr>
          <a:xfrm>
            <a:off x="5593123" y="6456612"/>
            <a:ext cx="4278842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1AC71A8-66A4-4061-87DC-BFB71961E5E0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289649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objekt pre hlavičku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8313" cy="3413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Zástupný objekt pre dátum 2"/>
          <p:cNvSpPr>
            <a:spLocks noGrp="1"/>
          </p:cNvSpPr>
          <p:nvPr>
            <p:ph type="dt" idx="1"/>
          </p:nvPr>
        </p:nvSpPr>
        <p:spPr>
          <a:xfrm>
            <a:off x="5592763" y="0"/>
            <a:ext cx="4279900" cy="3413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66878F-D88A-4183-A7F0-0CBEAF991B9E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4" name="Zástupný objekt pre obrázok snímky 3"/>
          <p:cNvSpPr>
            <a:spLocks noGrp="1" noRot="1" noChangeAspect="1"/>
          </p:cNvSpPr>
          <p:nvPr>
            <p:ph type="sldImg" idx="2"/>
          </p:nvPr>
        </p:nvSpPr>
        <p:spPr>
          <a:xfrm>
            <a:off x="3408363" y="849313"/>
            <a:ext cx="3057525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k-SK"/>
          </a:p>
        </p:txBody>
      </p:sp>
      <p:sp>
        <p:nvSpPr>
          <p:cNvPr id="5" name="Zástupný objekt pre poznámky 4"/>
          <p:cNvSpPr>
            <a:spLocks noGrp="1"/>
          </p:cNvSpPr>
          <p:nvPr>
            <p:ph type="body" sz="quarter" idx="3"/>
          </p:nvPr>
        </p:nvSpPr>
        <p:spPr>
          <a:xfrm>
            <a:off x="987425" y="3271838"/>
            <a:ext cx="7899400" cy="26765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6" name="Zástupný objekt pre pätu 5"/>
          <p:cNvSpPr>
            <a:spLocks noGrp="1"/>
          </p:cNvSpPr>
          <p:nvPr>
            <p:ph type="ftr" sz="quarter" idx="4"/>
          </p:nvPr>
        </p:nvSpPr>
        <p:spPr>
          <a:xfrm>
            <a:off x="0" y="6456363"/>
            <a:ext cx="4278313" cy="3413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7" name="Zástupný objekt pre číslo snímky 6"/>
          <p:cNvSpPr>
            <a:spLocks noGrp="1"/>
          </p:cNvSpPr>
          <p:nvPr>
            <p:ph type="sldNum" sz="quarter" idx="5"/>
          </p:nvPr>
        </p:nvSpPr>
        <p:spPr>
          <a:xfrm>
            <a:off x="5592763" y="6456363"/>
            <a:ext cx="4279900" cy="3413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F21FCF4-9C21-44C2-8E8D-FFB4B19421AE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779483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objekt pre obrázok snímky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objekt pre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Zástupný objekt pre číslo snímky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F21FCF4-9C21-44C2-8E8D-FFB4B19421AE}" type="slidenum">
              <a:rPr lang="sk-SK" smtClean="0"/>
              <a:t>3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1346471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objekt pre obrázok snímky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objekt pre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Zástupný objekt pre číslo snímky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F21FCF4-9C21-44C2-8E8D-FFB4B19421AE}" type="slidenum">
              <a:rPr lang="sk-SK" smtClean="0"/>
              <a:t>4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33886883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objekt pre obrázok snímky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objekt pre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Zástupný objekt pre číslo snímky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F21FCF4-9C21-44C2-8E8D-FFB4B19421AE}" type="slidenum">
              <a:rPr lang="sk-SK" smtClean="0"/>
              <a:t>5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2436971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objekt pre obrázok snímky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objekt pre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Zástupný objekt pre číslo snímky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F21FCF4-9C21-44C2-8E8D-FFB4B19421AE}" type="slidenum">
              <a:rPr lang="sk-SK" smtClean="0"/>
              <a:t>6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4160189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sk-SK"/>
              <a:t>Upravte štýl predlohy podnadpisov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5188529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718036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4598616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339930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7118496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5971769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symbol tex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6" name="Zástupný symbol obsah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7" name="Zástupný symbol dátum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8" name="Zástupný symbol päty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Zástupný symbol čísla snímky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9342284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dátum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2363416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dátum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3" name="Zástupný symbol päty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8939447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3685449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rázka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2341556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nadpis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37977E-0CC6-41A2-A714-9F67FE66A831}" type="datetimeFigureOut">
              <a:rPr lang="sk-SK" smtClean="0"/>
              <a:t>5. 8. 2019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1948C6-1B66-4631-BF3A-67DF9F1D9DEA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763858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Obrázok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667" y="0"/>
            <a:ext cx="9144000" cy="6858000"/>
          </a:xfrm>
          <a:prstGeom prst="rect">
            <a:avLst/>
          </a:prstGeom>
        </p:spPr>
      </p:pic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971600" y="4293096"/>
            <a:ext cx="7488832" cy="1143000"/>
          </a:xfrm>
        </p:spPr>
        <p:txBody>
          <a:bodyPr>
            <a:normAutofit/>
          </a:bodyPr>
          <a:lstStyle/>
          <a:p>
            <a:r>
              <a:rPr lang="sk-SK" sz="2400" b="1" dirty="0" smtClean="0"/>
              <a:t>Informačný seminár pre žiadateľov žiadostí s kódom </a:t>
            </a:r>
            <a:r>
              <a:rPr lang="sk-SK" sz="2400" b="1" dirty="0"/>
              <a:t>OPLZ-PO1/2019/DOP/1.3.1-01</a:t>
            </a:r>
          </a:p>
        </p:txBody>
      </p:sp>
      <p:sp>
        <p:nvSpPr>
          <p:cNvPr id="4" name="Nadpis 1">
            <a:extLst>
              <a:ext uri="{FF2B5EF4-FFF2-40B4-BE49-F238E27FC236}">
                <a16:creationId xmlns:a16="http://schemas.microsoft.com/office/drawing/2014/main" id="{A18D80F3-6049-4B26-B7D0-AB668FD68568}"/>
              </a:ext>
            </a:extLst>
          </p:cNvPr>
          <p:cNvSpPr txBox="1">
            <a:spLocks/>
          </p:cNvSpPr>
          <p:nvPr/>
        </p:nvSpPr>
        <p:spPr>
          <a:xfrm>
            <a:off x="1043608" y="5229200"/>
            <a:ext cx="7488832" cy="85496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sk-SK" sz="2000" b="1" i="1" dirty="0"/>
              <a:t>Mgr</a:t>
            </a:r>
            <a:r>
              <a:rPr lang="sk-SK" sz="2000" b="1" i="1" dirty="0" smtClean="0"/>
              <a:t>. Slavomíra </a:t>
            </a:r>
            <a:r>
              <a:rPr lang="sk-SK" sz="2000" b="1" i="1" dirty="0"/>
              <a:t>Valachová</a:t>
            </a:r>
          </a:p>
        </p:txBody>
      </p:sp>
    </p:spTree>
    <p:extLst>
      <p:ext uri="{BB962C8B-B14F-4D97-AF65-F5344CB8AC3E}">
        <p14:creationId xmlns:p14="http://schemas.microsoft.com/office/powerpoint/2010/main" val="33912215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Obrázok 5">
            <a:extLst>
              <a:ext uri="{FF2B5EF4-FFF2-40B4-BE49-F238E27FC236}">
                <a16:creationId xmlns:a16="http://schemas.microsoft.com/office/drawing/2014/main" id="{CEFEC2AA-9825-4BD2-B324-70373C3FEAF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1520" y="-99392"/>
            <a:ext cx="9144000" cy="6858000"/>
          </a:xfrm>
          <a:prstGeom prst="rect">
            <a:avLst/>
          </a:prstGeom>
        </p:spPr>
      </p:pic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>Schvaľovací proces žiadostí o NFP</a:t>
            </a:r>
          </a:p>
        </p:txBody>
      </p:sp>
      <p:sp>
        <p:nvSpPr>
          <p:cNvPr id="3" name="BlokTextu 2"/>
          <p:cNvSpPr txBox="1"/>
          <p:nvPr/>
        </p:nvSpPr>
        <p:spPr>
          <a:xfrm>
            <a:off x="971600" y="1405826"/>
            <a:ext cx="7571184" cy="46474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sk-SK" sz="3200" u="sng" dirty="0">
                <a:solidFill>
                  <a:schemeClr val="tx2">
                    <a:lumMod val="60000"/>
                    <a:lumOff val="40000"/>
                  </a:schemeClr>
                </a:solidFill>
              </a:rPr>
              <a:t>Administratívne overenie žiadostí o NFP</a:t>
            </a:r>
          </a:p>
          <a:p>
            <a:pPr algn="just"/>
            <a:endParaRPr lang="sk-SK" sz="2000" u="sng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sk-SK" sz="2400" dirty="0"/>
              <a:t>overenie podmienok doručenia (riadne, včas, vo forme)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sk-SK" sz="2400" dirty="0"/>
              <a:t>overenie podmienok poskytnutia príspevku (oprávnenosť žiadateľa a iné podmienky poskytnutia príspevku, výzva na doplnenie, ak </a:t>
            </a:r>
            <a:r>
              <a:rPr lang="sk-SK" sz="2400" dirty="0" smtClean="0"/>
              <a:t>relevantné</a:t>
            </a:r>
            <a:endParaRPr lang="sk-SK" sz="2400" dirty="0"/>
          </a:p>
          <a:p>
            <a:pPr indent="-285750" algn="just">
              <a:buFont typeface="Arial" panose="020B0604020202020204" pitchFamily="34" charset="0"/>
              <a:buChar char="•"/>
            </a:pPr>
            <a:endParaRPr lang="sk-SK" sz="3200" u="sng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algn="just"/>
            <a:r>
              <a:rPr lang="sk-SK" sz="3200" u="sng" dirty="0">
                <a:solidFill>
                  <a:schemeClr val="tx2">
                    <a:lumMod val="60000"/>
                    <a:lumOff val="40000"/>
                  </a:schemeClr>
                </a:solidFill>
              </a:rPr>
              <a:t>Odborné hodnotenie a výber žiadostí o NFP</a:t>
            </a:r>
          </a:p>
          <a:p>
            <a:pPr algn="just"/>
            <a:r>
              <a:rPr lang="sk-SK" sz="3200" u="sng" dirty="0">
                <a:solidFill>
                  <a:schemeClr val="tx2">
                    <a:lumMod val="60000"/>
                    <a:lumOff val="40000"/>
                  </a:schemeClr>
                </a:solidFill>
              </a:rPr>
              <a:t>Vydávanie rozhodnutí  (do 70 pracovných </a:t>
            </a:r>
            <a:r>
              <a:rPr lang="sk-SK" sz="3200" u="sng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dní </a:t>
            </a:r>
            <a:r>
              <a:rPr lang="sk-SK" sz="3200" u="sng" dirty="0">
                <a:solidFill>
                  <a:schemeClr val="tx2">
                    <a:lumMod val="60000"/>
                    <a:lumOff val="40000"/>
                  </a:schemeClr>
                </a:solidFill>
              </a:rPr>
              <a:t>v zmysle SR EŠIF)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endParaRPr lang="sk-SK" sz="2000" dirty="0"/>
          </a:p>
        </p:txBody>
      </p:sp>
    </p:spTree>
    <p:extLst>
      <p:ext uri="{BB962C8B-B14F-4D97-AF65-F5344CB8AC3E}">
        <p14:creationId xmlns:p14="http://schemas.microsoft.com/office/powerpoint/2010/main" val="4888627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ázok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40568" y="-18123"/>
            <a:ext cx="9144000" cy="6858000"/>
          </a:xfrm>
          <a:prstGeom prst="rect">
            <a:avLst/>
          </a:prstGeom>
        </p:spPr>
      </p:pic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323528" y="274638"/>
            <a:ext cx="8363272" cy="1138138"/>
          </a:xfrm>
        </p:spPr>
        <p:txBody>
          <a:bodyPr>
            <a:normAutofit fontScale="90000"/>
          </a:bodyPr>
          <a:lstStyle/>
          <a:p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/>
            </a:r>
            <a:b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endParaRPr lang="sk-SK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2" name="Obdĺžnik 1">
            <a:extLst>
              <a:ext uri="{FF2B5EF4-FFF2-40B4-BE49-F238E27FC236}">
                <a16:creationId xmlns:a16="http://schemas.microsoft.com/office/drawing/2014/main" id="{17E1AD39-089C-4519-A28D-467868FA37A2}"/>
              </a:ext>
            </a:extLst>
          </p:cNvPr>
          <p:cNvSpPr/>
          <p:nvPr/>
        </p:nvSpPr>
        <p:spPr>
          <a:xfrm>
            <a:off x="2286000" y="-12406104"/>
            <a:ext cx="4572000" cy="1477328"/>
          </a:xfrm>
          <a:prstGeom prst="rect">
            <a:avLst/>
          </a:prstGeom>
        </p:spPr>
        <p:txBody>
          <a:bodyPr>
            <a:spAutoFit/>
          </a:bodyPr>
          <a:lstStyle/>
          <a:p>
            <a:pPr marL="257175"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 marL="257175"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6" name="Nadpis 1">
            <a:extLst>
              <a:ext uri="{FF2B5EF4-FFF2-40B4-BE49-F238E27FC236}">
                <a16:creationId xmlns:a16="http://schemas.microsoft.com/office/drawing/2014/main" id="{1BC890C3-590A-428C-846E-792B370DFEAC}"/>
              </a:ext>
            </a:extLst>
          </p:cNvPr>
          <p:cNvSpPr txBox="1">
            <a:spLocks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sk-SK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Identifikované </a:t>
            </a:r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>nedostatky pri predkladaní žiadostí o NFP</a:t>
            </a:r>
            <a:endParaRPr lang="sk-SK" dirty="0"/>
          </a:p>
        </p:txBody>
      </p:sp>
      <p:sp>
        <p:nvSpPr>
          <p:cNvPr id="7" name="Obdĺžnik 6">
            <a:extLst>
              <a:ext uri="{FF2B5EF4-FFF2-40B4-BE49-F238E27FC236}">
                <a16:creationId xmlns:a16="http://schemas.microsoft.com/office/drawing/2014/main" id="{9C3907F1-2A59-46FF-8056-D39C272283D2}"/>
              </a:ext>
            </a:extLst>
          </p:cNvPr>
          <p:cNvSpPr/>
          <p:nvPr/>
        </p:nvSpPr>
        <p:spPr>
          <a:xfrm>
            <a:off x="491028" y="1556792"/>
            <a:ext cx="7825388" cy="4955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sk-SK" sz="2800" b="1" i="1" dirty="0">
                <a:solidFill>
                  <a:srgbClr val="FF0000"/>
                </a:solidFill>
              </a:rPr>
              <a:t>Formulár žiadosti o NFP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sk-SK" sz="2400" dirty="0"/>
              <a:t>predloženie žiadosti o NFP len prostredníctvom ITMS/písomnej verzie žiadosti o NFP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sk-SK" sz="2400" dirty="0"/>
              <a:t>nepodpísaný formulár žiadosti o NFP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sk-SK" sz="2400" dirty="0"/>
              <a:t>nevyplnené časti žiadosti o NFP:</a:t>
            </a:r>
          </a:p>
          <a:p>
            <a:pPr marL="1165225" lvl="4" indent="-357188">
              <a:buFont typeface="Wingdings" panose="05000000000000000000" pitchFamily="2" charset="2"/>
              <a:buChar char="§"/>
            </a:pPr>
            <a:r>
              <a:rPr lang="sk-SK" sz="2400" i="1" dirty="0"/>
              <a:t>Časť 5. Identifikácia regiónov </a:t>
            </a:r>
            <a:r>
              <a:rPr lang="sk-SK" sz="2400" dirty="0"/>
              <a:t>– nesprávne priradenie kategórie regiónov</a:t>
            </a:r>
          </a:p>
          <a:p>
            <a:pPr marL="1165225" lvl="4" indent="-357188">
              <a:buFont typeface="Wingdings" panose="05000000000000000000" pitchFamily="2" charset="2"/>
              <a:buChar char="§"/>
            </a:pPr>
            <a:r>
              <a:rPr lang="sk-SK" sz="2400" i="1" dirty="0"/>
              <a:t>Časť 12. </a:t>
            </a:r>
            <a:r>
              <a:rPr lang="sk-SK" sz="2400" dirty="0"/>
              <a:t>nevyplnené verejné obstarávania</a:t>
            </a:r>
          </a:p>
          <a:p>
            <a:pPr marL="1165225" lvl="4" indent="-357188">
              <a:buFont typeface="Wingdings" panose="05000000000000000000" pitchFamily="2" charset="2"/>
              <a:buChar char="§"/>
            </a:pPr>
            <a:r>
              <a:rPr lang="sk-SK" sz="2400" i="1" dirty="0"/>
              <a:t>Časť 13. </a:t>
            </a:r>
            <a:r>
              <a:rPr lang="sk-SK" sz="2400" dirty="0"/>
              <a:t>nevyplnené riziká</a:t>
            </a:r>
          </a:p>
          <a:p>
            <a:pPr marL="1165225" lvl="4" indent="-357188">
              <a:buFont typeface="Wingdings" panose="05000000000000000000" pitchFamily="2" charset="2"/>
              <a:buChar char="§"/>
            </a:pPr>
            <a:r>
              <a:rPr lang="sk-SK" sz="2400" dirty="0"/>
              <a:t>nevyčlenená Koordinácia projektu v časti 11, 9 + v časti 10 (10. 1 a 10.2) s ukazovateľmi</a:t>
            </a:r>
          </a:p>
          <a:p>
            <a:pPr marL="1165225" lvl="4" indent="-357188">
              <a:buFont typeface="Wingdings" panose="05000000000000000000" pitchFamily="2" charset="2"/>
              <a:buChar char="§"/>
            </a:pPr>
            <a:endParaRPr lang="sk-SK" sz="2400" dirty="0"/>
          </a:p>
          <a:p>
            <a:pPr marL="1165225" lvl="4" indent="-357188">
              <a:buFont typeface="Wingdings" panose="05000000000000000000" pitchFamily="2" charset="2"/>
              <a:buChar char="§"/>
            </a:pPr>
            <a:endParaRPr lang="sk-SK" sz="2400" dirty="0"/>
          </a:p>
        </p:txBody>
      </p:sp>
    </p:spTree>
    <p:extLst>
      <p:ext uri="{BB962C8B-B14F-4D97-AF65-F5344CB8AC3E}">
        <p14:creationId xmlns:p14="http://schemas.microsoft.com/office/powerpoint/2010/main" val="30538136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ázok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40568" y="-18123"/>
            <a:ext cx="9144000" cy="6858000"/>
          </a:xfrm>
          <a:prstGeom prst="rect">
            <a:avLst/>
          </a:prstGeom>
        </p:spPr>
      </p:pic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323528" y="274638"/>
            <a:ext cx="8363272" cy="1138138"/>
          </a:xfrm>
        </p:spPr>
        <p:txBody>
          <a:bodyPr>
            <a:normAutofit fontScale="90000"/>
          </a:bodyPr>
          <a:lstStyle/>
          <a:p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/>
            </a:r>
            <a:b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endParaRPr lang="sk-SK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2" name="Obdĺžnik 1">
            <a:extLst>
              <a:ext uri="{FF2B5EF4-FFF2-40B4-BE49-F238E27FC236}">
                <a16:creationId xmlns:a16="http://schemas.microsoft.com/office/drawing/2014/main" id="{17E1AD39-089C-4519-A28D-467868FA37A2}"/>
              </a:ext>
            </a:extLst>
          </p:cNvPr>
          <p:cNvSpPr/>
          <p:nvPr/>
        </p:nvSpPr>
        <p:spPr>
          <a:xfrm>
            <a:off x="2286000" y="-12406104"/>
            <a:ext cx="4572000" cy="1477328"/>
          </a:xfrm>
          <a:prstGeom prst="rect">
            <a:avLst/>
          </a:prstGeom>
        </p:spPr>
        <p:txBody>
          <a:bodyPr>
            <a:spAutoFit/>
          </a:bodyPr>
          <a:lstStyle/>
          <a:p>
            <a:pPr marL="257175"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 marL="257175"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6" name="Nadpis 1">
            <a:extLst>
              <a:ext uri="{FF2B5EF4-FFF2-40B4-BE49-F238E27FC236}">
                <a16:creationId xmlns:a16="http://schemas.microsoft.com/office/drawing/2014/main" id="{1BC890C3-590A-428C-846E-792B370DFEAC}"/>
              </a:ext>
            </a:extLst>
          </p:cNvPr>
          <p:cNvSpPr txBox="1">
            <a:spLocks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sk-SK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Identifikované </a:t>
            </a:r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>nedostatky pri predkladaní žiadostí o NFP</a:t>
            </a:r>
            <a:endParaRPr lang="sk-SK" dirty="0"/>
          </a:p>
        </p:txBody>
      </p:sp>
      <p:sp>
        <p:nvSpPr>
          <p:cNvPr id="8" name="Obdĺžnik 7">
            <a:extLst>
              <a:ext uri="{FF2B5EF4-FFF2-40B4-BE49-F238E27FC236}">
                <a16:creationId xmlns:a16="http://schemas.microsoft.com/office/drawing/2014/main" id="{B208FB39-7FD6-42DD-9EC5-192C10225C17}"/>
              </a:ext>
            </a:extLst>
          </p:cNvPr>
          <p:cNvSpPr/>
          <p:nvPr/>
        </p:nvSpPr>
        <p:spPr>
          <a:xfrm>
            <a:off x="323528" y="1412776"/>
            <a:ext cx="7825388" cy="458587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sk-SK" sz="2800" b="1" i="1" dirty="0">
                <a:solidFill>
                  <a:srgbClr val="FF0000"/>
                </a:solidFill>
              </a:rPr>
              <a:t>Formulár žiadosti o NFP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sk-SK" sz="2400" dirty="0"/>
              <a:t>nedostatočný resp. minimálny popis v časti 7: </a:t>
            </a:r>
          </a:p>
          <a:p>
            <a:pPr marL="1622425" lvl="5" indent="-357188">
              <a:buFont typeface="Wingdings" panose="05000000000000000000" pitchFamily="2" charset="2"/>
              <a:buChar char="§"/>
            </a:pPr>
            <a:r>
              <a:rPr lang="sk-SK" sz="2400" dirty="0"/>
              <a:t>7.2 Spôsob realizácie aktivít projektu,</a:t>
            </a:r>
          </a:p>
          <a:p>
            <a:pPr marL="1622425" lvl="5" indent="-357188">
              <a:buFont typeface="Wingdings" panose="05000000000000000000" pitchFamily="2" charset="2"/>
              <a:buChar char="§"/>
            </a:pPr>
            <a:r>
              <a:rPr lang="sk-SK" sz="2400" dirty="0"/>
              <a:t>7.3 Situácia po realizácii projektu a udržateľnosť projektu, </a:t>
            </a:r>
          </a:p>
          <a:p>
            <a:pPr marL="1622425" lvl="5" indent="-357188">
              <a:buFont typeface="Wingdings" panose="05000000000000000000" pitchFamily="2" charset="2"/>
              <a:buChar char="§"/>
            </a:pPr>
            <a:r>
              <a:rPr lang="sk-SK" sz="2400" dirty="0"/>
              <a:t>7.4 Administratívna a prevádzková kapacita žiadateľa, nesúlad </a:t>
            </a:r>
            <a:r>
              <a:rPr lang="sk-SK" sz="2400" i="1" dirty="0"/>
              <a:t>jednotlivých častí s rozpočtom projektu, resp. s ostatnými časťami </a:t>
            </a:r>
            <a:r>
              <a:rPr lang="sk-SK" sz="2400" i="1" dirty="0" err="1"/>
              <a:t>ŽoNFP</a:t>
            </a:r>
            <a:r>
              <a:rPr lang="sk-SK" sz="2400" i="1" dirty="0"/>
              <a:t> (počet hodín, účastníkov, dĺžka realizácie a pod.)</a:t>
            </a:r>
          </a:p>
          <a:p>
            <a:pPr marL="236537" lvl="2" indent="-342900">
              <a:buFont typeface="Arial" panose="020B0604020202020204" pitchFamily="34" charset="0"/>
              <a:buChar char="•"/>
            </a:pPr>
            <a:r>
              <a:rPr lang="sk-SK" sz="2400" dirty="0"/>
              <a:t>Časť 11. Rozpočet projektu  – nesprávne uvedená merná jednotka, množstvo, nesprávne priradenie </a:t>
            </a:r>
            <a:r>
              <a:rPr lang="sk-SK" sz="2400" b="1" dirty="0"/>
              <a:t>projektu k projektom generujúci príjem</a:t>
            </a:r>
          </a:p>
        </p:txBody>
      </p:sp>
    </p:spTree>
    <p:extLst>
      <p:ext uri="{BB962C8B-B14F-4D97-AF65-F5344CB8AC3E}">
        <p14:creationId xmlns:p14="http://schemas.microsoft.com/office/powerpoint/2010/main" val="30996068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ázok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40568" y="-18123"/>
            <a:ext cx="9144000" cy="6858000"/>
          </a:xfrm>
          <a:prstGeom prst="rect">
            <a:avLst/>
          </a:prstGeom>
        </p:spPr>
      </p:pic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323528" y="274638"/>
            <a:ext cx="8363272" cy="1138138"/>
          </a:xfrm>
        </p:spPr>
        <p:txBody>
          <a:bodyPr>
            <a:normAutofit fontScale="90000"/>
          </a:bodyPr>
          <a:lstStyle/>
          <a:p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/>
            </a:r>
            <a:b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endParaRPr lang="sk-SK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2" name="Obdĺžnik 1">
            <a:extLst>
              <a:ext uri="{FF2B5EF4-FFF2-40B4-BE49-F238E27FC236}">
                <a16:creationId xmlns:a16="http://schemas.microsoft.com/office/drawing/2014/main" id="{17E1AD39-089C-4519-A28D-467868FA37A2}"/>
              </a:ext>
            </a:extLst>
          </p:cNvPr>
          <p:cNvSpPr/>
          <p:nvPr/>
        </p:nvSpPr>
        <p:spPr>
          <a:xfrm>
            <a:off x="2286000" y="-12406104"/>
            <a:ext cx="4572000" cy="1477328"/>
          </a:xfrm>
          <a:prstGeom prst="rect">
            <a:avLst/>
          </a:prstGeom>
        </p:spPr>
        <p:txBody>
          <a:bodyPr>
            <a:spAutoFit/>
          </a:bodyPr>
          <a:lstStyle/>
          <a:p>
            <a:pPr marL="257175"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 marL="257175"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6" name="Nadpis 1">
            <a:extLst>
              <a:ext uri="{FF2B5EF4-FFF2-40B4-BE49-F238E27FC236}">
                <a16:creationId xmlns:a16="http://schemas.microsoft.com/office/drawing/2014/main" id="{1BC890C3-590A-428C-846E-792B370DFEAC}"/>
              </a:ext>
            </a:extLst>
          </p:cNvPr>
          <p:cNvSpPr txBox="1">
            <a:spLocks/>
          </p:cNvSpPr>
          <p:nvPr/>
        </p:nvSpPr>
        <p:spPr>
          <a:xfrm>
            <a:off x="457200" y="132054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sk-SK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Identifikované </a:t>
            </a:r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>nedostatky pri predkladaní žiadostí o NFP</a:t>
            </a:r>
            <a:endParaRPr lang="sk-SK" dirty="0"/>
          </a:p>
        </p:txBody>
      </p:sp>
      <p:sp>
        <p:nvSpPr>
          <p:cNvPr id="7" name="Obdĺžnik 6">
            <a:extLst>
              <a:ext uri="{FF2B5EF4-FFF2-40B4-BE49-F238E27FC236}">
                <a16:creationId xmlns:a16="http://schemas.microsoft.com/office/drawing/2014/main" id="{1700F011-A09C-47FC-82EA-FA5FCC4B46CB}"/>
              </a:ext>
            </a:extLst>
          </p:cNvPr>
          <p:cNvSpPr/>
          <p:nvPr/>
        </p:nvSpPr>
        <p:spPr>
          <a:xfrm>
            <a:off x="323528" y="1125060"/>
            <a:ext cx="8915852" cy="42165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sk-SK" sz="2800" b="1" i="1" dirty="0">
                <a:solidFill>
                  <a:srgbClr val="FF0000"/>
                </a:solidFill>
              </a:rPr>
              <a:t>Rozpočet:</a:t>
            </a: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sk-SK" sz="2400" dirty="0"/>
              <a:t>nepredloženie rozpočtu a tabuľky PZF resp. nesprávne </a:t>
            </a:r>
            <a:r>
              <a:rPr lang="sk-SK" sz="2400" b="1" dirty="0"/>
              <a:t>vyplnené</a:t>
            </a: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sk-SK" sz="2400" dirty="0"/>
              <a:t>nesprávne vypočítané limity v zmysle výzvy - </a:t>
            </a:r>
            <a:r>
              <a:rPr lang="sk-SK" sz="2400" b="1" dirty="0"/>
              <a:t>riziko NV</a:t>
            </a: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sk-SK" sz="2400" dirty="0"/>
              <a:t>nedostatočné komentáre pri jednotlivých rozpočtových položkách</a:t>
            </a: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sk-SK" sz="2400" dirty="0"/>
              <a:t>nesprávna ekonomická klasifikácia (skupina výdavkov) </a:t>
            </a: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sk-SK" sz="2400" dirty="0"/>
              <a:t>nesúlady v komentároch s výdavkami spolu 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sk-SK" sz="2400" dirty="0"/>
              <a:t>nesprávne zaradenie rozpočtových položiek v rozpočte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sk-SK" sz="2400" dirty="0"/>
              <a:t>nesprávne zaokrúhľovanie z dôvodu nesprávnych vzorcov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sk-SK" sz="2400" dirty="0"/>
              <a:t>nesprávne súčty/súčiny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sk-SK" sz="2400" dirty="0"/>
              <a:t>nesúlady výšky COV v rozpočte s formulárom žiadosti o NFP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sk-SK" sz="2400" dirty="0"/>
              <a:t>nesúlad prieskumu trhu s rozpočtom</a:t>
            </a:r>
          </a:p>
        </p:txBody>
      </p:sp>
    </p:spTree>
    <p:extLst>
      <p:ext uri="{BB962C8B-B14F-4D97-AF65-F5344CB8AC3E}">
        <p14:creationId xmlns:p14="http://schemas.microsoft.com/office/powerpoint/2010/main" val="11699194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ázok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40568" y="-18123"/>
            <a:ext cx="9144000" cy="6858000"/>
          </a:xfrm>
          <a:prstGeom prst="rect">
            <a:avLst/>
          </a:prstGeom>
        </p:spPr>
      </p:pic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323528" y="274638"/>
            <a:ext cx="8363272" cy="1138138"/>
          </a:xfrm>
        </p:spPr>
        <p:txBody>
          <a:bodyPr>
            <a:normAutofit fontScale="90000"/>
          </a:bodyPr>
          <a:lstStyle/>
          <a:p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/>
            </a:r>
            <a:b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endParaRPr lang="sk-SK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2" name="Obdĺžnik 1">
            <a:extLst>
              <a:ext uri="{FF2B5EF4-FFF2-40B4-BE49-F238E27FC236}">
                <a16:creationId xmlns:a16="http://schemas.microsoft.com/office/drawing/2014/main" id="{17E1AD39-089C-4519-A28D-467868FA37A2}"/>
              </a:ext>
            </a:extLst>
          </p:cNvPr>
          <p:cNvSpPr/>
          <p:nvPr/>
        </p:nvSpPr>
        <p:spPr>
          <a:xfrm>
            <a:off x="2286000" y="-12406104"/>
            <a:ext cx="4572000" cy="1477328"/>
          </a:xfrm>
          <a:prstGeom prst="rect">
            <a:avLst/>
          </a:prstGeom>
        </p:spPr>
        <p:txBody>
          <a:bodyPr>
            <a:spAutoFit/>
          </a:bodyPr>
          <a:lstStyle/>
          <a:p>
            <a:pPr marL="257175"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 marL="257175"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sk-SK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6" name="Nadpis 1">
            <a:extLst>
              <a:ext uri="{FF2B5EF4-FFF2-40B4-BE49-F238E27FC236}">
                <a16:creationId xmlns:a16="http://schemas.microsoft.com/office/drawing/2014/main" id="{1BC890C3-590A-428C-846E-792B370DFEAC}"/>
              </a:ext>
            </a:extLst>
          </p:cNvPr>
          <p:cNvSpPr txBox="1">
            <a:spLocks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sk-SK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Identifikované nedostatky </a:t>
            </a:r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>pri predkladaní žiadostí o NFP</a:t>
            </a:r>
            <a:endParaRPr lang="sk-SK" dirty="0"/>
          </a:p>
        </p:txBody>
      </p:sp>
      <p:sp>
        <p:nvSpPr>
          <p:cNvPr id="8" name="Obdĺžnik 7">
            <a:extLst>
              <a:ext uri="{FF2B5EF4-FFF2-40B4-BE49-F238E27FC236}">
                <a16:creationId xmlns:a16="http://schemas.microsoft.com/office/drawing/2014/main" id="{7002F30B-FEAE-4434-B607-36C991ED8CC4}"/>
              </a:ext>
            </a:extLst>
          </p:cNvPr>
          <p:cNvSpPr/>
          <p:nvPr/>
        </p:nvSpPr>
        <p:spPr>
          <a:xfrm>
            <a:off x="114074" y="1705537"/>
            <a:ext cx="8915852" cy="30162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sk-SK" sz="2800" b="1" i="1" dirty="0">
                <a:solidFill>
                  <a:srgbClr val="FF0000"/>
                </a:solidFill>
              </a:rPr>
              <a:t>Prílohy žiadosti o NFP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sk-SK" sz="2400" dirty="0"/>
              <a:t>chýbajúce resp. nedostatočné prieskumy trhu 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sk-SK" sz="2400" dirty="0"/>
              <a:t>nepredloženie resp. nesprávne vyplnená príloha 7.4 k </a:t>
            </a:r>
            <a:r>
              <a:rPr lang="sk-SK" sz="2400" dirty="0" err="1"/>
              <a:t>ŽoNFP</a:t>
            </a:r>
            <a:r>
              <a:rPr lang="sk-SK" sz="2400" dirty="0"/>
              <a:t> 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sk-SK" sz="2400" dirty="0"/>
              <a:t>chýbajúce resp. nepodpísané životopisy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sk-SK" sz="2400" dirty="0"/>
              <a:t>nepredloženie súhlasného stanoviska na overenie podmienky (výpis z registra trestov)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sk-SK" sz="2400" dirty="0"/>
              <a:t>nepredloženie relevantných príloh v zmysle výzvy</a:t>
            </a:r>
          </a:p>
          <a:p>
            <a:pPr lvl="0"/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1879038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sk-SK" dirty="0">
                <a:solidFill>
                  <a:schemeClr val="tx2">
                    <a:lumMod val="60000"/>
                    <a:lumOff val="40000"/>
                  </a:schemeClr>
                </a:solidFill>
              </a:rPr>
              <a:t>Ďakujem za pozornosť!</a:t>
            </a:r>
          </a:p>
        </p:txBody>
      </p:sp>
    </p:spTree>
    <p:extLst>
      <p:ext uri="{BB962C8B-B14F-4D97-AF65-F5344CB8AC3E}">
        <p14:creationId xmlns:p14="http://schemas.microsoft.com/office/powerpoint/2010/main" val="89558404"/>
      </p:ext>
    </p:extLst>
  </p:cSld>
  <p:clrMapOvr>
    <a:masterClrMapping/>
  </p:clrMapOvr>
</p:sld>
</file>

<file path=ppt/theme/theme1.xml><?xml version="1.0" encoding="utf-8"?>
<a:theme xmlns:a="http://schemas.openxmlformats.org/drawingml/2006/main" name="Motív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ív balíka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ív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594</TotalTime>
  <Words>225</Words>
  <Application>Microsoft Office PowerPoint</Application>
  <PresentationFormat>Prezentácia na obrazovke (4:3)</PresentationFormat>
  <Paragraphs>74</Paragraphs>
  <Slides>7</Slides>
  <Notes>4</Notes>
  <HiddenSlides>0</HiddenSlides>
  <MMClips>0</MMClips>
  <ScaleCrop>false</ScaleCrop>
  <HeadingPairs>
    <vt:vector size="6" baseType="variant">
      <vt:variant>
        <vt:lpstr>Použité písma</vt:lpstr>
      </vt:variant>
      <vt:variant>
        <vt:i4>4</vt:i4>
      </vt:variant>
      <vt:variant>
        <vt:lpstr>Motív</vt:lpstr>
      </vt:variant>
      <vt:variant>
        <vt:i4>1</vt:i4>
      </vt:variant>
      <vt:variant>
        <vt:lpstr>Nadpisy snímok</vt:lpstr>
      </vt:variant>
      <vt:variant>
        <vt:i4>7</vt:i4>
      </vt:variant>
    </vt:vector>
  </HeadingPairs>
  <TitlesOfParts>
    <vt:vector size="12" baseType="lpstr">
      <vt:lpstr>Arial</vt:lpstr>
      <vt:lpstr>Calibri</vt:lpstr>
      <vt:lpstr>Times New Roman</vt:lpstr>
      <vt:lpstr>Wingdings</vt:lpstr>
      <vt:lpstr>Motív Office</vt:lpstr>
      <vt:lpstr>Informačný seminár pre žiadateľov žiadostí s kódom OPLZ-PO1/2019/DOP/1.3.1-01</vt:lpstr>
      <vt:lpstr>Schvaľovací proces žiadostí o NFP</vt:lpstr>
      <vt:lpstr> </vt:lpstr>
      <vt:lpstr> </vt:lpstr>
      <vt:lpstr> </vt:lpstr>
      <vt:lpstr> </vt:lpstr>
      <vt:lpstr>Ďakujem za pozornosť!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Prezentácia programu PowerPoint</dc:title>
  <dc:creator>Valachová Slavomíra</dc:creator>
  <cp:lastModifiedBy>Valachová Slavomíra</cp:lastModifiedBy>
  <cp:revision>57</cp:revision>
  <cp:lastPrinted>2017-12-07T07:01:55Z</cp:lastPrinted>
  <dcterms:created xsi:type="dcterms:W3CDTF">2017-07-03T04:26:38Z</dcterms:created>
  <dcterms:modified xsi:type="dcterms:W3CDTF">2019-08-05T06:55:54Z</dcterms:modified>
</cp:coreProperties>
</file>

<file path=docProps/thumbnail.jpeg>
</file>