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69" r:id="rId4"/>
    <p:sldId id="267" r:id="rId5"/>
    <p:sldId id="272" r:id="rId6"/>
    <p:sldId id="277" r:id="rId7"/>
    <p:sldId id="270" r:id="rId8"/>
    <p:sldId id="271" r:id="rId9"/>
    <p:sldId id="268" r:id="rId10"/>
    <p:sldId id="276" r:id="rId11"/>
    <p:sldId id="275" r:id="rId12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993792-E28C-41C9-BCBC-F80789EF6685}" type="datetimeFigureOut">
              <a:rPr lang="sk-SK" smtClean="0"/>
              <a:pPr/>
              <a:t>5. 8. 2019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C4C85-E2C8-4940-B7CF-02DC52C90463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3453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5. 8. 2019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edu.sk/kriteria-pre-vyber-projektov-op-ludske-zdroje-a-metodika-ich-uplatnovania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75656" y="4071938"/>
            <a:ext cx="7225433" cy="130127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600" b="1" dirty="0" smtClean="0"/>
              <a:t/>
            </a:r>
            <a:br>
              <a:rPr lang="sk-SK" sz="3600" b="1" dirty="0" smtClean="0"/>
            </a:br>
            <a:r>
              <a:rPr lang="sk-SK" sz="31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31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sk-SK" sz="4000" b="1" dirty="0">
                <a:solidFill>
                  <a:schemeClr val="accent6">
                    <a:lumMod val="75000"/>
                  </a:schemeClr>
                </a:solidFill>
              </a:rPr>
              <a:t>Kritériá pre výber projektov </a:t>
            </a:r>
            <a:r>
              <a:rPr lang="sk-SK" sz="3600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3600" b="1" dirty="0">
                <a:solidFill>
                  <a:schemeClr val="accent6">
                    <a:lumMod val="75000"/>
                  </a:schemeClr>
                </a:solidFill>
              </a:rPr>
            </a:br>
            <a:endParaRPr lang="sk-SK" sz="36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283968" y="5214938"/>
            <a:ext cx="4402832" cy="500062"/>
          </a:xfrm>
        </p:spPr>
        <p:txBody>
          <a:bodyPr rtlCol="0">
            <a:normAutofit fontScale="925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dirty="0" smtClean="0">
                <a:solidFill>
                  <a:schemeClr val="tx1"/>
                </a:solidFill>
              </a:rPr>
              <a:t> </a:t>
            </a:r>
            <a:endParaRPr lang="sk-SK" b="1" dirty="0" smtClean="0">
              <a:solidFill>
                <a:schemeClr val="tx1"/>
              </a:solidFill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571500" y="6192838"/>
            <a:ext cx="264318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05.08.2019</a:t>
            </a:r>
            <a:endParaRPr lang="sk-SK" sz="14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sahu 2"/>
          <p:cNvSpPr>
            <a:spLocks noGrp="1"/>
          </p:cNvSpPr>
          <p:nvPr>
            <p:ph idx="1"/>
          </p:nvPr>
        </p:nvSpPr>
        <p:spPr>
          <a:xfrm>
            <a:off x="1143000" y="476672"/>
            <a:ext cx="7543800" cy="5616153"/>
          </a:xfrm>
        </p:spPr>
        <p:txBody>
          <a:bodyPr/>
          <a:lstStyle/>
          <a:p>
            <a:pPr marL="0" indent="0" algn="ctr">
              <a:buNone/>
            </a:pPr>
            <a:r>
              <a:rPr lang="sk-SK" sz="2400" b="1" u="sng" dirty="0">
                <a:solidFill>
                  <a:schemeClr val="accent6">
                    <a:lumMod val="75000"/>
                  </a:schemeClr>
                </a:solidFill>
              </a:rPr>
              <a:t>Výzva „Skvalitnenie prípravy budúcich pedagogických a odborných </a:t>
            </a:r>
            <a:r>
              <a:rPr lang="sk-SK" sz="2400" b="1" u="sng" dirty="0" smtClean="0">
                <a:solidFill>
                  <a:schemeClr val="accent6">
                    <a:lumMod val="75000"/>
                  </a:schemeClr>
                </a:solidFill>
              </a:rPr>
              <a:t>zamestnancov“</a:t>
            </a:r>
          </a:p>
          <a:p>
            <a:pPr marL="0" indent="0">
              <a:buNone/>
            </a:pPr>
            <a:endParaRPr lang="sk-SK" sz="2400" dirty="0" smtClean="0"/>
          </a:p>
          <a:p>
            <a:pPr marL="0" indent="0">
              <a:buNone/>
            </a:pPr>
            <a:r>
              <a:rPr lang="sk-SK" sz="2000" dirty="0" smtClean="0"/>
              <a:t>Vo výzve </a:t>
            </a:r>
            <a:r>
              <a:rPr lang="sk-SK" sz="2000" dirty="0"/>
              <a:t>sa neaplikujú kritériá: </a:t>
            </a:r>
            <a:endParaRPr lang="sk-SK" sz="2000" dirty="0" smtClean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/>
              <a:t>doplňujúce kritériá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 smtClean="0"/>
              <a:t>prínos </a:t>
            </a:r>
            <a:r>
              <a:rPr lang="sk-SK" sz="2000" dirty="0"/>
              <a:t>k podpore najmenej </a:t>
            </a:r>
            <a:r>
              <a:rPr lang="sk-SK" sz="2000" dirty="0" smtClean="0"/>
              <a:t>rozvinutých okresov</a:t>
            </a:r>
            <a:endParaRPr lang="sk-SK" sz="2000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 smtClean="0"/>
              <a:t>prínos </a:t>
            </a:r>
            <a:r>
              <a:rPr lang="sk-SK" sz="2000" dirty="0"/>
              <a:t>k RIÚS alebo URM,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 smtClean="0"/>
              <a:t>posúdenie </a:t>
            </a:r>
            <a:r>
              <a:rPr lang="sk-SK" sz="2000" dirty="0"/>
              <a:t>efektivity projektu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sk-SK" sz="2000" dirty="0" smtClean="0"/>
              <a:t>výberové </a:t>
            </a:r>
            <a:r>
              <a:rPr lang="sk-SK" sz="2000" dirty="0"/>
              <a:t>kritériá</a:t>
            </a:r>
            <a:r>
              <a:rPr lang="sk-SK" sz="2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3515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415" y="2644402"/>
            <a:ext cx="6376969" cy="1280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131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971600" y="332656"/>
            <a:ext cx="7543800" cy="576064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Kritériá </a:t>
            </a:r>
            <a:r>
              <a:rPr lang="sk-SK" b="1" dirty="0">
                <a:solidFill>
                  <a:schemeClr val="accent6">
                    <a:lumMod val="75000"/>
                  </a:schemeClr>
                </a:solidFill>
              </a:rPr>
              <a:t>pre výber 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projektov - všeobecne</a:t>
            </a:r>
          </a:p>
          <a:p>
            <a:pPr marL="0" indent="0" algn="just">
              <a:spcBef>
                <a:spcPts val="0"/>
              </a:spcBef>
              <a:buNone/>
            </a:pPr>
            <a:endParaRPr lang="sk-SK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účel: </a:t>
            </a:r>
            <a:r>
              <a:rPr lang="sk-SK" sz="2200" dirty="0"/>
              <a:t>výber projektov, ktorých prínos k príslušným špecifickým cieľom OP je najväčší </a:t>
            </a:r>
            <a:r>
              <a:rPr lang="sk-SK" sz="2200" dirty="0" smtClean="0"/>
              <a:t>vo </a:t>
            </a:r>
            <a:r>
              <a:rPr lang="sk-SK" sz="2200" dirty="0"/>
              <a:t>vzťahu k vynaloženým finančným prostriedkom </a:t>
            </a:r>
            <a:r>
              <a:rPr lang="sk-SK" sz="2200" dirty="0" smtClean="0"/>
              <a:t>(</a:t>
            </a:r>
            <a:r>
              <a:rPr lang="sk-SK" sz="2200" dirty="0"/>
              <a:t>výber najvhodnejších projektov) 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kritériá</a:t>
            </a:r>
            <a:r>
              <a:rPr lang="sk-SK" sz="2200" dirty="0"/>
              <a:t>, vrátane spôsobu ich aplikácie, ako aj ich každá zmena, podliehajú schváleniu MV OP ĽZ (aktuálne platné kritériá schválené zo strany MV OP ĽZ dňa </a:t>
            </a:r>
            <a:r>
              <a:rPr lang="sk-SK" sz="2200" dirty="0" smtClean="0"/>
              <a:t>2.3.2018)</a:t>
            </a:r>
            <a:endParaRPr lang="sk-SK" sz="2200" dirty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sú </a:t>
            </a:r>
            <a:r>
              <a:rPr lang="sk-SK" sz="2200" dirty="0"/>
              <a:t>stanovené vo výzve ako </a:t>
            </a:r>
            <a:r>
              <a:rPr lang="sk-SK" sz="2200" u="sng" dirty="0"/>
              <a:t>podmienka poskytnutia </a:t>
            </a:r>
            <a:r>
              <a:rPr lang="sk-SK" sz="2200" u="sng" dirty="0" smtClean="0"/>
              <a:t>príspevku</a:t>
            </a:r>
            <a:r>
              <a:rPr lang="sk-SK" sz="2200" dirty="0" smtClean="0"/>
              <a:t>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sú dostupné na: </a:t>
            </a:r>
            <a:r>
              <a:rPr lang="sk-SK" sz="2200" dirty="0">
                <a:hlinkClick r:id="rId3"/>
              </a:rPr>
              <a:t>http://</a:t>
            </a:r>
            <a:r>
              <a:rPr lang="sk-SK" sz="2200" dirty="0" smtClean="0">
                <a:hlinkClick r:id="rId3"/>
              </a:rPr>
              <a:t>www.minedu.sk/kriteria-pre-vyber-projektov-op-ludske-zdroje-a-metodika-ich-uplatnovania/</a:t>
            </a:r>
            <a:endParaRPr lang="sk-SK" sz="2200" dirty="0" smtClean="0"/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200" dirty="0" smtClean="0"/>
              <a:t>Príloha výzvy </a:t>
            </a:r>
            <a:r>
              <a:rPr lang="sk-SK" sz="2200" i="1" dirty="0" smtClean="0"/>
              <a:t>(</a:t>
            </a:r>
            <a:r>
              <a:rPr lang="sk-SK" sz="2200" i="1" dirty="0">
                <a:solidFill>
                  <a:srgbClr val="FF0000"/>
                </a:solidFill>
              </a:rPr>
              <a:t>č. 7 vo výzve „Skvalitnenie prípravy budúcich pedagogických a odborných </a:t>
            </a:r>
            <a:r>
              <a:rPr lang="sk-SK" sz="2200" i="1" dirty="0" smtClean="0">
                <a:solidFill>
                  <a:srgbClr val="FF0000"/>
                </a:solidFill>
              </a:rPr>
              <a:t>zamestnancov“</a:t>
            </a:r>
            <a:r>
              <a:rPr lang="sk-SK" sz="2200" i="1" dirty="0" smtClean="0"/>
              <a:t>)</a:t>
            </a:r>
          </a:p>
          <a:p>
            <a:pPr marL="0" indent="0" algn="just" defTabSz="809625">
              <a:spcBef>
                <a:spcPts val="0"/>
              </a:spcBef>
              <a:buNone/>
              <a:tabLst>
                <a:tab pos="542925" algn="l"/>
                <a:tab pos="1076325" algn="l"/>
              </a:tabLst>
            </a:pPr>
            <a:endParaRPr lang="sk-SK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971600" y="332656"/>
            <a:ext cx="7543800" cy="576064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Kritériá </a:t>
            </a:r>
            <a:r>
              <a:rPr lang="sk-SK" b="1" dirty="0">
                <a:solidFill>
                  <a:schemeClr val="accent6">
                    <a:lumMod val="75000"/>
                  </a:schemeClr>
                </a:solidFill>
              </a:rPr>
              <a:t>pre výber 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projektov – všeobecne</a:t>
            </a:r>
          </a:p>
          <a:p>
            <a:pPr marL="0" indent="0" algn="just">
              <a:spcBef>
                <a:spcPts val="0"/>
              </a:spcBef>
              <a:buNone/>
            </a:pPr>
            <a:endParaRPr lang="sk-SK" sz="2200" u="sng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sk-SK" sz="2200" u="sng" dirty="0" smtClean="0"/>
              <a:t>Kritériá:</a:t>
            </a:r>
          </a:p>
          <a:p>
            <a:pPr marL="0" indent="0" algn="just">
              <a:spcBef>
                <a:spcPts val="0"/>
              </a:spcBef>
              <a:buNone/>
            </a:pPr>
            <a:endParaRPr lang="sk-SK" sz="1000" u="sng" dirty="0" smtClean="0"/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sk-SK" sz="2200" b="1" dirty="0">
                <a:solidFill>
                  <a:schemeClr val="accent6">
                    <a:lumMod val="75000"/>
                  </a:schemeClr>
                </a:solidFill>
              </a:rPr>
              <a:t>hodnotiace kritériá - v procese odborného hodnotenia žiadostí o NFP 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sk-SK" sz="2200" b="1" dirty="0" smtClean="0"/>
              <a:t>výberové kritériá </a:t>
            </a:r>
            <a:r>
              <a:rPr lang="sk-SK" sz="2200" dirty="0" smtClean="0"/>
              <a:t>- </a:t>
            </a:r>
            <a:r>
              <a:rPr lang="pt-BR" sz="2200" dirty="0" smtClean="0"/>
              <a:t>v procese výberu žiadostí o NFP</a:t>
            </a:r>
            <a:r>
              <a:rPr lang="sk-SK" sz="2200" dirty="0" smtClean="0"/>
              <a:t>, ich aplikáciou sa určuje výsledné poradie </a:t>
            </a:r>
            <a:r>
              <a:rPr lang="sk-SK" sz="2200" dirty="0" err="1" smtClean="0"/>
              <a:t>ŽoNFP</a:t>
            </a:r>
            <a:r>
              <a:rPr lang="pt-BR" sz="2200" dirty="0" smtClean="0"/>
              <a:t> </a:t>
            </a:r>
            <a:r>
              <a:rPr lang="sk-SK" sz="2200" dirty="0" smtClean="0"/>
              <a:t>(ak relevantné – stanovené vo výzve - </a:t>
            </a:r>
            <a:r>
              <a:rPr lang="sk-SK" sz="2200" dirty="0" smtClean="0">
                <a:solidFill>
                  <a:srgbClr val="FF0000"/>
                </a:solidFill>
              </a:rPr>
              <a:t>pre výzvu </a:t>
            </a:r>
            <a:r>
              <a:rPr lang="sk-SK" sz="2200" i="1" dirty="0">
                <a:solidFill>
                  <a:srgbClr val="FF0000"/>
                </a:solidFill>
              </a:rPr>
              <a:t>„Skvalitnenie prípravy budúcich pedagogických a odborných </a:t>
            </a:r>
            <a:r>
              <a:rPr lang="sk-SK" sz="2200" i="1" dirty="0" smtClean="0">
                <a:solidFill>
                  <a:srgbClr val="FF0000"/>
                </a:solidFill>
              </a:rPr>
              <a:t>zamestnancov“ </a:t>
            </a:r>
            <a:r>
              <a:rPr lang="sk-SK" sz="2200" dirty="0" smtClean="0">
                <a:solidFill>
                  <a:srgbClr val="FF0000"/>
                </a:solidFill>
              </a:rPr>
              <a:t>stanovené nie sú</a:t>
            </a:r>
            <a:r>
              <a:rPr lang="sk-SK" sz="2200" dirty="0" smtClean="0"/>
              <a:t>), 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sk-SK" sz="2200" b="1" dirty="0" smtClean="0"/>
              <a:t>rozlišovacie kritériá</a:t>
            </a:r>
            <a:r>
              <a:rPr lang="sk-SK" sz="2200" dirty="0" smtClean="0"/>
              <a:t> </a:t>
            </a:r>
            <a:r>
              <a:rPr lang="sk-SK" sz="2200" smtClean="0"/>
              <a:t>- </a:t>
            </a:r>
            <a:r>
              <a:rPr lang="sk-SK" sz="2400"/>
              <a:t>v prípade, ak na hranici finančnej alokácie výzvy je viacero projektov s rovnakým počtom bodov</a:t>
            </a:r>
            <a:r>
              <a:rPr lang="sk-SK" sz="2200" smtClean="0"/>
              <a:t> </a:t>
            </a:r>
            <a:r>
              <a:rPr lang="sk-SK" sz="2200" dirty="0" smtClean="0"/>
              <a:t>(ak relevantné).</a:t>
            </a:r>
            <a:endParaRPr lang="sk-SK" sz="2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sk-SK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just" defTabSz="809625">
              <a:spcBef>
                <a:spcPts val="0"/>
              </a:spcBef>
              <a:buNone/>
              <a:tabLst>
                <a:tab pos="542925" algn="l"/>
                <a:tab pos="1076325" algn="l"/>
              </a:tabLst>
            </a:pPr>
            <a:endParaRPr lang="sk-SK" sz="2000" dirty="0" smtClean="0"/>
          </a:p>
        </p:txBody>
      </p:sp>
    </p:spTree>
    <p:extLst>
      <p:ext uri="{BB962C8B-B14F-4D97-AF65-F5344CB8AC3E}">
        <p14:creationId xmlns:p14="http://schemas.microsoft.com/office/powerpoint/2010/main" val="13159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1043608" y="260648"/>
            <a:ext cx="7543800" cy="5832648"/>
          </a:xfrm>
        </p:spPr>
        <p:txBody>
          <a:bodyPr/>
          <a:lstStyle/>
          <a:p>
            <a:pPr marL="0" indent="0"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Hodnotiace kritériá – uplatňovanie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v rámci OH sa </a:t>
            </a:r>
            <a:r>
              <a:rPr lang="sk-SK" sz="2000" dirty="0" err="1" smtClean="0"/>
              <a:t>ŽoNFP</a:t>
            </a:r>
            <a:r>
              <a:rPr lang="sk-SK" sz="2000" dirty="0" smtClean="0"/>
              <a:t> posudzuje podľa </a:t>
            </a:r>
            <a:r>
              <a:rPr lang="sk-SK" sz="2000" dirty="0"/>
              <a:t>kritérií </a:t>
            </a:r>
            <a:r>
              <a:rPr lang="sk-SK" sz="2000" dirty="0" smtClean="0"/>
              <a:t>v </a:t>
            </a:r>
            <a:r>
              <a:rPr lang="sk-SK" sz="2000" dirty="0"/>
              <a:t>4 </a:t>
            </a:r>
            <a:r>
              <a:rPr lang="sk-SK" sz="2000" dirty="0" smtClean="0"/>
              <a:t>oblastiach:</a:t>
            </a:r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/>
              <a:t>príspevok navrhovaného projektu k cieľom a výsledkom operačného programu a prioritnej osi </a:t>
            </a:r>
            <a:r>
              <a:rPr lang="sk-SK" sz="2000" dirty="0" smtClean="0"/>
              <a:t>(vylučovacie </a:t>
            </a:r>
            <a:r>
              <a:rPr lang="sk-SK" sz="2000" dirty="0"/>
              <a:t>aj bodované kritériá), </a:t>
            </a:r>
            <a:endParaRPr lang="sk-SK" sz="2000" dirty="0" smtClean="0"/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 smtClean="0"/>
              <a:t> </a:t>
            </a:r>
            <a:r>
              <a:rPr lang="sk-SK" sz="2000" dirty="0"/>
              <a:t>navrhovaný spôsob realizácie </a:t>
            </a:r>
            <a:r>
              <a:rPr lang="sk-SK" sz="2000" dirty="0" smtClean="0"/>
              <a:t>(bodované </a:t>
            </a:r>
            <a:r>
              <a:rPr lang="sk-SK" sz="2000" dirty="0"/>
              <a:t>kritériá), </a:t>
            </a:r>
            <a:endParaRPr lang="sk-SK" sz="2000" dirty="0" smtClean="0"/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 smtClean="0"/>
              <a:t> </a:t>
            </a:r>
            <a:r>
              <a:rPr lang="sk-SK" sz="2000" dirty="0"/>
              <a:t>administratívna a prevádzková kapacita </a:t>
            </a:r>
            <a:r>
              <a:rPr lang="sk-SK" sz="2000" dirty="0" smtClean="0"/>
              <a:t>(bodované </a:t>
            </a:r>
            <a:r>
              <a:rPr lang="sk-SK" sz="2000" dirty="0"/>
              <a:t>kritériá), </a:t>
            </a:r>
          </a:p>
          <a:p>
            <a:pPr marL="742950" lvl="2" indent="1905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sk-SK" sz="2000" dirty="0" smtClean="0"/>
              <a:t> finančná </a:t>
            </a:r>
            <a:r>
              <a:rPr lang="sk-SK" sz="2000" dirty="0"/>
              <a:t>a ekonomická stránka projektu </a:t>
            </a:r>
            <a:r>
              <a:rPr lang="sk-SK" sz="2000" dirty="0" smtClean="0"/>
              <a:t>(vylučovacie </a:t>
            </a:r>
            <a:r>
              <a:rPr lang="sk-SK" sz="2000" dirty="0"/>
              <a:t>aj bodované kritériá).</a:t>
            </a:r>
            <a:endParaRPr lang="sk-SK" sz="2000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2000" u="sng" dirty="0" smtClean="0"/>
              <a:t>doplňujúce kritérium</a:t>
            </a:r>
            <a:r>
              <a:rPr lang="sk-SK" sz="2000" dirty="0" smtClean="0"/>
              <a:t>: v </a:t>
            </a:r>
            <a:r>
              <a:rPr lang="sk-SK" sz="2000" dirty="0"/>
              <a:t>každej zo 4 </a:t>
            </a:r>
            <a:r>
              <a:rPr lang="sk-SK" sz="2000" dirty="0" smtClean="0"/>
              <a:t>oblastí môže </a:t>
            </a:r>
            <a:r>
              <a:rPr lang="sk-SK" sz="2000" dirty="0"/>
              <a:t>byť uplatnené jedno doplňujúce </a:t>
            </a:r>
            <a:r>
              <a:rPr lang="sk-SK" sz="2000" dirty="0" smtClean="0"/>
              <a:t>hodnotiace kritérium (stanovené vo výzve)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sk-SK" sz="2000" dirty="0" smtClean="0"/>
              <a:t>účel doplňujúceho kritéria</a:t>
            </a:r>
            <a:r>
              <a:rPr lang="sk-SK" sz="2000" dirty="0"/>
              <a:t>: </a:t>
            </a:r>
            <a:r>
              <a:rPr lang="sk-SK" sz="2000" dirty="0" smtClean="0"/>
              <a:t>väčšia </a:t>
            </a:r>
            <a:r>
              <a:rPr lang="sk-SK" sz="2000" dirty="0"/>
              <a:t>adresnosti podpory na dosahovanie cieľov </a:t>
            </a:r>
            <a:r>
              <a:rPr lang="sk-SK" sz="2000" dirty="0" smtClean="0"/>
              <a:t>PO/špecifických </a:t>
            </a:r>
            <a:r>
              <a:rPr lang="sk-SK" sz="2000" dirty="0"/>
              <a:t>cieľov, resp. </a:t>
            </a:r>
            <a:r>
              <a:rPr lang="sk-SK" sz="2000" dirty="0" smtClean="0"/>
              <a:t>efektivita </a:t>
            </a:r>
            <a:r>
              <a:rPr lang="sk-SK" sz="2000" dirty="0"/>
              <a:t>pridelenia </a:t>
            </a:r>
            <a:r>
              <a:rPr lang="sk-SK" sz="2000" dirty="0" smtClean="0"/>
              <a:t>podpory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sk-SK" sz="2000" dirty="0">
                <a:solidFill>
                  <a:srgbClr val="FF0000"/>
                </a:solidFill>
              </a:rPr>
              <a:t>pre výzvu </a:t>
            </a:r>
            <a:r>
              <a:rPr lang="sk-SK" sz="2000" i="1" dirty="0">
                <a:solidFill>
                  <a:srgbClr val="FF0000"/>
                </a:solidFill>
              </a:rPr>
              <a:t>„Skvalitnenie prípravy budúcich pedagogických a odborných zamestnancov“ </a:t>
            </a:r>
            <a:r>
              <a:rPr lang="sk-SK" sz="2000" dirty="0">
                <a:solidFill>
                  <a:srgbClr val="FF0000"/>
                </a:solidFill>
              </a:rPr>
              <a:t>stanovené </a:t>
            </a:r>
            <a:r>
              <a:rPr lang="sk-SK" sz="2000" dirty="0" smtClean="0">
                <a:solidFill>
                  <a:srgbClr val="FF0000"/>
                </a:solidFill>
              </a:rPr>
              <a:t>nie je</a:t>
            </a:r>
            <a:endParaRPr lang="sk-SK" sz="2000" dirty="0" smtClean="0"/>
          </a:p>
          <a:p>
            <a:pPr algn="just">
              <a:buFont typeface="Arial" panose="020B0604020202020204" pitchFamily="34" charset="0"/>
              <a:buChar char="•"/>
            </a:pPr>
            <a:endParaRPr lang="sk-SK" sz="2400" dirty="0" smtClean="0"/>
          </a:p>
          <a:p>
            <a:pPr marL="0" indent="0">
              <a:buNone/>
            </a:pPr>
            <a:endParaRPr lang="sk-SK" sz="2000" dirty="0" smtClean="0"/>
          </a:p>
          <a:p>
            <a:endParaRPr lang="sk-SK" sz="2000" dirty="0"/>
          </a:p>
          <a:p>
            <a:pPr marL="0" indent="0" algn="just">
              <a:buNone/>
            </a:pP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272100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1043608" y="260648"/>
            <a:ext cx="7543800" cy="5832648"/>
          </a:xfrm>
        </p:spPr>
        <p:txBody>
          <a:bodyPr/>
          <a:lstStyle/>
          <a:p>
            <a:pPr marL="0" indent="0">
              <a:buNone/>
            </a:pP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Hodnotiace kritériá – uplatňovanie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800" dirty="0"/>
              <a:t>v rámci OP ĽZ sa uplatňuje </a:t>
            </a:r>
            <a:r>
              <a:rPr lang="sk-SK" sz="1800" u="sng" dirty="0"/>
              <a:t>kombinácia vylučujúcich kritérií a bodovaných kritérií </a:t>
            </a:r>
            <a:endParaRPr lang="sk-SK" sz="1800" u="sng" dirty="0" smtClean="0"/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800" u="sng" dirty="0" smtClean="0"/>
              <a:t>Vylučovacie kritériá sú v oblastiach:</a:t>
            </a:r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 smtClean="0"/>
              <a:t>Príspevok </a:t>
            </a:r>
            <a:r>
              <a:rPr lang="sk-SK" sz="1600" dirty="0"/>
              <a:t>navrhovaného projektu k cieľom a výsledkom operačného programu a prioritnej osi </a:t>
            </a:r>
            <a:r>
              <a:rPr lang="sk-SK" sz="1600" dirty="0" smtClean="0"/>
              <a:t>(2 kritériá)</a:t>
            </a:r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/>
              <a:t>F</a:t>
            </a:r>
            <a:r>
              <a:rPr lang="sk-SK" sz="1600" dirty="0" smtClean="0"/>
              <a:t>inančná </a:t>
            </a:r>
            <a:r>
              <a:rPr lang="sk-SK" sz="1600" dirty="0"/>
              <a:t>a ekonomická stránka projektu </a:t>
            </a:r>
            <a:r>
              <a:rPr lang="sk-SK" sz="1600" dirty="0" smtClean="0"/>
              <a:t>(2 kritériá)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600" b="1" dirty="0" err="1" smtClean="0">
                <a:solidFill>
                  <a:schemeClr val="accent6">
                    <a:lumMod val="75000"/>
                  </a:schemeClr>
                </a:solidFill>
              </a:rPr>
              <a:t>ŽoNFP</a:t>
            </a:r>
            <a:r>
              <a:rPr lang="sk-SK" sz="1600" b="1" dirty="0" smtClean="0">
                <a:solidFill>
                  <a:schemeClr val="accent6">
                    <a:lumMod val="75000"/>
                  </a:schemeClr>
                </a:solidFill>
              </a:rPr>
              <a:t> musí úspešne splniť všetky vylučovacie kritériá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solidFill>
                  <a:schemeClr val="accent6">
                    <a:lumMod val="75000"/>
                  </a:schemeClr>
                </a:solidFill>
              </a:rPr>
              <a:t>po </a:t>
            </a:r>
            <a:r>
              <a:rPr lang="sk-SK" sz="1600" b="1" dirty="0">
                <a:solidFill>
                  <a:schemeClr val="accent6">
                    <a:lumMod val="75000"/>
                  </a:schemeClr>
                </a:solidFill>
              </a:rPr>
              <a:t>úspešnom vyhodnotení všetkých vylučovacích kritérií postupuje </a:t>
            </a:r>
            <a:r>
              <a:rPr lang="sk-SK" sz="1600" b="1" dirty="0" err="1">
                <a:solidFill>
                  <a:schemeClr val="accent6">
                    <a:lumMod val="75000"/>
                  </a:schemeClr>
                </a:solidFill>
              </a:rPr>
              <a:t>ŽoNFP</a:t>
            </a:r>
            <a:r>
              <a:rPr lang="sk-SK" sz="1600" b="1" dirty="0">
                <a:solidFill>
                  <a:schemeClr val="accent6">
                    <a:lumMod val="75000"/>
                  </a:schemeClr>
                </a:solidFill>
              </a:rPr>
              <a:t> do fázy hodnotenia stanovenými bodovanými </a:t>
            </a:r>
            <a:r>
              <a:rPr lang="sk-SK" sz="1600" b="1" dirty="0" smtClean="0">
                <a:solidFill>
                  <a:schemeClr val="accent6">
                    <a:lumMod val="75000"/>
                  </a:schemeClr>
                </a:solidFill>
              </a:rPr>
              <a:t>kritériami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sk-SK" sz="1800" u="sng" dirty="0" smtClean="0"/>
              <a:t>Počty bodov:</a:t>
            </a:r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/>
              <a:t>Kritérium „Miera prispievania projektu k naplneniu cieľov stanovených vo </a:t>
            </a:r>
            <a:r>
              <a:rPr lang="sk-SK" sz="1600" dirty="0" smtClean="0"/>
              <a:t>výzve“ má bodové </a:t>
            </a:r>
            <a:r>
              <a:rPr lang="sk-SK" sz="1600" dirty="0"/>
              <a:t>hodnotenie 1, 5 alebo 10 </a:t>
            </a:r>
            <a:endParaRPr lang="sk-SK" sz="1600" dirty="0" smtClean="0"/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 smtClean="0"/>
              <a:t>ďalšie kritériá majú </a:t>
            </a:r>
            <a:r>
              <a:rPr lang="sk-SK" sz="1600" dirty="0"/>
              <a:t>bodové hodnotenie 1, 3 alebo 5. </a:t>
            </a:r>
            <a:endParaRPr lang="sk-SK" sz="1600" dirty="0" smtClean="0"/>
          </a:p>
          <a:p>
            <a:pPr marL="742950" lvl="2" indent="-342900" algn="just">
              <a:buFont typeface="Wingdings" panose="05000000000000000000" pitchFamily="2" charset="2"/>
              <a:buChar char="ü"/>
            </a:pPr>
            <a:r>
              <a:rPr lang="sk-SK" sz="1600" dirty="0" smtClean="0"/>
              <a:t>Kritériá „Prínos </a:t>
            </a:r>
            <a:r>
              <a:rPr lang="sk-SK" sz="1600" dirty="0"/>
              <a:t>k RIÚS a </a:t>
            </a:r>
            <a:r>
              <a:rPr lang="sk-SK" sz="1600" dirty="0" smtClean="0"/>
              <a:t>URM“, „Prínos </a:t>
            </a:r>
            <a:r>
              <a:rPr lang="sk-SK" sz="1600" dirty="0"/>
              <a:t>k podpore najmenej rozvinutých </a:t>
            </a:r>
            <a:r>
              <a:rPr lang="sk-SK" sz="1600" dirty="0" smtClean="0"/>
              <a:t>okresov“ </a:t>
            </a:r>
            <a:r>
              <a:rPr lang="sk-SK" sz="1600" dirty="0"/>
              <a:t>a </a:t>
            </a:r>
            <a:r>
              <a:rPr lang="sk-SK" sz="1600" dirty="0" smtClean="0"/>
              <a:t>„Finančná </a:t>
            </a:r>
            <a:r>
              <a:rPr lang="sk-SK" sz="1600" dirty="0"/>
              <a:t>kapacita </a:t>
            </a:r>
            <a:r>
              <a:rPr lang="sk-SK" sz="1600" dirty="0" smtClean="0"/>
              <a:t>žiadateľa“ </a:t>
            </a:r>
            <a:r>
              <a:rPr lang="sk-SK" sz="1600" dirty="0"/>
              <a:t>majú bodové hodnotenie 0 alebo 3. </a:t>
            </a:r>
            <a:endParaRPr lang="sk-SK" sz="1600" u="sng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sk-SK" sz="1800" u="sng" dirty="0" smtClean="0"/>
              <a:t>Minimálny </a:t>
            </a:r>
            <a:r>
              <a:rPr lang="sk-SK" sz="1800" u="sng" dirty="0"/>
              <a:t>počet bodov pre splnenie hodnotiacich kritérií</a:t>
            </a:r>
            <a:r>
              <a:rPr lang="sk-SK" sz="1800" dirty="0"/>
              <a:t>: </a:t>
            </a:r>
            <a:r>
              <a:rPr lang="sk-SK" sz="1800" dirty="0" smtClean="0"/>
              <a:t>splnenie vylučovacích kritérií; v</a:t>
            </a:r>
            <a:r>
              <a:rPr lang="sk-SK" sz="1800" dirty="0"/>
              <a:t> každej hodnotenej oblasti viac ako 50% bodov a celkovo minimálne 60% bodov z celkového dosiahnuteľného počtu bodov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sk-SK" sz="2400" dirty="0" smtClean="0"/>
          </a:p>
          <a:p>
            <a:pPr marL="0" indent="0">
              <a:buNone/>
            </a:pPr>
            <a:endParaRPr lang="sk-SK" sz="2000" dirty="0" smtClean="0"/>
          </a:p>
          <a:p>
            <a:endParaRPr lang="sk-SK" sz="2000" dirty="0"/>
          </a:p>
          <a:p>
            <a:pPr marL="0" indent="0" algn="just">
              <a:buNone/>
            </a:pP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80388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1043608" y="116632"/>
            <a:ext cx="7543800" cy="6120680"/>
          </a:xfrm>
        </p:spPr>
        <p:txBody>
          <a:bodyPr/>
          <a:lstStyle/>
          <a:p>
            <a:pPr marL="0" indent="0">
              <a:buNone/>
            </a:pPr>
            <a:r>
              <a:rPr lang="sk-SK" sz="2000" b="1" u="sng" dirty="0">
                <a:solidFill>
                  <a:schemeClr val="accent6">
                    <a:lumMod val="75000"/>
                  </a:schemeClr>
                </a:solidFill>
              </a:rPr>
              <a:t>Príspevok navrhovaného projektu k cieľom a výsledkom operačného programu a prioritnej osi – kombinácia: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Prispieva projekt k naplneniu cieľov stanovených vo výzve (vylučovacie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Miera prispievania projektu k naplneniu cieľov stanovených vo výzve  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800" dirty="0"/>
              <a:t>Súlad projektu s potrebami cieľovej </a:t>
            </a:r>
            <a:r>
              <a:rPr lang="pl-PL" sz="1800" dirty="0" smtClean="0"/>
              <a:t>skupiny/užívateľov </a:t>
            </a:r>
            <a:r>
              <a:rPr lang="pl-PL" sz="1800" dirty="0"/>
              <a:t>projektu </a:t>
            </a:r>
            <a:r>
              <a:rPr lang="sk-SK" sz="1800" dirty="0"/>
              <a:t>(vylučovacie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800" dirty="0"/>
              <a:t>Miera súladu projektu s potrebami cieľovej skupiny </a:t>
            </a:r>
            <a:r>
              <a:rPr lang="sk-SK" sz="1800" dirty="0"/>
              <a:t>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Reálnosť hodnoty plánovaných merateľných ukazovateľov 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800" dirty="0"/>
              <a:t>Prínos k RIÚS alebo URM</a:t>
            </a:r>
            <a:r>
              <a:rPr lang="sk-SK" sz="1800" dirty="0"/>
              <a:t> (bodované kritérium) – ak relevantné </a:t>
            </a:r>
            <a:r>
              <a:rPr lang="sk-SK" sz="1800" dirty="0" smtClean="0"/>
              <a:t>(musí byť stanovené </a:t>
            </a:r>
            <a:r>
              <a:rPr lang="sk-SK" sz="1800" dirty="0"/>
              <a:t>vo </a:t>
            </a:r>
            <a:r>
              <a:rPr lang="sk-SK" sz="1800" dirty="0" smtClean="0"/>
              <a:t>výzve - </a:t>
            </a:r>
            <a:r>
              <a:rPr lang="sk-SK" sz="1800" dirty="0">
                <a:solidFill>
                  <a:srgbClr val="FF0000"/>
                </a:solidFill>
              </a:rPr>
              <a:t>pre výzvu </a:t>
            </a:r>
            <a:r>
              <a:rPr lang="sk-SK" sz="1800" dirty="0" smtClean="0">
                <a:solidFill>
                  <a:srgbClr val="FF0000"/>
                </a:solidFill>
              </a:rPr>
              <a:t>„</a:t>
            </a:r>
            <a:r>
              <a:rPr lang="sk-SK" sz="1800" i="1" dirty="0">
                <a:solidFill>
                  <a:srgbClr val="FF0000"/>
                </a:solidFill>
              </a:rPr>
              <a:t>Skvalitnenie prípravy budúcich pedagogických a odborných </a:t>
            </a:r>
            <a:r>
              <a:rPr lang="sk-SK" sz="1800" i="1" dirty="0" smtClean="0">
                <a:solidFill>
                  <a:srgbClr val="FF0000"/>
                </a:solidFill>
              </a:rPr>
              <a:t>zamestnancov</a:t>
            </a:r>
            <a:r>
              <a:rPr lang="sk-SK" sz="1800" dirty="0" smtClean="0">
                <a:solidFill>
                  <a:srgbClr val="FF0000"/>
                </a:solidFill>
              </a:rPr>
              <a:t>“ stanovené </a:t>
            </a:r>
            <a:r>
              <a:rPr lang="sk-SK" sz="1800" dirty="0">
                <a:solidFill>
                  <a:srgbClr val="FF0000"/>
                </a:solidFill>
              </a:rPr>
              <a:t>nie </a:t>
            </a:r>
            <a:r>
              <a:rPr lang="sk-SK" sz="1800" dirty="0" smtClean="0">
                <a:solidFill>
                  <a:srgbClr val="FF0000"/>
                </a:solidFill>
              </a:rPr>
              <a:t>je</a:t>
            </a:r>
            <a:r>
              <a:rPr lang="sk-SK" sz="1800" dirty="0" smtClean="0"/>
              <a:t>)</a:t>
            </a:r>
            <a:endParaRPr lang="sk-SK" sz="1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800" dirty="0"/>
              <a:t>Prínos k podpore najmenej rozvinutých okresov </a:t>
            </a:r>
            <a:r>
              <a:rPr lang="sk-SK" sz="1800" dirty="0"/>
              <a:t>(bodované kritérium) – ak relevantné </a:t>
            </a:r>
            <a:r>
              <a:rPr lang="sk-SK" sz="1800" dirty="0" smtClean="0"/>
              <a:t>(musí byť stanovené </a:t>
            </a:r>
            <a:r>
              <a:rPr lang="sk-SK" sz="1800" dirty="0"/>
              <a:t>vo </a:t>
            </a:r>
            <a:r>
              <a:rPr lang="sk-SK" sz="1800" dirty="0" smtClean="0"/>
              <a:t>výzve - </a:t>
            </a:r>
            <a:r>
              <a:rPr lang="sk-SK" sz="1800" dirty="0" smtClean="0">
                <a:solidFill>
                  <a:srgbClr val="FF0000"/>
                </a:solidFill>
              </a:rPr>
              <a:t>pre výzvu „</a:t>
            </a:r>
            <a:r>
              <a:rPr lang="sk-SK" sz="1800" i="1" dirty="0" smtClean="0">
                <a:solidFill>
                  <a:srgbClr val="FF0000"/>
                </a:solidFill>
              </a:rPr>
              <a:t>Skvalitnenie </a:t>
            </a:r>
            <a:r>
              <a:rPr lang="sk-SK" sz="1800" i="1" dirty="0">
                <a:solidFill>
                  <a:srgbClr val="FF0000"/>
                </a:solidFill>
              </a:rPr>
              <a:t>prípravy budúcich pedagogických a odborných zamestnancov</a:t>
            </a:r>
            <a:r>
              <a:rPr lang="sk-SK" sz="1800" dirty="0" smtClean="0">
                <a:solidFill>
                  <a:srgbClr val="FF0000"/>
                </a:solidFill>
              </a:rPr>
              <a:t>“ stanovené nie je</a:t>
            </a:r>
            <a:r>
              <a:rPr lang="sk-SK" sz="1800" dirty="0" smtClean="0"/>
              <a:t>)</a:t>
            </a:r>
            <a:endParaRPr lang="sk-SK" sz="18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 dirty="0"/>
              <a:t>doplňujúce kritérium - (bodované kritérium) – ak relevantné </a:t>
            </a:r>
            <a:r>
              <a:rPr lang="sk-SK" sz="1800" dirty="0" smtClean="0"/>
              <a:t>(musí byť stanovené </a:t>
            </a:r>
            <a:r>
              <a:rPr lang="sk-SK" sz="1800" dirty="0"/>
              <a:t>vo </a:t>
            </a:r>
            <a:r>
              <a:rPr lang="sk-SK" sz="1800" dirty="0" smtClean="0"/>
              <a:t>výzve - </a:t>
            </a:r>
            <a:r>
              <a:rPr lang="sk-SK" sz="1800" dirty="0">
                <a:solidFill>
                  <a:srgbClr val="FF0000"/>
                </a:solidFill>
              </a:rPr>
              <a:t>pre výzvu „</a:t>
            </a:r>
            <a:r>
              <a:rPr lang="sk-SK" sz="1800" i="1" dirty="0">
                <a:solidFill>
                  <a:srgbClr val="FF0000"/>
                </a:solidFill>
              </a:rPr>
              <a:t>Skvalitnenie prípravy budúcich pedagogických a odborných zamestnancov</a:t>
            </a:r>
            <a:r>
              <a:rPr lang="sk-SK" sz="1800" dirty="0">
                <a:solidFill>
                  <a:srgbClr val="FF0000"/>
                </a:solidFill>
              </a:rPr>
              <a:t>“ stanovené nie je </a:t>
            </a:r>
            <a:r>
              <a:rPr lang="sk-SK" sz="1800" dirty="0" smtClean="0">
                <a:solidFill>
                  <a:srgbClr val="FF0000"/>
                </a:solidFill>
              </a:rPr>
              <a:t>	</a:t>
            </a:r>
          </a:p>
          <a:p>
            <a:pPr marL="285750" indent="-285750" algn="just">
              <a:buNone/>
            </a:pPr>
            <a:endParaRPr lang="sk-SK" sz="1800" dirty="0"/>
          </a:p>
          <a:p>
            <a:pPr algn="just">
              <a:buFont typeface="Arial" panose="020B0604020202020204" pitchFamily="34" charset="0"/>
              <a:buChar char="•"/>
            </a:pPr>
            <a:endParaRPr lang="sk-SK" sz="1800" dirty="0" smtClean="0"/>
          </a:p>
          <a:p>
            <a:pPr marL="0" indent="0">
              <a:buNone/>
            </a:pPr>
            <a:endParaRPr lang="sk-SK" sz="1800" dirty="0" smtClean="0"/>
          </a:p>
          <a:p>
            <a:endParaRPr lang="sk-SK" sz="1800" dirty="0"/>
          </a:p>
          <a:p>
            <a:pPr marL="0" indent="0" algn="just">
              <a:buNone/>
            </a:pPr>
            <a:endParaRPr lang="sk-SK" sz="1800" dirty="0" smtClean="0"/>
          </a:p>
        </p:txBody>
      </p:sp>
    </p:spTree>
    <p:extLst>
      <p:ext uri="{BB962C8B-B14F-4D97-AF65-F5344CB8AC3E}">
        <p14:creationId xmlns:p14="http://schemas.microsoft.com/office/powerpoint/2010/main" val="343709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4425" y="692696"/>
            <a:ext cx="7543800" cy="5328592"/>
          </a:xfrm>
        </p:spPr>
        <p:txBody>
          <a:bodyPr/>
          <a:lstStyle/>
          <a:p>
            <a:pPr marL="0" indent="0">
              <a:buNone/>
            </a:pP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Navrhovaný </a:t>
            </a:r>
            <a:r>
              <a:rPr lang="sk-SK" sz="2000" b="1" u="sng" dirty="0">
                <a:solidFill>
                  <a:schemeClr val="accent6">
                    <a:lumMod val="75000"/>
                  </a:schemeClr>
                </a:solidFill>
              </a:rPr>
              <a:t>spôsob realizácie </a:t>
            </a: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– bodované kritériá: </a:t>
            </a:r>
            <a:endParaRPr lang="sk-SK" sz="2000" b="1" u="sng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18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2000" dirty="0"/>
              <a:t>Vhodnosť </a:t>
            </a:r>
            <a:r>
              <a:rPr lang="pl-PL" sz="2000" dirty="0" smtClean="0"/>
              <a:t>aktivít s </a:t>
            </a:r>
            <a:r>
              <a:rPr lang="pl-PL" sz="2000" dirty="0"/>
              <a:t>ohľadom </a:t>
            </a:r>
            <a:r>
              <a:rPr lang="pl-PL" sz="2000" dirty="0" smtClean="0"/>
              <a:t>na ciele projektu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Reálnosť </a:t>
            </a:r>
            <a:r>
              <a:rPr lang="sk-SK" sz="2000" dirty="0"/>
              <a:t>aktivít projektu vo vzťahu k návrhu časového harmonogramu </a:t>
            </a:r>
            <a:r>
              <a:rPr lang="sk-SK" sz="2000" dirty="0" smtClean="0"/>
              <a:t>projektu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Posúdenie </a:t>
            </a:r>
            <a:r>
              <a:rPr lang="sk-SK" sz="2000" dirty="0"/>
              <a:t>efektivity </a:t>
            </a:r>
            <a:r>
              <a:rPr lang="sk-SK" sz="2000" dirty="0" smtClean="0"/>
              <a:t>projektu </a:t>
            </a:r>
            <a:r>
              <a:rPr lang="sk-SK" sz="2000" dirty="0"/>
              <a:t>- </a:t>
            </a:r>
            <a:r>
              <a:rPr lang="sk-SK" sz="2000" dirty="0" smtClean="0"/>
              <a:t>ak </a:t>
            </a:r>
            <a:r>
              <a:rPr lang="sk-SK" sz="2000" dirty="0"/>
              <a:t>relevantné </a:t>
            </a:r>
            <a:r>
              <a:rPr lang="sk-SK" sz="2000" dirty="0" smtClean="0"/>
              <a:t>(musí byť stanovené </a:t>
            </a:r>
            <a:r>
              <a:rPr lang="sk-SK" sz="2000" dirty="0"/>
              <a:t>vo </a:t>
            </a:r>
            <a:r>
              <a:rPr lang="sk-SK" sz="2000" dirty="0" smtClean="0"/>
              <a:t>výzve - </a:t>
            </a:r>
            <a:r>
              <a:rPr lang="sk-SK" sz="2000" dirty="0" smtClean="0">
                <a:solidFill>
                  <a:srgbClr val="FF0000"/>
                </a:solidFill>
              </a:rPr>
              <a:t>pre výzvu „</a:t>
            </a:r>
            <a:r>
              <a:rPr lang="sk-SK" sz="2000" i="1" dirty="0">
                <a:solidFill>
                  <a:srgbClr val="FF0000"/>
                </a:solidFill>
              </a:rPr>
              <a:t>Skvalitnenie prípravy budúcich pedagogických a odborných </a:t>
            </a:r>
            <a:r>
              <a:rPr lang="sk-SK" sz="2000" i="1" dirty="0" smtClean="0">
                <a:solidFill>
                  <a:srgbClr val="FF0000"/>
                </a:solidFill>
              </a:rPr>
              <a:t>zamestnancov</a:t>
            </a:r>
            <a:r>
              <a:rPr lang="sk-SK" sz="2000" dirty="0" smtClean="0">
                <a:solidFill>
                  <a:srgbClr val="FF0000"/>
                </a:solidFill>
              </a:rPr>
              <a:t>“ stanovené nie je</a:t>
            </a:r>
            <a:r>
              <a:rPr lang="sk-SK" sz="2000" dirty="0" smtClean="0"/>
              <a:t>)</a:t>
            </a:r>
            <a:endParaRPr lang="sk-SK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doplňujúce </a:t>
            </a:r>
            <a:r>
              <a:rPr lang="sk-SK" sz="2000" dirty="0"/>
              <a:t>kritérium </a:t>
            </a:r>
            <a:r>
              <a:rPr lang="sk-SK" sz="2000" dirty="0" smtClean="0"/>
              <a:t>- </a:t>
            </a:r>
            <a:r>
              <a:rPr lang="sk-SK" sz="2000" dirty="0"/>
              <a:t>ak relevantné </a:t>
            </a:r>
            <a:r>
              <a:rPr lang="sk-SK" sz="2000" dirty="0" smtClean="0"/>
              <a:t>(musí byť stanovené </a:t>
            </a:r>
            <a:r>
              <a:rPr lang="sk-SK" sz="2000" dirty="0"/>
              <a:t>vo </a:t>
            </a:r>
            <a:r>
              <a:rPr lang="sk-SK" sz="2000" dirty="0" smtClean="0"/>
              <a:t>výzve - </a:t>
            </a:r>
            <a:r>
              <a:rPr lang="sk-SK" sz="2000" dirty="0" smtClean="0">
                <a:solidFill>
                  <a:srgbClr val="FF0000"/>
                </a:solidFill>
              </a:rPr>
              <a:t>pre výzvu </a:t>
            </a:r>
            <a:r>
              <a:rPr lang="sk-SK" sz="2000" i="1" dirty="0" smtClean="0">
                <a:solidFill>
                  <a:srgbClr val="FF0000"/>
                </a:solidFill>
              </a:rPr>
              <a:t>„Skvalitnenie </a:t>
            </a:r>
            <a:r>
              <a:rPr lang="sk-SK" sz="2000" i="1" dirty="0">
                <a:solidFill>
                  <a:srgbClr val="FF0000"/>
                </a:solidFill>
              </a:rPr>
              <a:t>prípravy budúcich pedagogických a odborných zamestnancov“ </a:t>
            </a:r>
            <a:r>
              <a:rPr lang="sk-SK" sz="2000" dirty="0" smtClean="0">
                <a:solidFill>
                  <a:srgbClr val="FF0000"/>
                </a:solidFill>
              </a:rPr>
              <a:t>stanovené nie je</a:t>
            </a:r>
            <a:r>
              <a:rPr lang="sk-SK" sz="2000" dirty="0" smtClean="0"/>
              <a:t>)</a:t>
            </a: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54159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114425" y="692696"/>
            <a:ext cx="7543800" cy="5328592"/>
          </a:xfrm>
        </p:spPr>
        <p:txBody>
          <a:bodyPr/>
          <a:lstStyle/>
          <a:p>
            <a:pPr marL="0" indent="0">
              <a:buNone/>
            </a:pP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Administratívna </a:t>
            </a:r>
            <a:r>
              <a:rPr lang="sk-SK" sz="2000" b="1" u="sng" dirty="0">
                <a:solidFill>
                  <a:schemeClr val="accent6">
                    <a:lumMod val="75000"/>
                  </a:schemeClr>
                </a:solidFill>
              </a:rPr>
              <a:t>a prevádzková </a:t>
            </a:r>
            <a:r>
              <a:rPr lang="sk-SK" sz="2000" b="1" u="sng" dirty="0" smtClean="0">
                <a:solidFill>
                  <a:schemeClr val="accent6">
                    <a:lumMod val="75000"/>
                  </a:schemeClr>
                </a:solidFill>
              </a:rPr>
              <a:t>kapacita – bodované kritériá: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 smtClean="0"/>
              <a:t>Odborná </a:t>
            </a:r>
            <a:r>
              <a:rPr lang="sk-SK" sz="2000" dirty="0"/>
              <a:t>kapacita žiadateľa </a:t>
            </a:r>
            <a:endParaRPr lang="sk-S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 smtClean="0"/>
              <a:t>Prevádzková </a:t>
            </a:r>
            <a:r>
              <a:rPr lang="sk-SK" sz="2000" dirty="0"/>
              <a:t>kapacita </a:t>
            </a:r>
            <a:r>
              <a:rPr lang="sk-SK" sz="2000" dirty="0" smtClean="0"/>
              <a:t>žiadateľa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/>
              <a:t>Ú</a:t>
            </a:r>
            <a:r>
              <a:rPr lang="sk-SK" sz="2000" dirty="0" smtClean="0"/>
              <a:t>čelnosť </a:t>
            </a:r>
            <a:r>
              <a:rPr lang="sk-SK" sz="2000" dirty="0"/>
              <a:t>navrhnutého systému riadenia projektu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 smtClean="0"/>
              <a:t>doplňujúce </a:t>
            </a:r>
            <a:r>
              <a:rPr lang="sk-SK" sz="2000" dirty="0"/>
              <a:t>kritérium </a:t>
            </a:r>
            <a:r>
              <a:rPr lang="sk-SK" sz="2000" dirty="0" smtClean="0"/>
              <a:t>- ak </a:t>
            </a:r>
            <a:r>
              <a:rPr lang="sk-SK" sz="2000" dirty="0"/>
              <a:t>relevantné </a:t>
            </a:r>
            <a:r>
              <a:rPr lang="sk-SK" sz="2000" dirty="0" smtClean="0"/>
              <a:t>(musí byť stanovené </a:t>
            </a:r>
            <a:r>
              <a:rPr lang="sk-SK" sz="2000" dirty="0"/>
              <a:t>vo </a:t>
            </a:r>
            <a:r>
              <a:rPr lang="sk-SK" sz="2000" dirty="0" smtClean="0"/>
              <a:t>výzve   - </a:t>
            </a:r>
            <a:r>
              <a:rPr lang="sk-SK" sz="2000" dirty="0" smtClean="0">
                <a:solidFill>
                  <a:srgbClr val="FF0000"/>
                </a:solidFill>
              </a:rPr>
              <a:t>pre výzvu </a:t>
            </a:r>
            <a:r>
              <a:rPr lang="sk-SK" sz="2000" i="1" dirty="0" smtClean="0">
                <a:solidFill>
                  <a:srgbClr val="FF0000"/>
                </a:solidFill>
              </a:rPr>
              <a:t>„Skvalitnenie </a:t>
            </a:r>
            <a:r>
              <a:rPr lang="sk-SK" sz="2000" i="1" dirty="0">
                <a:solidFill>
                  <a:srgbClr val="FF0000"/>
                </a:solidFill>
              </a:rPr>
              <a:t>prípravy budúcich pedagogických a odborných zamestnancov“ </a:t>
            </a:r>
            <a:r>
              <a:rPr lang="sk-SK" sz="2000" dirty="0" smtClean="0">
                <a:solidFill>
                  <a:srgbClr val="FF0000"/>
                </a:solidFill>
              </a:rPr>
              <a:t>stanovené nie je</a:t>
            </a:r>
            <a:r>
              <a:rPr lang="sk-SK" sz="2000" dirty="0" smtClean="0"/>
              <a:t>)</a:t>
            </a: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250088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sahu 2"/>
          <p:cNvSpPr>
            <a:spLocks noGrp="1"/>
          </p:cNvSpPr>
          <p:nvPr>
            <p:ph idx="1"/>
          </p:nvPr>
        </p:nvSpPr>
        <p:spPr>
          <a:xfrm>
            <a:off x="1143000" y="476672"/>
            <a:ext cx="7543800" cy="5616153"/>
          </a:xfrm>
        </p:spPr>
        <p:txBody>
          <a:bodyPr/>
          <a:lstStyle/>
          <a:p>
            <a:pPr marL="0" indent="0">
              <a:buNone/>
            </a:pPr>
            <a:r>
              <a:rPr lang="pl-PL" sz="2400" b="1" u="sng" dirty="0" smtClean="0">
                <a:solidFill>
                  <a:schemeClr val="accent6">
                    <a:lumMod val="75000"/>
                  </a:schemeClr>
                </a:solidFill>
              </a:rPr>
              <a:t>Finančná </a:t>
            </a:r>
            <a:r>
              <a:rPr lang="pl-PL" sz="2400" b="1" u="sng" dirty="0">
                <a:solidFill>
                  <a:schemeClr val="accent6">
                    <a:lumMod val="75000"/>
                  </a:schemeClr>
                </a:solidFill>
              </a:rPr>
              <a:t>a ekonomická stránka projektu </a:t>
            </a:r>
            <a:r>
              <a:rPr lang="sk-SK" sz="2400" b="1" u="sng" dirty="0" smtClean="0">
                <a:solidFill>
                  <a:schemeClr val="accent6">
                    <a:lumMod val="75000"/>
                  </a:schemeClr>
                </a:solidFill>
              </a:rPr>
              <a:t>– </a:t>
            </a:r>
            <a:r>
              <a:rPr lang="sk-SK" sz="2400" b="1" u="sng" dirty="0">
                <a:solidFill>
                  <a:schemeClr val="accent6">
                    <a:lumMod val="75000"/>
                  </a:schemeClr>
                </a:solidFill>
              </a:rPr>
              <a:t>kombinácia: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Nevyhnutnosť výdavkov projektu </a:t>
            </a:r>
            <a:r>
              <a:rPr lang="sk-SK" sz="2000" dirty="0" smtClean="0"/>
              <a:t>(</a:t>
            </a:r>
            <a:r>
              <a:rPr lang="sk-SK" sz="2000" dirty="0"/>
              <a:t>vylučovacie kritérium</a:t>
            </a:r>
            <a:r>
              <a:rPr lang="sk-SK" sz="2000" dirty="0" smtClean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Miera nevyhnutnosti výdavkov </a:t>
            </a:r>
            <a:r>
              <a:rPr lang="sk-SK" sz="2000" dirty="0" smtClean="0"/>
              <a:t>projektu </a:t>
            </a:r>
            <a:r>
              <a:rPr lang="sk-SK" sz="2000" dirty="0"/>
              <a:t>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Hospodárnosť </a:t>
            </a:r>
            <a:r>
              <a:rPr lang="sk-SK" sz="2000" dirty="0"/>
              <a:t>výdavkov </a:t>
            </a:r>
            <a:r>
              <a:rPr lang="sk-SK" sz="2000" dirty="0" smtClean="0"/>
              <a:t>projektu (</a:t>
            </a:r>
            <a:r>
              <a:rPr lang="sk-SK" sz="2000" dirty="0"/>
              <a:t>vylučovacie kritérium</a:t>
            </a:r>
            <a:r>
              <a:rPr lang="sk-SK" sz="2000" dirty="0" smtClean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Miera hospodárnosti výdavkov </a:t>
            </a:r>
            <a:r>
              <a:rPr lang="sk-SK" sz="2000" dirty="0" smtClean="0"/>
              <a:t>projektu </a:t>
            </a:r>
            <a:r>
              <a:rPr lang="sk-SK" sz="2000" dirty="0"/>
              <a:t>(bodované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/>
              <a:t>Finančná kapacita žiadateľa </a:t>
            </a:r>
            <a:r>
              <a:rPr lang="sk-SK" sz="2000" dirty="0" smtClean="0"/>
              <a:t>(</a:t>
            </a:r>
            <a:r>
              <a:rPr lang="sk-SK" sz="2000" dirty="0"/>
              <a:t>bodované kritérium)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000" dirty="0" smtClean="0"/>
              <a:t>doplňujúce </a:t>
            </a:r>
            <a:r>
              <a:rPr lang="sk-SK" sz="2000" dirty="0"/>
              <a:t>kritérium - (bodované kritérium) – ak relevantné (stanovené vo </a:t>
            </a:r>
            <a:r>
              <a:rPr lang="sk-SK" sz="2000" dirty="0" smtClean="0"/>
              <a:t>výzve - </a:t>
            </a:r>
            <a:r>
              <a:rPr lang="sk-SK" sz="2000" dirty="0" smtClean="0">
                <a:solidFill>
                  <a:srgbClr val="FF0000"/>
                </a:solidFill>
              </a:rPr>
              <a:t>pre výzvu </a:t>
            </a:r>
            <a:r>
              <a:rPr lang="sk-SK" sz="2000" i="1" dirty="0" smtClean="0">
                <a:solidFill>
                  <a:srgbClr val="FF0000"/>
                </a:solidFill>
              </a:rPr>
              <a:t>„Skvalitnenie </a:t>
            </a:r>
            <a:r>
              <a:rPr lang="sk-SK" sz="2000" i="1" dirty="0">
                <a:solidFill>
                  <a:srgbClr val="FF0000"/>
                </a:solidFill>
              </a:rPr>
              <a:t>prípravy budúcich pedagogických a odborných zamestnancov“ </a:t>
            </a:r>
            <a:r>
              <a:rPr lang="sk-SK" sz="2000" dirty="0" smtClean="0">
                <a:solidFill>
                  <a:srgbClr val="FF0000"/>
                </a:solidFill>
              </a:rPr>
              <a:t>stanovené nie je</a:t>
            </a:r>
            <a:r>
              <a:rPr lang="sk-SK" sz="2000" dirty="0" smtClean="0"/>
              <a:t>)</a:t>
            </a: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230904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1523</TotalTime>
  <Words>844</Words>
  <Application>Microsoft Office PowerPoint</Application>
  <PresentationFormat>Prezentácia na obrazovke (4:3)</PresentationFormat>
  <Paragraphs>88</Paragraphs>
  <Slides>11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Motív Office</vt:lpstr>
      <vt:lpstr>  Kritériá pre výber projektov  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paul sly</dc:creator>
  <cp:lastModifiedBy>Halčínová Janka</cp:lastModifiedBy>
  <cp:revision>159</cp:revision>
  <dcterms:created xsi:type="dcterms:W3CDTF">2015-06-03T20:40:01Z</dcterms:created>
  <dcterms:modified xsi:type="dcterms:W3CDTF">2019-08-05T09:53:50Z</dcterms:modified>
</cp:coreProperties>
</file>