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21"/>
  </p:handoutMasterIdLst>
  <p:sldIdLst>
    <p:sldId id="256" r:id="rId3"/>
    <p:sldId id="292" r:id="rId4"/>
    <p:sldId id="312" r:id="rId5"/>
    <p:sldId id="271" r:id="rId6"/>
    <p:sldId id="317" r:id="rId7"/>
    <p:sldId id="315" r:id="rId8"/>
    <p:sldId id="293" r:id="rId9"/>
    <p:sldId id="300" r:id="rId10"/>
    <p:sldId id="298" r:id="rId11"/>
    <p:sldId id="278" r:id="rId12"/>
    <p:sldId id="279" r:id="rId13"/>
    <p:sldId id="302" r:id="rId14"/>
    <p:sldId id="306" r:id="rId15"/>
    <p:sldId id="320" r:id="rId16"/>
    <p:sldId id="303" r:id="rId17"/>
    <p:sldId id="304" r:id="rId18"/>
    <p:sldId id="301" r:id="rId19"/>
    <p:sldId id="291" r:id="rId20"/>
  </p:sldIdLst>
  <p:sldSz cx="9144000" cy="6858000" type="screen4x3"/>
  <p:notesSz cx="6797675" cy="9926638"/>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8A41104-667D-4214-BDF4-BAA8042C503B}" type="datetimeFigureOut">
              <a:rPr lang="sk-SK" smtClean="0"/>
              <a:t>2. 8. 2019</a:t>
            </a:fld>
            <a:endParaRPr lang="sk-SK"/>
          </a:p>
        </p:txBody>
      </p:sp>
      <p:sp>
        <p:nvSpPr>
          <p:cNvPr id="4" name="Zástupný objekt pre pätu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k-SK"/>
          </a:p>
        </p:txBody>
      </p:sp>
      <p:sp>
        <p:nvSpPr>
          <p:cNvPr id="5" name="Zástupný objekt pre číslo snímky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8AA36675-F60E-4B14-A099-6417BAD45490}" type="slidenum">
              <a:rPr lang="sk-SK" smtClean="0"/>
              <a:t>‹#›</a:t>
            </a:fld>
            <a:endParaRPr lang="sk-SK"/>
          </a:p>
        </p:txBody>
      </p:sp>
    </p:spTree>
    <p:extLst>
      <p:ext uri="{BB962C8B-B14F-4D97-AF65-F5344CB8AC3E}">
        <p14:creationId xmlns:p14="http://schemas.microsoft.com/office/powerpoint/2010/main" val="43248746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2. 8. 2019</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2. 8. 2019</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2. 8. 2019</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2. 8. 2019</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2. 8. 2019</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2. 8. 2019</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2. 8. 2019</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slov-lex.sk/pravne-predpisy/SK/ZZ/2014/292/20190701#paragraf-48"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MONITOROVANIE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rmAutofit fontScale="40000" lnSpcReduction="20000"/>
          </a:bodyPr>
          <a:lstStyle/>
          <a:p>
            <a:pPr marL="457200" indent="-457200" algn="l" fontAlgn="auto">
              <a:spcAft>
                <a:spcPts val="0"/>
              </a:spcAft>
              <a:buFont typeface="Arial" panose="020B0604020202020204" pitchFamily="34" charset="0"/>
              <a:buChar char="•"/>
              <a:defRPr/>
            </a:pPr>
            <a:r>
              <a:rPr lang="sk-SK" dirty="0" smtClean="0"/>
              <a:t>merateľné ukazovatele projektu</a:t>
            </a:r>
          </a:p>
          <a:p>
            <a:pPr marL="457200" indent="-457200" algn="l" fontAlgn="auto">
              <a:spcAft>
                <a:spcPts val="0"/>
              </a:spcAft>
              <a:buFont typeface="Arial" panose="020B0604020202020204" pitchFamily="34" charset="0"/>
              <a:buChar char="•"/>
              <a:defRPr/>
            </a:pPr>
            <a:r>
              <a:rPr lang="sk-SK" dirty="0" smtClean="0"/>
              <a:t>sankčný mechanizmus</a:t>
            </a:r>
          </a:p>
          <a:p>
            <a:pPr marL="457200" indent="-457200" algn="l" fontAlgn="auto">
              <a:spcAft>
                <a:spcPts val="0"/>
              </a:spcAft>
              <a:buFont typeface="Arial" panose="020B0604020202020204" pitchFamily="34" charset="0"/>
              <a:buChar char="•"/>
              <a:defRPr/>
            </a:pPr>
            <a:r>
              <a:rPr lang="sk-SK" dirty="0" smtClean="0"/>
              <a:t>karta účastníka</a:t>
            </a:r>
          </a:p>
          <a:p>
            <a:pPr marL="457200" indent="-457200" algn="l" fontAlgn="auto">
              <a:spcAft>
                <a:spcPts val="0"/>
              </a:spcAft>
              <a:buFont typeface="Arial" panose="020B0604020202020204" pitchFamily="34" charset="0"/>
              <a:buChar char="•"/>
              <a:defRPr/>
            </a:pPr>
            <a:r>
              <a:rPr lang="sk-SK" dirty="0" smtClean="0"/>
              <a:t>horizontálne princípy </a:t>
            </a:r>
          </a:p>
          <a:p>
            <a:pPr marL="457200" indent="-457200" algn="l" fontAlgn="auto">
              <a:spcAft>
                <a:spcPts val="0"/>
              </a:spcAft>
              <a:buFont typeface="Arial" panose="020B0604020202020204" pitchFamily="34" charset="0"/>
              <a:buChar char="•"/>
              <a:defRPr/>
            </a:pPr>
            <a:r>
              <a:rPr lang="sk-SK" dirty="0" smtClean="0"/>
              <a:t>iné údaje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 </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smtClean="0"/>
              <a:t>Karta účastníka:</a:t>
            </a:r>
          </a:p>
          <a:p>
            <a:r>
              <a:rPr lang="sk-SK" sz="1800" b="1" dirty="0" smtClean="0"/>
              <a:t>týka </a:t>
            </a:r>
            <a:r>
              <a:rPr lang="sk-SK" sz="1800" b="1" dirty="0"/>
              <a:t>sa každého účastníka </a:t>
            </a:r>
            <a:r>
              <a:rPr lang="sk-SK" sz="1800" dirty="0"/>
              <a:t>– každej osoby priamej cieľovej skupiny projektu </a:t>
            </a:r>
            <a:endParaRPr lang="sk-SK" sz="1800" dirty="0" smtClean="0"/>
          </a:p>
          <a:p>
            <a:pPr marL="0" indent="0">
              <a:buNone/>
            </a:pPr>
            <a:endParaRPr lang="sk-SK" sz="1800" dirty="0"/>
          </a:p>
          <a:p>
            <a:pPr>
              <a:buNone/>
            </a:pPr>
            <a:r>
              <a:rPr lang="sk-SK" sz="1800" u="sng" dirty="0" smtClean="0"/>
              <a:t>Účastníci </a:t>
            </a:r>
            <a:r>
              <a:rPr lang="sk-SK" sz="1800" u="sng" dirty="0"/>
              <a:t>projektu:</a:t>
            </a:r>
          </a:p>
          <a:p>
            <a:pPr algn="just">
              <a:buFontTx/>
              <a:buChar char="-"/>
            </a:pPr>
            <a:r>
              <a:rPr lang="sk-SK" sz="1800" dirty="0" smtClean="0"/>
              <a:t>je </a:t>
            </a:r>
            <a:r>
              <a:rPr lang="sk-SK" sz="1800" dirty="0"/>
              <a:t>osoba cieľovej skupiny priamo zúčastňujúca sa aktivít projektu (napr. frekventant vzdelávacích programov), pričom platí, že na každého účastníka projektu sa viažu výdavky projektu. Účastníkmi projektu nie sú osoby, ktoré využívajú výsledky projektu nepriamo, </a:t>
            </a:r>
            <a:r>
              <a:rPr lang="sk-SK" sz="1800" dirty="0" err="1"/>
              <a:t>t.j</a:t>
            </a:r>
            <a:r>
              <a:rPr lang="sk-SK" sz="1800" dirty="0"/>
              <a:t>. nezúčastňujú sa priamo aktivít </a:t>
            </a:r>
            <a:r>
              <a:rPr lang="sk-SK" sz="1800" dirty="0" smtClean="0"/>
              <a:t>projektu </a:t>
            </a:r>
            <a:endParaRPr lang="sk-SK" sz="1800" dirty="0"/>
          </a:p>
          <a:p>
            <a:pPr algn="just">
              <a:buFontTx/>
              <a:buChar char="-"/>
            </a:pPr>
            <a:r>
              <a:rPr lang="sk-SK" sz="1800" dirty="0"/>
              <a:t>k</a:t>
            </a:r>
            <a:r>
              <a:rPr lang="sk-SK" sz="1800" dirty="0" smtClean="0"/>
              <a:t>arta účastníka obsahuje osobné </a:t>
            </a:r>
            <a:r>
              <a:rPr lang="sk-SK" sz="1800" dirty="0"/>
              <a:t>údaje, </a:t>
            </a:r>
            <a:r>
              <a:rPr lang="sk-SK" sz="1800" dirty="0" err="1"/>
              <a:t>t.j</a:t>
            </a:r>
            <a:r>
              <a:rPr lang="sk-SK" sz="1800" dirty="0"/>
              <a:t>. pohlavie, zamestnanecké postavenie, vek, vzdelanie a </a:t>
            </a:r>
            <a:r>
              <a:rPr lang="sk-SK" sz="1800" dirty="0" smtClean="0"/>
              <a:t>znevýhodnenie</a:t>
            </a:r>
            <a:endParaRPr lang="sk-SK" sz="1800" dirty="0"/>
          </a:p>
          <a:p>
            <a:pPr algn="just">
              <a:buFontTx/>
              <a:buChar char="-"/>
            </a:pPr>
            <a:r>
              <a:rPr lang="sk-SK" sz="1800" dirty="0" smtClean="0"/>
              <a:t>údaje </a:t>
            </a:r>
            <a:r>
              <a:rPr lang="sk-SK" sz="1800" dirty="0"/>
              <a:t>týkajúce sa pohlavia, zamestnania, veku, vzdelania, znevýhodnenia musia byť získané pri vstupe účastníka do aktivity. Pokiaľ tieto údaje poskytne pred začatím účasti na aktivite (napr. formou prihlášky), v deň reálneho začatia účasti na aktivite (napr. 1</a:t>
            </a:r>
            <a:r>
              <a:rPr lang="sk-SK" sz="1800" dirty="0" smtClean="0"/>
              <a:t>. deň </a:t>
            </a:r>
            <a:r>
              <a:rPr lang="sk-SK" sz="1800" dirty="0"/>
              <a:t>školenia) musí byť overená platnosť poskytnutých údajov. </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27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628800"/>
            <a:ext cx="8186766" cy="4329113"/>
          </a:xfrm>
        </p:spPr>
        <p:txBody>
          <a:bodyPr/>
          <a:lstStyle/>
          <a:p>
            <a:pPr>
              <a:buNone/>
            </a:pPr>
            <a:r>
              <a:rPr lang="sk-SK" sz="1700" u="sng" dirty="0"/>
              <a:t>Účastníci projektu:</a:t>
            </a:r>
          </a:p>
          <a:p>
            <a:pPr algn="just"/>
            <a:r>
              <a:rPr lang="sk-SK" sz="1700" dirty="0" smtClean="0"/>
              <a:t>účastník</a:t>
            </a:r>
            <a:r>
              <a:rPr lang="sk-SK" sz="1700" dirty="0"/>
              <a:t>, ktorý je podporený v rámci jedného projektu viackrát, sa vždy považuje za toho istého účastníka s jednou kartou </a:t>
            </a:r>
            <a:r>
              <a:rPr lang="sk-SK" sz="1700" dirty="0" smtClean="0"/>
              <a:t>účastníka </a:t>
            </a:r>
          </a:p>
          <a:p>
            <a:pPr algn="just"/>
            <a:r>
              <a:rPr lang="sk-SK" sz="1700" dirty="0" smtClean="0"/>
              <a:t>všetci </a:t>
            </a:r>
            <a:r>
              <a:rPr lang="sk-SK" sz="1700" dirty="0"/>
              <a:t>účastníci, ktorí sa priamo zúčastňujú aktivít a poskytli údaje týkajúce sa zamestnania, veku, vzdelania, znevýhodnenia, budú započítaní bez ohľadu na to, či sa zúčastnili aktivity/aktivít projektu v plánovanom rozsahu alebo opustili aktivitu </a:t>
            </a:r>
            <a:r>
              <a:rPr lang="sk-SK" sz="1700" dirty="0" smtClean="0"/>
              <a:t>predčasne </a:t>
            </a:r>
            <a:endParaRPr lang="sk-SK" sz="1700" dirty="0"/>
          </a:p>
          <a:p>
            <a:pPr algn="just"/>
            <a:r>
              <a:rPr lang="sk-SK" sz="1700" dirty="0" smtClean="0"/>
              <a:t>za dátum vstupu sa považuje dátum prvého vstupu účastníka do projektu (ak sa opakovane vrátil do projektu), za dátum odchodu sa považuje dátum posledného odchodu z projektu (ak sa opakovane vrátil do projektu). V prípade, že účastník opustí projekt a vráti sa do neho, za dátum vstupu sa považuje pôvodný vstup do projektu a za odchod sa považuje konečný dátum odchodu z projektu. Údaj o vstupe do aktivity ostáva nemenný, </a:t>
            </a:r>
            <a:r>
              <a:rPr lang="sk-SK" sz="1700" dirty="0" err="1" smtClean="0"/>
              <a:t>t.j</a:t>
            </a:r>
            <a:r>
              <a:rPr lang="sk-SK" sz="1700" dirty="0" smtClean="0"/>
              <a:t>. ostávajú v platnosti údaje zaevidované a platné pri prvotnom vstúpení do aktivity daného projektu</a:t>
            </a:r>
            <a:endParaRPr lang="sk-SK" sz="1700" dirty="0"/>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Implementácia - 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a:t>
            </a:r>
            <a:r>
              <a:rPr lang="sk-SK" sz="1800" dirty="0" smtClean="0"/>
              <a:t>údajov o znevýhodnení </a:t>
            </a:r>
            <a:r>
              <a:rPr lang="sk-SK" sz="1800" dirty="0"/>
              <a:t>–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ukazovateľov (môže mať vplyv na plnenie MU a uplatnenie sankčného mechanizmu).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404664"/>
            <a:ext cx="8186766" cy="1152128"/>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a:t>
            </a:r>
            <a:r>
              <a:rPr lang="sk-SK" sz="2500" dirty="0" smtClean="0">
                <a:solidFill>
                  <a:srgbClr val="E46C0A"/>
                </a:solidFill>
              </a:rPr>
              <a:t>fondov  - § </a:t>
            </a:r>
            <a:r>
              <a:rPr lang="sk-SK" sz="2500" dirty="0">
                <a:solidFill>
                  <a:srgbClr val="E46C0A"/>
                </a:solidFill>
              </a:rPr>
              <a:t>47 Spracúvanie osobných údajov</a:t>
            </a:r>
            <a:r>
              <a:rPr lang="sk-SK" dirty="0">
                <a:solidFill>
                  <a:srgbClr val="E46C0A"/>
                </a:solidFill>
              </a:rPr>
              <a:t/>
            </a:r>
            <a:br>
              <a:rPr lang="sk-SK" dirty="0">
                <a:solidFill>
                  <a:srgbClr val="E46C0A"/>
                </a:solidFill>
              </a:rPr>
            </a:br>
            <a:endParaRPr lang="sk-SK" sz="2500" dirty="0">
              <a:solidFill>
                <a:srgbClr val="E46C0A"/>
              </a:solidFill>
            </a:endParaRPr>
          </a:p>
        </p:txBody>
      </p:sp>
      <p:sp>
        <p:nvSpPr>
          <p:cNvPr id="6147" name="Zástupný symbol obsahu 2"/>
          <p:cNvSpPr>
            <a:spLocks noGrp="1"/>
          </p:cNvSpPr>
          <p:nvPr>
            <p:ph idx="1"/>
          </p:nvPr>
        </p:nvSpPr>
        <p:spPr>
          <a:xfrm>
            <a:off x="500034" y="1772816"/>
            <a:ext cx="8186766" cy="4185097"/>
          </a:xfrm>
        </p:spPr>
        <p:txBody>
          <a:bodyPr/>
          <a:lstStyle/>
          <a:p>
            <a:pPr marL="0" indent="0">
              <a:buNone/>
            </a:pPr>
            <a:r>
              <a:rPr lang="sk-SK" sz="1700" dirty="0" smtClean="0"/>
              <a:t>(</a:t>
            </a:r>
            <a:r>
              <a:rPr lang="sk-SK" sz="1700" dirty="0"/>
              <a:t>1) </a:t>
            </a:r>
            <a:r>
              <a:rPr lang="sk-SK" sz="1700" dirty="0" smtClean="0"/>
              <a:t>Orgány podľa tohto zákona pri poskytovaní príspevku, kontrole, plnení iných úloh alebo povinností podľa osobitného predpisu alebo tohto zákona a súvisiacich činnostiach a pri plnení povinností podľa osobitného predpisu spracúvajú osobné údaje ich zamestnancov, fyzických osôb budúceho žiadateľa, žiadateľa, prijímateľa, partnera, užívateľa, cieľovej skupiny, dodávateľa, subdodávateľa, osôb v zmluvnom vzťahu alebo obdobnom vzťahu s nimi a iných osôb, ak je to nevyhnutné na plnenie úloh podľa osobitného predpisu alebo tohto zákona.</a:t>
            </a:r>
          </a:p>
          <a:p>
            <a:pPr marL="0" indent="0">
              <a:buNone/>
            </a:pPr>
            <a:r>
              <a:rPr lang="sk-SK" sz="1700" dirty="0" smtClean="0"/>
              <a:t>(2) Osobnými </a:t>
            </a:r>
            <a:r>
              <a:rPr lang="sk-SK" sz="1700" dirty="0"/>
              <a:t>údajmi spracúvanými podľa tohto zákona sú: meno, priezvisko, rodné priezvisko, pri zmene mena a priezviska aj pôvodné meno a priezvisko, titul, dátum narodenia, rodné číslo, adresa trvalého pobytu, štátne občianstvo, štát narodenia, národnosť, etnický pôvod, údaje podľa osobitného </a:t>
            </a:r>
            <a:r>
              <a:rPr lang="sk-SK" sz="1700" dirty="0" smtClean="0"/>
              <a:t>predpisu</a:t>
            </a:r>
            <a:r>
              <a:rPr lang="sk-SK" sz="1700" dirty="0"/>
              <a:t> a ďalšie údaje v rozsahu nevyhnutnom na plnenie úloh podľa osobitného </a:t>
            </a:r>
            <a:r>
              <a:rPr lang="sk-SK" sz="1700" dirty="0" smtClean="0"/>
              <a:t>predpisu</a:t>
            </a:r>
            <a:r>
              <a:rPr lang="sk-SK" sz="1700" dirty="0"/>
              <a:t> alebo tohto zákona, najmä údaje týkajúce sa uznania viny za spáchanie trestného činu, miesto a okres narodenia, meno, priezvisko, rodné priezvisko otca a matky</a:t>
            </a:r>
            <a:r>
              <a:rPr lang="sk-SK" sz="1700" dirty="0" smtClean="0"/>
              <a:t>.</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764704"/>
            <a:ext cx="8186766" cy="216024"/>
          </a:xfrm>
        </p:spPr>
        <p:txBody>
          <a:bodyPr rtlCol="0">
            <a:noAutofit/>
          </a:bodyPr>
          <a:lstStyle/>
          <a:p>
            <a:pPr algn="l" fontAlgn="auto">
              <a:spcAft>
                <a:spcPts val="0"/>
              </a:spcAft>
              <a:defRPr/>
            </a:pPr>
            <a:r>
              <a:rPr lang="sk-SK" sz="2500" dirty="0">
                <a:solidFill>
                  <a:srgbClr val="E46C0A"/>
                </a:solidFill>
              </a:rPr>
              <a:t>Karta účastníka – legislatívna úprava - zákon č. 292/2014 Z. z. o príspevku poskytovanom z </a:t>
            </a:r>
            <a:r>
              <a:rPr lang="sk-SK" sz="2500" dirty="0" smtClean="0">
                <a:solidFill>
                  <a:srgbClr val="E46C0A"/>
                </a:solidFill>
              </a:rPr>
              <a:t>európskych štrukturálnych </a:t>
            </a:r>
            <a:br>
              <a:rPr lang="sk-SK" sz="2500" dirty="0" smtClean="0">
                <a:solidFill>
                  <a:srgbClr val="E46C0A"/>
                </a:solidFill>
              </a:rPr>
            </a:br>
            <a:r>
              <a:rPr lang="sk-SK" sz="2500" dirty="0" smtClean="0">
                <a:solidFill>
                  <a:srgbClr val="E46C0A"/>
                </a:solidFill>
              </a:rPr>
              <a:t>a </a:t>
            </a:r>
            <a:r>
              <a:rPr lang="sk-SK" sz="2500" dirty="0">
                <a:solidFill>
                  <a:srgbClr val="E46C0A"/>
                </a:solidFill>
              </a:rPr>
              <a:t>investičných fondov</a:t>
            </a:r>
          </a:p>
        </p:txBody>
      </p:sp>
      <p:sp>
        <p:nvSpPr>
          <p:cNvPr id="6147" name="Zástupný symbol obsahu 2"/>
          <p:cNvSpPr>
            <a:spLocks noGrp="1"/>
          </p:cNvSpPr>
          <p:nvPr>
            <p:ph idx="1"/>
          </p:nvPr>
        </p:nvSpPr>
        <p:spPr>
          <a:xfrm>
            <a:off x="500034" y="1412776"/>
            <a:ext cx="8186766" cy="4545137"/>
          </a:xfrm>
        </p:spPr>
        <p:txBody>
          <a:bodyPr/>
          <a:lstStyle/>
          <a:p>
            <a:pPr marL="0" indent="0">
              <a:buNone/>
            </a:pPr>
            <a:r>
              <a:rPr lang="sk-SK" sz="1600" dirty="0" smtClean="0"/>
              <a:t>(3) Orgány </a:t>
            </a:r>
            <a:r>
              <a:rPr lang="sk-SK" sz="1600" dirty="0"/>
              <a:t>podľa tohto zákona sú oprávnené vyžadovať osobné údaje podľa odseku 2 z informačných systémov iných právnických </a:t>
            </a:r>
            <a:r>
              <a:rPr lang="sk-SK" sz="1600" dirty="0" smtClean="0"/>
              <a:t>osôb</a:t>
            </a:r>
            <a:r>
              <a:rPr lang="sk-SK" sz="1600" b="1" i="1" baseline="30000" dirty="0"/>
              <a:t> </a:t>
            </a:r>
            <a:r>
              <a:rPr lang="sk-SK" sz="1600" dirty="0" smtClean="0"/>
              <a:t>na </a:t>
            </a:r>
            <a:r>
              <a:rPr lang="sk-SK" sz="1600" dirty="0"/>
              <a:t>účely a v rozsahu nevyhnutnom na plnenie svojich úloh alebo povinností podľa osobitného </a:t>
            </a:r>
            <a:r>
              <a:rPr lang="sk-SK" sz="1600" dirty="0" smtClean="0"/>
              <a:t>predpisu</a:t>
            </a:r>
            <a:r>
              <a:rPr lang="sk-SK" sz="1600" dirty="0"/>
              <a:t> alebo tohto zákona alebo na plnenie povinností podľa osobitného predpisu</a:t>
            </a:r>
            <a:r>
              <a:rPr lang="sk-SK" sz="1600" dirty="0" smtClean="0"/>
              <a:t>.</a:t>
            </a:r>
            <a:r>
              <a:rPr lang="sk-SK" sz="1600" b="1" i="1" baseline="30000" dirty="0" smtClean="0"/>
              <a:t> </a:t>
            </a:r>
            <a:r>
              <a:rPr lang="sk-SK" sz="1600" dirty="0"/>
              <a:t> Právnické osoby podľa prvej vety sú povinné vyžadované osobné údaje poskytnúť.</a:t>
            </a:r>
          </a:p>
          <a:p>
            <a:pPr marL="0" indent="0">
              <a:buNone/>
            </a:pPr>
            <a:r>
              <a:rPr lang="sk-SK" sz="1600" dirty="0"/>
              <a:t>(</a:t>
            </a:r>
            <a:r>
              <a:rPr lang="sk-SK" sz="1600" dirty="0" smtClean="0"/>
              <a:t>4) Budúci </a:t>
            </a:r>
            <a:r>
              <a:rPr lang="sk-SK" sz="1600" dirty="0"/>
              <a:t>žiadateľ a žiadateľ na účely získania príspevku, prijímateľ a partner na účely preukázania vynakladania poskytnutého príspevku a v súvislosti s realizáciou projektu spracúvajú osobné údaje užívateľa, cieľovej skupiny, dodávateľa, subdodávateľa a iných osôb v rozsahu podľa odseku 2 a sú povinní poskytnúť ich v nevyhnutnom rozsahu orgánom podľa tohto zákona alebo podľa osobitného prepisu</a:t>
            </a:r>
            <a:r>
              <a:rPr lang="sk-SK" sz="1600" dirty="0" smtClean="0"/>
              <a:t>.</a:t>
            </a:r>
            <a:r>
              <a:rPr lang="sk-SK" sz="1600" b="1" i="1" baseline="30000" dirty="0" smtClean="0"/>
              <a:t> </a:t>
            </a:r>
          </a:p>
          <a:p>
            <a:pPr marL="0" indent="0">
              <a:buNone/>
            </a:pPr>
            <a:r>
              <a:rPr lang="sk-SK" sz="1600" dirty="0" smtClean="0"/>
              <a:t>(5) Poskytovateľ </a:t>
            </a:r>
            <a:r>
              <a:rPr lang="sk-SK" sz="1600" dirty="0"/>
              <a:t>zverejňuje osobné údaje na účely plnenia povinností podľa </a:t>
            </a:r>
            <a:r>
              <a:rPr lang="sk-SK" sz="1600" dirty="0">
                <a:hlinkClick r:id="rId3" tooltip="Odkaz na predpis alebo ustanovenie"/>
              </a:rPr>
              <a:t>§ 48</a:t>
            </a:r>
            <a:r>
              <a:rPr lang="sk-SK" sz="1600" dirty="0"/>
              <a:t> alebo podľa osobitného predpisu</a:t>
            </a:r>
            <a:r>
              <a:rPr lang="sk-SK" sz="1600" dirty="0" smtClean="0"/>
              <a:t>.</a:t>
            </a:r>
            <a:r>
              <a:rPr lang="sk-SK" sz="1600" b="1" i="1" baseline="30000" dirty="0" smtClean="0"/>
              <a:t> </a:t>
            </a:r>
            <a:r>
              <a:rPr lang="sk-SK" sz="1600" dirty="0" smtClean="0"/>
              <a:t>Poskytovateľ </a:t>
            </a:r>
            <a:r>
              <a:rPr lang="sk-SK" sz="1600" dirty="0"/>
              <a:t>v nevyhnutnom rozsahu poskytne a sprístupní spracúvané osobné údaje na účely preukázania použitia príspevku v rámci kontrolnej alebo inej činnosti orgánov podľa tohto zákona alebo osobitného predpisu</a:t>
            </a:r>
            <a:r>
              <a:rPr lang="sk-SK" sz="1600" dirty="0" smtClean="0"/>
              <a:t>.</a:t>
            </a:r>
            <a:r>
              <a:rPr lang="sk-SK" sz="1600" b="1" i="1" baseline="30000" dirty="0" smtClean="0"/>
              <a:t> </a:t>
            </a:r>
          </a:p>
          <a:p>
            <a:pPr marL="0" indent="0">
              <a:buNone/>
            </a:pPr>
            <a:r>
              <a:rPr lang="sk-SK" sz="1600" dirty="0" smtClean="0"/>
              <a:t>(6) Orgány </a:t>
            </a:r>
            <a:r>
              <a:rPr lang="sk-SK" sz="1600" dirty="0"/>
              <a:t>podľa tohto zákona získavajú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34466655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200" dirty="0" smtClean="0">
                <a:solidFill>
                  <a:srgbClr val="E46C0A"/>
                </a:solidFill>
              </a:rPr>
              <a:t>Relevancia projektu k horizontálnym princípom</a:t>
            </a:r>
          </a:p>
        </p:txBody>
      </p:sp>
      <p:sp>
        <p:nvSpPr>
          <p:cNvPr id="6147" name="Zástupný symbol obsahu 2"/>
          <p:cNvSpPr>
            <a:spLocks noGrp="1"/>
          </p:cNvSpPr>
          <p:nvPr>
            <p:ph idx="1"/>
          </p:nvPr>
        </p:nvSpPr>
        <p:spPr>
          <a:xfrm>
            <a:off x="500034" y="1628799"/>
            <a:ext cx="8186766" cy="4464497"/>
          </a:xfrm>
        </p:spPr>
        <p:txBody>
          <a:bodyPr/>
          <a:lstStyle/>
          <a:p>
            <a:pPr algn="just"/>
            <a:r>
              <a:rPr lang="sk-SK" sz="1800" dirty="0" smtClean="0"/>
              <a:t>horizontálne princípy – udržateľný rozvoj (UR) a podpora rovnosti medzi mužmi a ženami a nediskriminácia (</a:t>
            </a:r>
            <a:r>
              <a:rPr lang="sk-SK" sz="1800" dirty="0" err="1" smtClean="0"/>
              <a:t>RMŽaND</a:t>
            </a:r>
            <a:r>
              <a:rPr lang="sk-SK" sz="1800" dirty="0" smtClean="0"/>
              <a:t>)</a:t>
            </a:r>
          </a:p>
          <a:p>
            <a:pPr algn="just"/>
            <a:r>
              <a:rPr lang="sk-SK" sz="1800" dirty="0"/>
              <a:t>k</a:t>
            </a:r>
            <a:r>
              <a:rPr lang="sk-SK" sz="1800" dirty="0" smtClean="0"/>
              <a:t>aždý projekt je automaticky v súlade s oboma horizontálnymi princípmi (čestné vyhlásenie žiadateľa – časť 15 formulára žiadosti o NFP)</a:t>
            </a:r>
          </a:p>
          <a:p>
            <a:pPr algn="just"/>
            <a:r>
              <a:rPr lang="sk-SK" sz="1800" dirty="0" smtClean="0"/>
              <a:t>ukazovatele projektu majú preddefinovanú relevanciu k horizontálnym princípom (pri vypĺňaní žiadosti o NFP v ITMS 2014+ systém automaticky pridelí relevanciu, nie je možné ju meniť)</a:t>
            </a:r>
          </a:p>
        </p:txBody>
      </p:sp>
    </p:spTree>
    <p:extLst>
      <p:ext uri="{BB962C8B-B14F-4D97-AF65-F5344CB8AC3E}">
        <p14:creationId xmlns:p14="http://schemas.microsoft.com/office/powerpoint/2010/main" val="2456487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755576" y="260648"/>
            <a:ext cx="8186766" cy="720080"/>
          </a:xfrm>
        </p:spPr>
        <p:txBody>
          <a:bodyPr rtlCol="0">
            <a:normAutofit fontScale="90000"/>
          </a:bodyPr>
          <a:lstStyle/>
          <a:p>
            <a:pPr algn="l" fontAlgn="auto">
              <a:spcAft>
                <a:spcPts val="0"/>
              </a:spcAft>
              <a:defRPr/>
            </a:pPr>
            <a:r>
              <a:rPr lang="sk-SK" sz="2400" dirty="0" smtClean="0">
                <a:solidFill>
                  <a:srgbClr val="E46C0A"/>
                </a:solidFill>
              </a:rPr>
              <a:t>Relevancia projektu k horizontálnym princípom</a:t>
            </a:r>
            <a:br>
              <a:rPr lang="sk-SK" sz="2400" dirty="0" smtClean="0">
                <a:solidFill>
                  <a:srgbClr val="E46C0A"/>
                </a:solidFill>
              </a:rPr>
            </a:br>
            <a:r>
              <a:rPr lang="sk-SK" sz="2400" dirty="0">
                <a:solidFill>
                  <a:srgbClr val="E46C0A"/>
                </a:solidFill>
              </a:rPr>
              <a:t>Podmienka poskytnutia príspevku č. </a:t>
            </a:r>
            <a:r>
              <a:rPr lang="sk-SK" sz="2400" dirty="0" smtClean="0">
                <a:solidFill>
                  <a:srgbClr val="E46C0A"/>
                </a:solidFill>
              </a:rPr>
              <a:t>19</a:t>
            </a:r>
            <a:endParaRPr lang="sk-SK" sz="2400" dirty="0">
              <a:solidFill>
                <a:srgbClr val="E46C0A"/>
              </a:solidFill>
            </a:endParaRPr>
          </a:p>
        </p:txBody>
      </p:sp>
      <p:sp>
        <p:nvSpPr>
          <p:cNvPr id="6147" name="Zástupný symbol obsahu 2"/>
          <p:cNvSpPr>
            <a:spLocks noGrp="1"/>
          </p:cNvSpPr>
          <p:nvPr>
            <p:ph idx="1"/>
          </p:nvPr>
        </p:nvSpPr>
        <p:spPr>
          <a:xfrm>
            <a:off x="467544" y="1340768"/>
            <a:ext cx="8186766" cy="4454857"/>
          </a:xfrm>
        </p:spPr>
        <p:txBody>
          <a:bodyPr/>
          <a:lstStyle/>
          <a:p>
            <a:pPr algn="just"/>
            <a:r>
              <a:rPr lang="sk-SK" sz="1800" b="1" dirty="0" smtClean="0"/>
              <a:t>podmienka </a:t>
            </a:r>
            <a:r>
              <a:rPr lang="sk-SK" sz="1800" b="1" dirty="0"/>
              <a:t>súladu s HP nie je preukazovaná zo strany žiadateľa samostatnou prílohou</a:t>
            </a:r>
          </a:p>
          <a:p>
            <a:pPr algn="just"/>
            <a:r>
              <a:rPr lang="sk-SK" sz="1800" dirty="0" smtClean="0"/>
              <a:t>žiadateľ </a:t>
            </a:r>
            <a:r>
              <a:rPr lang="sk-SK" sz="1800" dirty="0"/>
              <a:t>deklaruje splnenie podmienky </a:t>
            </a:r>
            <a:r>
              <a:rPr lang="sk-SK" sz="1800" b="1" dirty="0"/>
              <a:t>HP </a:t>
            </a:r>
            <a:r>
              <a:rPr lang="sk-SK" sz="1800" b="1" dirty="0" err="1"/>
              <a:t>RMŽaND</a:t>
            </a:r>
            <a:r>
              <a:rPr lang="sk-SK" sz="1800" b="1" dirty="0"/>
              <a:t> v časti 7.2 </a:t>
            </a:r>
            <a:r>
              <a:rPr lang="sk-SK" sz="1800" b="1" dirty="0" err="1"/>
              <a:t>ŽoNFP</a:t>
            </a:r>
            <a:r>
              <a:rPr lang="sk-SK" sz="1800" b="1" dirty="0"/>
              <a:t> stručným opisom relevantných </a:t>
            </a:r>
            <a:r>
              <a:rPr lang="sk-SK" sz="1800" b="1" dirty="0" smtClean="0"/>
              <a:t>aktivít</a:t>
            </a:r>
          </a:p>
          <a:p>
            <a:pPr algn="just"/>
            <a:r>
              <a:rPr lang="sk-SK" sz="1800" dirty="0" smtClean="0"/>
              <a:t>uplatňovanie </a:t>
            </a:r>
            <a:r>
              <a:rPr lang="sk-SK" sz="1800" dirty="0"/>
              <a:t>horizontálnych princípov </a:t>
            </a:r>
            <a:r>
              <a:rPr lang="sk-SK" sz="1800" dirty="0" smtClean="0"/>
              <a:t>na </a:t>
            </a:r>
            <a:r>
              <a:rPr lang="sk-SK" sz="1800" dirty="0"/>
              <a:t>projektovej úrovni overované v procese výberu projektov, ako aj v procese monitorovania a kontroly </a:t>
            </a:r>
            <a:r>
              <a:rPr lang="sk-SK" sz="1800" dirty="0" smtClean="0"/>
              <a:t>projektov</a:t>
            </a:r>
          </a:p>
          <a:p>
            <a:pPr algn="just"/>
            <a:r>
              <a:rPr lang="sk-SK" sz="1800" dirty="0" smtClean="0"/>
              <a:t>Časť 5 formulára </a:t>
            </a:r>
            <a:r>
              <a:rPr lang="sk-SK" sz="1800" dirty="0" err="1" smtClean="0"/>
              <a:t>ŽoNFP</a:t>
            </a:r>
            <a:r>
              <a:rPr lang="sk-SK" sz="1800" dirty="0" smtClean="0"/>
              <a:t>:</a:t>
            </a:r>
          </a:p>
          <a:p>
            <a:pPr lvl="1" algn="just">
              <a:buFont typeface="Wingdings" panose="05000000000000000000" pitchFamily="2" charset="2"/>
              <a:buChar char="§"/>
            </a:pPr>
            <a:r>
              <a:rPr lang="sk-SK" sz="1700" dirty="0"/>
              <a:t>Identifikácia príspevku k princípu udržateľného rozvoja - Automaticky vypĺňané relevantné ciele horizontálneho princípu udržateľný rozvoj v nadväznosti na vybrané typy aktivít v </a:t>
            </a:r>
            <a:r>
              <a:rPr lang="sk-SK" sz="1700" dirty="0" err="1"/>
              <a:t>ŽoNFP</a:t>
            </a:r>
            <a:r>
              <a:rPr lang="sk-SK" sz="1700" dirty="0"/>
              <a:t>.</a:t>
            </a:r>
          </a:p>
          <a:p>
            <a:pPr lvl="1" algn="just">
              <a:lnSpc>
                <a:spcPct val="115000"/>
              </a:lnSpc>
              <a:spcAft>
                <a:spcPts val="0"/>
              </a:spcAft>
              <a:buFont typeface="Wingdings" panose="05000000000000000000" pitchFamily="2" charset="2"/>
              <a:buChar char="§"/>
            </a:pPr>
            <a:r>
              <a:rPr lang="sk-SK" sz="1700" dirty="0"/>
              <a:t>Identifikácia príspevku k princípu podpory rovnosti mužov a žien a nediskriminácia - </a:t>
            </a:r>
            <a:r>
              <a:rPr lang="sk-SK" sz="1700" dirty="0" smtClean="0"/>
              <a:t>Automaticky </a:t>
            </a:r>
            <a:r>
              <a:rPr lang="sk-SK" sz="1700" dirty="0"/>
              <a:t>vyplnený</a:t>
            </a:r>
            <a:r>
              <a:rPr lang="sk-SK" sz="1700" dirty="0" smtClean="0"/>
              <a:t> text</a:t>
            </a:r>
            <a:r>
              <a:rPr lang="sk-SK" sz="1700" dirty="0"/>
              <a:t>: Projekt je priamo zameraný na znevýhodnené skupiny.</a:t>
            </a:r>
          </a:p>
          <a:p>
            <a:pPr algn="just"/>
            <a:endParaRPr lang="sk-SK" sz="1800" dirty="0"/>
          </a:p>
          <a:p>
            <a:pPr algn="just"/>
            <a:endParaRPr lang="sk-SK" sz="1800" dirty="0"/>
          </a:p>
          <a:p>
            <a:pPr algn="just"/>
            <a:endParaRPr lang="sk-SK" sz="1800" dirty="0"/>
          </a:p>
          <a:p>
            <a:pPr algn="just"/>
            <a:endParaRPr lang="sk-SK" sz="1800" dirty="0"/>
          </a:p>
        </p:txBody>
      </p:sp>
    </p:spTree>
    <p:extLst>
      <p:ext uri="{BB962C8B-B14F-4D97-AF65-F5344CB8AC3E}">
        <p14:creationId xmlns:p14="http://schemas.microsoft.com/office/powerpoint/2010/main" val="41519305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rgbClr val="E46C0A"/>
                </a:solidFill>
              </a:rPr>
              <a:t>Iné údaje</a:t>
            </a:r>
          </a:p>
        </p:txBody>
      </p:sp>
      <p:sp>
        <p:nvSpPr>
          <p:cNvPr id="6147" name="Zástupný symbol obsahu 2"/>
          <p:cNvSpPr>
            <a:spLocks noGrp="1"/>
          </p:cNvSpPr>
          <p:nvPr>
            <p:ph idx="1"/>
          </p:nvPr>
        </p:nvSpPr>
        <p:spPr>
          <a:xfrm>
            <a:off x="500034" y="1692175"/>
            <a:ext cx="8186766" cy="4329113"/>
          </a:xfrm>
        </p:spPr>
        <p:txBody>
          <a:bodyPr/>
          <a:lstStyle/>
          <a:p>
            <a:r>
              <a:rPr lang="sk-SK" sz="1600" dirty="0" smtClean="0"/>
              <a:t>štatistické  </a:t>
            </a:r>
            <a:r>
              <a:rPr lang="sk-SK" sz="1600" dirty="0"/>
              <a:t>údaje získavané z jednotlivých projektov počas ich </a:t>
            </a:r>
            <a:r>
              <a:rPr lang="sk-SK" sz="1600" dirty="0" smtClean="0"/>
              <a:t>implementácie</a:t>
            </a:r>
          </a:p>
          <a:p>
            <a:r>
              <a:rPr lang="sk-SK" sz="1600" dirty="0"/>
              <a:t>rozsah požadovaných iných údajov definovaný v rámci výzvy</a:t>
            </a:r>
          </a:p>
          <a:p>
            <a:r>
              <a:rPr lang="sk-SK" sz="1600" dirty="0" smtClean="0"/>
              <a:t>nie </a:t>
            </a:r>
            <a:r>
              <a:rPr lang="sk-SK" sz="1600" dirty="0"/>
              <a:t>sú získavané prostredníctvom merateľných ukazovateľov projektu ale v priebehu implementácie projektu, na základe uzavretej zmluvy o poskytnutí NFP. </a:t>
            </a:r>
            <a:endParaRPr lang="sk-SK" sz="1600" dirty="0" smtClean="0"/>
          </a:p>
          <a:p>
            <a:r>
              <a:rPr lang="sk-SK" sz="1600" b="1" u="sng" dirty="0" smtClean="0"/>
              <a:t>žiadateľ </a:t>
            </a:r>
            <a:r>
              <a:rPr lang="sk-SK" sz="1600" b="1" u="sng" dirty="0"/>
              <a:t>neuvádza iné údaje v žiadosti o </a:t>
            </a:r>
            <a:r>
              <a:rPr lang="sk-SK" sz="1600" b="1" u="sng" dirty="0" smtClean="0"/>
              <a:t>NFP</a:t>
            </a:r>
          </a:p>
          <a:p>
            <a:r>
              <a:rPr lang="sk-SK" sz="1600" b="1" u="sng" dirty="0" smtClean="0"/>
              <a:t>žiadateľ nestanovuje cieľové hodnoty</a:t>
            </a:r>
          </a:p>
          <a:p>
            <a:r>
              <a:rPr lang="sk-SK" sz="1600" b="1" u="sng" dirty="0" smtClean="0"/>
              <a:t>za nedosiahnutie hodnoty, tzn. sledovaná dosiahnutá hodnota = 0, nie je uplatňovaný sankčný mechanizmus</a:t>
            </a:r>
            <a:endParaRPr lang="sk-SK" sz="1600" b="1" u="sng" dirty="0"/>
          </a:p>
          <a:p>
            <a:r>
              <a:rPr lang="sk-SK" sz="1600" dirty="0"/>
              <a:t>v</a:t>
            </a:r>
            <a:r>
              <a:rPr lang="sk-SK" sz="1600" dirty="0" smtClean="0"/>
              <a:t> </a:t>
            </a:r>
            <a:r>
              <a:rPr lang="sk-SK" sz="1600" dirty="0"/>
              <a:t>priebehu implementácie projektu môže byť rozsah požadovaných údajov vo vzťahu k merateľným ukazovateľom upravený (rozšírený, resp. zúžený) a poskytovanie týchto údajov bude prebiehať v súlade s podmienkami dohodnutými v zmluve o </a:t>
            </a:r>
            <a:r>
              <a:rPr lang="sk-SK" sz="1600" dirty="0" smtClean="0"/>
              <a:t>NFP</a:t>
            </a:r>
          </a:p>
        </p:txBody>
      </p:sp>
    </p:spTree>
    <p:extLst>
      <p:ext uri="{BB962C8B-B14F-4D97-AF65-F5344CB8AC3E}">
        <p14:creationId xmlns:p14="http://schemas.microsoft.com/office/powerpoint/2010/main" val="5409335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b="1" u="sng" dirty="0" smtClean="0"/>
              <a:t>Čas </a:t>
            </a:r>
            <a:r>
              <a:rPr lang="sk-SK" sz="2000" b="1" u="sng" dirty="0"/>
              <a:t>začiatku sledovania plnenia hodnoty </a:t>
            </a:r>
            <a:r>
              <a:rPr lang="sk-SK" sz="2000" b="1" u="sng" dirty="0" smtClean="0"/>
              <a:t>ukazovateľa </a:t>
            </a:r>
            <a:r>
              <a:rPr lang="sk-SK" sz="2000" dirty="0" smtClean="0"/>
              <a:t>– každý MU má určenú dobu začatia sledovania plnenia hodnoty (vyplýva z definície) – </a:t>
            </a:r>
          </a:p>
          <a:p>
            <a:pPr lvl="1" algn="just"/>
            <a:r>
              <a:rPr lang="sk-SK" sz="2000" dirty="0" smtClean="0"/>
              <a:t>monitoruje </a:t>
            </a:r>
            <a:r>
              <a:rPr lang="sk-SK" sz="2000" b="1" dirty="0" smtClean="0"/>
              <a:t>vstup/začiatok a priebeh realizácie </a:t>
            </a:r>
            <a:r>
              <a:rPr lang="sk-SK" sz="2000" dirty="0" smtClean="0"/>
              <a:t>projektu – monitoruje moment zapojenia subjektu/účastníka do aktivity/projektu</a:t>
            </a:r>
          </a:p>
          <a:p>
            <a:pPr lvl="1" algn="just"/>
            <a:r>
              <a:rPr lang="sk-SK" sz="2000" dirty="0" smtClean="0"/>
              <a:t>monitoruje </a:t>
            </a:r>
            <a:r>
              <a:rPr lang="sk-SK" sz="2000" b="1" dirty="0" smtClean="0"/>
              <a:t>stav v čase ukončenia aktivity/ukončenia účasti na projekt</a:t>
            </a:r>
            <a:r>
              <a:rPr lang="sk-SK" sz="2000" dirty="0" smtClean="0"/>
              <a:t>e (nevyhnutné zaznamenať najneskôr do 4 týždňov od ukončenia účasti) </a:t>
            </a:r>
          </a:p>
          <a:p>
            <a:pPr lvl="1" algn="just"/>
            <a:r>
              <a:rPr lang="sk-SK" sz="2000" dirty="0" smtClean="0"/>
              <a:t>monitoruje </a:t>
            </a:r>
            <a:r>
              <a:rPr lang="sk-SK" sz="2000" b="1" dirty="0" smtClean="0"/>
              <a:t>stav v časovom odstupe od ukončenia aktivity/projektu </a:t>
            </a:r>
            <a:r>
              <a:rPr lang="sk-SK" sz="2000" dirty="0" smtClean="0"/>
              <a:t>(6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836712"/>
            <a:ext cx="8186766" cy="5184576"/>
          </a:xfrm>
        </p:spPr>
        <p:txBody>
          <a:bodyPr/>
          <a:lstStyle/>
          <a:p>
            <a:pPr algn="just"/>
            <a:r>
              <a:rPr lang="sk-SK" sz="2200" b="1" u="sng" dirty="0"/>
              <a:t>Čas splnenia cieľovej hodnoty </a:t>
            </a:r>
            <a:r>
              <a:rPr lang="sk-SK" sz="2200" b="1" u="sng" dirty="0" smtClean="0"/>
              <a:t>ukazovateľa:</a:t>
            </a:r>
          </a:p>
          <a:p>
            <a:pPr lvl="1" algn="just"/>
            <a:r>
              <a:rPr lang="sk-SK" sz="2200" b="1" dirty="0" smtClean="0"/>
              <a:t>konečný moment plnenia plánovaných cieľových hodnôt merateľných ukazovateľov:</a:t>
            </a:r>
          </a:p>
          <a:p>
            <a:pPr lvl="2" algn="just"/>
            <a:r>
              <a:rPr lang="pl-PL" i="1" dirty="0"/>
              <a:t>K = koniec realizácie </a:t>
            </a:r>
            <a:r>
              <a:rPr lang="pl-PL" i="1" dirty="0" smtClean="0"/>
              <a:t>projektu </a:t>
            </a:r>
          </a:p>
          <a:p>
            <a:pPr lvl="2" algn="just"/>
            <a:r>
              <a:rPr lang="pl-PL" i="1" dirty="0" smtClean="0"/>
              <a:t>U </a:t>
            </a:r>
            <a:r>
              <a:rPr lang="pl-PL" i="1" dirty="0"/>
              <a:t>= v rámci udržateľnosti </a:t>
            </a:r>
            <a:r>
              <a:rPr lang="pl-PL" i="1" dirty="0" smtClean="0"/>
              <a:t>projektu</a:t>
            </a:r>
          </a:p>
          <a:p>
            <a:pPr lvl="2" algn="just"/>
            <a:r>
              <a:rPr lang="pl-PL" i="1" dirty="0" smtClean="0"/>
              <a:t>kombinácia K, U</a:t>
            </a:r>
          </a:p>
          <a:p>
            <a:pPr marL="342900" lvl="2" indent="-342900" algn="just"/>
            <a:r>
              <a:rPr lang="sk-SK" sz="2200" b="1" u="sng" dirty="0"/>
              <a:t>Frekvencia </a:t>
            </a:r>
            <a:r>
              <a:rPr lang="sk-SK" sz="2200" b="1" u="sng" dirty="0" smtClean="0"/>
              <a:t>merania počas implementácie projektu:</a:t>
            </a:r>
            <a:endParaRPr lang="sk-SK" sz="2200" b="1" u="sng" dirty="0"/>
          </a:p>
          <a:p>
            <a:pPr marL="814388" lvl="3" algn="just"/>
            <a:r>
              <a:rPr lang="sk-SK" sz="2200" b="1" dirty="0" smtClean="0"/>
              <a:t>časový </a:t>
            </a:r>
            <a:r>
              <a:rPr lang="sk-SK" sz="2200" b="1" dirty="0"/>
              <a:t>priebeh sledovania plnenia merateľných </a:t>
            </a:r>
            <a:r>
              <a:rPr lang="sk-SK" sz="2200" b="1" dirty="0" smtClean="0"/>
              <a:t>ukazovateľov</a:t>
            </a:r>
          </a:p>
          <a:p>
            <a:pPr marL="1162050" lvl="4" indent="-266700" algn="just">
              <a:buFont typeface="Arial" panose="020B0604020202020204" pitchFamily="34" charset="0"/>
              <a:buChar char="•"/>
            </a:pPr>
            <a:r>
              <a:rPr lang="sk-SK" sz="2400" i="1" dirty="0" smtClean="0"/>
              <a:t>priebežne – prostredníctvom:</a:t>
            </a:r>
          </a:p>
          <a:p>
            <a:pPr marL="1619250" lvl="5" indent="-266700" algn="just"/>
            <a:r>
              <a:rPr lang="sk-SK" sz="2400" i="1" dirty="0" smtClean="0"/>
              <a:t>doplňujúcich monitorovacích údajov k žiadosti o platbu a  </a:t>
            </a:r>
          </a:p>
          <a:p>
            <a:pPr marL="1619250" lvl="5" indent="-266700" algn="just"/>
            <a:r>
              <a:rPr lang="sk-SK" sz="2400" i="1" dirty="0" smtClean="0"/>
              <a:t>monitorovacích správ prijímateľa</a:t>
            </a:r>
            <a:endParaRPr lang="sk-SK" sz="2400" i="1" dirty="0"/>
          </a:p>
        </p:txBody>
      </p:sp>
    </p:spTree>
    <p:extLst>
      <p:ext uri="{BB962C8B-B14F-4D97-AF65-F5344CB8AC3E}">
        <p14:creationId xmlns:p14="http://schemas.microsoft.com/office/powerpoint/2010/main" val="3472664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Projektové merateľné ukazovatele v žiadosti o NFP</a:t>
            </a:r>
          </a:p>
        </p:txBody>
      </p:sp>
      <p:sp>
        <p:nvSpPr>
          <p:cNvPr id="6147" name="Zástupný symbol obsahu 2"/>
          <p:cNvSpPr>
            <a:spLocks noGrp="1"/>
          </p:cNvSpPr>
          <p:nvPr>
            <p:ph idx="1"/>
          </p:nvPr>
        </p:nvSpPr>
        <p:spPr>
          <a:xfrm>
            <a:off x="539552" y="1700808"/>
            <a:ext cx="8186766" cy="4896544"/>
          </a:xfrm>
        </p:spPr>
        <p:txBody>
          <a:bodyPr/>
          <a:lstStyle/>
          <a:p>
            <a:pPr algn="just"/>
            <a:r>
              <a:rPr lang="sk-SK" sz="2300" dirty="0" smtClean="0"/>
              <a:t>časť </a:t>
            </a:r>
            <a:r>
              <a:rPr lang="sk-SK" sz="2300" dirty="0"/>
              <a:t>10.1 žiadosti o NFP - </a:t>
            </a:r>
            <a:r>
              <a:rPr lang="sk-SK" sz="2300" dirty="0" smtClean="0"/>
              <a:t>aktivity </a:t>
            </a:r>
            <a:r>
              <a:rPr lang="sk-SK" sz="2300" dirty="0"/>
              <a:t>projektu a očakávané merateľné </a:t>
            </a:r>
            <a:r>
              <a:rPr lang="sk-SK" sz="2300" dirty="0" smtClean="0"/>
              <a:t>ukazovatele</a:t>
            </a:r>
          </a:p>
          <a:p>
            <a:pPr algn="just"/>
            <a:r>
              <a:rPr lang="sk-SK" sz="2300" dirty="0" smtClean="0"/>
              <a:t>časť 10.2</a:t>
            </a:r>
            <a:r>
              <a:rPr lang="sk-SK" sz="2300" dirty="0"/>
              <a:t> žiadosti o NFP -</a:t>
            </a:r>
            <a:r>
              <a:rPr lang="sk-SK" sz="2300" dirty="0" smtClean="0"/>
              <a:t> prehľad </a:t>
            </a:r>
            <a:r>
              <a:rPr lang="sk-SK" sz="2300" dirty="0"/>
              <a:t>merateľných ukazovateľov </a:t>
            </a:r>
            <a:r>
              <a:rPr lang="sk-SK" sz="2300" dirty="0" smtClean="0"/>
              <a:t>projektu</a:t>
            </a:r>
          </a:p>
          <a:p>
            <a:pPr marL="0" indent="0" algn="just">
              <a:buNone/>
            </a:pPr>
            <a:r>
              <a:rPr lang="sk-SK" sz="2300" b="1" u="sng" dirty="0" smtClean="0"/>
              <a:t>základné </a:t>
            </a:r>
            <a:r>
              <a:rPr lang="sk-SK" sz="2300" b="1" u="sng" dirty="0"/>
              <a:t>pravidlo:</a:t>
            </a:r>
            <a:r>
              <a:rPr lang="sk-SK" sz="2300" b="1" dirty="0"/>
              <a:t> každá osoba/subjekt/program môže započítaná do celkovej hodnoty ukazovateľa len 1 krát za </a:t>
            </a:r>
            <a:r>
              <a:rPr lang="sk-SK" sz="2300" b="1" dirty="0" smtClean="0"/>
              <a:t>projekt </a:t>
            </a:r>
          </a:p>
          <a:p>
            <a:pPr algn="just"/>
            <a:r>
              <a:rPr lang="sk-SK" sz="2300" b="1" dirty="0" smtClean="0"/>
              <a:t>tzn. bez ohľadu na to, koľkých činností/</a:t>
            </a:r>
            <a:r>
              <a:rPr lang="sk-SK" sz="2300" b="1" dirty="0" err="1" smtClean="0"/>
              <a:t>podaktivít</a:t>
            </a:r>
            <a:r>
              <a:rPr lang="sk-SK" sz="2300" b="1" dirty="0" smtClean="0"/>
              <a:t> sa osoba cieľovej skupiny zúčastní, do hodnoty ukazovateľa na úrovni aktivity (časť 10.1) a následne aj projektu (časť 10.2) je započítaná len 1 krát (dosiahne sa správnym nastavením hlavnej aktivity a typu závislosti merateľného </a:t>
            </a:r>
            <a:r>
              <a:rPr lang="sk-SK" sz="2300" b="1" dirty="0" smtClean="0"/>
              <a:t>ukazovateľa v súlade s výzvou)</a:t>
            </a:r>
            <a:endParaRPr lang="sk-SK" sz="2300" b="1" dirty="0"/>
          </a:p>
          <a:p>
            <a:pPr algn="just"/>
            <a:endParaRPr lang="sk-SK"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392446" cy="792088"/>
          </a:xfrm>
        </p:spPr>
        <p:txBody>
          <a:bodyPr rtlCol="0">
            <a:noAutofit/>
          </a:bodyPr>
          <a:lstStyle/>
          <a:p>
            <a:pPr algn="l" fontAlgn="auto">
              <a:spcAft>
                <a:spcPts val="0"/>
              </a:spcAft>
              <a:defRPr/>
            </a:pPr>
            <a:r>
              <a:rPr lang="sk-SK" sz="2300" dirty="0">
                <a:solidFill>
                  <a:schemeClr val="accent6">
                    <a:lumMod val="75000"/>
                  </a:schemeClr>
                </a:solidFill>
              </a:rPr>
              <a:t>Projektové merateľné ukazovatele žiadosti o NFP - časť 10.1 žiadosti o NFP </a:t>
            </a:r>
            <a:r>
              <a:rPr lang="sk-SK" sz="2300" dirty="0" smtClean="0">
                <a:solidFill>
                  <a:schemeClr val="accent6">
                    <a:lumMod val="75000"/>
                  </a:schemeClr>
                </a:solidFill>
              </a:rPr>
              <a:t>– hlavná aktivita </a:t>
            </a:r>
            <a:r>
              <a:rPr lang="sk-SK" sz="2300" dirty="0">
                <a:solidFill>
                  <a:schemeClr val="accent6">
                    <a:lumMod val="75000"/>
                  </a:schemeClr>
                </a:solidFill>
              </a:rPr>
              <a:t>projektu a očakávané merateľné </a:t>
            </a:r>
            <a:r>
              <a:rPr lang="sk-SK" sz="2300" dirty="0" smtClean="0">
                <a:solidFill>
                  <a:schemeClr val="accent6">
                    <a:lumMod val="75000"/>
                  </a:schemeClr>
                </a:solidFill>
              </a:rPr>
              <a:t>ukazovatele</a:t>
            </a:r>
          </a:p>
        </p:txBody>
      </p:sp>
      <p:sp>
        <p:nvSpPr>
          <p:cNvPr id="6147" name="Zástupný symbol obsahu 2"/>
          <p:cNvSpPr>
            <a:spLocks noGrp="1"/>
          </p:cNvSpPr>
          <p:nvPr>
            <p:ph idx="1"/>
          </p:nvPr>
        </p:nvSpPr>
        <p:spPr>
          <a:xfrm>
            <a:off x="539552" y="1052736"/>
            <a:ext cx="8186766" cy="4968552"/>
          </a:xfrm>
        </p:spPr>
        <p:txBody>
          <a:bodyPr/>
          <a:lstStyle/>
          <a:p>
            <a:pPr algn="just"/>
            <a:endParaRPr lang="sk-SK" sz="1900" dirty="0" smtClean="0"/>
          </a:p>
          <a:p>
            <a:pPr algn="just"/>
            <a:r>
              <a:rPr lang="sk-SK" sz="1900" b="1" dirty="0" smtClean="0"/>
              <a:t>všetky merateľné ukazovatele </a:t>
            </a:r>
            <a:r>
              <a:rPr lang="sk-SK" sz="1900" dirty="0" smtClean="0"/>
              <a:t>vo výzve (príloha č. 3) </a:t>
            </a:r>
            <a:r>
              <a:rPr lang="sk-SK" sz="1900" b="1" dirty="0" smtClean="0"/>
              <a:t>sú povinné</a:t>
            </a:r>
          </a:p>
          <a:p>
            <a:pPr algn="just"/>
            <a:r>
              <a:rPr lang="sk-SK" sz="1900" dirty="0" smtClean="0"/>
              <a:t>žiadateľ zadefinuje </a:t>
            </a:r>
            <a:r>
              <a:rPr lang="sk-SK" sz="1900" b="1" dirty="0" smtClean="0"/>
              <a:t>v </a:t>
            </a:r>
            <a:r>
              <a:rPr lang="sk-SK" sz="1900" b="1" dirty="0" err="1" smtClean="0"/>
              <a:t>ŽoNFP</a:t>
            </a:r>
            <a:r>
              <a:rPr lang="sk-SK" sz="1900" b="1" dirty="0" smtClean="0"/>
              <a:t> v časti 9.1 jednu hlavnú aktivitu projektu bez ohľadu na to, koľko </a:t>
            </a:r>
            <a:r>
              <a:rPr lang="sk-SK" sz="1900" b="1" dirty="0" err="1" smtClean="0"/>
              <a:t>čiností</a:t>
            </a:r>
            <a:r>
              <a:rPr lang="sk-SK" sz="1900" b="1" dirty="0" smtClean="0"/>
              <a:t>/</a:t>
            </a:r>
            <a:r>
              <a:rPr lang="sk-SK" sz="1900" b="1" dirty="0" err="1" smtClean="0"/>
              <a:t>podaktivít</a:t>
            </a:r>
            <a:r>
              <a:rPr lang="sk-SK" sz="1900" b="1" dirty="0" smtClean="0"/>
              <a:t> plánuje realizovať</a:t>
            </a:r>
          </a:p>
          <a:p>
            <a:pPr algn="just"/>
            <a:r>
              <a:rPr lang="sk-SK" sz="1900" dirty="0" smtClean="0"/>
              <a:t>hlavnú </a:t>
            </a:r>
            <a:r>
              <a:rPr lang="sk-SK" sz="1900" dirty="0" smtClean="0"/>
              <a:t>aktivitu projektu priradí k typu aktivity </a:t>
            </a:r>
            <a:r>
              <a:rPr lang="sk-SK" sz="1900" dirty="0" smtClean="0"/>
              <a:t>„</a:t>
            </a:r>
            <a:r>
              <a:rPr lang="sk-SK" sz="1900" i="1" dirty="0" smtClean="0"/>
              <a:t>podpora vytvárania cvičných škôl v rámci prípravy povolania učiteľa, prepojenie teoretického a praktického vzdelávania s dôrazom na prax študentov vrátane monitoringu a sieťovania informácií“</a:t>
            </a:r>
            <a:r>
              <a:rPr lang="sk-SK" sz="1900" dirty="0" smtClean="0"/>
              <a:t> </a:t>
            </a:r>
            <a:endParaRPr lang="sk-SK" sz="1900" b="1" dirty="0" smtClean="0"/>
          </a:p>
          <a:p>
            <a:pPr algn="just"/>
            <a:r>
              <a:rPr lang="sk-SK" sz="1900" dirty="0" smtClean="0"/>
              <a:t>žiadateľ </a:t>
            </a:r>
            <a:r>
              <a:rPr lang="sk-SK" sz="1900" dirty="0" smtClean="0"/>
              <a:t>k tejto hlavnej aktivite </a:t>
            </a:r>
            <a:r>
              <a:rPr lang="sk-SK" sz="1900" b="1" dirty="0" smtClean="0"/>
              <a:t>v </a:t>
            </a:r>
            <a:r>
              <a:rPr lang="sk-SK" sz="1900" b="1" dirty="0" err="1" smtClean="0"/>
              <a:t>ŽoNFP</a:t>
            </a:r>
            <a:r>
              <a:rPr lang="sk-SK" sz="1900" b="1" dirty="0" smtClean="0"/>
              <a:t> v časti 10.1 zadefinuje </a:t>
            </a:r>
            <a:r>
              <a:rPr lang="sk-SK" sz="1900" b="1" dirty="0"/>
              <a:t>plánované cieľové hodnoty </a:t>
            </a:r>
            <a:r>
              <a:rPr lang="sk-SK" sz="1900" b="1" dirty="0" smtClean="0"/>
              <a:t>(vyššie než 0) </a:t>
            </a:r>
            <a:r>
              <a:rPr lang="sk-SK" sz="1900" dirty="0" smtClean="0"/>
              <a:t>pre </a:t>
            </a:r>
            <a:r>
              <a:rPr lang="sk-SK" sz="1900" dirty="0"/>
              <a:t>merateľné </a:t>
            </a:r>
            <a:r>
              <a:rPr lang="sk-SK" sz="1900" dirty="0" smtClean="0"/>
              <a:t>ukazovatele v súlade podmienkou poskytnutia príspevku č. 22 a s prílohou č. 3 </a:t>
            </a:r>
            <a:r>
              <a:rPr lang="sk-SK" sz="1900" dirty="0" smtClean="0"/>
              <a:t>výzvy</a:t>
            </a:r>
          </a:p>
          <a:p>
            <a:pPr algn="just"/>
            <a:r>
              <a:rPr lang="sk-SK" sz="1900" b="1" dirty="0"/>
              <a:t>zvolí typ závislosti merateľných ukazovateľov - „maximálna hodnota“ </a:t>
            </a:r>
          </a:p>
        </p:txBody>
      </p:sp>
    </p:spTree>
    <p:extLst>
      <p:ext uri="{BB962C8B-B14F-4D97-AF65-F5344CB8AC3E}">
        <p14:creationId xmlns:p14="http://schemas.microsoft.com/office/powerpoint/2010/main" val="26614994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60648"/>
            <a:ext cx="8186766" cy="1080120"/>
          </a:xfrm>
        </p:spPr>
        <p:txBody>
          <a:bodyPr rtlCol="0">
            <a:normAutofit/>
          </a:bodyPr>
          <a:lstStyle/>
          <a:p>
            <a:pPr algn="l" fontAlgn="auto">
              <a:spcAft>
                <a:spcPts val="0"/>
              </a:spcAft>
              <a:defRPr/>
            </a:pPr>
            <a:r>
              <a:rPr lang="sk-SK" sz="3200" dirty="0">
                <a:solidFill>
                  <a:schemeClr val="accent6">
                    <a:lumMod val="75000"/>
                  </a:schemeClr>
                </a:solidFill>
              </a:rPr>
              <a:t>Cieľové skupiny a nastavenie hlavnej aktivity projektu v časti 7.2 žiadosti o NFP</a:t>
            </a:r>
            <a:endParaRPr lang="sk-SK" sz="3000" dirty="0" smtClean="0">
              <a:solidFill>
                <a:schemeClr val="accent6">
                  <a:lumMod val="75000"/>
                </a:schemeClr>
              </a:solidFill>
            </a:endParaRPr>
          </a:p>
        </p:txBody>
      </p:sp>
      <p:sp>
        <p:nvSpPr>
          <p:cNvPr id="6147" name="Zástupný symbol obsahu 2"/>
          <p:cNvSpPr>
            <a:spLocks noGrp="1"/>
          </p:cNvSpPr>
          <p:nvPr>
            <p:ph idx="1"/>
          </p:nvPr>
        </p:nvSpPr>
        <p:spPr>
          <a:xfrm>
            <a:off x="539552" y="1484784"/>
            <a:ext cx="8186766" cy="4392488"/>
          </a:xfrm>
        </p:spPr>
        <p:txBody>
          <a:bodyPr/>
          <a:lstStyle/>
          <a:p>
            <a:pPr algn="just"/>
            <a:r>
              <a:rPr lang="sk-SK" sz="2000" dirty="0" smtClean="0"/>
              <a:t>v časti 7.2 žiadosti o NFP </a:t>
            </a:r>
            <a:r>
              <a:rPr lang="sk-SK" sz="2000" b="1" dirty="0" smtClean="0"/>
              <a:t>žiadateľ podrobne popíše</a:t>
            </a:r>
            <a:r>
              <a:rPr lang="sk-SK" sz="2000" dirty="0" smtClean="0"/>
              <a:t> činnosti resp. </a:t>
            </a:r>
            <a:r>
              <a:rPr lang="sk-SK" sz="2000" dirty="0" err="1" smtClean="0"/>
              <a:t>podaktivity</a:t>
            </a:r>
            <a:r>
              <a:rPr lang="sk-SK" sz="2000" dirty="0" smtClean="0"/>
              <a:t>, ktoré bude s cieľovou </a:t>
            </a:r>
            <a:r>
              <a:rPr lang="sk-SK" sz="2000" dirty="0" smtClean="0"/>
              <a:t>skupinou v </a:t>
            </a:r>
            <a:r>
              <a:rPr lang="sk-SK" sz="2000" dirty="0" smtClean="0"/>
              <a:t>rámci hlavnej aktivity (zadefinovanej v časti 9.1 žiadosti o NFP) realizovať</a:t>
            </a:r>
          </a:p>
          <a:p>
            <a:pPr algn="just"/>
            <a:r>
              <a:rPr lang="sk-SK" sz="2000" dirty="0" err="1" smtClean="0"/>
              <a:t>podaktivity</a:t>
            </a:r>
            <a:r>
              <a:rPr lang="sk-SK" sz="2000" dirty="0" smtClean="0"/>
              <a:t> odporúčame definovať a </a:t>
            </a:r>
            <a:r>
              <a:rPr lang="sk-SK" sz="2000" dirty="0" err="1" smtClean="0"/>
              <a:t>štruktúrovať</a:t>
            </a:r>
            <a:r>
              <a:rPr lang="sk-SK" sz="2000" dirty="0" smtClean="0"/>
              <a:t> </a:t>
            </a:r>
            <a:r>
              <a:rPr lang="sk-SK" sz="2000" dirty="0" smtClean="0"/>
              <a:t>prehľadne  </a:t>
            </a:r>
            <a:endParaRPr lang="sk-SK" sz="2000" dirty="0" smtClean="0"/>
          </a:p>
          <a:p>
            <a:pPr algn="just"/>
            <a:r>
              <a:rPr lang="sk-SK" sz="2000" b="1" dirty="0" smtClean="0"/>
              <a:t>žiadateľ v časti 7.2 žiadosti o NFP povinne zadefinuje samostatnú </a:t>
            </a:r>
            <a:r>
              <a:rPr lang="sk-SK" sz="2000" b="1" dirty="0" err="1" smtClean="0"/>
              <a:t>podaktivitu</a:t>
            </a:r>
            <a:r>
              <a:rPr lang="sk-SK" sz="2000" b="1" dirty="0" smtClean="0"/>
              <a:t> zameranú na koordináciu projektu </a:t>
            </a:r>
          </a:p>
        </p:txBody>
      </p:sp>
    </p:spTree>
    <p:extLst>
      <p:ext uri="{BB962C8B-B14F-4D97-AF65-F5344CB8AC3E}">
        <p14:creationId xmlns:p14="http://schemas.microsoft.com/office/powerpoint/2010/main" val="354564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2000" dirty="0" smtClean="0"/>
              <a:t>plánované/cieľové </a:t>
            </a:r>
            <a:r>
              <a:rPr lang="sk-SK" sz="2000" dirty="0"/>
              <a:t>hodnoty merateľných ukazovateľov premietnuté do zmluvy o NFP sú </a:t>
            </a:r>
            <a:r>
              <a:rPr lang="sk-SK" sz="2000" dirty="0" smtClean="0"/>
              <a:t>záväzné, </a:t>
            </a:r>
            <a:r>
              <a:rPr lang="sk-SK" sz="2000" dirty="0"/>
              <a:t>pričom Zmluva o NFP upravuje aj postup pre prípad, ak Prijímateľ merateľné ukazovatele projektu nesplní, vrátane možnosti udelenia korekcie a odstúpenia od Zmluvy o NFP Poskytovateľom</a:t>
            </a:r>
            <a:r>
              <a:rPr lang="sk-SK" sz="2000" dirty="0" smtClean="0"/>
              <a:t>.</a:t>
            </a:r>
          </a:p>
          <a:p>
            <a:pPr marL="0" indent="0" algn="just">
              <a:buNone/>
            </a:pPr>
            <a:endParaRPr lang="sk-SK" sz="2000" dirty="0"/>
          </a:p>
          <a:p>
            <a:pPr algn="just"/>
            <a:r>
              <a:rPr lang="sk-SK" sz="2000" dirty="0"/>
              <a:t>v</a:t>
            </a:r>
            <a:r>
              <a:rPr lang="sk-SK" sz="2000" dirty="0" smtClean="0"/>
              <a:t> </a:t>
            </a:r>
            <a:r>
              <a:rPr lang="sk-SK" sz="2000" dirty="0"/>
              <a:t>rámci napĺňania hodnôt merateľných ukazovateľov projektu je v súlade so Zmluvou o NFP a VZP stanovená možná 5% miera odchýlky (tzn. ak Prijímateľ nedosiahol hodnotu merateľného ukazovateľa projektu </a:t>
            </a:r>
            <a:r>
              <a:rPr lang="sk-SK" sz="2000" b="1" u="sng" dirty="0"/>
              <a:t>uvedenej v schválenej žiadosti o NFP</a:t>
            </a:r>
            <a:r>
              <a:rPr lang="sk-SK" sz="2000" dirty="0"/>
              <a:t> s odchýlkou nepresahujúcou 5% oproti schválenej hodnote, takáto miera nenaplnenia hodnôt merateľných ukazovateľov projektu nemá za následok vykonanie sankcií voči Prijímateľovi).</a:t>
            </a:r>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smtClean="0"/>
              <a:t>ak </a:t>
            </a:r>
            <a:r>
              <a:rPr lang="sk-SK" sz="2000" dirty="0"/>
              <a:t>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1363</TotalTime>
  <Words>1335</Words>
  <Application>Microsoft Office PowerPoint</Application>
  <PresentationFormat>Prezentácia na obrazovke (4:3)</PresentationFormat>
  <Paragraphs>98</Paragraphs>
  <Slides>18</Slides>
  <Notes>0</Notes>
  <HiddenSlides>0</HiddenSlides>
  <MMClips>0</MMClips>
  <ScaleCrop>false</ScaleCrop>
  <HeadingPairs>
    <vt:vector size="6" baseType="variant">
      <vt:variant>
        <vt:lpstr>Použité písma</vt:lpstr>
      </vt:variant>
      <vt:variant>
        <vt:i4>3</vt:i4>
      </vt:variant>
      <vt:variant>
        <vt:lpstr>Motív</vt:lpstr>
      </vt:variant>
      <vt:variant>
        <vt:i4>2</vt:i4>
      </vt:variant>
      <vt:variant>
        <vt:lpstr>Nadpisy snímok</vt:lpstr>
      </vt:variant>
      <vt:variant>
        <vt:i4>18</vt:i4>
      </vt:variant>
    </vt:vector>
  </HeadingPairs>
  <TitlesOfParts>
    <vt:vector size="23" baseType="lpstr">
      <vt:lpstr>Arial</vt:lpstr>
      <vt:lpstr>Calibri</vt:lpstr>
      <vt:lpstr>Wingdings</vt:lpstr>
      <vt:lpstr>Motív Office</vt:lpstr>
      <vt:lpstr>1_Motív Office</vt:lpstr>
      <vt:lpstr>MONITOROVANIE PROJEKTU </vt:lpstr>
      <vt:lpstr>Projektové merateľné ukazovatele</vt:lpstr>
      <vt:lpstr>Projektové merateľné ukazovatele</vt:lpstr>
      <vt:lpstr>Projektové merateľné ukazovatele v žiadosti o NFP</vt:lpstr>
      <vt:lpstr>Projektové merateľné ukazovatele žiadosti o NFP - časť 10.1 žiadosti o NFP – hlavná aktivita projektu a očakávané merateľné ukazovatele</vt:lpstr>
      <vt:lpstr>Cieľové skupiny a nastavenie hlavnej aktivity projektu v časti 7.2 žiadosti o NFP</vt:lpstr>
      <vt:lpstr>Implementácia projektu - sankčný mechanizmus 1</vt:lpstr>
      <vt:lpstr>Implementácia projektu - sankčný mechanizmus 2</vt:lpstr>
      <vt:lpstr>Implementácia projektu - sankčný mechanizmus 3</vt:lpstr>
      <vt:lpstr>Implementácia - sledovanie účastníkov na úrovni projektu = karta účastníka </vt:lpstr>
      <vt:lpstr>Implementácia - sledovanie účastníkov na úrovni projektu = karta účastníka</vt:lpstr>
      <vt:lpstr>Implementácia - karta účastníka a ukazovatele</vt:lpstr>
      <vt:lpstr>Karta účastníka – legislatívna úprava - zákon č. 292/2014 Z. z. o príspevku poskytovanom z európskych štrukturálnych  a investičných fondov  - § 47 Spracúvanie osobných údajov </vt:lpstr>
      <vt:lpstr>Karta účastníka – legislatívna úprava - zákon č. 292/2014 Z. z. o príspevku poskytovanom z európskych štrukturálnych  a investičných fondov</vt:lpstr>
      <vt:lpstr>Relevancia projektu k horizontálnym princípom</vt:lpstr>
      <vt:lpstr>Relevancia projektu k horizontálnym princípom Podmienka poskytnutia príspevku č. 19</vt:lpstr>
      <vt:lpstr>Iné údaje</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Rosinčinová Petra</cp:lastModifiedBy>
  <cp:revision>105</cp:revision>
  <cp:lastPrinted>2018-08-22T06:39:18Z</cp:lastPrinted>
  <dcterms:created xsi:type="dcterms:W3CDTF">2015-06-03T20:40:01Z</dcterms:created>
  <dcterms:modified xsi:type="dcterms:W3CDTF">2019-08-02T08:20:10Z</dcterms:modified>
</cp:coreProperties>
</file>