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tiff" ContentType="image/tiff"/>
  <Override PartName="/ppt/diagrams/data1.xml" ContentType="application/vnd.openxmlformats-officedocument.drawingml.diagramData+xml"/>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5.xml" ContentType="application/vnd.openxmlformats-officedocument.presentationml.slide+xml"/>
  <Override PartName="/ppt/slides/slide31.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4.xml" ContentType="application/vnd.openxmlformats-officedocument.presentationml.notesSlide+xml"/>
  <Override PartName="/ppt/notesSlides/notesSlide19.xml" ContentType="application/vnd.openxmlformats-officedocument.presentationml.notesSlide+xml"/>
  <Override PartName="/ppt/notesSlides/notesSlide3.xml" ContentType="application/vnd.openxmlformats-officedocument.presentationml.notesSlide+xml"/>
  <Override PartName="/ppt/notesSlides/notesSlide20.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21.xml" ContentType="application/vnd.openxmlformats-officedocument.presentationml.notes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6.xml" ContentType="application/vnd.openxmlformats-officedocument.presentationml.notesSlide+xml"/>
  <Override PartName="/ppt/notesSlides/notesSlide22.xml" ContentType="application/vnd.openxmlformats-officedocument.presentationml.notesSlide+xml"/>
  <Override PartName="/ppt/notesSlides/notesSlide24.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slideLayouts/slideLayout4.xml" ContentType="application/vnd.openxmlformats-officedocument.presentationml.slideLayout+xml"/>
  <Override PartName="/ppt/notesSlides/notesSlide31.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23.xml" ContentType="application/vnd.openxmlformats-officedocument.presentationml.notesSlide+xml"/>
  <Override PartName="/ppt/notesSlides/notesSlide27.xml" ContentType="application/vnd.openxmlformats-officedocument.presentationml.notesSlide+xml"/>
  <Override PartName="/ppt/slideLayouts/slideLayout5.xml" ContentType="application/vnd.openxmlformats-officedocument.presentationml.slideLayout+xml"/>
  <Override PartName="/ppt/notesSlides/notesSlide25.xml" ContentType="application/vnd.openxmlformats-officedocument.presentationml.notesSlide+xml"/>
  <Override PartName="/ppt/slideLayouts/slideLayout8.xml" ContentType="application/vnd.openxmlformats-officedocument.presentationml.slideLayout+xml"/>
  <Override PartName="/ppt/notesSlides/notesSlide26.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handoutMasters/handoutMaster1.xml" ContentType="application/vnd.openxmlformats-officedocument.presentationml.handoutMaster+xml"/>
  <Override PartName="/ppt/diagrams/drawing1.xml" ContentType="application/vnd.ms-office.drawingml.diagramDrawing+xml"/>
  <Override PartName="/ppt/diagrams/quickStyle1.xml" ContentType="application/vnd.openxmlformats-officedocument.drawingml.diagramStyle+xml"/>
  <Override PartName="/ppt/diagrams/colors1.xml" ContentType="application/vnd.openxmlformats-officedocument.drawingml.diagramColors+xml"/>
  <Override PartName="/ppt/commentAuthors.xml" ContentType="application/vnd.openxmlformats-officedocument.presentationml.commentAuthors+xml"/>
  <Override PartName="/ppt/diagrams/layout1.xml" ContentType="application/vnd.openxmlformats-officedocument.drawingml.diagramLayou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handoutMasterIdLst>
    <p:handoutMasterId r:id="rId34"/>
  </p:handoutMasterIdLst>
  <p:sldIdLst>
    <p:sldId id="257" r:id="rId2"/>
    <p:sldId id="260" r:id="rId3"/>
    <p:sldId id="261" r:id="rId4"/>
    <p:sldId id="263" r:id="rId5"/>
    <p:sldId id="264" r:id="rId6"/>
    <p:sldId id="265" r:id="rId7"/>
    <p:sldId id="267" r:id="rId8"/>
    <p:sldId id="274" r:id="rId9"/>
    <p:sldId id="268" r:id="rId10"/>
    <p:sldId id="273" r:id="rId11"/>
    <p:sldId id="272" r:id="rId12"/>
    <p:sldId id="294" r:id="rId13"/>
    <p:sldId id="280" r:id="rId14"/>
    <p:sldId id="295" r:id="rId15"/>
    <p:sldId id="314" r:id="rId16"/>
    <p:sldId id="316" r:id="rId17"/>
    <p:sldId id="324" r:id="rId18"/>
    <p:sldId id="313" r:id="rId19"/>
    <p:sldId id="319" r:id="rId20"/>
    <p:sldId id="299" r:id="rId21"/>
    <p:sldId id="300" r:id="rId22"/>
    <p:sldId id="276" r:id="rId23"/>
    <p:sldId id="306" r:id="rId24"/>
    <p:sldId id="309" r:id="rId25"/>
    <p:sldId id="326" r:id="rId26"/>
    <p:sldId id="285" r:id="rId27"/>
    <p:sldId id="312" r:id="rId28"/>
    <p:sldId id="325" r:id="rId29"/>
    <p:sldId id="266" r:id="rId30"/>
    <p:sldId id="328" r:id="rId31"/>
    <p:sldId id="279" r:id="rId32"/>
  </p:sldIdLst>
  <p:sldSz cx="9144000" cy="6858000" type="screen4x3"/>
  <p:notesSz cx="6858000" cy="9144000"/>
  <p:defaultTextStyle>
    <a:defPPr>
      <a:defRPr lang="en-IE"/>
    </a:defPPr>
    <a:lvl1pPr algn="l" defTabSz="457200" rtl="0" fontAlgn="base">
      <a:spcBef>
        <a:spcPct val="0"/>
      </a:spcBef>
      <a:spcAft>
        <a:spcPct val="0"/>
      </a:spcAft>
      <a:defRPr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len Hazelkorn" initials="EH"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07"/>
    <p:restoredTop sz="96735"/>
  </p:normalViewPr>
  <p:slideViewPr>
    <p:cSldViewPr snapToObjects="1">
      <p:cViewPr>
        <p:scale>
          <a:sx n="130" d="100"/>
          <a:sy n="130" d="100"/>
        </p:scale>
        <p:origin x="-72" y="102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9558"/>
    </p:cViewPr>
  </p:sorterViewPr>
  <p:notesViewPr>
    <p:cSldViewPr snapToObjects="1">
      <p:cViewPr>
        <p:scale>
          <a:sx n="160" d="100"/>
          <a:sy n="160" d="100"/>
        </p:scale>
        <p:origin x="3432" y="-17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8DFF20-0C64-4500-8EDF-52F065F16FC5}"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GB"/>
        </a:p>
      </dgm:t>
    </dgm:pt>
    <dgm:pt modelId="{58795939-8EF2-496F-8499-9154C3BB33CC}">
      <dgm:prSet phldrT="[Text]" custT="1"/>
      <dgm:spPr/>
      <dgm:t>
        <a:bodyPr/>
        <a:lstStyle/>
        <a:p>
          <a:pPr algn="l"/>
          <a:r>
            <a:rPr lang="en-GB" sz="1800" b="1" dirty="0" smtClean="0"/>
            <a:t>Domain</a:t>
          </a:r>
          <a:r>
            <a:rPr lang="en-GB" sz="1800" dirty="0" smtClean="0"/>
            <a:t>: Education and Research</a:t>
          </a:r>
        </a:p>
        <a:p>
          <a:pPr algn="l"/>
          <a:r>
            <a:rPr lang="en-GB" sz="1800" b="1" dirty="0" smtClean="0"/>
            <a:t>Focus</a:t>
          </a:r>
          <a:r>
            <a:rPr lang="en-GB" sz="1800" dirty="0" smtClean="0"/>
            <a:t>:  Higher Education Institutions</a:t>
          </a:r>
        </a:p>
        <a:p>
          <a:pPr algn="l"/>
          <a:r>
            <a:rPr lang="en-GB" sz="1800" b="1" dirty="0" smtClean="0"/>
            <a:t>Seeking</a:t>
          </a:r>
          <a:r>
            <a:rPr lang="en-GB" sz="1800" dirty="0" smtClean="0"/>
            <a:t>: International Academic Excellence</a:t>
          </a:r>
          <a:endParaRPr lang="en-GB" sz="1800" dirty="0"/>
        </a:p>
      </dgm:t>
    </dgm:pt>
    <dgm:pt modelId="{6EC3D330-AAA3-4C21-B9CF-A9D7A16466A4}" type="parTrans" cxnId="{507768E9-77FB-4C0D-98E9-437B0303181B}">
      <dgm:prSet/>
      <dgm:spPr/>
      <dgm:t>
        <a:bodyPr/>
        <a:lstStyle/>
        <a:p>
          <a:endParaRPr lang="en-GB" sz="1800"/>
        </a:p>
      </dgm:t>
    </dgm:pt>
    <dgm:pt modelId="{ECDCB739-8811-460C-854C-CDE0E96CDEC7}" type="sibTrans" cxnId="{507768E9-77FB-4C0D-98E9-437B0303181B}">
      <dgm:prSet/>
      <dgm:spPr/>
      <dgm:t>
        <a:bodyPr/>
        <a:lstStyle/>
        <a:p>
          <a:endParaRPr lang="en-GB" sz="1800"/>
        </a:p>
      </dgm:t>
    </dgm:pt>
    <dgm:pt modelId="{B818878F-16B4-4B86-AD73-08058742C46F}">
      <dgm:prSet phldrT="[Text]" custT="1"/>
      <dgm:spPr/>
      <dgm:t>
        <a:bodyPr/>
        <a:lstStyle/>
        <a:p>
          <a:pPr algn="l"/>
          <a:r>
            <a:rPr lang="en-GB" sz="1800" b="1" dirty="0" smtClean="0"/>
            <a:t>Domain</a:t>
          </a:r>
          <a:r>
            <a:rPr lang="en-GB" sz="1800" dirty="0" smtClean="0"/>
            <a:t>:  Territorial Development</a:t>
          </a:r>
        </a:p>
        <a:p>
          <a:pPr algn="l"/>
          <a:r>
            <a:rPr lang="en-GB" sz="1800" b="1" dirty="0" smtClean="0"/>
            <a:t>Focus</a:t>
          </a:r>
          <a:r>
            <a:rPr lang="en-GB" sz="1800" dirty="0" smtClean="0"/>
            <a:t>: City and regional development</a:t>
          </a:r>
        </a:p>
        <a:p>
          <a:pPr algn="l"/>
          <a:r>
            <a:rPr lang="en-GB" sz="1800" b="1" dirty="0" smtClean="0"/>
            <a:t>Seeking</a:t>
          </a:r>
          <a:r>
            <a:rPr lang="en-GB" sz="1800" dirty="0" smtClean="0"/>
            <a:t>: Answers to societal ills</a:t>
          </a:r>
          <a:endParaRPr lang="en-GB" sz="1800" dirty="0"/>
        </a:p>
      </dgm:t>
    </dgm:pt>
    <dgm:pt modelId="{EDE4D704-D439-49E6-9F4F-63F3C11AA524}" type="parTrans" cxnId="{8A664019-AB5B-4B06-8F47-13B9EA70EEFF}">
      <dgm:prSet/>
      <dgm:spPr/>
      <dgm:t>
        <a:bodyPr/>
        <a:lstStyle/>
        <a:p>
          <a:endParaRPr lang="en-GB" sz="1800"/>
        </a:p>
      </dgm:t>
    </dgm:pt>
    <dgm:pt modelId="{DFB61A60-D1DE-470B-9776-445D659ABBB7}" type="sibTrans" cxnId="{8A664019-AB5B-4B06-8F47-13B9EA70EEFF}">
      <dgm:prSet/>
      <dgm:spPr/>
      <dgm:t>
        <a:bodyPr/>
        <a:lstStyle/>
        <a:p>
          <a:endParaRPr lang="en-GB" sz="1800"/>
        </a:p>
      </dgm:t>
    </dgm:pt>
    <dgm:pt modelId="{B12632C9-55F9-4CC1-BA3C-CD81ADAE3223}">
      <dgm:prSet phldrT="[Text]" custScaleX="102344" custScaleY="39829" custLinFactX="35156" custLinFactNeighborX="100000" custLinFactNeighborY="26297"/>
      <dgm:spPr/>
      <dgm:t>
        <a:bodyPr/>
        <a:lstStyle/>
        <a:p>
          <a:endParaRPr lang="en-GB" dirty="0"/>
        </a:p>
      </dgm:t>
    </dgm:pt>
    <dgm:pt modelId="{0B5848DA-A8D9-4381-AC1A-B8F4F64AFBFE}" type="parTrans" cxnId="{B20BC035-3F3A-46B6-AAFF-12C7C6588353}">
      <dgm:prSet/>
      <dgm:spPr/>
      <dgm:t>
        <a:bodyPr/>
        <a:lstStyle/>
        <a:p>
          <a:endParaRPr lang="en-GB" sz="1800"/>
        </a:p>
      </dgm:t>
    </dgm:pt>
    <dgm:pt modelId="{DB1F46AD-4BB4-4265-A2C4-A67B00686BFB}" type="sibTrans" cxnId="{B20BC035-3F3A-46B6-AAFF-12C7C6588353}">
      <dgm:prSet/>
      <dgm:spPr/>
      <dgm:t>
        <a:bodyPr/>
        <a:lstStyle/>
        <a:p>
          <a:endParaRPr lang="en-GB" sz="1800"/>
        </a:p>
      </dgm:t>
    </dgm:pt>
    <dgm:pt modelId="{B72B5C58-12D4-4530-BB61-A88A227E03BA}">
      <dgm:prSet phldrT="[Text]" custScaleX="102344" custScaleY="39829" custLinFactX="35156" custLinFactNeighborX="100000" custLinFactNeighborY="26297"/>
      <dgm:spPr/>
      <dgm:t>
        <a:bodyPr/>
        <a:lstStyle/>
        <a:p>
          <a:endParaRPr lang="en-GB" dirty="0"/>
        </a:p>
      </dgm:t>
    </dgm:pt>
    <dgm:pt modelId="{C0A53095-C860-43E0-BD7E-2F64C2619EF6}" type="parTrans" cxnId="{C8CEB8D0-79E1-408E-9DFD-1813469644C9}">
      <dgm:prSet/>
      <dgm:spPr/>
      <dgm:t>
        <a:bodyPr/>
        <a:lstStyle/>
        <a:p>
          <a:endParaRPr lang="en-GB" sz="1800"/>
        </a:p>
      </dgm:t>
    </dgm:pt>
    <dgm:pt modelId="{5E61353D-AC69-4ECA-981C-56BD5C87BDAA}" type="sibTrans" cxnId="{C8CEB8D0-79E1-408E-9DFD-1813469644C9}">
      <dgm:prSet/>
      <dgm:spPr/>
      <dgm:t>
        <a:bodyPr/>
        <a:lstStyle/>
        <a:p>
          <a:endParaRPr lang="en-GB" sz="1800"/>
        </a:p>
      </dgm:t>
    </dgm:pt>
    <dgm:pt modelId="{E38303DC-D320-4ED7-AFE7-9784ABE9FFBE}" type="pres">
      <dgm:prSet presAssocID="{318DFF20-0C64-4500-8EDF-52F065F16FC5}" presName="compositeShape" presStyleCnt="0">
        <dgm:presLayoutVars>
          <dgm:chMax val="2"/>
          <dgm:dir/>
          <dgm:resizeHandles val="exact"/>
        </dgm:presLayoutVars>
      </dgm:prSet>
      <dgm:spPr/>
      <dgm:t>
        <a:bodyPr/>
        <a:lstStyle/>
        <a:p>
          <a:endParaRPr lang="en-GB"/>
        </a:p>
      </dgm:t>
    </dgm:pt>
    <dgm:pt modelId="{91E7E4C4-F873-40A2-BD0F-3361AD70B99C}" type="pres">
      <dgm:prSet presAssocID="{318DFF20-0C64-4500-8EDF-52F065F16FC5}" presName="divider" presStyleLbl="fgShp" presStyleIdx="0" presStyleCnt="1"/>
      <dgm:spPr/>
    </dgm:pt>
    <dgm:pt modelId="{C6B0ADBA-175E-44B2-93D5-677934A75219}" type="pres">
      <dgm:prSet presAssocID="{58795939-8EF2-496F-8499-9154C3BB33CC}" presName="downArrow" presStyleLbl="node1" presStyleIdx="0" presStyleCnt="2" custScaleX="33330" custScaleY="61123" custLinFactNeighborX="-4164" custLinFactNeighborY="29304"/>
      <dgm:spPr/>
    </dgm:pt>
    <dgm:pt modelId="{4E76CFCA-6A28-46A5-8E79-589817E99EA7}" type="pres">
      <dgm:prSet presAssocID="{58795939-8EF2-496F-8499-9154C3BB33CC}" presName="downArrowText" presStyleLbl="revTx" presStyleIdx="0" presStyleCnt="2" custScaleX="189842" custScaleY="62557" custLinFactX="-28514" custLinFactNeighborX="-100000" custLinFactNeighborY="-24793">
        <dgm:presLayoutVars>
          <dgm:bulletEnabled val="1"/>
        </dgm:presLayoutVars>
      </dgm:prSet>
      <dgm:spPr/>
      <dgm:t>
        <a:bodyPr/>
        <a:lstStyle/>
        <a:p>
          <a:endParaRPr lang="en-GB"/>
        </a:p>
      </dgm:t>
    </dgm:pt>
    <dgm:pt modelId="{D68E38A5-1B99-4167-AF8B-4559860572AE}" type="pres">
      <dgm:prSet presAssocID="{B818878F-16B4-4B86-AD73-08058742C46F}" presName="upArrow" presStyleLbl="node1" presStyleIdx="1" presStyleCnt="2" custScaleX="33331" custScaleY="53641" custLinFactNeighborX="1248" custLinFactNeighborY="-29776"/>
      <dgm:spPr/>
    </dgm:pt>
    <dgm:pt modelId="{864716B0-911D-469C-9062-A522C8A7168E}" type="pres">
      <dgm:prSet presAssocID="{B818878F-16B4-4B86-AD73-08058742C46F}" presName="upArrowText" presStyleLbl="revTx" presStyleIdx="1" presStyleCnt="2" custScaleX="162500" custScaleY="54980" custLinFactX="37891" custLinFactNeighborX="100000" custLinFactNeighborY="34092">
        <dgm:presLayoutVars>
          <dgm:bulletEnabled val="1"/>
        </dgm:presLayoutVars>
      </dgm:prSet>
      <dgm:spPr/>
      <dgm:t>
        <a:bodyPr/>
        <a:lstStyle/>
        <a:p>
          <a:endParaRPr lang="en-GB"/>
        </a:p>
      </dgm:t>
    </dgm:pt>
  </dgm:ptLst>
  <dgm:cxnLst>
    <dgm:cxn modelId="{8A664019-AB5B-4B06-8F47-13B9EA70EEFF}" srcId="{318DFF20-0C64-4500-8EDF-52F065F16FC5}" destId="{B818878F-16B4-4B86-AD73-08058742C46F}" srcOrd="1" destOrd="0" parTransId="{EDE4D704-D439-49E6-9F4F-63F3C11AA524}" sibTransId="{DFB61A60-D1DE-470B-9776-445D659ABBB7}"/>
    <dgm:cxn modelId="{507768E9-77FB-4C0D-98E9-437B0303181B}" srcId="{318DFF20-0C64-4500-8EDF-52F065F16FC5}" destId="{58795939-8EF2-496F-8499-9154C3BB33CC}" srcOrd="0" destOrd="0" parTransId="{6EC3D330-AAA3-4C21-B9CF-A9D7A16466A4}" sibTransId="{ECDCB739-8811-460C-854C-CDE0E96CDEC7}"/>
    <dgm:cxn modelId="{C8CEB8D0-79E1-408E-9DFD-1813469644C9}" srcId="{318DFF20-0C64-4500-8EDF-52F065F16FC5}" destId="{B72B5C58-12D4-4530-BB61-A88A227E03BA}" srcOrd="3" destOrd="0" parTransId="{C0A53095-C860-43E0-BD7E-2F64C2619EF6}" sibTransId="{5E61353D-AC69-4ECA-981C-56BD5C87BDAA}"/>
    <dgm:cxn modelId="{E48EBA1C-748D-6C48-84E6-D4E63A54904D}" type="presOf" srcId="{318DFF20-0C64-4500-8EDF-52F065F16FC5}" destId="{E38303DC-D320-4ED7-AFE7-9784ABE9FFBE}" srcOrd="0" destOrd="0" presId="urn:microsoft.com/office/officeart/2005/8/layout/arrow3"/>
    <dgm:cxn modelId="{05B1DA4B-450F-6A47-A812-84F8A8474A5D}" type="presOf" srcId="{58795939-8EF2-496F-8499-9154C3BB33CC}" destId="{4E76CFCA-6A28-46A5-8E79-589817E99EA7}" srcOrd="0" destOrd="0" presId="urn:microsoft.com/office/officeart/2005/8/layout/arrow3"/>
    <dgm:cxn modelId="{0A924B52-ED5B-574C-BD54-FFCFCF8E45C3}" type="presOf" srcId="{B818878F-16B4-4B86-AD73-08058742C46F}" destId="{864716B0-911D-469C-9062-A522C8A7168E}" srcOrd="0" destOrd="0" presId="urn:microsoft.com/office/officeart/2005/8/layout/arrow3"/>
    <dgm:cxn modelId="{B20BC035-3F3A-46B6-AAFF-12C7C6588353}" srcId="{318DFF20-0C64-4500-8EDF-52F065F16FC5}" destId="{B12632C9-55F9-4CC1-BA3C-CD81ADAE3223}" srcOrd="2" destOrd="0" parTransId="{0B5848DA-A8D9-4381-AC1A-B8F4F64AFBFE}" sibTransId="{DB1F46AD-4BB4-4265-A2C4-A67B00686BFB}"/>
    <dgm:cxn modelId="{D98273A3-C57B-5C4F-B4C7-738323E43950}" type="presParOf" srcId="{E38303DC-D320-4ED7-AFE7-9784ABE9FFBE}" destId="{91E7E4C4-F873-40A2-BD0F-3361AD70B99C}" srcOrd="0" destOrd="0" presId="urn:microsoft.com/office/officeart/2005/8/layout/arrow3"/>
    <dgm:cxn modelId="{45FDD74A-9A65-4648-8FA3-02B2B9C3F39B}" type="presParOf" srcId="{E38303DC-D320-4ED7-AFE7-9784ABE9FFBE}" destId="{C6B0ADBA-175E-44B2-93D5-677934A75219}" srcOrd="1" destOrd="0" presId="urn:microsoft.com/office/officeart/2005/8/layout/arrow3"/>
    <dgm:cxn modelId="{F890C0A3-C1CC-2B4C-8FB5-4B0A46651CB1}" type="presParOf" srcId="{E38303DC-D320-4ED7-AFE7-9784ABE9FFBE}" destId="{4E76CFCA-6A28-46A5-8E79-589817E99EA7}" srcOrd="2" destOrd="0" presId="urn:microsoft.com/office/officeart/2005/8/layout/arrow3"/>
    <dgm:cxn modelId="{76F20145-5648-3242-8242-F08F5CBF9F8F}" type="presParOf" srcId="{E38303DC-D320-4ED7-AFE7-9784ABE9FFBE}" destId="{D68E38A5-1B99-4167-AF8B-4559860572AE}" srcOrd="3" destOrd="0" presId="urn:microsoft.com/office/officeart/2005/8/layout/arrow3"/>
    <dgm:cxn modelId="{B283770A-BEE7-C743-9FF0-E707071BADFD}" type="presParOf" srcId="{E38303DC-D320-4ED7-AFE7-9784ABE9FFBE}" destId="{864716B0-911D-469C-9062-A522C8A7168E}"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E7E4C4-F873-40A2-BD0F-3361AD70B99C}">
      <dsp:nvSpPr>
        <dsp:cNvPr id="0" name=""/>
        <dsp:cNvSpPr/>
      </dsp:nvSpPr>
      <dsp:spPr>
        <a:xfrm rot="21300000">
          <a:off x="25254" y="1794666"/>
          <a:ext cx="8179091" cy="936629"/>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6B0ADBA-175E-44B2-93D5-677934A75219}">
      <dsp:nvSpPr>
        <dsp:cNvPr id="0" name=""/>
        <dsp:cNvSpPr/>
      </dsp:nvSpPr>
      <dsp:spPr>
        <a:xfrm>
          <a:off x="1707748" y="1108725"/>
          <a:ext cx="822877" cy="1106561"/>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76CFCA-6A28-46A5-8E79-589817E99EA7}">
      <dsp:nvSpPr>
        <dsp:cNvPr id="0" name=""/>
        <dsp:cNvSpPr/>
      </dsp:nvSpPr>
      <dsp:spPr>
        <a:xfrm>
          <a:off x="0" y="0"/>
          <a:ext cx="4999435" cy="11891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en-GB" sz="1800" b="1" kern="1200" dirty="0" smtClean="0"/>
            <a:t>Domain</a:t>
          </a:r>
          <a:r>
            <a:rPr lang="en-GB" sz="1800" kern="1200" dirty="0" smtClean="0"/>
            <a:t>: Education and Research</a:t>
          </a:r>
        </a:p>
        <a:p>
          <a:pPr lvl="0" algn="l" defTabSz="800100">
            <a:lnSpc>
              <a:spcPct val="90000"/>
            </a:lnSpc>
            <a:spcBef>
              <a:spcPct val="0"/>
            </a:spcBef>
            <a:spcAft>
              <a:spcPct val="35000"/>
            </a:spcAft>
          </a:pPr>
          <a:r>
            <a:rPr lang="en-GB" sz="1800" b="1" kern="1200" dirty="0" smtClean="0"/>
            <a:t>Focus</a:t>
          </a:r>
          <a:r>
            <a:rPr lang="en-GB" sz="1800" kern="1200" dirty="0" smtClean="0"/>
            <a:t>:  Higher Education Institutions</a:t>
          </a:r>
        </a:p>
        <a:p>
          <a:pPr lvl="0" algn="l" defTabSz="800100">
            <a:lnSpc>
              <a:spcPct val="90000"/>
            </a:lnSpc>
            <a:spcBef>
              <a:spcPct val="0"/>
            </a:spcBef>
            <a:spcAft>
              <a:spcPct val="35000"/>
            </a:spcAft>
          </a:pPr>
          <a:r>
            <a:rPr lang="en-GB" sz="1800" b="1" kern="1200" dirty="0" smtClean="0"/>
            <a:t>Seeking</a:t>
          </a:r>
          <a:r>
            <a:rPr lang="en-GB" sz="1800" kern="1200" dirty="0" smtClean="0"/>
            <a:t>: International Academic Excellence</a:t>
          </a:r>
          <a:endParaRPr lang="en-GB" sz="1800" kern="1200" dirty="0"/>
        </a:p>
      </dsp:txBody>
      <dsp:txXfrm>
        <a:off x="0" y="0"/>
        <a:ext cx="4999435" cy="1189148"/>
      </dsp:txXfrm>
    </dsp:sp>
    <dsp:sp modelId="{D68E38A5-1B99-4167-AF8B-4559860572AE}">
      <dsp:nvSpPr>
        <dsp:cNvPr id="0" name=""/>
        <dsp:cNvSpPr/>
      </dsp:nvSpPr>
      <dsp:spPr>
        <a:xfrm>
          <a:off x="5626968" y="2369857"/>
          <a:ext cx="822902" cy="971108"/>
        </a:xfrm>
        <a:prstGeom prst="up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4716B0-911D-469C-9062-A522C8A7168E}">
      <dsp:nvSpPr>
        <dsp:cNvPr id="0" name=""/>
        <dsp:cNvSpPr/>
      </dsp:nvSpPr>
      <dsp:spPr>
        <a:xfrm>
          <a:off x="3950207" y="3480845"/>
          <a:ext cx="4279392" cy="10451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en-GB" sz="1800" b="1" kern="1200" dirty="0" smtClean="0"/>
            <a:t>Domain</a:t>
          </a:r>
          <a:r>
            <a:rPr lang="en-GB" sz="1800" kern="1200" dirty="0" smtClean="0"/>
            <a:t>:  Territorial Development</a:t>
          </a:r>
        </a:p>
        <a:p>
          <a:pPr lvl="0" algn="l" defTabSz="800100">
            <a:lnSpc>
              <a:spcPct val="90000"/>
            </a:lnSpc>
            <a:spcBef>
              <a:spcPct val="0"/>
            </a:spcBef>
            <a:spcAft>
              <a:spcPct val="35000"/>
            </a:spcAft>
          </a:pPr>
          <a:r>
            <a:rPr lang="en-GB" sz="1800" b="1" kern="1200" dirty="0" smtClean="0"/>
            <a:t>Focus</a:t>
          </a:r>
          <a:r>
            <a:rPr lang="en-GB" sz="1800" kern="1200" dirty="0" smtClean="0"/>
            <a:t>: City and regional development</a:t>
          </a:r>
        </a:p>
        <a:p>
          <a:pPr lvl="0" algn="l" defTabSz="800100">
            <a:lnSpc>
              <a:spcPct val="90000"/>
            </a:lnSpc>
            <a:spcBef>
              <a:spcPct val="0"/>
            </a:spcBef>
            <a:spcAft>
              <a:spcPct val="35000"/>
            </a:spcAft>
          </a:pPr>
          <a:r>
            <a:rPr lang="en-GB" sz="1800" b="1" kern="1200" dirty="0" smtClean="0"/>
            <a:t>Seeking</a:t>
          </a:r>
          <a:r>
            <a:rPr lang="en-GB" sz="1800" kern="1200" dirty="0" smtClean="0"/>
            <a:t>: Answers to societal ills</a:t>
          </a:r>
          <a:endParaRPr lang="en-GB" sz="1800" kern="1200" dirty="0"/>
        </a:p>
      </dsp:txBody>
      <dsp:txXfrm>
        <a:off x="3950207" y="3480845"/>
        <a:ext cx="4279392" cy="1045117"/>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1C776C-8A8B-2442-8833-D9B84186E9DF}" type="datetimeFigureOut">
              <a:rPr lang="en-IE" smtClean="0"/>
              <a:t>12/10/2016</a:t>
            </a:fld>
            <a:endParaRPr lang="en-IE"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8ED700-7561-6D4E-92F1-CE3DC27DA2EC}" type="slidenum">
              <a:rPr lang="en-IE" smtClean="0"/>
              <a:t>‹#›</a:t>
            </a:fld>
            <a:endParaRPr lang="en-IE" dirty="0"/>
          </a:p>
        </p:txBody>
      </p:sp>
    </p:spTree>
    <p:extLst>
      <p:ext uri="{BB962C8B-B14F-4D97-AF65-F5344CB8AC3E}">
        <p14:creationId xmlns:p14="http://schemas.microsoft.com/office/powerpoint/2010/main" val="5516409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cs typeface="Arial" charset="0"/>
              </a:defRPr>
            </a:lvl1pPr>
          </a:lstStyle>
          <a:p>
            <a:pPr>
              <a:defRPr/>
            </a:pPr>
            <a:endParaRPr lang="en-IE"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pitchFamily="34" charset="0"/>
                <a:ea typeface="ＭＳ Ｐゴシック" pitchFamily="34" charset="-128"/>
              </a:defRPr>
            </a:lvl1pPr>
          </a:lstStyle>
          <a:p>
            <a:pPr>
              <a:defRPr/>
            </a:pPr>
            <a:fld id="{D1653B7B-5653-EB48-A08F-393787FE019B}" type="datetimeFigureOut">
              <a:rPr lang="en-IE" altLang="en-US"/>
              <a:pPr>
                <a:defRPr/>
              </a:pPr>
              <a:t>12/10/2016</a:t>
            </a:fld>
            <a:endParaRPr lang="en-IE" alt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E"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IE"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cs typeface="Arial" charset="0"/>
              </a:defRPr>
            </a:lvl1pPr>
          </a:lstStyle>
          <a:p>
            <a:pPr>
              <a:defRPr/>
            </a:pPr>
            <a:endParaRPr lang="en-IE"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D3EB086-035E-DD48-9163-2411443BC564}" type="slidenum">
              <a:rPr lang="en-IE" altLang="en-US"/>
              <a:pPr/>
              <a:t>‹#›</a:t>
            </a:fld>
            <a:endParaRPr lang="en-IE" altLang="en-US" dirty="0"/>
          </a:p>
        </p:txBody>
      </p:sp>
    </p:spTree>
    <p:extLst>
      <p:ext uri="{BB962C8B-B14F-4D97-AF65-F5344CB8AC3E}">
        <p14:creationId xmlns:p14="http://schemas.microsoft.com/office/powerpoint/2010/main" val="252735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files.www.researchtriangle.org/resources/regional-resource-center/reports/the-shape-of-things-to-come/The_Shape_of_Things_to_Come_July_2009.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1</a:t>
            </a:fld>
            <a:endParaRPr lang="en-IE" altLang="en-US" dirty="0"/>
          </a:p>
        </p:txBody>
      </p:sp>
    </p:spTree>
    <p:extLst>
      <p:ext uri="{BB962C8B-B14F-4D97-AF65-F5344CB8AC3E}">
        <p14:creationId xmlns:p14="http://schemas.microsoft.com/office/powerpoint/2010/main" val="929905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10</a:t>
            </a:fld>
            <a:endParaRPr lang="en-IE" altLang="en-US" dirty="0"/>
          </a:p>
        </p:txBody>
      </p:sp>
    </p:spTree>
    <p:extLst>
      <p:ext uri="{BB962C8B-B14F-4D97-AF65-F5344CB8AC3E}">
        <p14:creationId xmlns:p14="http://schemas.microsoft.com/office/powerpoint/2010/main" val="1449586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11</a:t>
            </a:fld>
            <a:endParaRPr lang="en-IE" altLang="en-US" dirty="0"/>
          </a:p>
        </p:txBody>
      </p:sp>
    </p:spTree>
    <p:extLst>
      <p:ext uri="{BB962C8B-B14F-4D97-AF65-F5344CB8AC3E}">
        <p14:creationId xmlns:p14="http://schemas.microsoft.com/office/powerpoint/2010/main" val="31261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10000"/>
              </a:lnSpc>
              <a:spcBef>
                <a:spcPct val="30000"/>
              </a:spcBef>
              <a:spcAft>
                <a:spcPct val="0"/>
              </a:spcAft>
              <a:buClrTx/>
              <a:buSzTx/>
              <a:buFontTx/>
              <a:buNone/>
              <a:tabLst/>
              <a:defRPr/>
            </a:pPr>
            <a:r>
              <a:rPr lang="en-IE" dirty="0" smtClean="0"/>
              <a:t>Adopted from: </a:t>
            </a:r>
            <a:r>
              <a:rPr lang="en-GB" dirty="0" smtClean="0"/>
              <a:t>Report of the Strategy Group (2011) </a:t>
            </a:r>
            <a:r>
              <a:rPr lang="en-IE" i="1" dirty="0" smtClean="0"/>
              <a:t>National Strategy for Higher Education to 2030, </a:t>
            </a:r>
            <a:r>
              <a:rPr lang="en-IE" dirty="0" smtClean="0"/>
              <a:t>Dublin: Department of Education and Skills, pp98-99, and HEA (2013) “Report to the Minister for Education and Skills on system reconfiguration, inter-institutional collaboration and system governance in Irish higher education, Dublin: Higher Education Authority, p13-14.</a:t>
            </a:r>
            <a:endParaRPr lang="en-US" dirty="0" smtClean="0"/>
          </a:p>
          <a:p>
            <a:pPr algn="just">
              <a:lnSpc>
                <a:spcPct val="110000"/>
              </a:lnSpc>
            </a:pPr>
            <a:endParaRPr lang="en-IE" dirty="0" smtClean="0"/>
          </a:p>
          <a:p>
            <a:pPr algn="just">
              <a:lnSpc>
                <a:spcPct val="110000"/>
              </a:lnSpc>
            </a:pPr>
            <a:r>
              <a:rPr lang="en-IE" dirty="0" smtClean="0"/>
              <a:t>Maximise and leverage expertise and resources of diverse HEIs, and other educational providers, working with enterprise and other societal actors</a:t>
            </a:r>
          </a:p>
          <a:p>
            <a:pPr algn="just">
              <a:lnSpc>
                <a:spcPct val="110000"/>
              </a:lnSpc>
            </a:pPr>
            <a:r>
              <a:rPr lang="en-GB" dirty="0" smtClean="0"/>
              <a:t>Focused on teaching, research and aspects of technology transfer, but also developing campus into integral social model interacting with region. </a:t>
            </a:r>
            <a:endParaRPr lang="en-IE" dirty="0" smtClean="0"/>
          </a:p>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12</a:t>
            </a:fld>
            <a:endParaRPr lang="en-IE" altLang="en-US" dirty="0"/>
          </a:p>
        </p:txBody>
      </p:sp>
    </p:spTree>
    <p:extLst>
      <p:ext uri="{BB962C8B-B14F-4D97-AF65-F5344CB8AC3E}">
        <p14:creationId xmlns:p14="http://schemas.microsoft.com/office/powerpoint/2010/main" val="1474561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13</a:t>
            </a:fld>
            <a:endParaRPr lang="en-IE" altLang="en-US" dirty="0"/>
          </a:p>
        </p:txBody>
      </p:sp>
    </p:spTree>
    <p:extLst>
      <p:ext uri="{BB962C8B-B14F-4D97-AF65-F5344CB8AC3E}">
        <p14:creationId xmlns:p14="http://schemas.microsoft.com/office/powerpoint/2010/main" val="812976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tLang="en-US" dirty="0">
              <a:ea typeface="ＭＳ Ｐゴシック" charset="-128"/>
            </a:endParaRP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charset="0"/>
                <a:ea typeface="ＭＳ Ｐゴシック" charset="-128"/>
              </a:defRPr>
            </a:lvl1pPr>
            <a:lvl2pPr marL="742950" indent="-285750" eaLnBrk="0" hangingPunct="0">
              <a:spcBef>
                <a:spcPct val="30000"/>
              </a:spcBef>
              <a:defRPr sz="1200">
                <a:solidFill>
                  <a:schemeClr val="tx1"/>
                </a:solidFill>
                <a:latin typeface="Calibri" charset="0"/>
                <a:ea typeface="ＭＳ Ｐゴシック" charset="-128"/>
              </a:defRPr>
            </a:lvl2pPr>
            <a:lvl3pPr marL="1143000" indent="-228600" eaLnBrk="0" hangingPunct="0">
              <a:spcBef>
                <a:spcPct val="30000"/>
              </a:spcBef>
              <a:defRPr sz="1200">
                <a:solidFill>
                  <a:schemeClr val="tx1"/>
                </a:solidFill>
                <a:latin typeface="Calibri" charset="0"/>
                <a:ea typeface="ＭＳ Ｐゴシック" charset="-128"/>
              </a:defRPr>
            </a:lvl3pPr>
            <a:lvl4pPr marL="1600200" indent="-228600" eaLnBrk="0" hangingPunct="0">
              <a:spcBef>
                <a:spcPct val="30000"/>
              </a:spcBef>
              <a:defRPr sz="1200">
                <a:solidFill>
                  <a:schemeClr val="tx1"/>
                </a:solidFill>
                <a:latin typeface="Calibri" charset="0"/>
                <a:ea typeface="ＭＳ Ｐゴシック" charset="-128"/>
              </a:defRPr>
            </a:lvl4pPr>
            <a:lvl5pPr marL="2057400" indent="-228600" eaLnBrk="0" hangingPunct="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eaLnBrk="1" hangingPunct="1">
              <a:spcBef>
                <a:spcPct val="0"/>
              </a:spcBef>
            </a:pPr>
            <a:fld id="{85CBEEFB-0C61-2D47-AE47-98D2284672EB}" type="slidenum">
              <a:rPr lang="en-US" altLang="en-US">
                <a:latin typeface="Arial" charset="0"/>
              </a:rPr>
              <a:pPr eaLnBrk="1" hangingPunct="1">
                <a:spcBef>
                  <a:spcPct val="0"/>
                </a:spcBef>
              </a:pPr>
              <a:t>14</a:t>
            </a:fld>
            <a:endParaRPr lang="en-US" altLang="en-US" dirty="0">
              <a:latin typeface="Arial" charset="0"/>
            </a:endParaRPr>
          </a:p>
        </p:txBody>
      </p:sp>
    </p:spTree>
    <p:extLst>
      <p:ext uri="{BB962C8B-B14F-4D97-AF65-F5344CB8AC3E}">
        <p14:creationId xmlns:p14="http://schemas.microsoft.com/office/powerpoint/2010/main" val="2080836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15</a:t>
            </a:fld>
            <a:endParaRPr lang="en-IE" altLang="en-US" dirty="0"/>
          </a:p>
        </p:txBody>
      </p:sp>
    </p:spTree>
    <p:extLst>
      <p:ext uri="{BB962C8B-B14F-4D97-AF65-F5344CB8AC3E}">
        <p14:creationId xmlns:p14="http://schemas.microsoft.com/office/powerpoint/2010/main" val="37951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16</a:t>
            </a:fld>
            <a:endParaRPr lang="en-IE" altLang="en-US" dirty="0"/>
          </a:p>
        </p:txBody>
      </p:sp>
    </p:spTree>
    <p:extLst>
      <p:ext uri="{BB962C8B-B14F-4D97-AF65-F5344CB8AC3E}">
        <p14:creationId xmlns:p14="http://schemas.microsoft.com/office/powerpoint/2010/main" val="903192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pPr eaLnBrk="1" hangingPunct="1">
              <a:spcBef>
                <a:spcPct val="0"/>
              </a:spcBef>
            </a:pPr>
            <a:r>
              <a:rPr lang="en-US" dirty="0" smtClean="0">
                <a:solidFill>
                  <a:srgbClr val="FFFEFE"/>
                </a:solidFill>
              </a:rPr>
              <a:t>Cluster approach</a:t>
            </a:r>
          </a:p>
          <a:p>
            <a:pPr eaLnBrk="1" hangingPunct="1">
              <a:spcBef>
                <a:spcPct val="0"/>
              </a:spcBef>
            </a:pPr>
            <a:r>
              <a:rPr lang="en-US" dirty="0" smtClean="0">
                <a:solidFill>
                  <a:srgbClr val="FFFEFE"/>
                </a:solidFill>
              </a:rPr>
              <a:t>Individual cluster responsibility for governance</a:t>
            </a:r>
          </a:p>
          <a:p>
            <a:pPr eaLnBrk="1" hangingPunct="1">
              <a:spcBef>
                <a:spcPct val="0"/>
              </a:spcBef>
            </a:pPr>
            <a:r>
              <a:rPr lang="en-US" dirty="0" smtClean="0">
                <a:solidFill>
                  <a:srgbClr val="FFFEFE"/>
                </a:solidFill>
              </a:rPr>
              <a:t>Common steering committee for subsidies, co-financing</a:t>
            </a:r>
          </a:p>
          <a:p>
            <a:pPr eaLnBrk="1" hangingPunct="1">
              <a:spcBef>
                <a:spcPct val="0"/>
              </a:spcBef>
            </a:pPr>
            <a:r>
              <a:rPr lang="en-US" dirty="0" smtClean="0">
                <a:solidFill>
                  <a:srgbClr val="FFFEFE"/>
                </a:solidFill>
              </a:rPr>
              <a:t>Common control authority</a:t>
            </a:r>
          </a:p>
          <a:p>
            <a:pPr eaLnBrk="1" hangingPunct="1">
              <a:spcBef>
                <a:spcPct val="0"/>
              </a:spcBef>
            </a:pPr>
            <a:r>
              <a:rPr lang="en-US" dirty="0" smtClean="0">
                <a:solidFill>
                  <a:srgbClr val="FFFEFE"/>
                </a:solidFill>
              </a:rPr>
              <a:t>Valorization organized in city setting</a:t>
            </a:r>
          </a:p>
          <a:p>
            <a:pPr eaLnBrk="1" hangingPunct="1">
              <a:spcBef>
                <a:spcPct val="0"/>
              </a:spcBef>
            </a:pPr>
            <a:r>
              <a:rPr lang="en-US" dirty="0" smtClean="0">
                <a:solidFill>
                  <a:srgbClr val="FFFEFE"/>
                </a:solidFill>
              </a:rPr>
              <a:t>Social-Economic Board (SER)</a:t>
            </a:r>
          </a:p>
          <a:p>
            <a:pPr eaLnBrk="1" hangingPunct="1">
              <a:spcBef>
                <a:spcPct val="0"/>
              </a:spcBef>
            </a:pPr>
            <a:endParaRPr lang="en-US" dirty="0" smtClean="0">
              <a:solidFill>
                <a:srgbClr val="FFFEFE"/>
              </a:solidFill>
            </a:endParaRPr>
          </a:p>
        </p:txBody>
      </p:sp>
      <p:sp>
        <p:nvSpPr>
          <p:cNvPr id="4" name="Tijdelijke aanduiding voor dianummer 3"/>
          <p:cNvSpPr>
            <a:spLocks noGrp="1"/>
          </p:cNvSpPr>
          <p:nvPr>
            <p:ph type="sldNum" sz="quarter" idx="10"/>
          </p:nvPr>
        </p:nvSpPr>
        <p:spPr/>
        <p:txBody>
          <a:bodyPr/>
          <a:lstStyle/>
          <a:p>
            <a:fld id="{96AE5F71-8665-4597-AAE0-F1B320AF668A}" type="slidenum">
              <a:rPr lang="en-IE" smtClean="0"/>
              <a:pPr/>
              <a:t>17</a:t>
            </a:fld>
            <a:endParaRPr lang="en-IE" dirty="0"/>
          </a:p>
        </p:txBody>
      </p:sp>
    </p:spTree>
    <p:extLst>
      <p:ext uri="{BB962C8B-B14F-4D97-AF65-F5344CB8AC3E}">
        <p14:creationId xmlns:p14="http://schemas.microsoft.com/office/powerpoint/2010/main" val="4449267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IE" dirty="0"/>
              <a:t>2005 and 2007 Region Värmland and Karlstad University participated in </a:t>
            </a:r>
            <a:r>
              <a:rPr lang="en-IE" dirty="0" smtClean="0"/>
              <a:t>the OECD initiative </a:t>
            </a:r>
            <a:r>
              <a:rPr lang="en-IE" dirty="0"/>
              <a:t>looking at the contribution of universities to regional development. </a:t>
            </a:r>
            <a:endParaRPr lang="en-IE" dirty="0" smtClean="0"/>
          </a:p>
          <a:p>
            <a:pPr algn="just"/>
            <a:r>
              <a:rPr lang="en-IE" dirty="0" smtClean="0"/>
              <a:t>One </a:t>
            </a:r>
            <a:r>
              <a:rPr lang="en-IE" dirty="0"/>
              <a:t>outcome </a:t>
            </a:r>
            <a:r>
              <a:rPr lang="en-IE" dirty="0" smtClean="0"/>
              <a:t>was decision </a:t>
            </a:r>
            <a:r>
              <a:rPr lang="en-IE" dirty="0"/>
              <a:t>to sign a formal agreement for collaboration between the university and the region. The original agreement covered the period 2008–10 with a yearly grant framework of 4 million Swedish kronor (SEK). </a:t>
            </a:r>
          </a:p>
          <a:p>
            <a:pPr algn="just"/>
            <a:r>
              <a:rPr lang="en-IE" dirty="0" smtClean="0"/>
              <a:t>The </a:t>
            </a:r>
            <a:r>
              <a:rPr lang="en-IE" dirty="0"/>
              <a:t>‘10 Professors’ </a:t>
            </a:r>
            <a:r>
              <a:rPr lang="en-IE" dirty="0" smtClean="0"/>
              <a:t>programme resulted </a:t>
            </a:r>
            <a:r>
              <a:rPr lang="en-IE" dirty="0"/>
              <a:t>in </a:t>
            </a:r>
            <a:r>
              <a:rPr lang="en-IE" dirty="0" smtClean="0"/>
              <a:t>installation </a:t>
            </a:r>
            <a:r>
              <a:rPr lang="en-IE" dirty="0"/>
              <a:t>of eight new professorships in areas where the competency of the university and strategic priorities of the cluster organizations intersect. The remaining two professorships cover the cross-cutting areas of municipal school development and regional development </a:t>
            </a:r>
          </a:p>
          <a:p>
            <a:pPr algn="just"/>
            <a:r>
              <a:rPr lang="en-IE" dirty="0" smtClean="0"/>
              <a:t>The model has evolved over the years – as some professors </a:t>
            </a:r>
            <a:r>
              <a:rPr lang="en-IE" dirty="0"/>
              <a:t>were unclear about their role/the expectations on them to engage with the region.  Some were a bit detached.  Also the regional development unit (CERUT) was not really fit for purpose.</a:t>
            </a:r>
          </a:p>
          <a:p>
            <a:pPr algn="just"/>
            <a:r>
              <a:rPr lang="sk-SK" sz="1200" kern="1200" dirty="0" smtClean="0">
                <a:solidFill>
                  <a:schemeClr val="tx1"/>
                </a:solidFill>
              </a:rPr>
              <a:t>CERUT was replaced CRS – Centre for Regional Studies.  The ’10 professors’ has evolved into Smart Specialisation Academy.  </a:t>
            </a:r>
          </a:p>
          <a:p>
            <a:pPr algn="just"/>
            <a:r>
              <a:rPr lang="sk-SK" sz="1200" kern="1200" dirty="0" smtClean="0">
                <a:solidFill>
                  <a:schemeClr val="tx1"/>
                </a:solidFill>
              </a:rPr>
              <a:t>The university – which is a relatively small and non-research intensive one – has a H2020 success rate of 32% (versus 15% ish average across Europe).  They say these relationships with the region and </a:t>
            </a:r>
            <a:r>
              <a:rPr lang="sk-SK" sz="1200" kern="1200" dirty="0" err="1" smtClean="0">
                <a:solidFill>
                  <a:schemeClr val="tx1"/>
                </a:solidFill>
              </a:rPr>
              <a:t>private</a:t>
            </a:r>
            <a:r>
              <a:rPr lang="sk-SK" sz="1200" kern="1200" dirty="0" smtClean="0">
                <a:solidFill>
                  <a:schemeClr val="tx1"/>
                </a:solidFill>
              </a:rPr>
              <a:t> </a:t>
            </a:r>
            <a:r>
              <a:rPr lang="sk-SK" sz="1200" kern="1200" dirty="0" err="1" smtClean="0">
                <a:solidFill>
                  <a:schemeClr val="tx1"/>
                </a:solidFill>
              </a:rPr>
              <a:t>sector</a:t>
            </a:r>
            <a:r>
              <a:rPr lang="sk-SK" sz="1200" kern="1200" dirty="0" smtClean="0">
                <a:solidFill>
                  <a:schemeClr val="tx1"/>
                </a:solidFill>
              </a:rPr>
              <a:t> </a:t>
            </a:r>
            <a:r>
              <a:rPr lang="sk-SK" sz="1200" kern="1200" dirty="0" err="1" smtClean="0">
                <a:solidFill>
                  <a:schemeClr val="tx1"/>
                </a:solidFill>
              </a:rPr>
              <a:t>were</a:t>
            </a:r>
            <a:r>
              <a:rPr lang="sk-SK" sz="1200" kern="1200" dirty="0" smtClean="0">
                <a:solidFill>
                  <a:schemeClr val="tx1"/>
                </a:solidFill>
              </a:rPr>
              <a:t> </a:t>
            </a:r>
            <a:r>
              <a:rPr lang="sk-SK" sz="1200" kern="1200" dirty="0" err="1" smtClean="0">
                <a:solidFill>
                  <a:schemeClr val="tx1"/>
                </a:solidFill>
              </a:rPr>
              <a:t>an</a:t>
            </a:r>
            <a:r>
              <a:rPr lang="sk-SK" sz="1200" kern="1200" dirty="0" smtClean="0">
                <a:solidFill>
                  <a:schemeClr val="tx1"/>
                </a:solidFill>
              </a:rPr>
              <a:t> </a:t>
            </a:r>
            <a:r>
              <a:rPr lang="sk-SK" sz="1200" kern="1200" dirty="0" err="1" smtClean="0">
                <a:solidFill>
                  <a:schemeClr val="tx1"/>
                </a:solidFill>
              </a:rPr>
              <a:t>important</a:t>
            </a:r>
            <a:r>
              <a:rPr lang="sk-SK" sz="1200" kern="1200" dirty="0" smtClean="0">
                <a:solidFill>
                  <a:schemeClr val="tx1"/>
                </a:solidFill>
              </a:rPr>
              <a:t> ‘</a:t>
            </a:r>
            <a:r>
              <a:rPr lang="sk-SK" sz="1200" kern="1200" dirty="0" err="1" smtClean="0">
                <a:solidFill>
                  <a:schemeClr val="tx1"/>
                </a:solidFill>
              </a:rPr>
              <a:t>building</a:t>
            </a:r>
            <a:r>
              <a:rPr lang="sk-SK" sz="1200" kern="1200" dirty="0" smtClean="0">
                <a:solidFill>
                  <a:schemeClr val="tx1"/>
                </a:solidFill>
              </a:rPr>
              <a:t> </a:t>
            </a:r>
            <a:r>
              <a:rPr lang="sk-SK" sz="1200" kern="1200" dirty="0" err="1" smtClean="0">
                <a:solidFill>
                  <a:schemeClr val="tx1"/>
                </a:solidFill>
              </a:rPr>
              <a:t>block</a:t>
            </a:r>
            <a:r>
              <a:rPr lang="sk-SK" sz="1200" kern="1200" dirty="0" smtClean="0">
                <a:solidFill>
                  <a:schemeClr val="tx1"/>
                </a:solidFill>
              </a:rPr>
              <a:t>’ in </a:t>
            </a:r>
            <a:r>
              <a:rPr lang="sk-SK" sz="1200" kern="1200" dirty="0" err="1" smtClean="0">
                <a:solidFill>
                  <a:schemeClr val="tx1"/>
                </a:solidFill>
              </a:rPr>
              <a:t>this</a:t>
            </a:r>
            <a:r>
              <a:rPr lang="sk-SK" sz="1200" kern="1200" dirty="0" smtClean="0">
                <a:solidFill>
                  <a:schemeClr val="tx1"/>
                </a:solidFill>
              </a:rPr>
              <a:t> success.</a:t>
            </a:r>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18</a:t>
            </a:fld>
            <a:endParaRPr lang="en-IE" altLang="en-US"/>
          </a:p>
        </p:txBody>
      </p:sp>
    </p:spTree>
    <p:extLst>
      <p:ext uri="{BB962C8B-B14F-4D97-AF65-F5344CB8AC3E}">
        <p14:creationId xmlns:p14="http://schemas.microsoft.com/office/powerpoint/2010/main" val="3215816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smtClean="0"/>
              <a:t>This</a:t>
            </a:r>
            <a:r>
              <a:rPr lang="en-IE" sz="1200" kern="1200" baseline="0" dirty="0" smtClean="0"/>
              <a:t> is principally a industrial focused research park – but its success has significance beyond itself to the surrounding communities. </a:t>
            </a:r>
          </a:p>
          <a:p>
            <a:endParaRPr lang="en-IE" sz="1200" kern="1200" baseline="0" dirty="0" smtClean="0"/>
          </a:p>
          <a:p>
            <a:r>
              <a:rPr lang="en-IE" sz="1200" kern="1200" dirty="0" smtClean="0"/>
              <a:t>The </a:t>
            </a:r>
            <a:r>
              <a:rPr lang="en-IE" sz="1200" b="1" kern="1200" dirty="0" smtClean="0"/>
              <a:t>Triangle</a:t>
            </a:r>
            <a:r>
              <a:rPr lang="en-IE" sz="1200" b="0" kern="1200" dirty="0" smtClean="0"/>
              <a:t>", is a region in the Piedmont of </a:t>
            </a:r>
            <a:r>
              <a:rPr lang="en-IE" sz="1200" b="1" kern="1200" dirty="0" smtClean="0"/>
              <a:t>North Carolina</a:t>
            </a:r>
            <a:r>
              <a:rPr lang="en-IE" sz="1200" b="0" kern="1200" dirty="0" smtClean="0"/>
              <a:t> in the United States, anchored by </a:t>
            </a:r>
            <a:r>
              <a:rPr lang="en-IE" sz="1200" b="1" kern="1200" dirty="0" smtClean="0"/>
              <a:t>North Carolina</a:t>
            </a:r>
            <a:r>
              <a:rPr lang="en-IE" sz="1200" b="0" kern="1200" dirty="0" smtClean="0"/>
              <a:t> State University, Duke University, University of </a:t>
            </a:r>
            <a:r>
              <a:rPr lang="en-IE" sz="1200" b="1" kern="1200" dirty="0" smtClean="0"/>
              <a:t>North Carolina</a:t>
            </a:r>
            <a:r>
              <a:rPr lang="en-IE" sz="1200" b="0" kern="1200" dirty="0" smtClean="0"/>
              <a:t> at Chapel Hill, and the cities of Raleigh and Durham and the towns of Cary and Chapel Hill.</a:t>
            </a:r>
          </a:p>
          <a:p>
            <a:endParaRPr lang="en-IE" sz="1200" b="0" kern="1200" dirty="0" smtClean="0"/>
          </a:p>
          <a:p>
            <a:r>
              <a:rPr lang="en-IE" sz="1200" kern="1200" dirty="0" smtClean="0"/>
              <a:t>The Research Triangle Regional Partnership (RTRP) is a business-driven, public-private partnership dedicated to keeping the Research Triangle Region economically competitive through business, government and educational collaboration.</a:t>
            </a:r>
          </a:p>
          <a:p>
            <a:r>
              <a:rPr lang="en-IE" sz="1200" kern="1200" dirty="0" smtClean="0"/>
              <a:t>RTRP comprises economic development agencies across the region, who work with the N.C. Department of Commerce and a wide range of partners to market the region for new investment and direct strategic efforts to ensure the region remains economically competitive.</a:t>
            </a:r>
          </a:p>
          <a:p>
            <a:r>
              <a:rPr lang="en-IE" sz="1200" b="1" kern="1200" dirty="0" smtClean="0"/>
              <a:t>Programs and Initiatives</a:t>
            </a:r>
          </a:p>
          <a:p>
            <a:r>
              <a:rPr lang="en-IE" sz="1200" b="0" kern="1200" dirty="0" smtClean="0"/>
              <a:t>RTRP leads development of the regional economic-development strategy, called </a:t>
            </a:r>
            <a:r>
              <a:rPr lang="en-IE" sz="1200" b="0" kern="1200" dirty="0" smtClean="0">
                <a:hlinkClick r:id="rId3"/>
              </a:rPr>
              <a:t>The Shape of Things To Come. It is a five-year plan to promote economic and job growth in the Research Triangle Region.</a:t>
            </a:r>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19</a:t>
            </a:fld>
            <a:endParaRPr lang="en-IE" altLang="en-US" dirty="0"/>
          </a:p>
        </p:txBody>
      </p:sp>
    </p:spTree>
    <p:extLst>
      <p:ext uri="{BB962C8B-B14F-4D97-AF65-F5344CB8AC3E}">
        <p14:creationId xmlns:p14="http://schemas.microsoft.com/office/powerpoint/2010/main" val="757364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smtClean="0"/>
          </a:p>
          <a:p>
            <a:r>
              <a:rPr lang="en-US" sz="1200" kern="1200" dirty="0" smtClean="0">
                <a:solidFill>
                  <a:schemeClr val="tx1"/>
                </a:solidFill>
                <a:effectLst/>
                <a:latin typeface="+mn-lt"/>
                <a:ea typeface="ＭＳ Ｐゴシック" charset="0"/>
                <a:cs typeface="+mn-cs"/>
              </a:rPr>
              <a:t>Education is also appearing as a fault line in the US presidential election. Those with the least number of years of education are far more likely to support Donald Trump, while those who have had the most schooling are much more likely to back Hillary Clinton. Likewise, people with lower geographic mobility, e.g. were less likely to have moved around the US or had an international experience, were also less more likely to vote for Trump.</a:t>
            </a:r>
            <a:endParaRPr lang="en-US" sz="1200" kern="1200" dirty="0">
              <a:solidFill>
                <a:schemeClr val="tx1"/>
              </a:solidFill>
              <a:effectLst/>
              <a:latin typeface="+mn-lt"/>
              <a:ea typeface="ＭＳ Ｐゴシック" charset="0"/>
              <a:cs typeface="+mn-cs"/>
            </a:endParaRPr>
          </a:p>
        </p:txBody>
      </p:sp>
      <p:sp>
        <p:nvSpPr>
          <p:cNvPr id="4" name="Slide Number Placeholder 3"/>
          <p:cNvSpPr>
            <a:spLocks noGrp="1"/>
          </p:cNvSpPr>
          <p:nvPr>
            <p:ph type="sldNum" sz="quarter" idx="10"/>
          </p:nvPr>
        </p:nvSpPr>
        <p:spPr/>
        <p:txBody>
          <a:bodyPr/>
          <a:lstStyle/>
          <a:p>
            <a:pPr>
              <a:defRPr/>
            </a:pPr>
            <a:fld id="{B3819D75-D9A9-4C36-91EF-C1320C395DBD}" type="slidenum">
              <a:rPr lang="en-IE" smtClean="0"/>
              <a:pPr>
                <a:defRPr/>
              </a:pPr>
              <a:t>2</a:t>
            </a:fld>
            <a:endParaRPr lang="en-IE" dirty="0"/>
          </a:p>
        </p:txBody>
      </p:sp>
    </p:spTree>
    <p:extLst>
      <p:ext uri="{BB962C8B-B14F-4D97-AF65-F5344CB8AC3E}">
        <p14:creationId xmlns:p14="http://schemas.microsoft.com/office/powerpoint/2010/main" val="1803202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20</a:t>
            </a:fld>
            <a:endParaRPr lang="en-IE" altLang="en-US" dirty="0"/>
          </a:p>
        </p:txBody>
      </p:sp>
    </p:spTree>
    <p:extLst>
      <p:ext uri="{BB962C8B-B14F-4D97-AF65-F5344CB8AC3E}">
        <p14:creationId xmlns:p14="http://schemas.microsoft.com/office/powerpoint/2010/main" val="10122948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21</a:t>
            </a:fld>
            <a:endParaRPr lang="en-IE" altLang="en-US" dirty="0"/>
          </a:p>
        </p:txBody>
      </p:sp>
    </p:spTree>
    <p:extLst>
      <p:ext uri="{BB962C8B-B14F-4D97-AF65-F5344CB8AC3E}">
        <p14:creationId xmlns:p14="http://schemas.microsoft.com/office/powerpoint/2010/main" val="2010659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22</a:t>
            </a:fld>
            <a:endParaRPr lang="en-IE" altLang="en-US" dirty="0"/>
          </a:p>
        </p:txBody>
      </p:sp>
    </p:spTree>
    <p:extLst>
      <p:ext uri="{BB962C8B-B14F-4D97-AF65-F5344CB8AC3E}">
        <p14:creationId xmlns:p14="http://schemas.microsoft.com/office/powerpoint/2010/main" val="857944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2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kern="1200" dirty="0" smtClean="0">
                <a:solidFill>
                  <a:schemeClr val="tx1"/>
                </a:solidFill>
                <a:effectLst/>
                <a:latin typeface="+mn-lt"/>
                <a:ea typeface="ＭＳ Ｐゴシック" charset="0"/>
                <a:cs typeface="+mn-cs"/>
              </a:rPr>
              <a:t> </a:t>
            </a:r>
            <a:endParaRPr lang="en-US" sz="1200" kern="1200" dirty="0" smtClean="0">
              <a:solidFill>
                <a:schemeClr val="tx1"/>
              </a:solidFill>
              <a:effectLst/>
              <a:latin typeface="+mn-lt"/>
              <a:ea typeface="ＭＳ Ｐゴシック" charset="0"/>
              <a:cs typeface="+mn-cs"/>
            </a:endParaRPr>
          </a:p>
          <a:p>
            <a:r>
              <a:rPr lang="en-IE" sz="1200" b="1" kern="1200" dirty="0" smtClean="0">
                <a:solidFill>
                  <a:schemeClr val="tx1"/>
                </a:solidFill>
                <a:effectLst/>
                <a:latin typeface="+mn-lt"/>
                <a:ea typeface="ＭＳ Ｐゴシック" charset="0"/>
                <a:cs typeface="+mn-cs"/>
              </a:rPr>
              <a:t/>
            </a:r>
            <a:br>
              <a:rPr lang="en-IE" sz="1200" b="1" kern="1200" dirty="0" smtClean="0">
                <a:solidFill>
                  <a:schemeClr val="tx1"/>
                </a:solidFill>
                <a:effectLst/>
                <a:latin typeface="+mn-lt"/>
                <a:ea typeface="ＭＳ Ｐゴシック" charset="0"/>
                <a:cs typeface="+mn-cs"/>
              </a:rPr>
            </a:br>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23</a:t>
            </a:fld>
            <a:endParaRPr lang="en-IE" altLang="en-US" dirty="0"/>
          </a:p>
        </p:txBody>
      </p:sp>
    </p:spTree>
    <p:extLst>
      <p:ext uri="{BB962C8B-B14F-4D97-AF65-F5344CB8AC3E}">
        <p14:creationId xmlns:p14="http://schemas.microsoft.com/office/powerpoint/2010/main" val="1500771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24</a:t>
            </a:fld>
            <a:endParaRPr lang="en-IE" altLang="en-US" dirty="0"/>
          </a:p>
        </p:txBody>
      </p:sp>
    </p:spTree>
    <p:extLst>
      <p:ext uri="{BB962C8B-B14F-4D97-AF65-F5344CB8AC3E}">
        <p14:creationId xmlns:p14="http://schemas.microsoft.com/office/powerpoint/2010/main" val="21396531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25</a:t>
            </a:fld>
            <a:endParaRPr lang="en-IE" altLang="en-US" dirty="0"/>
          </a:p>
        </p:txBody>
      </p:sp>
    </p:spTree>
    <p:extLst>
      <p:ext uri="{BB962C8B-B14F-4D97-AF65-F5344CB8AC3E}">
        <p14:creationId xmlns:p14="http://schemas.microsoft.com/office/powerpoint/2010/main" val="10373350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http://portal.unesco.org/education/en/files/51664/11634949875MarmolejoPuukka-EN.pdf/MarmolejoPuukka-EN.pdf</a:t>
            </a:r>
          </a:p>
          <a:p>
            <a:endParaRPr lang="en-IE" dirty="0" smtClean="0"/>
          </a:p>
          <a:p>
            <a:endParaRPr lang="en-IE" dirty="0" smtClean="0"/>
          </a:p>
          <a:p>
            <a:pPr lvl="0"/>
            <a:r>
              <a:rPr lang="en-GB" sz="1200" b="0" dirty="0" smtClean="0"/>
              <a:t>A futures perspective to get beyond the </a:t>
            </a:r>
            <a:r>
              <a:rPr lang="en-GB" sz="1200" dirty="0" smtClean="0"/>
              <a:t>“</a:t>
            </a:r>
            <a:r>
              <a:rPr lang="en-GB" sz="1200" b="0" dirty="0" smtClean="0"/>
              <a:t>here and now” challenges of collaboration;</a:t>
            </a:r>
          </a:p>
          <a:p>
            <a:pPr lvl="0"/>
            <a:r>
              <a:rPr lang="en-GB" sz="1200" b="0" dirty="0" smtClean="0"/>
              <a:t>A dedicated partnership manager jointly between universities and regional authorities with access to senior officers in each organisation; </a:t>
            </a:r>
          </a:p>
          <a:p>
            <a:pPr lvl="0"/>
            <a:r>
              <a:rPr lang="en-GB" sz="1200" b="0" dirty="0" smtClean="0"/>
              <a:t>Creation of  a value-added knowledge base linking primary research in HEIs with policy and practice research produced by the public and private sector;</a:t>
            </a:r>
          </a:p>
          <a:p>
            <a:pPr lvl="0"/>
            <a:r>
              <a:rPr lang="en-GB" sz="1200" b="0" dirty="0" smtClean="0"/>
              <a:t>Professional development programme for key individuals expected by institutional leaders to play a “boundary-spanning</a:t>
            </a:r>
            <a:r>
              <a:rPr lang="en-GB" sz="1200" dirty="0" smtClean="0"/>
              <a:t>”</a:t>
            </a:r>
            <a:r>
              <a:rPr lang="en-GB" sz="1200" b="0" dirty="0" smtClean="0"/>
              <a:t> roles between HE and the region, covering the “know what” and “know how”;</a:t>
            </a:r>
          </a:p>
          <a:p>
            <a:pPr lvl="0"/>
            <a:r>
              <a:rPr lang="en-GB" sz="1200" dirty="0" smtClean="0"/>
              <a:t>“A</a:t>
            </a:r>
            <a:r>
              <a:rPr lang="en-GB" sz="1200" b="0" dirty="0" smtClean="0"/>
              <a:t>ction learning” programme for individuals around selected mid-term projects;</a:t>
            </a:r>
          </a:p>
          <a:p>
            <a:pPr lvl="0"/>
            <a:r>
              <a:rPr lang="en-GB" sz="1200" b="0" dirty="0" smtClean="0"/>
              <a:t>Linkage of  regions and HEIs nationally and internationally to create a community of practise around city futures. </a:t>
            </a:r>
          </a:p>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26</a:t>
            </a:fld>
            <a:endParaRPr lang="en-IE" altLang="en-US" dirty="0"/>
          </a:p>
        </p:txBody>
      </p:sp>
    </p:spTree>
    <p:extLst>
      <p:ext uri="{BB962C8B-B14F-4D97-AF65-F5344CB8AC3E}">
        <p14:creationId xmlns:p14="http://schemas.microsoft.com/office/powerpoint/2010/main" val="47506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27</a:t>
            </a:fld>
            <a:endParaRPr lang="en-IE" altLang="en-US" dirty="0"/>
          </a:p>
        </p:txBody>
      </p:sp>
    </p:spTree>
    <p:extLst>
      <p:ext uri="{BB962C8B-B14F-4D97-AF65-F5344CB8AC3E}">
        <p14:creationId xmlns:p14="http://schemas.microsoft.com/office/powerpoint/2010/main" val="9342761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28</a:t>
            </a:fld>
            <a:endParaRPr lang="en-IE" altLang="en-US" dirty="0"/>
          </a:p>
        </p:txBody>
      </p:sp>
    </p:spTree>
    <p:extLst>
      <p:ext uri="{BB962C8B-B14F-4D97-AF65-F5344CB8AC3E}">
        <p14:creationId xmlns:p14="http://schemas.microsoft.com/office/powerpoint/2010/main" val="8419889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R="0" algn="l" defTabSz="914400" rtl="0" eaLnBrk="0" fontAlgn="base" latinLnBrk="0" hangingPunct="0">
              <a:spcBef>
                <a:spcPct val="30000"/>
              </a:spcBef>
              <a:spcAft>
                <a:spcPct val="0"/>
              </a:spcAft>
              <a:buClrTx/>
              <a:buSzTx/>
              <a:buFontTx/>
              <a:buNone/>
              <a:defRPr/>
            </a:pPr>
            <a:r>
              <a:rPr lang="en-IE" dirty="0" smtClean="0"/>
              <a:t>We seem, perhaps unwittingly, to be acclaiming a model of university disconnected from the nation-state or committed to its region as it concentrates on diversifying and privatizing its funding base, recruiting talent internationally and engaging globally.</a:t>
            </a:r>
          </a:p>
          <a:p>
            <a:pPr marR="0" algn="l" defTabSz="914400" rtl="0" eaLnBrk="0" fontAlgn="base" latinLnBrk="0" hangingPunct="0">
              <a:spcBef>
                <a:spcPct val="30000"/>
              </a:spcBef>
              <a:spcAft>
                <a:spcPct val="0"/>
              </a:spcAft>
              <a:buClrTx/>
              <a:buSzTx/>
              <a:buFontTx/>
              <a:buNone/>
              <a:defRPr/>
            </a:pPr>
            <a:r>
              <a:rPr lang="en-GB" b="0" dirty="0" smtClean="0">
                <a:ea typeface="Calibri" panose="020F0502020204030204" pitchFamily="34" charset="0"/>
              </a:rPr>
              <a:t>‘Universities need to rethink how they do public engagement at an institutional level. Universities have  to recognise that genuine engagement is not easy, and that it should not be confused with promoting research. “It’s necessary for universities to think of [engagement] not as a ‘nice thing’, but also to look after the scientists who are doing this and find a way of supporting them within the university’ (Alan Irwin, Copenhagen Business School)</a:t>
            </a:r>
          </a:p>
          <a:p>
            <a:pPr marR="0" algn="l" defTabSz="914400" rtl="0" eaLnBrk="0" fontAlgn="base" latinLnBrk="0" hangingPunct="0">
              <a:spcBef>
                <a:spcPct val="30000"/>
              </a:spcBef>
              <a:spcAft>
                <a:spcPct val="0"/>
              </a:spcAft>
              <a:buClrTx/>
              <a:buSzTx/>
              <a:buFontTx/>
              <a:buNone/>
              <a:defRPr/>
            </a:pPr>
            <a:endParaRPr lang="en-GB" b="0" dirty="0" smtClean="0">
              <a:ea typeface="Calibri" panose="020F0502020204030204" pitchFamily="34" charset="0"/>
            </a:endParaRPr>
          </a:p>
          <a:p>
            <a:pPr marL="0" lvl="1"/>
            <a:r>
              <a:rPr lang="en-GB" dirty="0" smtClean="0"/>
              <a:t>Treat communities as “pockets of needs, laboratories for experimentation, or passive recipients of expertise” (Bringle, Games and Malloy)</a:t>
            </a:r>
          </a:p>
          <a:p>
            <a:pPr marL="0" lvl="1"/>
            <a:r>
              <a:rPr lang="en-GB" dirty="0" smtClean="0"/>
              <a:t>“Mere activity</a:t>
            </a:r>
            <a:r>
              <a:rPr lang="is-IS" dirty="0" smtClean="0"/>
              <a:t>…</a:t>
            </a:r>
            <a:r>
              <a:rPr lang="en-GB" dirty="0" smtClean="0"/>
              <a:t>does not constitute engagement.” (Saltmarsh, Hartley, and Clayton, 2009, 6) </a:t>
            </a:r>
          </a:p>
          <a:p>
            <a:pPr marL="0" marR="0" lvl="1" algn="l" defTabSz="914400" rtl="0" eaLnBrk="0" fontAlgn="base" latinLnBrk="0" hangingPunct="0">
              <a:spcBef>
                <a:spcPct val="30000"/>
              </a:spcBef>
              <a:spcAft>
                <a:spcPct val="0"/>
              </a:spcAft>
              <a:buClrTx/>
              <a:buSzTx/>
              <a:buFontTx/>
              <a:buNone/>
              <a:defRPr/>
            </a:pPr>
            <a:r>
              <a:rPr lang="en-GB" dirty="0" smtClean="0"/>
              <a:t>Engagement can lead to “distressing cultural voyeurism” (Butin, 2012, 5) </a:t>
            </a:r>
          </a:p>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29</a:t>
            </a:fld>
            <a:endParaRPr lang="en-IE" altLang="en-US" dirty="0"/>
          </a:p>
        </p:txBody>
      </p:sp>
    </p:spTree>
    <p:extLst>
      <p:ext uri="{BB962C8B-B14F-4D97-AF65-F5344CB8AC3E}">
        <p14:creationId xmlns:p14="http://schemas.microsoft.com/office/powerpoint/2010/main" val="33652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3</a:t>
            </a:fld>
            <a:endParaRPr lang="en-IE" altLang="en-US" dirty="0"/>
          </a:p>
        </p:txBody>
      </p:sp>
    </p:spTree>
    <p:extLst>
      <p:ext uri="{BB962C8B-B14F-4D97-AF65-F5344CB8AC3E}">
        <p14:creationId xmlns:p14="http://schemas.microsoft.com/office/powerpoint/2010/main" val="18526038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tLang="en-US" dirty="0">
              <a:ea typeface="ＭＳ Ｐゴシック" charset="-128"/>
            </a:endParaRPr>
          </a:p>
        </p:txBody>
      </p:sp>
      <p:sp>
        <p:nvSpPr>
          <p:cNvPr id="839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742950" indent="-285750">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128"/>
              </a:defRPr>
            </a:lvl9pPr>
          </a:lstStyle>
          <a:p>
            <a:pPr>
              <a:spcBef>
                <a:spcPct val="0"/>
              </a:spcBef>
            </a:pPr>
            <a:fld id="{7D867657-B9E5-D248-AAFE-766C7E962A6B}" type="slidenum">
              <a:rPr lang="en-IE" altLang="en-US">
                <a:latin typeface="Arial" charset="0"/>
              </a:rPr>
              <a:pPr>
                <a:spcBef>
                  <a:spcPct val="0"/>
                </a:spcBef>
              </a:pPr>
              <a:t>30</a:t>
            </a:fld>
            <a:endParaRPr lang="en-IE" altLang="en-US" dirty="0">
              <a:latin typeface="Arial" charset="0"/>
            </a:endParaRPr>
          </a:p>
        </p:txBody>
      </p:sp>
    </p:spTree>
    <p:extLst>
      <p:ext uri="{BB962C8B-B14F-4D97-AF65-F5344CB8AC3E}">
        <p14:creationId xmlns:p14="http://schemas.microsoft.com/office/powerpoint/2010/main" val="18217094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31</a:t>
            </a:fld>
            <a:endParaRPr lang="en-IE" altLang="en-US" dirty="0"/>
          </a:p>
        </p:txBody>
      </p:sp>
    </p:spTree>
    <p:extLst>
      <p:ext uri="{BB962C8B-B14F-4D97-AF65-F5344CB8AC3E}">
        <p14:creationId xmlns:p14="http://schemas.microsoft.com/office/powerpoint/2010/main" val="1702178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4</a:t>
            </a:fld>
            <a:endParaRPr lang="en-IE" altLang="en-US" dirty="0"/>
          </a:p>
        </p:txBody>
      </p:sp>
    </p:spTree>
    <p:extLst>
      <p:ext uri="{BB962C8B-B14F-4D97-AF65-F5344CB8AC3E}">
        <p14:creationId xmlns:p14="http://schemas.microsoft.com/office/powerpoint/2010/main" val="161622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5</a:t>
            </a:fld>
            <a:endParaRPr lang="en-IE" altLang="en-US" dirty="0"/>
          </a:p>
        </p:txBody>
      </p:sp>
    </p:spTree>
    <p:extLst>
      <p:ext uri="{BB962C8B-B14F-4D97-AF65-F5344CB8AC3E}">
        <p14:creationId xmlns:p14="http://schemas.microsoft.com/office/powerpoint/2010/main" val="729810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0" fontAlgn="base" latinLnBrk="0" hangingPunct="0">
              <a:spcBef>
                <a:spcPts val="458"/>
              </a:spcBef>
              <a:spcAft>
                <a:spcPct val="0"/>
              </a:spcAft>
              <a:buClrTx/>
              <a:buSzTx/>
              <a:buFontTx/>
              <a:buNone/>
              <a:tabLst/>
              <a:defRPr/>
            </a:pPr>
            <a:r>
              <a:rPr lang="en-US" sz="1200" dirty="0" smtClean="0"/>
              <a:t>Growing realization that globally competitive city regions of knowledge can hold the key to sustainable social and economic development (OECD, 2007c). </a:t>
            </a:r>
          </a:p>
          <a:p>
            <a:pPr marL="0" marR="0" indent="0" algn="l" defTabSz="914400" rtl="0" eaLnBrk="0" fontAlgn="base" latinLnBrk="0" hangingPunct="0">
              <a:spcBef>
                <a:spcPts val="458"/>
              </a:spcBef>
              <a:spcAft>
                <a:spcPct val="0"/>
              </a:spcAft>
              <a:buClrTx/>
              <a:buSzTx/>
              <a:buFontTx/>
              <a:buNone/>
              <a:tabLst/>
              <a:defRPr/>
            </a:pPr>
            <a:endParaRPr lang="en-US" sz="1200" dirty="0" smtClean="0"/>
          </a:p>
          <a:p>
            <a:pPr algn="just">
              <a:spcBef>
                <a:spcPts val="458"/>
              </a:spcBef>
              <a:defRPr/>
            </a:pPr>
            <a:r>
              <a:rPr lang="en-US" sz="1200" dirty="0" smtClean="0"/>
              <a:t>Growing realization that globally competitive city regions of knowledge can hold the key to sustainable social and economic development (OECD, 2007c). </a:t>
            </a:r>
          </a:p>
          <a:p>
            <a:pPr algn="just">
              <a:spcBef>
                <a:spcPts val="458"/>
              </a:spcBef>
              <a:defRPr/>
            </a:pPr>
            <a:endParaRPr lang="en-IE" sz="1200" dirty="0" smtClean="0"/>
          </a:p>
          <a:p>
            <a:pPr algn="just">
              <a:spcBef>
                <a:spcPts val="458"/>
              </a:spcBef>
              <a:defRPr/>
            </a:pPr>
            <a:r>
              <a:rPr lang="en-IE" sz="1200" dirty="0" smtClean="0"/>
              <a:t>Sustainable prosperity is based in knowledge and innovation-intensive regions, which requires greater diversity of educational and research opportunities and perspectives – and people to work in jobs we don’t yet know about (Porter, 2002; IHEP, 2010);</a:t>
            </a:r>
          </a:p>
          <a:p>
            <a:pPr algn="just">
              <a:spcBef>
                <a:spcPts val="458"/>
              </a:spcBef>
              <a:defRPr/>
            </a:pPr>
            <a:endParaRPr lang="en-IE" sz="1200" dirty="0" smtClean="0"/>
          </a:p>
          <a:p>
            <a:pPr marL="0" lvl="1" algn="just">
              <a:spcBef>
                <a:spcPts val="458"/>
              </a:spcBef>
            </a:pPr>
            <a:r>
              <a:rPr lang="en-US" sz="1100" dirty="0" smtClean="0"/>
              <a:t>Successful cities/mega-regions:</a:t>
            </a:r>
          </a:p>
          <a:p>
            <a:pPr marL="0" lvl="1">
              <a:spcBef>
                <a:spcPts val="458"/>
              </a:spcBef>
            </a:pPr>
            <a:r>
              <a:rPr lang="en-IE" sz="1100" dirty="0" smtClean="0"/>
              <a:t>“With rapid technology changes, single universities or research institutes may not be able to accommodate the needs of business development for skills, knowledge and innovation....[T]he most successful high-science locations today are those that take a multiple form, rather than a link between firms and a single university”.</a:t>
            </a:r>
            <a:r>
              <a:rPr lang="en-IE" sz="1100" i="1" dirty="0" smtClean="0"/>
              <a:t> </a:t>
            </a:r>
            <a:r>
              <a:rPr lang="en-IE" sz="1100" dirty="0" smtClean="0"/>
              <a:t>(OECD, 2006, 119)</a:t>
            </a:r>
          </a:p>
          <a:p>
            <a:pPr marL="0" lvl="1">
              <a:spcBef>
                <a:spcPts val="458"/>
              </a:spcBef>
            </a:pPr>
            <a:r>
              <a:rPr lang="en-IE" sz="1100" dirty="0" smtClean="0"/>
              <a:t>The ‘Regions of knowledge’ initiative aims to strengthen the research potential of European regions, in particular by encouraging and supporting the development, across Europe, of regional ‘research-driven clusters’, associating universities, research centres, enterprises and regional </a:t>
            </a:r>
            <a:r>
              <a:rPr lang="en-IE" dirty="0" smtClean="0"/>
              <a:t>authorities. http://cordis.europa.eu/fp7/capacities/regions-knowledge_en.html</a:t>
            </a:r>
          </a:p>
          <a:p>
            <a:pPr algn="just">
              <a:spcBef>
                <a:spcPts val="478"/>
              </a:spcBef>
              <a:defRPr/>
            </a:pPr>
            <a:endParaRPr lang="en-IE"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6</a:t>
            </a:fld>
            <a:endParaRPr lang="en-IE" altLang="en-US" dirty="0"/>
          </a:p>
        </p:txBody>
      </p:sp>
    </p:spTree>
    <p:extLst>
      <p:ext uri="{BB962C8B-B14F-4D97-AF65-F5344CB8AC3E}">
        <p14:creationId xmlns:p14="http://schemas.microsoft.com/office/powerpoint/2010/main" val="855368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Tensions:</a:t>
            </a:r>
          </a:p>
          <a:p>
            <a:pPr lvl="1"/>
            <a:r>
              <a:rPr lang="en-US" dirty="0" smtClean="0"/>
              <a:t>Collaborate as well as to compete;</a:t>
            </a:r>
          </a:p>
          <a:p>
            <a:pPr lvl="1"/>
            <a:r>
              <a:rPr lang="en-US" dirty="0" smtClean="0"/>
              <a:t>Raise funds from private sector;</a:t>
            </a:r>
          </a:p>
          <a:p>
            <a:pPr lvl="1"/>
            <a:r>
              <a:rPr lang="en-US" dirty="0" smtClean="0"/>
              <a:t>Contribute to innovation;</a:t>
            </a:r>
          </a:p>
          <a:p>
            <a:pPr lvl="1"/>
            <a:r>
              <a:rPr lang="en-US" dirty="0" smtClean="0"/>
              <a:t>Contribute to public policy;</a:t>
            </a:r>
          </a:p>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7</a:t>
            </a:fld>
            <a:endParaRPr lang="en-IE" altLang="en-US" dirty="0"/>
          </a:p>
        </p:txBody>
      </p:sp>
    </p:spTree>
    <p:extLst>
      <p:ext uri="{BB962C8B-B14F-4D97-AF65-F5344CB8AC3E}">
        <p14:creationId xmlns:p14="http://schemas.microsoft.com/office/powerpoint/2010/main" val="290969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8</a:t>
            </a:fld>
            <a:endParaRPr lang="en-IE" altLang="en-US" dirty="0"/>
          </a:p>
        </p:txBody>
      </p:sp>
    </p:spTree>
    <p:extLst>
      <p:ext uri="{BB962C8B-B14F-4D97-AF65-F5344CB8AC3E}">
        <p14:creationId xmlns:p14="http://schemas.microsoft.com/office/powerpoint/2010/main" val="1689780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mn-lt"/>
                <a:ea typeface="ＭＳ Ｐゴシック" charset="0"/>
                <a:cs typeface="+mn-cs"/>
              </a:rPr>
              <a:t>“engagement is in vogue” (McCormick, 2013, 47). </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mn-lt"/>
                <a:ea typeface="ＭＳ Ｐゴシック" charset="0"/>
                <a:cs typeface="+mn-cs"/>
              </a:rPr>
              <a:t>However, despite growing support for greater engagement by and between higher education and their communities and regions, there is little consensus about what the concept means (Ward and Hazelkorn, 2012). Terms such as “regional engagement”, “civic” and “community engagement”, and “student engagement” are commonly used. </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mn-lt"/>
                <a:ea typeface="ＭＳ Ｐゴシック" charset="0"/>
                <a:cs typeface="+mn-cs"/>
              </a:rPr>
              <a:t>The latter usually refers to “college students’ exposure to and participation in a constellation of effective educational practices at colleges and universities (which may include practices that advance the civic and community engagement mission, such as service learning)” (McCormick et al., 2013). </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mn-lt"/>
                <a:ea typeface="ＭＳ Ｐゴシック" charset="0"/>
                <a:cs typeface="+mn-cs"/>
              </a:rPr>
              <a:t>In contrast, regional, civic or community engagement is an umbrella term for the ways in which HEIs, </a:t>
            </a:r>
            <a:r>
              <a:rPr lang="en-GB" sz="1200" i="1" kern="1200" dirty="0" smtClean="0">
                <a:solidFill>
                  <a:schemeClr val="tx1"/>
                </a:solidFill>
                <a:effectLst/>
                <a:latin typeface="+mn-lt"/>
                <a:ea typeface="ＭＳ Ｐゴシック" charset="0"/>
                <a:cs typeface="+mn-cs"/>
              </a:rPr>
              <a:t>qua</a:t>
            </a:r>
            <a:r>
              <a:rPr lang="en-GB" sz="1200" kern="1200" dirty="0" smtClean="0">
                <a:solidFill>
                  <a:schemeClr val="tx1"/>
                </a:solidFill>
                <a:effectLst/>
                <a:latin typeface="+mn-lt"/>
                <a:ea typeface="ＭＳ Ｐゴシック" charset="0"/>
                <a:cs typeface="+mn-cs"/>
              </a:rPr>
              <a:t> institutions, inter-relate with societal, civil and economic stakeholders and connect with issues, problems or organizations beyond campus boundaries. </a:t>
            </a:r>
            <a:endParaRPr lang="en-US" sz="1200" kern="1200" dirty="0" smtClean="0">
              <a:solidFill>
                <a:schemeClr val="tx1"/>
              </a:solidFill>
              <a:effectLst/>
              <a:latin typeface="+mn-lt"/>
              <a:ea typeface="ＭＳ Ｐゴシック" charset="0"/>
              <a:cs typeface="+mn-cs"/>
            </a:endParaRPr>
          </a:p>
          <a:p>
            <a:endParaRPr lang="en-IE" dirty="0"/>
          </a:p>
        </p:txBody>
      </p:sp>
      <p:sp>
        <p:nvSpPr>
          <p:cNvPr id="4" name="Slide Number Placeholder 3"/>
          <p:cNvSpPr>
            <a:spLocks noGrp="1"/>
          </p:cNvSpPr>
          <p:nvPr>
            <p:ph type="sldNum" sz="quarter" idx="10"/>
          </p:nvPr>
        </p:nvSpPr>
        <p:spPr/>
        <p:txBody>
          <a:bodyPr/>
          <a:lstStyle/>
          <a:p>
            <a:fld id="{2D3EB086-035E-DD48-9163-2411443BC564}" type="slidenum">
              <a:rPr lang="en-IE" altLang="en-US" smtClean="0"/>
              <a:pPr/>
              <a:t>9</a:t>
            </a:fld>
            <a:endParaRPr lang="en-IE" altLang="en-US" dirty="0"/>
          </a:p>
        </p:txBody>
      </p:sp>
    </p:spTree>
    <p:extLst>
      <p:ext uri="{BB962C8B-B14F-4D97-AF65-F5344CB8AC3E}">
        <p14:creationId xmlns:p14="http://schemas.microsoft.com/office/powerpoint/2010/main" val="606289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1718948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2810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46907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32534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432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07511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4251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15823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descr="LogoPair.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57200" y="6175375"/>
            <a:ext cx="261778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IE" altLang="en-US"/>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IE" altLang="en-US"/>
          </a:p>
        </p:txBody>
      </p:sp>
      <p:grpSp>
        <p:nvGrpSpPr>
          <p:cNvPr id="1029" name="Group 8"/>
          <p:cNvGrpSpPr>
            <a:grpSpLocks/>
          </p:cNvGrpSpPr>
          <p:nvPr/>
        </p:nvGrpSpPr>
        <p:grpSpPr bwMode="auto">
          <a:xfrm>
            <a:off x="354013" y="1512888"/>
            <a:ext cx="8496300" cy="4321175"/>
            <a:chOff x="624" y="1488"/>
            <a:chExt cx="5040" cy="2590"/>
          </a:xfrm>
        </p:grpSpPr>
        <p:cxnSp>
          <p:nvCxnSpPr>
            <p:cNvPr id="1030" name="AutoShape 9"/>
            <p:cNvCxnSpPr>
              <a:cxnSpLocks noChangeAspect="1" noChangeShapeType="1"/>
            </p:cNvCxnSpPr>
            <p:nvPr/>
          </p:nvCxnSpPr>
          <p:spPr bwMode="auto">
            <a:xfrm>
              <a:off x="624" y="1488"/>
              <a:ext cx="1" cy="2590"/>
            </a:xfrm>
            <a:prstGeom prst="straightConnector1">
              <a:avLst/>
            </a:prstGeom>
            <a:noFill/>
            <a:ln w="12700">
              <a:solidFill>
                <a:srgbClr val="65CC33"/>
              </a:solidFill>
              <a:round/>
              <a:headEnd/>
              <a:tailEnd/>
            </a:ln>
            <a:extLst>
              <a:ext uri="{909E8E84-426E-40DD-AFC4-6F175D3DCCD1}">
                <a14:hiddenFill xmlns:a14="http://schemas.microsoft.com/office/drawing/2010/main">
                  <a:noFill/>
                </a14:hiddenFill>
              </a:ext>
            </a:extLst>
          </p:spPr>
        </p:cxnSp>
        <p:cxnSp>
          <p:nvCxnSpPr>
            <p:cNvPr id="1031" name="AutoShape 10"/>
            <p:cNvCxnSpPr>
              <a:cxnSpLocks noChangeShapeType="1"/>
            </p:cNvCxnSpPr>
            <p:nvPr/>
          </p:nvCxnSpPr>
          <p:spPr bwMode="auto">
            <a:xfrm>
              <a:off x="624" y="1488"/>
              <a:ext cx="5040" cy="1"/>
            </a:xfrm>
            <a:prstGeom prst="straightConnector1">
              <a:avLst/>
            </a:prstGeom>
            <a:noFill/>
            <a:ln w="12700">
              <a:solidFill>
                <a:srgbClr val="65CC33"/>
              </a:solidFill>
              <a:round/>
              <a:headEnd/>
              <a:tailEnd/>
            </a:ln>
            <a:extLst>
              <a:ext uri="{909E8E84-426E-40DD-AFC4-6F175D3DCCD1}">
                <a14:hiddenFill xmlns:a14="http://schemas.microsoft.com/office/drawing/2010/main">
                  <a:noFill/>
                </a14:hiddenFill>
              </a:ext>
            </a:extLst>
          </p:spPr>
        </p:cxn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mj-cs"/>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charset="0"/>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charset="0"/>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charset="0"/>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charset="0"/>
        </a:defRPr>
      </a:lvl5pPr>
      <a:lvl6pPr marL="457200" algn="ctr" defTabSz="457200" rtl="0" eaLnBrk="1" fontAlgn="base" hangingPunct="1">
        <a:spcBef>
          <a:spcPct val="0"/>
        </a:spcBef>
        <a:spcAft>
          <a:spcPct val="0"/>
        </a:spcAft>
        <a:defRPr sz="4400">
          <a:solidFill>
            <a:schemeClr val="tx1"/>
          </a:solidFill>
          <a:latin typeface="Calibri" pitchFamily="34" charset="0"/>
        </a:defRPr>
      </a:lvl6pPr>
      <a:lvl7pPr marL="914400" algn="ctr" defTabSz="457200" rtl="0" eaLnBrk="1" fontAlgn="base" hangingPunct="1">
        <a:spcBef>
          <a:spcPct val="0"/>
        </a:spcBef>
        <a:spcAft>
          <a:spcPct val="0"/>
        </a:spcAft>
        <a:defRPr sz="4400">
          <a:solidFill>
            <a:schemeClr val="tx1"/>
          </a:solidFill>
          <a:latin typeface="Calibri" pitchFamily="34" charset="0"/>
        </a:defRPr>
      </a:lvl7pPr>
      <a:lvl8pPr marL="1371600" algn="ctr" defTabSz="457200" rtl="0" eaLnBrk="1" fontAlgn="base" hangingPunct="1">
        <a:spcBef>
          <a:spcPct val="0"/>
        </a:spcBef>
        <a:spcAft>
          <a:spcPct val="0"/>
        </a:spcAft>
        <a:defRPr sz="4400">
          <a:solidFill>
            <a:schemeClr val="tx1"/>
          </a:solidFill>
          <a:latin typeface="Calibri" pitchFamily="34" charset="0"/>
        </a:defRPr>
      </a:lvl8pPr>
      <a:lvl9pPr marL="1828800" algn="ctr" defTabSz="457200"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Ellen.hazelkorn@dit.ie"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8.tif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4825"/>
            <a:ext cx="7772400" cy="2592288"/>
          </a:xfrm>
        </p:spPr>
        <p:txBody>
          <a:bodyPr/>
          <a:lstStyle/>
          <a:p>
            <a:r>
              <a:rPr lang="en-GB" b="1" dirty="0" smtClean="0"/>
              <a:t/>
            </a:r>
            <a:br>
              <a:rPr lang="en-GB" b="1" dirty="0" smtClean="0"/>
            </a:br>
            <a:r>
              <a:rPr lang="en-GB" b="1" dirty="0"/>
              <a:t> </a:t>
            </a:r>
            <a:r>
              <a:rPr lang="en-GB" b="1" dirty="0" smtClean="0"/>
              <a:t/>
            </a:r>
            <a:br>
              <a:rPr lang="en-GB" b="1" dirty="0" smtClean="0"/>
            </a:br>
            <a:r>
              <a:rPr lang="en-GB" b="1" dirty="0"/>
              <a:t/>
            </a:r>
            <a:br>
              <a:rPr lang="en-GB" b="1" dirty="0"/>
            </a:br>
            <a:r>
              <a:rPr lang="en-GB" sz="3800" dirty="0">
                <a:solidFill>
                  <a:srgbClr val="002060"/>
                </a:solidFill>
              </a:rPr>
              <a:t>Embedding Regional Engagement at the Higher Education System Level: </a:t>
            </a:r>
            <a:r>
              <a:rPr lang="en-GB" sz="3800" dirty="0" smtClean="0">
                <a:solidFill>
                  <a:srgbClr val="002060"/>
                </a:solidFill>
              </a:rPr>
              <a:t>What </a:t>
            </a:r>
            <a:r>
              <a:rPr lang="en-GB" sz="3800" dirty="0">
                <a:solidFill>
                  <a:srgbClr val="002060"/>
                </a:solidFill>
              </a:rPr>
              <a:t>Works? </a:t>
            </a:r>
            <a:r>
              <a:rPr lang="en-US" sz="3800" dirty="0">
                <a:solidFill>
                  <a:srgbClr val="002060"/>
                </a:solidFill>
              </a:rPr>
              <a:t/>
            </a:r>
            <a:br>
              <a:rPr lang="en-US" sz="3800" dirty="0">
                <a:solidFill>
                  <a:srgbClr val="002060"/>
                </a:solidFill>
              </a:rPr>
            </a:br>
            <a:r>
              <a:rPr lang="en-GB" b="1" dirty="0" smtClean="0"/>
              <a:t/>
            </a:r>
            <a:br>
              <a:rPr lang="en-GB" b="1" dirty="0" smtClean="0"/>
            </a:br>
            <a:r>
              <a:rPr lang="en-GB" sz="3000" b="1" dirty="0"/>
              <a:t/>
            </a:r>
            <a:br>
              <a:rPr lang="en-GB" sz="3000" b="1" dirty="0"/>
            </a:br>
            <a:r>
              <a:rPr lang="en-GB" sz="3000" b="1" dirty="0"/>
              <a:t/>
            </a:r>
            <a:br>
              <a:rPr lang="en-GB" sz="3000" b="1" dirty="0"/>
            </a:br>
            <a:endParaRPr lang="en-US" dirty="0"/>
          </a:p>
        </p:txBody>
      </p:sp>
      <p:sp>
        <p:nvSpPr>
          <p:cNvPr id="3" name="Subtitle 2"/>
          <p:cNvSpPr>
            <a:spLocks noGrp="1"/>
          </p:cNvSpPr>
          <p:nvPr>
            <p:ph type="subTitle" idx="1"/>
          </p:nvPr>
        </p:nvSpPr>
        <p:spPr>
          <a:xfrm>
            <a:off x="1371600" y="5013176"/>
            <a:ext cx="6872808" cy="1512168"/>
          </a:xfrm>
        </p:spPr>
        <p:txBody>
          <a:bodyPr/>
          <a:lstStyle/>
          <a:p>
            <a:pPr>
              <a:spcBef>
                <a:spcPts val="0"/>
              </a:spcBef>
              <a:defRPr/>
            </a:pPr>
            <a:r>
              <a:rPr lang="en-US" sz="2000" dirty="0">
                <a:ea typeface="Verdana" pitchFamily="34" charset="0"/>
                <a:cs typeface="Verdana" pitchFamily="34" charset="0"/>
              </a:rPr>
              <a:t>Professor Ellen Hazelkorn</a:t>
            </a:r>
          </a:p>
          <a:p>
            <a:pPr>
              <a:spcBef>
                <a:spcPts val="0"/>
              </a:spcBef>
              <a:defRPr/>
            </a:pPr>
            <a:r>
              <a:rPr lang="en-IE" sz="2000" dirty="0" smtClean="0"/>
              <a:t>Director</a:t>
            </a:r>
            <a:r>
              <a:rPr lang="en-IE" sz="2000" dirty="0"/>
              <a:t>, Higher Education Policy Research Unit (HEPRU)</a:t>
            </a:r>
            <a:endParaRPr lang="en-GB" sz="2000" dirty="0"/>
          </a:p>
          <a:p>
            <a:pPr>
              <a:spcBef>
                <a:spcPts val="0"/>
              </a:spcBef>
            </a:pPr>
            <a:r>
              <a:rPr lang="en-IE" sz="2000" dirty="0"/>
              <a:t>Policy Advisor to the Higher Education Authority (Ireland)</a:t>
            </a:r>
            <a:endParaRPr lang="en-GB" sz="2000" dirty="0"/>
          </a:p>
          <a:p>
            <a:pPr>
              <a:spcBef>
                <a:spcPts val="0"/>
              </a:spcBef>
            </a:pPr>
            <a:r>
              <a:rPr lang="en-GB" sz="2000" dirty="0" smtClean="0"/>
              <a:t>DGHE Meeting, Bratislava</a:t>
            </a:r>
            <a:r>
              <a:rPr lang="en-GB" sz="2000" dirty="0"/>
              <a:t>, 17 October 2016</a:t>
            </a:r>
            <a:r>
              <a:rPr lang="en-US" sz="2400" dirty="0"/>
              <a:t/>
            </a:r>
            <a:br>
              <a:rPr lang="en-US" sz="2400" dirty="0"/>
            </a:br>
            <a:endParaRPr lang="en-US" sz="2400" dirty="0"/>
          </a:p>
        </p:txBody>
      </p:sp>
    </p:spTree>
    <p:extLst>
      <p:ext uri="{BB962C8B-B14F-4D97-AF65-F5344CB8AC3E}">
        <p14:creationId xmlns:p14="http://schemas.microsoft.com/office/powerpoint/2010/main" val="20683739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E" sz="3800" dirty="0" smtClean="0">
                <a:solidFill>
                  <a:srgbClr val="002060"/>
                </a:solidFill>
              </a:rPr>
              <a:t>Three Models of Engagement</a:t>
            </a:r>
            <a:endParaRPr lang="en-IE" sz="3800" dirty="0">
              <a:solidFill>
                <a:srgbClr val="002060"/>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96764108"/>
              </p:ext>
            </p:extLst>
          </p:nvPr>
        </p:nvGraphicFramePr>
        <p:xfrm>
          <a:off x="107504" y="1600200"/>
          <a:ext cx="8928991" cy="5141168"/>
        </p:xfrm>
        <a:graphic>
          <a:graphicData uri="http://schemas.openxmlformats.org/drawingml/2006/table">
            <a:tbl>
              <a:tblPr firstRow="1" bandRow="1">
                <a:tableStyleId>{5C22544A-7EE6-4342-B048-85BDC9FD1C3A}</a:tableStyleId>
              </a:tblPr>
              <a:tblGrid>
                <a:gridCol w="1597055"/>
                <a:gridCol w="2250396"/>
                <a:gridCol w="2540770"/>
                <a:gridCol w="2540770"/>
              </a:tblGrid>
              <a:tr h="392579">
                <a:tc>
                  <a:txBody>
                    <a:bodyPr/>
                    <a:lstStyle/>
                    <a:p>
                      <a:pPr algn="ctr"/>
                      <a:endParaRPr lang="en-IE" dirty="0"/>
                    </a:p>
                  </a:txBody>
                  <a:tcPr/>
                </a:tc>
                <a:tc>
                  <a:txBody>
                    <a:bodyPr/>
                    <a:lstStyle/>
                    <a:p>
                      <a:pPr algn="ctr"/>
                      <a:r>
                        <a:rPr lang="en-IE" dirty="0" smtClean="0"/>
                        <a:t>Social Justice</a:t>
                      </a:r>
                      <a:endParaRPr lang="en-IE" dirty="0"/>
                    </a:p>
                  </a:txBody>
                  <a:tcPr/>
                </a:tc>
                <a:tc>
                  <a:txBody>
                    <a:bodyPr/>
                    <a:lstStyle/>
                    <a:p>
                      <a:pPr algn="ctr"/>
                      <a:r>
                        <a:rPr lang="en-IE" dirty="0" smtClean="0"/>
                        <a:t>Economic</a:t>
                      </a:r>
                      <a:r>
                        <a:rPr lang="en-IE" baseline="0" dirty="0" smtClean="0"/>
                        <a:t> Development</a:t>
                      </a:r>
                      <a:endParaRPr lang="en-IE" dirty="0"/>
                    </a:p>
                  </a:txBody>
                  <a:tcPr/>
                </a:tc>
                <a:tc>
                  <a:txBody>
                    <a:bodyPr/>
                    <a:lstStyle/>
                    <a:p>
                      <a:pPr algn="ctr"/>
                      <a:r>
                        <a:rPr lang="en-IE" dirty="0" smtClean="0"/>
                        <a:t>Public Good</a:t>
                      </a:r>
                      <a:endParaRPr lang="en-IE" dirty="0"/>
                    </a:p>
                  </a:txBody>
                  <a:tcPr/>
                </a:tc>
              </a:tr>
              <a:tr h="392579">
                <a:tc>
                  <a:txBody>
                    <a:bodyPr/>
                    <a:lstStyle/>
                    <a:p>
                      <a:r>
                        <a:rPr lang="en-IE" sz="1600" dirty="0" smtClean="0"/>
                        <a:t>HE</a:t>
                      </a:r>
                      <a:r>
                        <a:rPr lang="en-IE" sz="1600" baseline="0" dirty="0" smtClean="0"/>
                        <a:t> Model</a:t>
                      </a:r>
                      <a:endParaRPr lang="en-IE" sz="1600" dirty="0"/>
                    </a:p>
                  </a:txBody>
                  <a:tcPr/>
                </a:tc>
                <a:tc>
                  <a:txBody>
                    <a:bodyPr/>
                    <a:lstStyle/>
                    <a:p>
                      <a:r>
                        <a:rPr lang="en-IE" sz="1600" dirty="0" smtClean="0"/>
                        <a:t>Community-Engaged</a:t>
                      </a:r>
                      <a:endParaRPr lang="en-IE" sz="1600" dirty="0"/>
                    </a:p>
                  </a:txBody>
                  <a:tcPr/>
                </a:tc>
                <a:tc>
                  <a:txBody>
                    <a:bodyPr/>
                    <a:lstStyle/>
                    <a:p>
                      <a:r>
                        <a:rPr lang="en-IE" sz="1600" dirty="0" smtClean="0"/>
                        <a:t>Entrepreneurial</a:t>
                      </a:r>
                      <a:endParaRPr lang="en-IE" sz="1600" dirty="0"/>
                    </a:p>
                  </a:txBody>
                  <a:tcPr/>
                </a:tc>
                <a:tc>
                  <a:txBody>
                    <a:bodyPr/>
                    <a:lstStyle/>
                    <a:p>
                      <a:r>
                        <a:rPr lang="en-IE" sz="1600" dirty="0" smtClean="0"/>
                        <a:t>Regional/Civic</a:t>
                      </a:r>
                      <a:endParaRPr lang="en-IE" sz="1600" dirty="0"/>
                    </a:p>
                  </a:txBody>
                  <a:tcPr/>
                </a:tc>
              </a:tr>
              <a:tr h="871202">
                <a:tc>
                  <a:txBody>
                    <a:bodyPr/>
                    <a:lstStyle/>
                    <a:p>
                      <a:r>
                        <a:rPr lang="en-IE" sz="1600" dirty="0" smtClean="0"/>
                        <a:t>Influencers</a:t>
                      </a:r>
                      <a:endParaRPr lang="en-IE" sz="1600" dirty="0"/>
                    </a:p>
                  </a:txBody>
                  <a:tcPr/>
                </a:tc>
                <a:tc>
                  <a:txBody>
                    <a:bodyPr/>
                    <a:lstStyle/>
                    <a:p>
                      <a:r>
                        <a:rPr lang="en-IE" sz="1600" dirty="0" smtClean="0"/>
                        <a:t>Distributive justice; focus on community and democratic</a:t>
                      </a:r>
                      <a:r>
                        <a:rPr lang="en-IE" sz="1600" baseline="0" dirty="0" smtClean="0"/>
                        <a:t> society</a:t>
                      </a:r>
                      <a:endParaRPr lang="en-IE" sz="1600" dirty="0"/>
                    </a:p>
                  </a:txBody>
                  <a:tcPr/>
                </a:tc>
                <a:tc>
                  <a:txBody>
                    <a:bodyPr/>
                    <a:lstStyle/>
                    <a:p>
                      <a:r>
                        <a:rPr lang="en-GB" sz="1600" kern="1200" dirty="0" smtClean="0">
                          <a:solidFill>
                            <a:schemeClr val="dk1"/>
                          </a:solidFill>
                          <a:effectLst/>
                          <a:latin typeface="+mn-lt"/>
                          <a:ea typeface="+mn-ea"/>
                          <a:cs typeface="+mn-cs"/>
                        </a:rPr>
                        <a:t>HE as a driver of social and economic growth</a:t>
                      </a:r>
                      <a:r>
                        <a:rPr lang="en-US" sz="1600" dirty="0" smtClean="0">
                          <a:effectLst/>
                        </a:rPr>
                        <a:t> </a:t>
                      </a:r>
                      <a:endParaRPr lang="en-IE" sz="1600" dirty="0"/>
                    </a:p>
                  </a:txBody>
                  <a:tcPr/>
                </a:tc>
                <a:tc>
                  <a:txBody>
                    <a:bodyPr/>
                    <a:lstStyle/>
                    <a:p>
                      <a:r>
                        <a:rPr lang="en-GB" sz="1600" kern="1200" dirty="0" smtClean="0">
                          <a:solidFill>
                            <a:schemeClr val="dk1"/>
                          </a:solidFill>
                          <a:effectLst/>
                          <a:latin typeface="+mn-lt"/>
                          <a:ea typeface="+mn-ea"/>
                          <a:cs typeface="+mn-cs"/>
                        </a:rPr>
                        <a:t>Knowledge as output – linked holistically with research and teaching</a:t>
                      </a:r>
                      <a:endParaRPr lang="en-IE" sz="1600" dirty="0"/>
                    </a:p>
                  </a:txBody>
                  <a:tcPr/>
                </a:tc>
              </a:tr>
              <a:tr h="1387470">
                <a:tc>
                  <a:txBody>
                    <a:bodyPr/>
                    <a:lstStyle/>
                    <a:p>
                      <a:r>
                        <a:rPr lang="en-IE" sz="1600" dirty="0" smtClean="0"/>
                        <a:t>Characteristics</a:t>
                      </a:r>
                      <a:endParaRPr lang="en-IE" sz="1600" dirty="0"/>
                    </a:p>
                  </a:txBody>
                  <a:tcPr/>
                </a:tc>
                <a:tc>
                  <a:txBody>
                    <a:bodyPr/>
                    <a:lstStyle/>
                    <a:p>
                      <a:r>
                        <a:rPr lang="en-GB" sz="1600" kern="1200" dirty="0" smtClean="0">
                          <a:solidFill>
                            <a:schemeClr val="dk1"/>
                          </a:solidFill>
                          <a:effectLst/>
                          <a:latin typeface="+mn-lt"/>
                          <a:ea typeface="+mn-ea"/>
                          <a:cs typeface="+mn-cs"/>
                        </a:rPr>
                        <a:t>Collaboration between HEI and community for mutually beneficial exchange of knowledge and resources</a:t>
                      </a:r>
                      <a:r>
                        <a:rPr lang="en-US" sz="1600" dirty="0" smtClean="0">
                          <a:effectLst/>
                        </a:rPr>
                        <a:t> </a:t>
                      </a:r>
                      <a:endParaRPr lang="en-IE" sz="1600" dirty="0"/>
                    </a:p>
                  </a:txBody>
                  <a:tcPr/>
                </a:tc>
                <a:tc>
                  <a:txBody>
                    <a:bodyPr/>
                    <a:lstStyle/>
                    <a:p>
                      <a:r>
                        <a:rPr lang="en-GB" sz="1600" kern="1200" dirty="0" smtClean="0">
                          <a:solidFill>
                            <a:schemeClr val="dk1"/>
                          </a:solidFill>
                          <a:effectLst/>
                          <a:latin typeface="+mn-lt"/>
                          <a:ea typeface="+mn-ea"/>
                          <a:cs typeface="+mn-cs"/>
                        </a:rPr>
                        <a:t>“Third mission” focus on research and innovation, enterprise and business development, human capital development</a:t>
                      </a:r>
                      <a:endParaRPr lang="en-IE" sz="1600" dirty="0"/>
                    </a:p>
                  </a:txBody>
                  <a:tcPr/>
                </a:tc>
                <a:tc>
                  <a:txBody>
                    <a:bodyPr/>
                    <a:lstStyle/>
                    <a:p>
                      <a:r>
                        <a:rPr lang="en-GB" sz="1600" kern="1200" dirty="0" smtClean="0">
                          <a:solidFill>
                            <a:schemeClr val="dk1"/>
                          </a:solidFill>
                          <a:effectLst/>
                          <a:latin typeface="+mn-lt"/>
                          <a:ea typeface="+mn-ea"/>
                          <a:cs typeface="+mn-cs"/>
                        </a:rPr>
                        <a:t>Engagement embedded across the whole institution</a:t>
                      </a:r>
                      <a:r>
                        <a:rPr lang="en-GB" sz="1600" kern="1200" baseline="0" dirty="0" smtClean="0">
                          <a:solidFill>
                            <a:schemeClr val="dk1"/>
                          </a:solidFill>
                          <a:effectLst/>
                          <a:latin typeface="+mn-lt"/>
                          <a:ea typeface="+mn-ea"/>
                          <a:cs typeface="+mn-cs"/>
                        </a:rPr>
                        <a:t> – as horizontal link between teaching and research. </a:t>
                      </a:r>
                      <a:endParaRPr lang="en-IE" sz="1600" dirty="0"/>
                    </a:p>
                  </a:txBody>
                  <a:tcPr/>
                </a:tc>
              </a:tr>
              <a:tr h="613068">
                <a:tc>
                  <a:txBody>
                    <a:bodyPr/>
                    <a:lstStyle/>
                    <a:p>
                      <a:r>
                        <a:rPr lang="en-IE" sz="1600" dirty="0" smtClean="0"/>
                        <a:t>Institutional Organisation</a:t>
                      </a:r>
                      <a:endParaRPr lang="en-IE" sz="1600" dirty="0"/>
                    </a:p>
                  </a:txBody>
                  <a:tcPr/>
                </a:tc>
                <a:tc>
                  <a:txBody>
                    <a:bodyPr/>
                    <a:lstStyle/>
                    <a:p>
                      <a:r>
                        <a:rPr lang="en-GB" sz="1600" kern="1200" dirty="0" smtClean="0">
                          <a:solidFill>
                            <a:schemeClr val="dk1"/>
                          </a:solidFill>
                          <a:effectLst/>
                          <a:latin typeface="+mn-lt"/>
                          <a:ea typeface="+mn-ea"/>
                          <a:cs typeface="+mn-cs"/>
                        </a:rPr>
                        <a:t>Student Affairs/Engagement</a:t>
                      </a:r>
                      <a:r>
                        <a:rPr lang="en-US" sz="1600" dirty="0" smtClean="0">
                          <a:effectLst/>
                        </a:rPr>
                        <a:t> </a:t>
                      </a:r>
                      <a:endParaRPr lang="en-IE" sz="1600" dirty="0"/>
                    </a:p>
                  </a:txBody>
                  <a:tcPr/>
                </a:tc>
                <a:tc>
                  <a:txBody>
                    <a:bodyPr/>
                    <a:lstStyle/>
                    <a:p>
                      <a:r>
                        <a:rPr lang="en-GB" sz="1600" kern="1200" baseline="0" dirty="0" smtClean="0">
                          <a:solidFill>
                            <a:schemeClr val="dk1"/>
                          </a:solidFill>
                          <a:effectLst/>
                          <a:latin typeface="+mn-lt"/>
                          <a:ea typeface="+mn-ea"/>
                          <a:cs typeface="+mn-cs"/>
                        </a:rPr>
                        <a:t>Technology Transfer Office, </a:t>
                      </a:r>
                      <a:r>
                        <a:rPr lang="en-GB" sz="1600" kern="1200" dirty="0" smtClean="0">
                          <a:solidFill>
                            <a:schemeClr val="dk1"/>
                          </a:solidFill>
                          <a:effectLst/>
                          <a:latin typeface="+mn-lt"/>
                          <a:ea typeface="+mn-ea"/>
                          <a:cs typeface="+mn-cs"/>
                        </a:rPr>
                        <a:t>Enterprise</a:t>
                      </a:r>
                      <a:r>
                        <a:rPr lang="en-US" sz="1600" dirty="0" smtClean="0">
                          <a:effectLst/>
                        </a:rPr>
                        <a:t> Engagement</a:t>
                      </a:r>
                      <a:endParaRPr lang="en-IE" sz="1600" dirty="0"/>
                    </a:p>
                  </a:txBody>
                  <a:tcPr/>
                </a:tc>
                <a:tc>
                  <a:txBody>
                    <a:bodyPr/>
                    <a:lstStyle/>
                    <a:p>
                      <a:r>
                        <a:rPr lang="en-GB" sz="1600" kern="1200" dirty="0" smtClean="0">
                          <a:solidFill>
                            <a:schemeClr val="dk1"/>
                          </a:solidFill>
                          <a:effectLst/>
                          <a:latin typeface="+mn-lt"/>
                          <a:ea typeface="+mn-ea"/>
                          <a:cs typeface="+mn-cs"/>
                        </a:rPr>
                        <a:t>Engagement </a:t>
                      </a:r>
                      <a:endParaRPr lang="en-IE" sz="1600" dirty="0"/>
                    </a:p>
                  </a:txBody>
                  <a:tcPr/>
                </a:tc>
              </a:tr>
              <a:tr h="613068">
                <a:tc>
                  <a:txBody>
                    <a:bodyPr/>
                    <a:lstStyle/>
                    <a:p>
                      <a:r>
                        <a:rPr lang="en-IE" sz="1600" dirty="0" smtClean="0"/>
                        <a:t>Governance</a:t>
                      </a:r>
                      <a:endParaRPr lang="en-IE" sz="1600" dirty="0"/>
                    </a:p>
                  </a:txBody>
                  <a:tcPr/>
                </a:tc>
                <a:tc>
                  <a:txBody>
                    <a:bodyPr/>
                    <a:lstStyle/>
                    <a:p>
                      <a:r>
                        <a:rPr lang="en-IE" sz="1600" dirty="0" smtClean="0"/>
                        <a:t>Ministry</a:t>
                      </a:r>
                      <a:r>
                        <a:rPr lang="en-IE" sz="1600" baseline="0" dirty="0" smtClean="0"/>
                        <a:t> of Education</a:t>
                      </a:r>
                      <a:endParaRPr lang="en-IE" sz="1600" dirty="0"/>
                    </a:p>
                  </a:txBody>
                  <a:tcPr/>
                </a:tc>
                <a:tc>
                  <a:txBody>
                    <a:bodyPr/>
                    <a:lstStyle/>
                    <a:p>
                      <a:r>
                        <a:rPr lang="en-IE" sz="1600" dirty="0" smtClean="0"/>
                        <a:t>Ministry of Enterprise, Employment, Business</a:t>
                      </a:r>
                      <a:endParaRPr lang="en-IE" sz="1600" dirty="0"/>
                    </a:p>
                  </a:txBody>
                  <a:tcPr/>
                </a:tc>
                <a:tc>
                  <a:txBody>
                    <a:bodyPr/>
                    <a:lstStyle/>
                    <a:p>
                      <a:r>
                        <a:rPr lang="en-IE" sz="1600" dirty="0" smtClean="0"/>
                        <a:t>Matrix/Cross</a:t>
                      </a:r>
                      <a:r>
                        <a:rPr lang="en-IE" sz="1600" baseline="0" dirty="0" smtClean="0"/>
                        <a:t> Government</a:t>
                      </a:r>
                      <a:endParaRPr lang="en-IE" sz="1600" dirty="0"/>
                    </a:p>
                  </a:txBody>
                  <a:tcPr/>
                </a:tc>
              </a:tr>
              <a:tr h="871202">
                <a:tc>
                  <a:txBody>
                    <a:bodyPr/>
                    <a:lstStyle/>
                    <a:p>
                      <a:r>
                        <a:rPr lang="en-IE" sz="1600" dirty="0" smtClean="0"/>
                        <a:t>Accountability</a:t>
                      </a:r>
                      <a:endParaRPr lang="en-IE" sz="1600" dirty="0"/>
                    </a:p>
                  </a:txBody>
                  <a:tcPr/>
                </a:tc>
                <a:tc>
                  <a:txBody>
                    <a:bodyPr/>
                    <a:lstStyle/>
                    <a:p>
                      <a:r>
                        <a:rPr lang="en-IE" sz="1600" dirty="0" smtClean="0"/>
                        <a:t>E.g. Student</a:t>
                      </a:r>
                      <a:r>
                        <a:rPr lang="en-IE" sz="1600" baseline="0" dirty="0" smtClean="0"/>
                        <a:t> learning and volunteer activity</a:t>
                      </a:r>
                      <a:endParaRPr lang="en-IE" sz="1600" dirty="0"/>
                    </a:p>
                  </a:txBody>
                  <a:tcPr/>
                </a:tc>
                <a:tc>
                  <a:txBody>
                    <a:bodyPr/>
                    <a:lstStyle/>
                    <a:p>
                      <a:r>
                        <a:rPr lang="en-IE" sz="1600" dirty="0" smtClean="0"/>
                        <a:t>E.g. commercialisation,</a:t>
                      </a:r>
                      <a:r>
                        <a:rPr lang="en-IE" sz="1600" baseline="0" dirty="0" smtClean="0"/>
                        <a:t> licences, spin-offs</a:t>
                      </a:r>
                      <a:endParaRPr lang="en-IE" sz="1600" dirty="0"/>
                    </a:p>
                  </a:txBody>
                  <a:tcPr/>
                </a:tc>
                <a:tc>
                  <a:txBody>
                    <a:bodyPr/>
                    <a:lstStyle/>
                    <a:p>
                      <a:r>
                        <a:rPr lang="en-GB" sz="1600" kern="1200" dirty="0" smtClean="0">
                          <a:solidFill>
                            <a:schemeClr val="dk1"/>
                          </a:solidFill>
                          <a:effectLst/>
                          <a:latin typeface="+mn-lt"/>
                          <a:ea typeface="+mn-ea"/>
                          <a:cs typeface="+mn-cs"/>
                        </a:rPr>
                        <a:t>E.g. Bi-lateral activity; joint and sustainable initiatives in regional/city-building; </a:t>
                      </a:r>
                      <a:endParaRPr lang="en-IE" sz="1600" dirty="0"/>
                    </a:p>
                  </a:txBody>
                  <a:tcPr/>
                </a:tc>
              </a:tr>
            </a:tbl>
          </a:graphicData>
        </a:graphic>
      </p:graphicFrame>
    </p:spTree>
    <p:extLst>
      <p:ext uri="{BB962C8B-B14F-4D97-AF65-F5344CB8AC3E}">
        <p14:creationId xmlns:p14="http://schemas.microsoft.com/office/powerpoint/2010/main" val="16114238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2. </a:t>
            </a:r>
            <a:r>
              <a:rPr lang="en-GB" sz="3800" dirty="0">
                <a:solidFill>
                  <a:srgbClr val="002060"/>
                </a:solidFill>
              </a:rPr>
              <a:t>Embedding the </a:t>
            </a:r>
            <a:r>
              <a:rPr lang="en-GB" sz="3800" dirty="0" smtClean="0">
                <a:solidFill>
                  <a:srgbClr val="002060"/>
                </a:solidFill>
              </a:rPr>
              <a:t>REGIONAL Engagement </a:t>
            </a:r>
            <a:r>
              <a:rPr lang="en-GB" sz="3800" dirty="0">
                <a:solidFill>
                  <a:srgbClr val="002060"/>
                </a:solidFill>
              </a:rPr>
              <a:t>Agenda </a:t>
            </a:r>
            <a:br>
              <a:rPr lang="en-GB" sz="3800" dirty="0">
                <a:solidFill>
                  <a:srgbClr val="002060"/>
                </a:solidFill>
              </a:rPr>
            </a:br>
            <a:endParaRPr lang="en-IE" sz="3800" dirty="0">
              <a:solidFill>
                <a:srgbClr val="002060"/>
              </a:solidFill>
            </a:endParaRPr>
          </a:p>
        </p:txBody>
      </p:sp>
    </p:spTree>
    <p:extLst>
      <p:ext uri="{BB962C8B-B14F-4D97-AF65-F5344CB8AC3E}">
        <p14:creationId xmlns:p14="http://schemas.microsoft.com/office/powerpoint/2010/main" val="13646805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Characteristics of Regional Engagement</a:t>
            </a:r>
            <a:endParaRPr lang="en-IE" sz="3800" dirty="0">
              <a:solidFill>
                <a:srgbClr val="002060"/>
              </a:solidFill>
            </a:endParaRPr>
          </a:p>
        </p:txBody>
      </p:sp>
      <p:sp>
        <p:nvSpPr>
          <p:cNvPr id="3" name="Content Placeholder 2"/>
          <p:cNvSpPr>
            <a:spLocks noGrp="1"/>
          </p:cNvSpPr>
          <p:nvPr>
            <p:ph idx="1"/>
          </p:nvPr>
        </p:nvSpPr>
        <p:spPr>
          <a:xfrm>
            <a:off x="457200" y="1600200"/>
            <a:ext cx="8229600" cy="4709120"/>
          </a:xfrm>
        </p:spPr>
        <p:txBody>
          <a:bodyPr/>
          <a:lstStyle/>
          <a:p>
            <a:pPr lvl="0"/>
            <a:r>
              <a:rPr lang="en-IE" sz="1800" dirty="0" smtClean="0"/>
              <a:t>Close </a:t>
            </a:r>
            <a:r>
              <a:rPr lang="en-IE" sz="1800" dirty="0"/>
              <a:t>co-ordination and co-operation between different types of autonomous </a:t>
            </a:r>
            <a:r>
              <a:rPr lang="en-IE" sz="1800" dirty="0" smtClean="0"/>
              <a:t>HEIs to </a:t>
            </a:r>
            <a:r>
              <a:rPr lang="en-IE" sz="1800" dirty="0"/>
              <a:t>meet </a:t>
            </a:r>
            <a:r>
              <a:rPr lang="en-IE" sz="1800" dirty="0" smtClean="0"/>
              <a:t>needs </a:t>
            </a:r>
            <a:r>
              <a:rPr lang="en-IE" sz="1800" dirty="0"/>
              <a:t>of </a:t>
            </a:r>
            <a:r>
              <a:rPr lang="en-IE" sz="1800" dirty="0" smtClean="0"/>
              <a:t>wide </a:t>
            </a:r>
            <a:r>
              <a:rPr lang="en-IE" sz="1800" dirty="0"/>
              <a:t>range of students, communities and </a:t>
            </a:r>
            <a:r>
              <a:rPr lang="en-IE" sz="1800" dirty="0" smtClean="0"/>
              <a:t>enterprises;</a:t>
            </a:r>
            <a:endParaRPr lang="en-US" sz="1800" dirty="0"/>
          </a:p>
          <a:p>
            <a:pPr lvl="0"/>
            <a:r>
              <a:rPr lang="en-IE" sz="1800" dirty="0"/>
              <a:t>Maximization of collective capacity and capability for societal and economic impact through provision of high quality and well-integrated services and learning opportunities, and specialised areas of education and research excellence in fields directly related to </a:t>
            </a:r>
            <a:r>
              <a:rPr lang="en-IE" sz="1800" dirty="0" smtClean="0"/>
              <a:t>region’s </a:t>
            </a:r>
            <a:r>
              <a:rPr lang="en-IE" sz="1800" dirty="0"/>
              <a:t>sustainability; </a:t>
            </a:r>
            <a:endParaRPr lang="en-US" sz="1800" dirty="0"/>
          </a:p>
          <a:p>
            <a:pPr lvl="0"/>
            <a:r>
              <a:rPr lang="en-IE" sz="1800" dirty="0"/>
              <a:t>Strong leadership role in region’s social, economic and cultural sustainability through </a:t>
            </a:r>
            <a:r>
              <a:rPr lang="en-IE" sz="1800" dirty="0" smtClean="0"/>
              <a:t>development </a:t>
            </a:r>
            <a:r>
              <a:rPr lang="en-IE" sz="1800" dirty="0"/>
              <a:t>of human capital, and </a:t>
            </a:r>
            <a:r>
              <a:rPr lang="en-IE" sz="1800" dirty="0" smtClean="0"/>
              <a:t>creation</a:t>
            </a:r>
            <a:r>
              <a:rPr lang="en-IE" sz="1800" dirty="0"/>
              <a:t>, exchange, translation and transfer of knowledge and innovation;</a:t>
            </a:r>
            <a:endParaRPr lang="en-US" sz="1800" dirty="0"/>
          </a:p>
          <a:p>
            <a:pPr lvl="0"/>
            <a:r>
              <a:rPr lang="en-IE" sz="1800" dirty="0"/>
              <a:t>Coordinated approach to engagement with enterprise, civil society and other stakeholders </a:t>
            </a:r>
            <a:r>
              <a:rPr lang="en-IE" sz="1800" dirty="0" smtClean="0"/>
              <a:t>to </a:t>
            </a:r>
            <a:r>
              <a:rPr lang="en-IE" sz="1800" dirty="0"/>
              <a:t>bring about </a:t>
            </a:r>
            <a:r>
              <a:rPr lang="en-IE" sz="1800" dirty="0" smtClean="0"/>
              <a:t>integrated </a:t>
            </a:r>
            <a:r>
              <a:rPr lang="en-IE" sz="1800" dirty="0"/>
              <a:t>set of mutually beneficial outputs and outcomes;</a:t>
            </a:r>
            <a:endParaRPr lang="en-US" sz="1800" dirty="0"/>
          </a:p>
          <a:p>
            <a:pPr lvl="0"/>
            <a:r>
              <a:rPr lang="en-IE" sz="1800" dirty="0"/>
              <a:t>Magnet for attracting and retaining the key resources of talent, capital, business and tourism in order to underpin competitiveness, and sustain its future as an innovative “region of knowledge”. </a:t>
            </a:r>
            <a:endParaRPr lang="en-US" sz="1800" dirty="0"/>
          </a:p>
          <a:p>
            <a:r>
              <a:rPr lang="en-IE" sz="2000" dirty="0"/>
              <a:t> </a:t>
            </a:r>
            <a:endParaRPr lang="en-US" sz="2000" dirty="0"/>
          </a:p>
          <a:p>
            <a:endParaRPr lang="en-IE" sz="2000" dirty="0"/>
          </a:p>
        </p:txBody>
      </p:sp>
    </p:spTree>
    <p:extLst>
      <p:ext uri="{BB962C8B-B14F-4D97-AF65-F5344CB8AC3E}">
        <p14:creationId xmlns:p14="http://schemas.microsoft.com/office/powerpoint/2010/main" val="19667854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173230904"/>
              </p:ext>
            </p:extLst>
          </p:nvPr>
        </p:nvGraphicFramePr>
        <p:xfrm>
          <a:off x="251520" y="188641"/>
          <a:ext cx="8712968" cy="6496849"/>
        </p:xfrm>
        <a:graphic>
          <a:graphicData uri="http://schemas.openxmlformats.org/drawingml/2006/table">
            <a:tbl>
              <a:tblPr firstRow="1" bandRow="1">
                <a:tableStyleId>{5C22544A-7EE6-4342-B048-85BDC9FD1C3A}</a:tableStyleId>
              </a:tblPr>
              <a:tblGrid>
                <a:gridCol w="2976931"/>
                <a:gridCol w="5736037"/>
              </a:tblGrid>
              <a:tr h="414375">
                <a:tc>
                  <a:txBody>
                    <a:bodyPr/>
                    <a:lstStyle/>
                    <a:p>
                      <a:pPr algn="ctr"/>
                      <a:r>
                        <a:rPr lang="en-IE" dirty="0" smtClean="0"/>
                        <a:t>TERMS</a:t>
                      </a:r>
                      <a:endParaRPr lang="en-IE" dirty="0"/>
                    </a:p>
                  </a:txBody>
                  <a:tcPr/>
                </a:tc>
                <a:tc>
                  <a:txBody>
                    <a:bodyPr/>
                    <a:lstStyle/>
                    <a:p>
                      <a:pPr algn="ctr"/>
                      <a:r>
                        <a:rPr lang="en-IE" dirty="0" smtClean="0"/>
                        <a:t>DEFINITION </a:t>
                      </a:r>
                      <a:endParaRPr lang="en-IE" dirty="0"/>
                    </a:p>
                  </a:txBody>
                  <a:tcPr/>
                </a:tc>
              </a:tr>
              <a:tr h="955408">
                <a:tc>
                  <a:txBody>
                    <a:bodyPr/>
                    <a:lstStyle/>
                    <a:p>
                      <a:pPr algn="ctr"/>
                      <a:r>
                        <a:rPr lang="en-IE" dirty="0" smtClean="0"/>
                        <a:t>Volunteerism</a:t>
                      </a:r>
                      <a:endParaRPr lang="en-IE" dirty="0"/>
                    </a:p>
                  </a:txBody>
                  <a:tcPr/>
                </a:tc>
                <a:tc>
                  <a:txBody>
                    <a:bodyPr/>
                    <a:lstStyle/>
                    <a:p>
                      <a:r>
                        <a:rPr lang="en-GB" sz="1800" kern="1200" dirty="0" smtClean="0">
                          <a:solidFill>
                            <a:schemeClr val="dk1"/>
                          </a:solidFill>
                          <a:effectLst/>
                          <a:latin typeface="+mn-lt"/>
                          <a:ea typeface="+mn-ea"/>
                          <a:cs typeface="+mn-cs"/>
                        </a:rPr>
                        <a:t>Pro-social behaviour that benefits the region and occurs within an organizational setting. Volunteerism is not always connected to academic learning.</a:t>
                      </a:r>
                      <a:r>
                        <a:rPr lang="en-US" dirty="0" smtClean="0">
                          <a:effectLst/>
                        </a:rPr>
                        <a:t> </a:t>
                      </a:r>
                      <a:endParaRPr lang="en-IE" dirty="0"/>
                    </a:p>
                  </a:txBody>
                  <a:tcPr/>
                </a:tc>
              </a:tr>
              <a:tr h="1242029">
                <a:tc>
                  <a:txBody>
                    <a:bodyPr/>
                    <a:lstStyle/>
                    <a:p>
                      <a:pPr algn="ctr"/>
                      <a:r>
                        <a:rPr lang="en-IE" dirty="0" smtClean="0"/>
                        <a:t>Outreach/Extension</a:t>
                      </a:r>
                      <a:endParaRPr lang="en-IE" dirty="0"/>
                    </a:p>
                  </a:txBody>
                  <a:tcPr/>
                </a:tc>
                <a:tc>
                  <a:txBody>
                    <a:bodyPr/>
                    <a:lstStyle/>
                    <a:p>
                      <a:r>
                        <a:rPr lang="en-GB" sz="1800" kern="1200" dirty="0" smtClean="0">
                          <a:solidFill>
                            <a:schemeClr val="dk1"/>
                          </a:solidFill>
                          <a:effectLst/>
                          <a:latin typeface="+mn-lt"/>
                          <a:ea typeface="+mn-ea"/>
                          <a:cs typeface="+mn-cs"/>
                        </a:rPr>
                        <a:t>Extending” resources to local community;</a:t>
                      </a:r>
                      <a:r>
                        <a:rPr lang="en-GB" sz="1800" kern="1200" baseline="0" dirty="0" smtClean="0">
                          <a:solidFill>
                            <a:schemeClr val="dk1"/>
                          </a:solidFill>
                          <a:effectLst/>
                          <a:latin typeface="+mn-lt"/>
                          <a:ea typeface="+mn-ea"/>
                          <a:cs typeface="+mn-cs"/>
                        </a:rPr>
                        <a:t> </a:t>
                      </a:r>
                      <a:r>
                        <a:rPr lang="en-GB" sz="1800" kern="1200" dirty="0" smtClean="0">
                          <a:solidFill>
                            <a:schemeClr val="dk1"/>
                          </a:solidFill>
                          <a:effectLst/>
                          <a:latin typeface="+mn-lt"/>
                          <a:ea typeface="+mn-ea"/>
                          <a:cs typeface="+mn-cs"/>
                        </a:rPr>
                        <a:t>can include educational programmes for adult learners or workplace training for a local business</a:t>
                      </a:r>
                      <a:r>
                        <a:rPr lang="en-GB" sz="1800" kern="1200" baseline="0" dirty="0" smtClean="0">
                          <a:solidFill>
                            <a:schemeClr val="dk1"/>
                          </a:solidFill>
                          <a:effectLst/>
                          <a:latin typeface="+mn-lt"/>
                          <a:ea typeface="+mn-ea"/>
                          <a:cs typeface="+mn-cs"/>
                        </a:rPr>
                        <a:t> + </a:t>
                      </a:r>
                      <a:r>
                        <a:rPr lang="en-GB" sz="1800" kern="1200" dirty="0" smtClean="0">
                          <a:solidFill>
                            <a:schemeClr val="dk1"/>
                          </a:solidFill>
                          <a:effectLst/>
                          <a:latin typeface="+mn-lt"/>
                          <a:ea typeface="+mn-ea"/>
                          <a:cs typeface="+mn-cs"/>
                        </a:rPr>
                        <a:t>public communications/events</a:t>
                      </a:r>
                      <a:r>
                        <a:rPr lang="en-US" sz="1800" kern="1200" dirty="0" smtClean="0">
                          <a:solidFill>
                            <a:schemeClr val="dk1"/>
                          </a:solidFill>
                          <a:effectLst/>
                          <a:latin typeface="+mn-lt"/>
                          <a:ea typeface="+mn-ea"/>
                          <a:cs typeface="+mn-cs"/>
                        </a:rPr>
                        <a:t>.</a:t>
                      </a:r>
                      <a:endParaRPr lang="en-IE" dirty="0"/>
                    </a:p>
                  </a:txBody>
                  <a:tcPr/>
                </a:tc>
              </a:tr>
              <a:tr h="1141837">
                <a:tc>
                  <a:txBody>
                    <a:bodyPr/>
                    <a:lstStyle/>
                    <a:p>
                      <a:pPr algn="ctr"/>
                      <a:r>
                        <a:rPr lang="en-IE" dirty="0" smtClean="0"/>
                        <a:t>Service-Learning</a:t>
                      </a:r>
                      <a:endParaRPr lang="en-IE" dirty="0"/>
                    </a:p>
                  </a:txBody>
                  <a:tcPr/>
                </a:tc>
                <a:tc>
                  <a:txBody>
                    <a:bodyPr/>
                    <a:lstStyle/>
                    <a:p>
                      <a:r>
                        <a:rPr lang="en-GB" sz="1800" kern="1200" dirty="0" smtClean="0">
                          <a:solidFill>
                            <a:schemeClr val="dk1"/>
                          </a:solidFill>
                          <a:effectLst/>
                          <a:latin typeface="+mn-lt"/>
                          <a:ea typeface="+mn-ea"/>
                          <a:cs typeface="+mn-cs"/>
                        </a:rPr>
                        <a:t>Pedagogical/curricular engagement;</a:t>
                      </a:r>
                      <a:r>
                        <a:rPr lang="en-GB" sz="1800" kern="1200" baseline="0" dirty="0" smtClean="0">
                          <a:solidFill>
                            <a:schemeClr val="dk1"/>
                          </a:solidFill>
                          <a:effectLst/>
                          <a:latin typeface="+mn-lt"/>
                          <a:ea typeface="+mn-ea"/>
                          <a:cs typeface="+mn-cs"/>
                        </a:rPr>
                        <a:t> </a:t>
                      </a:r>
                      <a:r>
                        <a:rPr lang="en-GB" sz="1800" kern="1200" dirty="0" smtClean="0">
                          <a:solidFill>
                            <a:schemeClr val="dk1"/>
                          </a:solidFill>
                          <a:effectLst/>
                          <a:latin typeface="+mn-lt"/>
                          <a:ea typeface="+mn-ea"/>
                          <a:cs typeface="+mn-cs"/>
                        </a:rPr>
                        <a:t>students and academic staff work collaboratively with regional partners and link back to classroom learning, theory, and reflection</a:t>
                      </a:r>
                      <a:r>
                        <a:rPr lang="en-US" sz="1800" kern="1200" dirty="0" smtClean="0">
                          <a:solidFill>
                            <a:schemeClr val="dk1"/>
                          </a:solidFill>
                          <a:effectLst/>
                          <a:latin typeface="+mn-lt"/>
                          <a:ea typeface="+mn-ea"/>
                          <a:cs typeface="+mn-cs"/>
                        </a:rPr>
                        <a:t>.</a:t>
                      </a:r>
                      <a:r>
                        <a:rPr lang="en-US" sz="1800" kern="1200" baseline="0" dirty="0" smtClean="0">
                          <a:solidFill>
                            <a:schemeClr val="dk1"/>
                          </a:solidFill>
                          <a:effectLst/>
                          <a:latin typeface="+mn-lt"/>
                          <a:ea typeface="+mn-ea"/>
                          <a:cs typeface="+mn-cs"/>
                        </a:rPr>
                        <a:t> </a:t>
                      </a:r>
                      <a:endParaRPr lang="en-IE" dirty="0"/>
                    </a:p>
                  </a:txBody>
                  <a:tcPr/>
                </a:tc>
              </a:tr>
              <a:tr h="909023">
                <a:tc>
                  <a:txBody>
                    <a:bodyPr/>
                    <a:lstStyle/>
                    <a:p>
                      <a:pPr algn="ctr"/>
                      <a:r>
                        <a:rPr lang="en-IE" dirty="0" smtClean="0"/>
                        <a:t>Knowledge &amp; Technology Transfer</a:t>
                      </a:r>
                      <a:endParaRPr lang="en-IE" dirty="0"/>
                    </a:p>
                  </a:txBody>
                  <a:tcPr/>
                </a:tc>
                <a:tc>
                  <a:txBody>
                    <a:bodyPr/>
                    <a:lstStyle/>
                    <a:p>
                      <a:r>
                        <a:rPr lang="en-GB" sz="1800" kern="1200" dirty="0" smtClean="0">
                          <a:solidFill>
                            <a:schemeClr val="dk1"/>
                          </a:solidFill>
                          <a:effectLst/>
                          <a:latin typeface="+mn-lt"/>
                          <a:ea typeface="+mn-ea"/>
                          <a:cs typeface="+mn-cs"/>
                        </a:rPr>
                        <a:t>Knowledge transfer (KT):</a:t>
                      </a:r>
                      <a:r>
                        <a:rPr lang="en-GB" sz="1800" kern="1200" baseline="0" dirty="0" smtClean="0">
                          <a:solidFill>
                            <a:schemeClr val="dk1"/>
                          </a:solidFill>
                          <a:effectLst/>
                          <a:latin typeface="+mn-lt"/>
                          <a:ea typeface="+mn-ea"/>
                          <a:cs typeface="+mn-cs"/>
                        </a:rPr>
                        <a:t> </a:t>
                      </a:r>
                      <a:r>
                        <a:rPr lang="en-GB" sz="1800" kern="1200" dirty="0" smtClean="0">
                          <a:solidFill>
                            <a:schemeClr val="dk1"/>
                          </a:solidFill>
                          <a:effectLst/>
                          <a:latin typeface="+mn-lt"/>
                          <a:ea typeface="+mn-ea"/>
                          <a:cs typeface="+mn-cs"/>
                        </a:rPr>
                        <a:t>broad range of activities which support transfer of tangible/IP, expertise, learning and skills between academia/non-academic and wider region. </a:t>
                      </a:r>
                      <a:endParaRPr lang="en-IE" dirty="0"/>
                    </a:p>
                  </a:txBody>
                  <a:tcPr/>
                </a:tc>
              </a:tr>
              <a:tr h="909023">
                <a:tc>
                  <a:txBody>
                    <a:bodyPr/>
                    <a:lstStyle/>
                    <a:p>
                      <a:pPr algn="ctr"/>
                      <a:r>
                        <a:rPr lang="en-IE" dirty="0" smtClean="0"/>
                        <a:t>Knowledge Exchange</a:t>
                      </a:r>
                      <a:endParaRPr lang="en-IE" dirty="0"/>
                    </a:p>
                  </a:txBody>
                  <a:tcPr/>
                </a:tc>
                <a:tc>
                  <a:txBody>
                    <a:bodyPr/>
                    <a:lstStyle/>
                    <a:p>
                      <a:r>
                        <a:rPr lang="en-GB" sz="1800" kern="1200" dirty="0" smtClean="0">
                          <a:solidFill>
                            <a:schemeClr val="dk1"/>
                          </a:solidFill>
                          <a:effectLst/>
                          <a:latin typeface="+mn-lt"/>
                          <a:ea typeface="+mn-ea"/>
                          <a:cs typeface="+mn-cs"/>
                        </a:rPr>
                        <a:t>Knowledge Exchange (KE): authentic two-way exchange of ideas and perspectives. The “end user” is an active co-producer.</a:t>
                      </a:r>
                      <a:r>
                        <a:rPr lang="en-US" dirty="0" smtClean="0">
                          <a:effectLst/>
                        </a:rPr>
                        <a:t> </a:t>
                      </a:r>
                      <a:endParaRPr lang="en-IE" dirty="0"/>
                    </a:p>
                  </a:txBody>
                  <a:tcPr/>
                </a:tc>
              </a:tr>
              <a:tr h="909023">
                <a:tc>
                  <a:txBody>
                    <a:bodyPr/>
                    <a:lstStyle/>
                    <a:p>
                      <a:pPr algn="ctr"/>
                      <a:r>
                        <a:rPr lang="en-IE" dirty="0" smtClean="0"/>
                        <a:t>Holistic Engagement</a:t>
                      </a:r>
                      <a:endParaRPr lang="en-IE" dirty="0"/>
                    </a:p>
                  </a:txBody>
                  <a:tcPr/>
                </a:tc>
                <a:tc>
                  <a:txBody>
                    <a:bodyPr/>
                    <a:lstStyle/>
                    <a:p>
                      <a:r>
                        <a:rPr lang="en-GB" sz="1800" kern="1200" dirty="0" smtClean="0">
                          <a:solidFill>
                            <a:schemeClr val="dk1"/>
                          </a:solidFill>
                          <a:effectLst/>
                          <a:latin typeface="+mn-lt"/>
                          <a:ea typeface="+mn-ea"/>
                          <a:cs typeface="+mn-cs"/>
                        </a:rPr>
                        <a:t>Holistic, self-reinforcing and sustainable circle of activity, embedded across the regional partnership, and within the HEI</a:t>
                      </a:r>
                      <a:r>
                        <a:rPr lang="en-GB" sz="1800" kern="1200" baseline="0" dirty="0" smtClean="0">
                          <a:solidFill>
                            <a:schemeClr val="dk1"/>
                          </a:solidFill>
                          <a:effectLst/>
                          <a:latin typeface="+mn-lt"/>
                          <a:ea typeface="+mn-ea"/>
                          <a:cs typeface="+mn-cs"/>
                        </a:rPr>
                        <a:t> – it acts </a:t>
                      </a:r>
                      <a:r>
                        <a:rPr lang="en-GB" sz="1800" kern="1200" dirty="0" smtClean="0">
                          <a:solidFill>
                            <a:schemeClr val="dk1"/>
                          </a:solidFill>
                          <a:effectLst/>
                          <a:latin typeface="+mn-lt"/>
                          <a:ea typeface="+mn-ea"/>
                          <a:cs typeface="+mn-cs"/>
                        </a:rPr>
                        <a:t>as horizontal and reciprocal glue linking T&amp;R.</a:t>
                      </a:r>
                      <a:endParaRPr lang="en-IE" dirty="0"/>
                    </a:p>
                  </a:txBody>
                  <a:tcPr/>
                </a:tc>
              </a:tr>
            </a:tbl>
          </a:graphicData>
        </a:graphic>
      </p:graphicFrame>
      <p:sp>
        <p:nvSpPr>
          <p:cNvPr id="5" name="Down Arrow 4"/>
          <p:cNvSpPr/>
          <p:nvPr/>
        </p:nvSpPr>
        <p:spPr>
          <a:xfrm>
            <a:off x="0" y="1124744"/>
            <a:ext cx="720080" cy="5256584"/>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E" dirty="0"/>
          </a:p>
        </p:txBody>
      </p:sp>
    </p:spTree>
    <p:extLst>
      <p:ext uri="{BB962C8B-B14F-4D97-AF65-F5344CB8AC3E}">
        <p14:creationId xmlns:p14="http://schemas.microsoft.com/office/powerpoint/2010/main" val="14081786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95288" y="188913"/>
            <a:ext cx="8229600" cy="1143000"/>
          </a:xfrm>
        </p:spPr>
        <p:txBody>
          <a:bodyPr/>
          <a:lstStyle/>
          <a:p>
            <a:r>
              <a:rPr lang="en-IE" altLang="en-US" sz="3800" dirty="0">
                <a:solidFill>
                  <a:srgbClr val="002060"/>
                </a:solidFill>
                <a:ea typeface="ＭＳ Ｐゴシック" charset="-128"/>
              </a:rPr>
              <a:t>OECD </a:t>
            </a:r>
            <a:r>
              <a:rPr lang="en-IE" altLang="en-US" sz="3800" i="1" dirty="0">
                <a:solidFill>
                  <a:srgbClr val="002060"/>
                </a:solidFill>
                <a:ea typeface="ＭＳ Ｐゴシック" charset="-128"/>
              </a:rPr>
              <a:t>Review of HE in City and Regional Development,</a:t>
            </a:r>
            <a:r>
              <a:rPr lang="en-IE" altLang="en-US" sz="3800" dirty="0">
                <a:solidFill>
                  <a:srgbClr val="002060"/>
                </a:solidFill>
                <a:ea typeface="ＭＳ Ｐゴシック" charset="-128"/>
              </a:rPr>
              <a:t> 2005-2013</a:t>
            </a:r>
            <a:endParaRPr lang="en-IE" altLang="en-US" dirty="0">
              <a:ea typeface="ＭＳ Ｐゴシック" charset="-128"/>
            </a:endParaRPr>
          </a:p>
        </p:txBody>
      </p:sp>
      <p:sp>
        <p:nvSpPr>
          <p:cNvPr id="8195" name="TextBox 4"/>
          <p:cNvSpPr txBox="1">
            <a:spLocks noChangeArrowheads="1"/>
          </p:cNvSpPr>
          <p:nvPr/>
        </p:nvSpPr>
        <p:spPr bwMode="auto">
          <a:xfrm>
            <a:off x="357188" y="1604963"/>
            <a:ext cx="3351212" cy="4760912"/>
          </a:xfrm>
          <a:prstGeom prst="rect">
            <a:avLst/>
          </a:prstGeom>
          <a:noFill/>
          <a:ln w="9525">
            <a:noFill/>
            <a:miter lim="800000"/>
            <a:headEnd/>
            <a:tailEnd/>
          </a:ln>
        </p:spPr>
        <p:txBody>
          <a:bodyPr>
            <a:spAutoFit/>
          </a:bodyPr>
          <a:lstStyle/>
          <a:p>
            <a:pPr>
              <a:lnSpc>
                <a:spcPts val="2600"/>
              </a:lnSpc>
              <a:defRPr/>
            </a:pPr>
            <a:r>
              <a:rPr lang="en-GB" dirty="0">
                <a:latin typeface="+mn-lt"/>
                <a:ea typeface="ＭＳ Ｐゴシック" pitchFamily="34" charset="-128"/>
              </a:rPr>
              <a:t>Some Findings: </a:t>
            </a:r>
          </a:p>
          <a:p>
            <a:pPr marL="285750" indent="-285750">
              <a:lnSpc>
                <a:spcPts val="2600"/>
              </a:lnSpc>
              <a:buFont typeface="Arial" panose="020B0604020202020204" pitchFamily="34" charset="0"/>
              <a:buChar char="•"/>
              <a:defRPr/>
            </a:pPr>
            <a:r>
              <a:rPr lang="en-GB" dirty="0">
                <a:latin typeface="+mn-lt"/>
                <a:ea typeface="ＭＳ Ｐゴシック" pitchFamily="34" charset="-128"/>
              </a:rPr>
              <a:t>Strengthen institutional autonomy, provide incentives and strengthen accountability;</a:t>
            </a:r>
          </a:p>
          <a:p>
            <a:pPr marL="285750" indent="-285750">
              <a:lnSpc>
                <a:spcPts val="2600"/>
              </a:lnSpc>
              <a:buFont typeface="Arial" panose="020B0604020202020204" pitchFamily="34" charset="0"/>
              <a:buChar char="•"/>
              <a:defRPr/>
            </a:pPr>
            <a:r>
              <a:rPr lang="en-GB" dirty="0">
                <a:latin typeface="+mn-lt"/>
                <a:ea typeface="ＭＳ Ｐゴシック" pitchFamily="34" charset="-128"/>
              </a:rPr>
              <a:t>Encourage participation of HEIs in regional governance;</a:t>
            </a:r>
          </a:p>
          <a:p>
            <a:pPr marL="285750" indent="-285750">
              <a:lnSpc>
                <a:spcPts val="2600"/>
              </a:lnSpc>
              <a:buFont typeface="Arial" panose="020B0604020202020204" pitchFamily="34" charset="0"/>
              <a:buChar char="•"/>
              <a:defRPr/>
            </a:pPr>
            <a:r>
              <a:rPr lang="en-GB" dirty="0">
                <a:latin typeface="+mn-lt"/>
                <a:ea typeface="ＭＳ Ｐゴシック" pitchFamily="34" charset="-128"/>
              </a:rPr>
              <a:t>Establish permanent partnership of key </a:t>
            </a:r>
          </a:p>
          <a:p>
            <a:pPr marL="285750" indent="-285750">
              <a:lnSpc>
                <a:spcPts val="2600"/>
              </a:lnSpc>
              <a:buFont typeface="Arial" panose="020B0604020202020204" pitchFamily="34" charset="0"/>
              <a:buChar char="•"/>
              <a:defRPr/>
            </a:pPr>
            <a:r>
              <a:rPr lang="en-GB" dirty="0">
                <a:latin typeface="+mn-lt"/>
                <a:ea typeface="ＭＳ Ｐゴシック" pitchFamily="34" charset="-128"/>
              </a:rPr>
              <a:t>Stakeholders: local/regional authorities, enterprise, civil society and HE; </a:t>
            </a:r>
          </a:p>
          <a:p>
            <a:pPr marL="285750" indent="-285750">
              <a:lnSpc>
                <a:spcPts val="2600"/>
              </a:lnSpc>
              <a:buFont typeface="Arial" panose="020B0604020202020204" pitchFamily="34" charset="0"/>
              <a:buChar char="•"/>
              <a:defRPr/>
            </a:pPr>
            <a:r>
              <a:rPr lang="en-GB" dirty="0">
                <a:latin typeface="+mn-lt"/>
                <a:ea typeface="ＭＳ Ｐゴシック" pitchFamily="34" charset="-128"/>
              </a:rPr>
              <a:t>HEIs should deliver regional engagement through teaching and research; </a:t>
            </a:r>
            <a:endParaRPr lang="en-US" dirty="0">
              <a:latin typeface="+mn-lt"/>
              <a:ea typeface="ＭＳ Ｐゴシック" pitchFamily="34" charset="-128"/>
            </a:endParaRPr>
          </a:p>
        </p:txBody>
      </p:sp>
      <p:grpSp>
        <p:nvGrpSpPr>
          <p:cNvPr id="14340" name="Group 19"/>
          <p:cNvGrpSpPr>
            <a:grpSpLocks/>
          </p:cNvGrpSpPr>
          <p:nvPr/>
        </p:nvGrpSpPr>
        <p:grpSpPr bwMode="auto">
          <a:xfrm>
            <a:off x="3929063" y="1604963"/>
            <a:ext cx="4819650" cy="4919662"/>
            <a:chOff x="4286246" y="1142958"/>
            <a:chExt cx="4644191" cy="4857802"/>
          </a:xfrm>
        </p:grpSpPr>
        <p:sp>
          <p:nvSpPr>
            <p:cNvPr id="14341" name="Oval 16"/>
            <p:cNvSpPr>
              <a:spLocks noChangeArrowheads="1"/>
            </p:cNvSpPr>
            <p:nvPr/>
          </p:nvSpPr>
          <p:spPr bwMode="auto">
            <a:xfrm>
              <a:off x="4286246" y="1500166"/>
              <a:ext cx="4644191" cy="4500594"/>
            </a:xfrm>
            <a:prstGeom prst="ellipse">
              <a:avLst/>
            </a:prstGeom>
            <a:solidFill>
              <a:schemeClr val="bg1"/>
            </a:solidFill>
            <a:ln w="28575">
              <a:solidFill>
                <a:srgbClr val="0070C0"/>
              </a:solidFill>
              <a:miter lim="800000"/>
              <a:headEnd/>
              <a:tailEnd/>
            </a:ln>
          </p:spPr>
          <p:txBody>
            <a:bodyPr wrap="none"/>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endParaRPr lang="en-GB" altLang="en-US" sz="1800" dirty="0">
                <a:latin typeface="Arial" charset="0"/>
              </a:endParaRPr>
            </a:p>
          </p:txBody>
        </p:sp>
        <p:grpSp>
          <p:nvGrpSpPr>
            <p:cNvPr id="14342" name="Group 11"/>
            <p:cNvGrpSpPr>
              <a:grpSpLocks/>
            </p:cNvGrpSpPr>
            <p:nvPr/>
          </p:nvGrpSpPr>
          <p:grpSpPr bwMode="auto">
            <a:xfrm>
              <a:off x="5929620" y="3205933"/>
              <a:ext cx="1357321" cy="1357322"/>
              <a:chOff x="5786744" y="3286124"/>
              <a:chExt cx="1357321" cy="1357322"/>
            </a:xfrm>
          </p:grpSpPr>
          <p:sp>
            <p:nvSpPr>
              <p:cNvPr id="14348" name="Right Arrow 4"/>
              <p:cNvSpPr>
                <a:spLocks noChangeArrowheads="1"/>
              </p:cNvSpPr>
              <p:nvPr/>
            </p:nvSpPr>
            <p:spPr bwMode="auto">
              <a:xfrm>
                <a:off x="6929751" y="3714752"/>
                <a:ext cx="214314" cy="500066"/>
              </a:xfrm>
              <a:prstGeom prst="rightArrow">
                <a:avLst>
                  <a:gd name="adj1" fmla="val 79528"/>
                  <a:gd name="adj2" fmla="val 63333"/>
                </a:avLst>
              </a:prstGeom>
              <a:solidFill>
                <a:srgbClr val="66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endParaRPr lang="en-GB" altLang="en-US" sz="1800" dirty="0">
                  <a:latin typeface="Arial" charset="0"/>
                </a:endParaRPr>
              </a:p>
            </p:txBody>
          </p:sp>
          <p:sp>
            <p:nvSpPr>
              <p:cNvPr id="14349" name="Right Arrow 5"/>
              <p:cNvSpPr>
                <a:spLocks noChangeArrowheads="1"/>
              </p:cNvSpPr>
              <p:nvPr/>
            </p:nvSpPr>
            <p:spPr bwMode="auto">
              <a:xfrm rot="10800000">
                <a:off x="5786744" y="3714752"/>
                <a:ext cx="214314" cy="500066"/>
              </a:xfrm>
              <a:prstGeom prst="rightArrow">
                <a:avLst>
                  <a:gd name="adj1" fmla="val 79528"/>
                  <a:gd name="adj2" fmla="val 63333"/>
                </a:avLst>
              </a:prstGeom>
              <a:solidFill>
                <a:srgbClr val="66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endParaRPr lang="en-GB" altLang="en-US" sz="1800" dirty="0">
                  <a:latin typeface="Arial" charset="0"/>
                </a:endParaRPr>
              </a:p>
            </p:txBody>
          </p:sp>
          <p:grpSp>
            <p:nvGrpSpPr>
              <p:cNvPr id="14350" name="Group 10"/>
              <p:cNvGrpSpPr>
                <a:grpSpLocks/>
              </p:cNvGrpSpPr>
              <p:nvPr/>
            </p:nvGrpSpPr>
            <p:grpSpPr bwMode="auto">
              <a:xfrm>
                <a:off x="6072496" y="3286124"/>
                <a:ext cx="785818" cy="1357322"/>
                <a:chOff x="6072495" y="3286124"/>
                <a:chExt cx="785818" cy="1357322"/>
              </a:xfrm>
            </p:grpSpPr>
            <p:sp>
              <p:nvSpPr>
                <p:cNvPr id="14351" name="Right Arrow 6"/>
                <p:cNvSpPr>
                  <a:spLocks noChangeArrowheads="1"/>
                </p:cNvSpPr>
                <p:nvPr/>
              </p:nvSpPr>
              <p:spPr bwMode="auto">
                <a:xfrm rot="-5400000">
                  <a:off x="6358248" y="3143248"/>
                  <a:ext cx="214314" cy="500066"/>
                </a:xfrm>
                <a:prstGeom prst="rightArrow">
                  <a:avLst>
                    <a:gd name="adj1" fmla="val 79528"/>
                    <a:gd name="adj2" fmla="val 63333"/>
                  </a:avLst>
                </a:prstGeom>
                <a:solidFill>
                  <a:srgbClr val="66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endParaRPr lang="en-GB" altLang="en-US" sz="1800" dirty="0">
                    <a:latin typeface="Arial" charset="0"/>
                  </a:endParaRPr>
                </a:p>
              </p:txBody>
            </p:sp>
            <p:sp>
              <p:nvSpPr>
                <p:cNvPr id="14352" name="Right Arrow 7"/>
                <p:cNvSpPr>
                  <a:spLocks noChangeArrowheads="1"/>
                </p:cNvSpPr>
                <p:nvPr/>
              </p:nvSpPr>
              <p:spPr bwMode="auto">
                <a:xfrm rot="5400000">
                  <a:off x="6358247" y="4286256"/>
                  <a:ext cx="214314" cy="500066"/>
                </a:xfrm>
                <a:prstGeom prst="rightArrow">
                  <a:avLst>
                    <a:gd name="adj1" fmla="val 79528"/>
                    <a:gd name="adj2" fmla="val 63333"/>
                  </a:avLst>
                </a:prstGeom>
                <a:solidFill>
                  <a:srgbClr val="66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endParaRPr lang="en-GB" altLang="en-US" sz="1800" dirty="0">
                    <a:latin typeface="Arial" charset="0"/>
                  </a:endParaRPr>
                </a:p>
              </p:txBody>
            </p:sp>
            <p:sp>
              <p:nvSpPr>
                <p:cNvPr id="14353" name="Oval 8"/>
                <p:cNvSpPr>
                  <a:spLocks noChangeArrowheads="1"/>
                </p:cNvSpPr>
                <p:nvPr/>
              </p:nvSpPr>
              <p:spPr bwMode="auto">
                <a:xfrm>
                  <a:off x="6072495" y="3571876"/>
                  <a:ext cx="785818" cy="785818"/>
                </a:xfrm>
                <a:prstGeom prst="ellipse">
                  <a:avLst/>
                </a:prstGeom>
                <a:solidFill>
                  <a:schemeClr val="bg1"/>
                </a:solidFill>
                <a:ln w="28575">
                  <a:solidFill>
                    <a:srgbClr val="0070C0"/>
                  </a:solidFill>
                  <a:miter lim="800000"/>
                  <a:headEnd/>
                  <a:tailEnd/>
                </a:ln>
              </p:spPr>
              <p:txBody>
                <a:bodyPr wrap="none" anchor="ct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r>
                    <a:rPr lang="en-GB" altLang="en-US" sz="1800" dirty="0">
                      <a:latin typeface="Georgia" charset="0"/>
                    </a:rPr>
                    <a:t>HEIs</a:t>
                  </a:r>
                </a:p>
              </p:txBody>
            </p:sp>
          </p:grpSp>
        </p:grpSp>
        <p:sp>
          <p:nvSpPr>
            <p:cNvPr id="14343" name="Oval 12"/>
            <p:cNvSpPr>
              <a:spLocks noChangeArrowheads="1"/>
            </p:cNvSpPr>
            <p:nvPr/>
          </p:nvSpPr>
          <p:spPr bwMode="auto">
            <a:xfrm>
              <a:off x="5857884" y="1643123"/>
              <a:ext cx="1491372" cy="1491371"/>
            </a:xfrm>
            <a:prstGeom prst="ellipse">
              <a:avLst/>
            </a:prstGeom>
            <a:solidFill>
              <a:schemeClr val="bg1"/>
            </a:solidFill>
            <a:ln w="28575">
              <a:solidFill>
                <a:srgbClr val="0070C0"/>
              </a:solidFill>
              <a:miter lim="800000"/>
              <a:headEnd/>
              <a:tailEnd/>
            </a:ln>
          </p:spPr>
          <p:txBody>
            <a:bodyPr lIns="0" tIns="0" rIns="0" bIns="0" anchor="ct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r>
                <a:rPr lang="en-GB" altLang="en-US" sz="1400" dirty="0">
                  <a:latin typeface="Georgia" charset="0"/>
                </a:rPr>
                <a:t>Regional capacity building</a:t>
              </a:r>
            </a:p>
          </p:txBody>
        </p:sp>
        <p:sp>
          <p:nvSpPr>
            <p:cNvPr id="14344" name="Oval 13"/>
            <p:cNvSpPr>
              <a:spLocks noChangeArrowheads="1"/>
            </p:cNvSpPr>
            <p:nvPr/>
          </p:nvSpPr>
          <p:spPr bwMode="auto">
            <a:xfrm>
              <a:off x="5857884" y="4500643"/>
              <a:ext cx="1491372" cy="1491371"/>
            </a:xfrm>
            <a:prstGeom prst="ellipse">
              <a:avLst/>
            </a:prstGeom>
            <a:solidFill>
              <a:schemeClr val="bg1"/>
            </a:solidFill>
            <a:ln w="28575">
              <a:solidFill>
                <a:srgbClr val="0070C0"/>
              </a:solidFill>
              <a:miter lim="800000"/>
              <a:headEnd/>
              <a:tailEnd/>
            </a:ln>
          </p:spPr>
          <p:txBody>
            <a:bodyPr lIns="0" tIns="0" rIns="0" bIns="0" anchor="ct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r>
                <a:rPr lang="en-US" altLang="en-US" sz="1400" dirty="0">
                  <a:latin typeface="Georgia" charset="0"/>
                </a:rPr>
                <a:t>Human capital and skills development</a:t>
              </a:r>
              <a:endParaRPr lang="en-GB" altLang="en-US" sz="1400" dirty="0">
                <a:latin typeface="Georgia" charset="0"/>
              </a:endParaRPr>
            </a:p>
          </p:txBody>
        </p:sp>
        <p:sp>
          <p:nvSpPr>
            <p:cNvPr id="14345" name="Oval 14"/>
            <p:cNvSpPr>
              <a:spLocks noChangeArrowheads="1"/>
            </p:cNvSpPr>
            <p:nvPr/>
          </p:nvSpPr>
          <p:spPr bwMode="auto">
            <a:xfrm>
              <a:off x="4429124" y="3071883"/>
              <a:ext cx="1491372" cy="1491371"/>
            </a:xfrm>
            <a:prstGeom prst="ellipse">
              <a:avLst/>
            </a:prstGeom>
            <a:solidFill>
              <a:schemeClr val="bg1"/>
            </a:solidFill>
            <a:ln w="28575">
              <a:solidFill>
                <a:srgbClr val="0070C0"/>
              </a:solidFill>
              <a:miter lim="800000"/>
              <a:headEnd/>
              <a:tailEnd/>
            </a:ln>
          </p:spPr>
          <p:txBody>
            <a:bodyPr lIns="0" tIns="0" rIns="0" bIns="0" anchor="ct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r>
                <a:rPr lang="en-US" altLang="en-US" sz="1400" dirty="0">
                  <a:latin typeface="Georgia" charset="0"/>
                </a:rPr>
                <a:t>Social ,  cultural &amp; sustainable  development</a:t>
              </a:r>
              <a:endParaRPr lang="en-GB" altLang="en-US" sz="1400" dirty="0">
                <a:latin typeface="Georgia" charset="0"/>
              </a:endParaRPr>
            </a:p>
          </p:txBody>
        </p:sp>
        <p:sp>
          <p:nvSpPr>
            <p:cNvPr id="14346" name="Oval 15"/>
            <p:cNvSpPr>
              <a:spLocks noChangeArrowheads="1"/>
            </p:cNvSpPr>
            <p:nvPr/>
          </p:nvSpPr>
          <p:spPr bwMode="auto">
            <a:xfrm>
              <a:off x="7286644" y="3071883"/>
              <a:ext cx="1491372" cy="1491371"/>
            </a:xfrm>
            <a:prstGeom prst="ellipse">
              <a:avLst/>
            </a:prstGeom>
            <a:solidFill>
              <a:schemeClr val="bg1"/>
            </a:solidFill>
            <a:ln w="28575">
              <a:solidFill>
                <a:srgbClr val="0070C0"/>
              </a:solidFill>
              <a:miter lim="800000"/>
              <a:headEnd/>
              <a:tailEnd/>
            </a:ln>
          </p:spPr>
          <p:txBody>
            <a:bodyPr lIns="0" tIns="0" rIns="0" bIns="0" anchor="ct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r>
                <a:rPr lang="en-GB" altLang="en-US" sz="1400" dirty="0">
                  <a:latin typeface="Georgia" charset="0"/>
                </a:rPr>
                <a:t>Regional innovation</a:t>
              </a:r>
            </a:p>
          </p:txBody>
        </p:sp>
        <p:sp>
          <p:nvSpPr>
            <p:cNvPr id="12" name="TextBox 11"/>
            <p:cNvSpPr txBox="1"/>
            <p:nvPr/>
          </p:nvSpPr>
          <p:spPr>
            <a:xfrm>
              <a:off x="5002149" y="1142958"/>
              <a:ext cx="3213914" cy="369939"/>
            </a:xfrm>
            <a:prstGeom prst="rect">
              <a:avLst/>
            </a:prstGeom>
            <a:noFill/>
          </p:spPr>
          <p:txBody>
            <a:bodyPr wrap="none">
              <a:spAutoFit/>
            </a:bodyPr>
            <a:lstStyle/>
            <a:p>
              <a:pPr algn="ctr">
                <a:defRPr/>
              </a:pPr>
              <a:r>
                <a:rPr lang="en-GB" dirty="0">
                  <a:latin typeface="+mn-lt"/>
                  <a:ea typeface="ＭＳ Ｐゴシック" pitchFamily="34" charset="-128"/>
                </a:rPr>
                <a:t>National and regional context</a:t>
              </a:r>
            </a:p>
          </p:txBody>
        </p:sp>
      </p:grpSp>
    </p:spTree>
    <p:extLst>
      <p:ext uri="{BB962C8B-B14F-4D97-AF65-F5344CB8AC3E}">
        <p14:creationId xmlns:p14="http://schemas.microsoft.com/office/powerpoint/2010/main" val="1642009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lumMod val="95000"/>
            </a:schemeClr>
          </a:solidFill>
        </p:spPr>
        <p:txBody>
          <a:bodyPr>
            <a:normAutofit/>
          </a:bodyPr>
          <a:lstStyle/>
          <a:p>
            <a:r>
              <a:rPr lang="en-US" sz="3800" dirty="0" smtClean="0">
                <a:solidFill>
                  <a:srgbClr val="002060"/>
                </a:solidFill>
              </a:rPr>
              <a:t>HEInnovate</a:t>
            </a:r>
            <a:endParaRPr lang="en-US" sz="3800" dirty="0">
              <a:solidFill>
                <a:srgbClr val="002060"/>
              </a:solidFill>
            </a:endParaRPr>
          </a:p>
        </p:txBody>
      </p:sp>
      <p:sp>
        <p:nvSpPr>
          <p:cNvPr id="3" name="Content Placeholder 2"/>
          <p:cNvSpPr>
            <a:spLocks noGrp="1"/>
          </p:cNvSpPr>
          <p:nvPr>
            <p:ph idx="1"/>
          </p:nvPr>
        </p:nvSpPr>
        <p:spPr>
          <a:xfrm>
            <a:off x="457200" y="1600200"/>
            <a:ext cx="8343900" cy="1981200"/>
          </a:xfrm>
        </p:spPr>
        <p:txBody>
          <a:bodyPr>
            <a:noAutofit/>
          </a:bodyPr>
          <a:lstStyle/>
          <a:p>
            <a:pPr>
              <a:spcAft>
                <a:spcPts val="1200"/>
              </a:spcAft>
              <a:buClr>
                <a:schemeClr val="accent6">
                  <a:lumMod val="75000"/>
                </a:schemeClr>
              </a:buClr>
            </a:pPr>
            <a:r>
              <a:rPr lang="en-US" sz="2000" dirty="0" smtClean="0">
                <a:solidFill>
                  <a:srgbClr val="000000"/>
                </a:solidFill>
              </a:rPr>
              <a:t>A self-assessment tool for higher </a:t>
            </a:r>
            <a:r>
              <a:rPr lang="en-US" sz="2000" dirty="0">
                <a:solidFill>
                  <a:srgbClr val="000000"/>
                </a:solidFill>
              </a:rPr>
              <a:t>e</a:t>
            </a:r>
            <a:r>
              <a:rPr lang="en-US" sz="2000" dirty="0" smtClean="0">
                <a:solidFill>
                  <a:srgbClr val="000000"/>
                </a:solidFill>
              </a:rPr>
              <a:t>ducation </a:t>
            </a:r>
            <a:r>
              <a:rPr lang="en-US" sz="2000" dirty="0">
                <a:solidFill>
                  <a:srgbClr val="000000"/>
                </a:solidFill>
              </a:rPr>
              <a:t>i</a:t>
            </a:r>
            <a:r>
              <a:rPr lang="en-US" sz="2000" dirty="0" smtClean="0">
                <a:solidFill>
                  <a:srgbClr val="000000"/>
                </a:solidFill>
              </a:rPr>
              <a:t>nstitutions who wish to explore their entrepreneurial / innovative potential</a:t>
            </a:r>
          </a:p>
          <a:p>
            <a:pPr>
              <a:spcAft>
                <a:spcPts val="1200"/>
              </a:spcAft>
              <a:buClr>
                <a:schemeClr val="accent6">
                  <a:lumMod val="75000"/>
                </a:schemeClr>
              </a:buClr>
            </a:pPr>
            <a:r>
              <a:rPr lang="en-GB" sz="2000" dirty="0">
                <a:solidFill>
                  <a:srgbClr val="000000"/>
                </a:solidFill>
              </a:rPr>
              <a:t>The simple purpose of helping higher education institutions identify their current situation and </a:t>
            </a:r>
            <a:r>
              <a:rPr lang="en-GB" sz="2000" dirty="0" smtClean="0">
                <a:solidFill>
                  <a:srgbClr val="000000"/>
                </a:solidFill>
              </a:rPr>
              <a:t>potential </a:t>
            </a:r>
            <a:r>
              <a:rPr lang="en-GB" sz="2000" dirty="0">
                <a:solidFill>
                  <a:srgbClr val="000000"/>
                </a:solidFill>
              </a:rPr>
              <a:t>areas for </a:t>
            </a:r>
            <a:r>
              <a:rPr lang="en-GB" sz="2000" dirty="0" smtClean="0">
                <a:solidFill>
                  <a:srgbClr val="000000"/>
                </a:solidFill>
              </a:rPr>
              <a:t>action</a:t>
            </a:r>
          </a:p>
          <a:p>
            <a:pPr>
              <a:spcAft>
                <a:spcPts val="1200"/>
              </a:spcAft>
              <a:buClr>
                <a:schemeClr val="accent6">
                  <a:lumMod val="75000"/>
                </a:schemeClr>
              </a:buClr>
            </a:pPr>
            <a:r>
              <a:rPr lang="en-GB" sz="2000" dirty="0">
                <a:solidFill>
                  <a:srgbClr val="000000"/>
                </a:solidFill>
              </a:rPr>
              <a:t>Seven broad areas, </a:t>
            </a:r>
            <a:r>
              <a:rPr lang="en-GB" sz="2000" dirty="0" smtClean="0">
                <a:solidFill>
                  <a:srgbClr val="000000"/>
                </a:solidFill>
              </a:rPr>
              <a:t>under </a:t>
            </a:r>
            <a:r>
              <a:rPr lang="en-GB" sz="2000" dirty="0">
                <a:solidFill>
                  <a:srgbClr val="000000"/>
                </a:solidFill>
              </a:rPr>
              <a:t>which are the statements for self-</a:t>
            </a:r>
            <a:r>
              <a:rPr lang="en-GB" sz="2000" dirty="0" smtClean="0">
                <a:solidFill>
                  <a:srgbClr val="000000"/>
                </a:solidFill>
              </a:rPr>
              <a:t>assessment</a:t>
            </a:r>
            <a:endParaRPr lang="en-GB" sz="2000" dirty="0">
              <a:solidFill>
                <a:srgbClr val="000000"/>
              </a:solidFill>
            </a:endParaRPr>
          </a:p>
        </p:txBody>
      </p:sp>
      <p:pic>
        <p:nvPicPr>
          <p:cNvPr id="6" name="Picture 5"/>
          <p:cNvPicPr>
            <a:picLocks noChangeAspect="1"/>
          </p:cNvPicPr>
          <p:nvPr/>
        </p:nvPicPr>
        <p:blipFill>
          <a:blip r:embed="rId3"/>
          <a:stretch>
            <a:fillRect/>
          </a:stretch>
        </p:blipFill>
        <p:spPr>
          <a:xfrm>
            <a:off x="88900" y="3683000"/>
            <a:ext cx="8597900" cy="2589196"/>
          </a:xfrm>
          <a:prstGeom prst="rect">
            <a:avLst/>
          </a:prstGeom>
        </p:spPr>
      </p:pic>
    </p:spTree>
    <p:extLst>
      <p:ext uri="{BB962C8B-B14F-4D97-AF65-F5344CB8AC3E}">
        <p14:creationId xmlns:p14="http://schemas.microsoft.com/office/powerpoint/2010/main" val="705999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Smart Specialisation Strategies (R3), EU</a:t>
            </a:r>
            <a:endParaRPr lang="en-IE" sz="3800" dirty="0">
              <a:solidFill>
                <a:srgbClr val="002060"/>
              </a:solidFill>
            </a:endParaRPr>
          </a:p>
        </p:txBody>
      </p:sp>
      <p:sp>
        <p:nvSpPr>
          <p:cNvPr id="7" name="Content Placeholder 6"/>
          <p:cNvSpPr>
            <a:spLocks noGrp="1"/>
          </p:cNvSpPr>
          <p:nvPr>
            <p:ph sz="half" idx="1"/>
          </p:nvPr>
        </p:nvSpPr>
        <p:spPr>
          <a:xfrm>
            <a:off x="457200" y="1600200"/>
            <a:ext cx="4762872" cy="4525963"/>
          </a:xfrm>
        </p:spPr>
        <p:txBody>
          <a:bodyPr/>
          <a:lstStyle/>
          <a:p>
            <a:r>
              <a:rPr lang="en-IE" sz="2000" dirty="0" smtClean="0"/>
              <a:t>Engaging local, regional and national authorities to shape and implement strategic development;</a:t>
            </a:r>
          </a:p>
          <a:p>
            <a:r>
              <a:rPr lang="en-IE" sz="2000" dirty="0" smtClean="0"/>
              <a:t>HE are integral – includes:</a:t>
            </a:r>
          </a:p>
          <a:p>
            <a:pPr lvl="1"/>
            <a:r>
              <a:rPr lang="en-IE" sz="2000" dirty="0" smtClean="0"/>
              <a:t>Research </a:t>
            </a:r>
            <a:r>
              <a:rPr lang="en-IE" sz="2000" i="1" dirty="0" smtClean="0"/>
              <a:t>but also </a:t>
            </a:r>
            <a:r>
              <a:rPr lang="en-IE" sz="2000" dirty="0" smtClean="0"/>
              <a:t>knowledge exchange &amp; training;</a:t>
            </a:r>
          </a:p>
          <a:p>
            <a:pPr lvl="1"/>
            <a:r>
              <a:rPr lang="en-IE" sz="2000" dirty="0" smtClean="0"/>
              <a:t>Focus on new technologies </a:t>
            </a:r>
            <a:r>
              <a:rPr lang="en-IE" sz="2000" i="1" dirty="0" smtClean="0"/>
              <a:t>but also </a:t>
            </a:r>
            <a:r>
              <a:rPr lang="en-IE" sz="2000" dirty="0" smtClean="0"/>
              <a:t>societal challenges.</a:t>
            </a:r>
          </a:p>
          <a:p>
            <a:r>
              <a:rPr lang="en-IE" sz="2000" dirty="0"/>
              <a:t>B</a:t>
            </a:r>
            <a:r>
              <a:rPr lang="en-IE" sz="2000" dirty="0" smtClean="0"/>
              <a:t>eyond “contractual” activities to build long-lasting strategic partnerships with regional authorities. </a:t>
            </a:r>
            <a:endParaRPr lang="en-IE" sz="2000" dirty="0"/>
          </a:p>
        </p:txBody>
      </p:sp>
      <p:pic>
        <p:nvPicPr>
          <p:cNvPr id="9" name="Picture 8"/>
          <p:cNvPicPr>
            <a:picLocks noChangeAspect="1"/>
          </p:cNvPicPr>
          <p:nvPr/>
        </p:nvPicPr>
        <p:blipFill>
          <a:blip r:embed="rId3"/>
          <a:stretch>
            <a:fillRect/>
          </a:stretch>
        </p:blipFill>
        <p:spPr>
          <a:xfrm>
            <a:off x="5508104" y="1600201"/>
            <a:ext cx="3384376" cy="4525962"/>
          </a:xfrm>
          <a:prstGeom prst="rect">
            <a:avLst/>
          </a:prstGeom>
        </p:spPr>
      </p:pic>
    </p:spTree>
    <p:extLst>
      <p:ext uri="{BB962C8B-B14F-4D97-AF65-F5344CB8AC3E}">
        <p14:creationId xmlns:p14="http://schemas.microsoft.com/office/powerpoint/2010/main" val="13193416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a:xfrm>
            <a:off x="179512" y="71437"/>
            <a:ext cx="8712967" cy="1518047"/>
          </a:xfrm>
        </p:spPr>
        <p:txBody>
          <a:bodyPr/>
          <a:lstStyle/>
          <a:p>
            <a:r>
              <a:rPr lang="en-IE" altLang="en-US" sz="3800" i="1" dirty="0" smtClean="0">
                <a:solidFill>
                  <a:srgbClr val="002060"/>
                </a:solidFill>
                <a:ea typeface="ＭＳ Ｐゴシック" charset="-128"/>
              </a:rPr>
              <a:t/>
            </a:r>
            <a:br>
              <a:rPr lang="en-IE" altLang="en-US" sz="3800" i="1" dirty="0" smtClean="0">
                <a:solidFill>
                  <a:srgbClr val="002060"/>
                </a:solidFill>
                <a:ea typeface="ＭＳ Ｐゴシック" charset="-128"/>
              </a:rPr>
            </a:br>
            <a:r>
              <a:rPr lang="en-IE" altLang="en-US" sz="3800" dirty="0" smtClean="0">
                <a:solidFill>
                  <a:srgbClr val="002060"/>
                </a:solidFill>
                <a:ea typeface="ＭＳ Ｐゴシック" charset="-128"/>
              </a:rPr>
              <a:t>Northern </a:t>
            </a:r>
            <a:r>
              <a:rPr lang="en-IE" altLang="en-US" sz="3800" dirty="0">
                <a:solidFill>
                  <a:srgbClr val="002060"/>
                </a:solidFill>
                <a:ea typeface="ＭＳ Ｐゴシック" charset="-128"/>
              </a:rPr>
              <a:t>Netherlands Provinces Alliance </a:t>
            </a:r>
            <a:r>
              <a:rPr lang="en-IE" sz="5062" b="1" dirty="0" smtClean="0">
                <a:solidFill>
                  <a:schemeClr val="bg1"/>
                </a:solidFill>
                <a:latin typeface="Calibri" panose="020F0502020204030204" pitchFamily="34" charset="0"/>
                <a:cs typeface="Arial" pitchFamily="34" charset="0"/>
              </a:rPr>
              <a:t>to </a:t>
            </a:r>
            <a:r>
              <a:rPr lang="en-IE" sz="5062" b="1" dirty="0">
                <a:solidFill>
                  <a:schemeClr val="bg1"/>
                </a:solidFill>
                <a:latin typeface="Calibri" panose="020F0502020204030204" pitchFamily="34" charset="0"/>
                <a:cs typeface="Arial" pitchFamily="34" charset="0"/>
              </a:rPr>
              <a:t>date</a:t>
            </a:r>
            <a:endParaRPr lang="en-US" sz="5062" b="1" dirty="0">
              <a:solidFill>
                <a:schemeClr val="bg1"/>
              </a:solidFill>
              <a:latin typeface="Calibri" panose="020F0502020204030204" pitchFamily="34" charset="0"/>
              <a:cs typeface="Arial" pitchFamily="34" charset="0"/>
              <a:sym typeface="Arial" charset="0"/>
            </a:endParaRPr>
          </a:p>
        </p:txBody>
      </p:sp>
      <p:sp>
        <p:nvSpPr>
          <p:cNvPr id="4099" name="Rectangle 2"/>
          <p:cNvSpPr>
            <a:spLocks noGrp="1" noChangeArrowheads="1"/>
          </p:cNvSpPr>
          <p:nvPr>
            <p:ph type="body" idx="1"/>
          </p:nvPr>
        </p:nvSpPr>
        <p:spPr>
          <a:xfrm>
            <a:off x="669727" y="1687711"/>
            <a:ext cx="7972989" cy="4549601"/>
          </a:xfrm>
        </p:spPr>
        <p:txBody>
          <a:bodyPr/>
          <a:lstStyle/>
          <a:p>
            <a:pPr eaLnBrk="1" hangingPunct="1">
              <a:spcBef>
                <a:spcPct val="0"/>
              </a:spcBef>
            </a:pPr>
            <a:r>
              <a:rPr lang="en-US" sz="2000" dirty="0" smtClean="0"/>
              <a:t>Clusters, based on diverse partners and regional strengths</a:t>
            </a:r>
          </a:p>
          <a:p>
            <a:pPr lvl="1">
              <a:spcBef>
                <a:spcPct val="0"/>
              </a:spcBef>
            </a:pPr>
            <a:r>
              <a:rPr lang="en-US" sz="2000" dirty="0" smtClean="0"/>
              <a:t>U Groningen/University Hospital + 4 Universities of Applied Sciences</a:t>
            </a:r>
          </a:p>
          <a:p>
            <a:pPr>
              <a:spcBef>
                <a:spcPct val="0"/>
              </a:spcBef>
            </a:pPr>
            <a:r>
              <a:rPr lang="en-US" sz="2000" dirty="0" smtClean="0"/>
              <a:t>5 economic/research areas: Water technology; Sensor technology; Healthy Ageing; Energy; Agri-Business</a:t>
            </a:r>
            <a:endParaRPr lang="en-US" sz="2000" dirty="0"/>
          </a:p>
          <a:p>
            <a:pPr eaLnBrk="1" hangingPunct="1">
              <a:spcBef>
                <a:spcPct val="0"/>
              </a:spcBef>
            </a:pPr>
            <a:r>
              <a:rPr lang="en-US" sz="2000" dirty="0" smtClean="0"/>
              <a:t>Measuring success and impact</a:t>
            </a:r>
          </a:p>
          <a:p>
            <a:pPr lvl="1">
              <a:spcBef>
                <a:spcPct val="0"/>
              </a:spcBef>
            </a:pPr>
            <a:r>
              <a:rPr lang="en-US" sz="2000" dirty="0" smtClean="0"/>
              <a:t>R&amp;D spend; (un)employment rates, venture capital, patents, etc.</a:t>
            </a:r>
          </a:p>
          <a:p>
            <a:pPr lvl="1">
              <a:spcBef>
                <a:spcPct val="0"/>
              </a:spcBef>
            </a:pPr>
            <a:r>
              <a:rPr lang="en-US" sz="2000" dirty="0" smtClean="0"/>
              <a:t>Valorisation: SMEs working with knowledge institute, PPP, output indicators, </a:t>
            </a:r>
          </a:p>
          <a:p>
            <a:pPr>
              <a:spcBef>
                <a:spcPct val="0"/>
              </a:spcBef>
            </a:pPr>
            <a:r>
              <a:rPr lang="en-US" sz="2000" dirty="0" smtClean="0"/>
              <a:t>What is not (always) working: </a:t>
            </a:r>
          </a:p>
          <a:p>
            <a:pPr lvl="1">
              <a:spcBef>
                <a:spcPct val="0"/>
              </a:spcBef>
            </a:pPr>
            <a:r>
              <a:rPr lang="en-US" sz="2000" dirty="0" smtClean="0"/>
              <a:t>Tensions between </a:t>
            </a:r>
            <a:r>
              <a:rPr lang="en-US" sz="2000" dirty="0"/>
              <a:t>Provincial authorities</a:t>
            </a:r>
          </a:p>
          <a:p>
            <a:pPr lvl="1">
              <a:spcBef>
                <a:spcPct val="0"/>
              </a:spcBef>
            </a:pPr>
            <a:r>
              <a:rPr lang="en-US" sz="2000" dirty="0"/>
              <a:t>National versus regional goals</a:t>
            </a:r>
          </a:p>
          <a:p>
            <a:pPr lvl="1">
              <a:spcBef>
                <a:spcPct val="0"/>
              </a:spcBef>
            </a:pPr>
            <a:r>
              <a:rPr lang="en-US" sz="2000" dirty="0"/>
              <a:t>Societal themes not always recognized by scientists</a:t>
            </a:r>
          </a:p>
          <a:p>
            <a:pPr lvl="1">
              <a:spcBef>
                <a:spcPct val="0"/>
              </a:spcBef>
            </a:pPr>
            <a:r>
              <a:rPr lang="en-US" sz="2000" dirty="0"/>
              <a:t>Top down and bottom up </a:t>
            </a:r>
            <a:r>
              <a:rPr lang="en-US" sz="2000" dirty="0" smtClean="0"/>
              <a:t>approach</a:t>
            </a:r>
            <a:endParaRPr lang="en-US" sz="2000" dirty="0"/>
          </a:p>
        </p:txBody>
      </p:sp>
      <p:sp>
        <p:nvSpPr>
          <p:cNvPr id="4100" name="Line 3"/>
          <p:cNvSpPr>
            <a:spLocks noChangeShapeType="1"/>
          </p:cNvSpPr>
          <p:nvPr/>
        </p:nvSpPr>
        <p:spPr bwMode="auto">
          <a:xfrm rot="10800000" flipH="1">
            <a:off x="677435" y="1340768"/>
            <a:ext cx="7965281" cy="1116"/>
          </a:xfrm>
          <a:prstGeom prst="line">
            <a:avLst/>
          </a:prstGeom>
          <a:noFill/>
          <a:ln w="25400">
            <a:solidFill>
              <a:srgbClr val="FFFEFE"/>
            </a:solidFill>
            <a:miter lim="800000"/>
            <a:headEnd/>
            <a:tailEnd/>
          </a:ln>
        </p:spPr>
        <p:txBody>
          <a:bodyPr lIns="0" tIns="0" rIns="0" bIns="0"/>
          <a:lstStyle/>
          <a:p>
            <a:endParaRPr lang="en-IE" dirty="0"/>
          </a:p>
        </p:txBody>
      </p:sp>
    </p:spTree>
    <p:extLst>
      <p:ext uri="{BB962C8B-B14F-4D97-AF65-F5344CB8AC3E}">
        <p14:creationId xmlns:p14="http://schemas.microsoft.com/office/powerpoint/2010/main" val="1302673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800" dirty="0">
                <a:solidFill>
                  <a:srgbClr val="002060"/>
                </a:solidFill>
              </a:rPr>
              <a:t>Värmland Strategy (RDP</a:t>
            </a:r>
            <a:r>
              <a:rPr lang="en-GB" sz="3800" dirty="0" smtClean="0">
                <a:solidFill>
                  <a:srgbClr val="002060"/>
                </a:solidFill>
              </a:rPr>
              <a:t>), Sweden</a:t>
            </a:r>
            <a:endParaRPr lang="en-US" sz="3800" dirty="0">
              <a:solidFill>
                <a:srgbClr val="002060"/>
              </a:solidFill>
            </a:endParaRPr>
          </a:p>
        </p:txBody>
      </p:sp>
      <p:pic>
        <p:nvPicPr>
          <p:cNvPr id="5" name="Picture 4"/>
          <p:cNvPicPr>
            <a:picLocks noChangeAspect="1"/>
          </p:cNvPicPr>
          <p:nvPr/>
        </p:nvPicPr>
        <p:blipFill>
          <a:blip r:embed="rId3"/>
          <a:stretch>
            <a:fillRect/>
          </a:stretch>
        </p:blipFill>
        <p:spPr>
          <a:xfrm>
            <a:off x="323528" y="1574800"/>
            <a:ext cx="8496944" cy="5166568"/>
          </a:xfrm>
          <a:prstGeom prst="rect">
            <a:avLst/>
          </a:prstGeom>
        </p:spPr>
      </p:pic>
    </p:spTree>
    <p:extLst>
      <p:ext uri="{BB962C8B-B14F-4D97-AF65-F5344CB8AC3E}">
        <p14:creationId xmlns:p14="http://schemas.microsoft.com/office/powerpoint/2010/main" val="8665728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800" dirty="0">
                <a:solidFill>
                  <a:srgbClr val="002060"/>
                </a:solidFill>
              </a:rPr>
              <a:t>North Carolina Research Triangle, US</a:t>
            </a:r>
            <a:endParaRPr lang="en-IE" sz="3800" dirty="0"/>
          </a:p>
        </p:txBody>
      </p:sp>
      <p:pic>
        <p:nvPicPr>
          <p:cNvPr id="6" name="Picture 5"/>
          <p:cNvPicPr>
            <a:picLocks noChangeAspect="1"/>
          </p:cNvPicPr>
          <p:nvPr/>
        </p:nvPicPr>
        <p:blipFill>
          <a:blip r:embed="rId3"/>
          <a:stretch>
            <a:fillRect/>
          </a:stretch>
        </p:blipFill>
        <p:spPr>
          <a:xfrm>
            <a:off x="0" y="1417637"/>
            <a:ext cx="9144000" cy="5440363"/>
          </a:xfrm>
          <a:prstGeom prst="rect">
            <a:avLst/>
          </a:prstGeom>
        </p:spPr>
      </p:pic>
    </p:spTree>
    <p:extLst>
      <p:ext uri="{BB962C8B-B14F-4D97-AF65-F5344CB8AC3E}">
        <p14:creationId xmlns:p14="http://schemas.microsoft.com/office/powerpoint/2010/main" val="2428441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Lessons from Brexit</a:t>
            </a:r>
            <a:endParaRPr lang="en-IE" sz="3800" dirty="0">
              <a:solidFill>
                <a:srgbClr val="002060"/>
              </a:solidFill>
            </a:endParaRPr>
          </a:p>
        </p:txBody>
      </p:sp>
      <p:sp>
        <p:nvSpPr>
          <p:cNvPr id="3" name="Content Placeholder 2"/>
          <p:cNvSpPr>
            <a:spLocks noGrp="1"/>
          </p:cNvSpPr>
          <p:nvPr>
            <p:ph idx="1"/>
          </p:nvPr>
        </p:nvSpPr>
        <p:spPr/>
        <p:txBody>
          <a:bodyPr/>
          <a:lstStyle/>
          <a:p>
            <a:pPr marL="0" indent="0">
              <a:buNone/>
            </a:pPr>
            <a:r>
              <a:rPr lang="en-IE" sz="2000" dirty="0"/>
              <a:t>Key lesson </a:t>
            </a:r>
            <a:r>
              <a:rPr lang="en-IE" sz="2000" dirty="0" smtClean="0"/>
              <a:t>was </a:t>
            </a:r>
            <a:r>
              <a:rPr lang="en-IE" sz="2000" dirty="0"/>
              <a:t>extent to which education was a factor. </a:t>
            </a:r>
            <a:r>
              <a:rPr lang="en-IE" sz="2000" dirty="0" smtClean="0"/>
              <a:t>Universities </a:t>
            </a:r>
            <a:r>
              <a:rPr lang="en-IE" sz="2000" dirty="0"/>
              <a:t>voted </a:t>
            </a:r>
            <a:r>
              <a:rPr lang="en-IE" sz="2000" dirty="0" smtClean="0"/>
              <a:t>“Remain” </a:t>
            </a:r>
            <a:r>
              <a:rPr lang="en-IE" sz="2000" dirty="0"/>
              <a:t>while environs voted </a:t>
            </a:r>
            <a:r>
              <a:rPr lang="en-IE" sz="2000" dirty="0" smtClean="0"/>
              <a:t>“Leave”:</a:t>
            </a:r>
            <a:endParaRPr lang="en-IE" sz="2000" dirty="0"/>
          </a:p>
          <a:p>
            <a:pPr lvl="0"/>
            <a:r>
              <a:rPr lang="en-GB" sz="2000" dirty="0"/>
              <a:t>15 of 20 local authority areas with the lowest level of educational attainment voted to Leave while all 20 of those with the highest levels voted to </a:t>
            </a:r>
            <a:r>
              <a:rPr lang="en-GB" sz="2000" dirty="0" smtClean="0"/>
              <a:t>Remain.</a:t>
            </a:r>
            <a:endParaRPr lang="en-US" sz="2000" dirty="0"/>
          </a:p>
          <a:p>
            <a:pPr lvl="0"/>
            <a:r>
              <a:rPr lang="en-GB" sz="2000" dirty="0"/>
              <a:t>Support for Remain ranged from 18% of those with no formal education, 28% with primary education; 36% with secondary education; 57% among with those with a degree; 64% of those with a postgraduate qualification to 81% of those currently in full time </a:t>
            </a:r>
            <a:r>
              <a:rPr lang="en-GB" sz="2000" dirty="0" smtClean="0"/>
              <a:t>education.</a:t>
            </a:r>
            <a:endParaRPr lang="en-US" sz="2000" dirty="0"/>
          </a:p>
          <a:p>
            <a:r>
              <a:rPr lang="en-GB" sz="2000" dirty="0"/>
              <a:t>The Leave vote was </a:t>
            </a:r>
            <a:r>
              <a:rPr lang="en-GB" sz="2000" dirty="0" smtClean="0"/>
              <a:t>30% </a:t>
            </a:r>
            <a:r>
              <a:rPr lang="en-GB" sz="2000" dirty="0"/>
              <a:t>points higher among those with only GCSEs compared to those with a degree</a:t>
            </a:r>
            <a:r>
              <a:rPr lang="en-US" sz="2000" dirty="0"/>
              <a:t>.</a:t>
            </a:r>
            <a:endParaRPr lang="en-IE" sz="2000" dirty="0"/>
          </a:p>
        </p:txBody>
      </p:sp>
    </p:spTree>
    <p:extLst>
      <p:ext uri="{BB962C8B-B14F-4D97-AF65-F5344CB8AC3E}">
        <p14:creationId xmlns:p14="http://schemas.microsoft.com/office/powerpoint/2010/main" val="10088764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title"/>
          </p:nvPr>
        </p:nvSpPr>
        <p:spPr>
          <a:xfrm>
            <a:off x="457200" y="274638"/>
            <a:ext cx="8229600" cy="758825"/>
          </a:xfrm>
        </p:spPr>
        <p:txBody>
          <a:bodyPr/>
          <a:lstStyle/>
          <a:p>
            <a:pPr eaLnBrk="1" hangingPunct="1"/>
            <a:r>
              <a:rPr lang="en-US" altLang="en-US" sz="3800" dirty="0">
                <a:solidFill>
                  <a:srgbClr val="002060"/>
                </a:solidFill>
                <a:ea typeface="ＭＳ Ｐゴシック" charset="-128"/>
              </a:rPr>
              <a:t>Tampa Bay: Regional Economic Vision</a:t>
            </a:r>
          </a:p>
        </p:txBody>
      </p:sp>
      <p:sp>
        <p:nvSpPr>
          <p:cNvPr id="5" name="Rectangle 4"/>
          <p:cNvSpPr/>
          <p:nvPr/>
        </p:nvSpPr>
        <p:spPr>
          <a:xfrm>
            <a:off x="6110288" y="3090863"/>
            <a:ext cx="1189037" cy="1066800"/>
          </a:xfrm>
          <a:prstGeom prst="rect">
            <a:avLst/>
          </a:prstGeom>
          <a:solidFill>
            <a:srgbClr val="F7964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Promote business opportunities in marine, medical, defense/aerosp.</a:t>
            </a:r>
          </a:p>
        </p:txBody>
      </p:sp>
      <p:sp>
        <p:nvSpPr>
          <p:cNvPr id="6" name="Rectangle 5"/>
          <p:cNvSpPr/>
          <p:nvPr/>
        </p:nvSpPr>
        <p:spPr>
          <a:xfrm>
            <a:off x="1793875" y="3090863"/>
            <a:ext cx="1189038" cy="1066800"/>
          </a:xfrm>
          <a:prstGeom prst="rect">
            <a:avLst/>
          </a:prstGeom>
          <a:solidFill>
            <a:schemeClr val="accent6">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Establish human performance &amp; senior health research network &amp; forum</a:t>
            </a:r>
          </a:p>
        </p:txBody>
      </p:sp>
      <p:sp>
        <p:nvSpPr>
          <p:cNvPr id="7" name="Rectangle 6"/>
          <p:cNvSpPr/>
          <p:nvPr/>
        </p:nvSpPr>
        <p:spPr>
          <a:xfrm>
            <a:off x="2433638" y="5529263"/>
            <a:ext cx="1006475" cy="1066800"/>
          </a:xfrm>
          <a:prstGeom prst="rect">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Support &amp; expand business process outsourcing</a:t>
            </a:r>
          </a:p>
        </p:txBody>
      </p:sp>
      <p:sp>
        <p:nvSpPr>
          <p:cNvPr id="8" name="Rectangle 7"/>
          <p:cNvSpPr/>
          <p:nvPr/>
        </p:nvSpPr>
        <p:spPr>
          <a:xfrm>
            <a:off x="5653088" y="5529263"/>
            <a:ext cx="1004887" cy="1066800"/>
          </a:xfrm>
          <a:prstGeom prst="rect">
            <a:avLst/>
          </a:prstGeom>
          <a:solidFill>
            <a:srgbClr val="9AD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Expand inland aquaculture</a:t>
            </a:r>
          </a:p>
        </p:txBody>
      </p:sp>
      <p:sp>
        <p:nvSpPr>
          <p:cNvPr id="9" name="Rounded Rectangle 8"/>
          <p:cNvSpPr/>
          <p:nvPr/>
        </p:nvSpPr>
        <p:spPr>
          <a:xfrm>
            <a:off x="87313" y="4767263"/>
            <a:ext cx="3429000" cy="2032000"/>
          </a:xfrm>
          <a:prstGeom prst="roundRect">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p:txBody>
      </p:sp>
      <p:sp>
        <p:nvSpPr>
          <p:cNvPr id="10" name="Rounded Rectangle 9"/>
          <p:cNvSpPr/>
          <p:nvPr/>
        </p:nvSpPr>
        <p:spPr>
          <a:xfrm>
            <a:off x="87313" y="2328863"/>
            <a:ext cx="3429000" cy="2032000"/>
          </a:xfrm>
          <a:prstGeom prst="round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p:txBody>
      </p:sp>
      <p:sp>
        <p:nvSpPr>
          <p:cNvPr id="11" name="Rounded Rectangle 10"/>
          <p:cNvSpPr/>
          <p:nvPr/>
        </p:nvSpPr>
        <p:spPr>
          <a:xfrm>
            <a:off x="5570538" y="2355850"/>
            <a:ext cx="3432175" cy="2030413"/>
          </a:xfrm>
          <a:prstGeom prst="roundRect">
            <a:avLst/>
          </a:prstGeom>
          <a:no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p:txBody>
      </p:sp>
      <p:sp>
        <p:nvSpPr>
          <p:cNvPr id="12" name="Rounded Rectangle 11"/>
          <p:cNvSpPr/>
          <p:nvPr/>
        </p:nvSpPr>
        <p:spPr>
          <a:xfrm>
            <a:off x="5570538" y="4794250"/>
            <a:ext cx="3432175" cy="2030413"/>
          </a:xfrm>
          <a:prstGeom prst="roundRect">
            <a:avLst/>
          </a:prstGeom>
          <a:noFill/>
          <a:ln>
            <a:solidFill>
              <a:srgbClr val="9AD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p:txBody>
      </p:sp>
      <p:sp>
        <p:nvSpPr>
          <p:cNvPr id="13" name="Pie 12"/>
          <p:cNvSpPr/>
          <p:nvPr/>
        </p:nvSpPr>
        <p:spPr>
          <a:xfrm rot="10800000">
            <a:off x="4537075" y="4564063"/>
            <a:ext cx="1646238" cy="1646237"/>
          </a:xfrm>
          <a:prstGeom prst="pieWedge">
            <a:avLst/>
          </a:prstGeom>
          <a:solidFill>
            <a:srgbClr val="9AD000"/>
          </a:solidFill>
        </p:spPr>
        <p:style>
          <a:lnRef idx="2">
            <a:schemeClr val="lt1">
              <a:hueOff val="0"/>
              <a:satOff val="0"/>
              <a:lumOff val="0"/>
              <a:alphaOff val="0"/>
            </a:schemeClr>
          </a:lnRef>
          <a:fillRef idx="1">
            <a:schemeClr val="accent5">
              <a:hueOff val="-6622584"/>
              <a:satOff val="26541"/>
              <a:lumOff val="5752"/>
              <a:alphaOff val="0"/>
            </a:schemeClr>
          </a:fillRef>
          <a:effectRef idx="0">
            <a:schemeClr val="accent5">
              <a:hueOff val="-6622584"/>
              <a:satOff val="26541"/>
              <a:lumOff val="5752"/>
              <a:alphaOff val="0"/>
            </a:schemeClr>
          </a:effectRef>
          <a:fontRef idx="minor">
            <a:schemeClr val="lt1"/>
          </a:fontRef>
        </p:style>
      </p:sp>
      <p:sp>
        <p:nvSpPr>
          <p:cNvPr id="14" name="Pie 13"/>
          <p:cNvSpPr/>
          <p:nvPr/>
        </p:nvSpPr>
        <p:spPr>
          <a:xfrm>
            <a:off x="2830513" y="2862263"/>
            <a:ext cx="1646237" cy="1646237"/>
          </a:xfrm>
          <a:prstGeom prst="pieWedge">
            <a:avLst/>
          </a:prstGeom>
          <a:solidFill>
            <a:schemeClr val="accent6">
              <a:lumMod val="50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a:lstStyle/>
          <a:p>
            <a:pPr>
              <a:defRPr/>
            </a:pPr>
            <a:endParaRPr lang="en-US" dirty="0"/>
          </a:p>
        </p:txBody>
      </p:sp>
      <p:sp>
        <p:nvSpPr>
          <p:cNvPr id="15" name="Pie 4"/>
          <p:cNvSpPr/>
          <p:nvPr/>
        </p:nvSpPr>
        <p:spPr>
          <a:xfrm>
            <a:off x="3287713" y="3167063"/>
            <a:ext cx="1143000" cy="1092200"/>
          </a:xfrm>
          <a:prstGeom prst="rect">
            <a:avLst/>
          </a:prstGeom>
          <a:noFill/>
        </p:spPr>
        <p:style>
          <a:lnRef idx="0">
            <a:scrgbClr r="0" g="0" b="0"/>
          </a:lnRef>
          <a:fillRef idx="0">
            <a:scrgbClr r="0" g="0" b="0"/>
          </a:fillRef>
          <a:effectRef idx="0">
            <a:scrgbClr r="0" g="0" b="0"/>
          </a:effectRef>
          <a:fontRef idx="minor">
            <a:schemeClr val="lt1"/>
          </a:fontRef>
        </p:style>
        <p:txBody>
          <a:bodyPr lIns="78232" tIns="78232" rIns="78232" bIns="78232" spcCol="1270" anchor="ctr"/>
          <a:lstStyle/>
          <a:p>
            <a:pPr algn="ctr">
              <a:defRPr/>
            </a:pPr>
            <a:r>
              <a:rPr lang="en-US" sz="1000" dirty="0">
                <a:solidFill>
                  <a:schemeClr val="bg1"/>
                </a:solidFill>
              </a:rPr>
              <a:t>Become a recognized center of excellence for targeted areas of applied biomedical research</a:t>
            </a:r>
          </a:p>
        </p:txBody>
      </p:sp>
      <p:sp>
        <p:nvSpPr>
          <p:cNvPr id="16" name="Pie 15"/>
          <p:cNvSpPr/>
          <p:nvPr/>
        </p:nvSpPr>
        <p:spPr>
          <a:xfrm rot="5400000">
            <a:off x="4537869" y="2863056"/>
            <a:ext cx="1644650" cy="1646238"/>
          </a:xfrm>
          <a:prstGeom prst="pieWedge">
            <a:avLst/>
          </a:prstGeom>
          <a:solidFill>
            <a:srgbClr val="F79646"/>
          </a:solidFill>
        </p:spPr>
        <p:style>
          <a:lnRef idx="2">
            <a:schemeClr val="lt1">
              <a:hueOff val="0"/>
              <a:satOff val="0"/>
              <a:lumOff val="0"/>
              <a:alphaOff val="0"/>
            </a:schemeClr>
          </a:lnRef>
          <a:fillRef idx="1">
            <a:schemeClr val="accent5">
              <a:hueOff val="-3311292"/>
              <a:satOff val="13270"/>
              <a:lumOff val="2876"/>
              <a:alphaOff val="0"/>
            </a:schemeClr>
          </a:fillRef>
          <a:effectRef idx="0">
            <a:schemeClr val="accent5">
              <a:hueOff val="-3311292"/>
              <a:satOff val="13270"/>
              <a:lumOff val="2876"/>
              <a:alphaOff val="0"/>
            </a:schemeClr>
          </a:effectRef>
          <a:fontRef idx="minor">
            <a:schemeClr val="lt1"/>
          </a:fontRef>
        </p:style>
      </p:sp>
      <p:sp>
        <p:nvSpPr>
          <p:cNvPr id="17" name="Pie 4"/>
          <p:cNvSpPr/>
          <p:nvPr/>
        </p:nvSpPr>
        <p:spPr>
          <a:xfrm>
            <a:off x="4430713" y="3116263"/>
            <a:ext cx="1447800" cy="1143000"/>
          </a:xfrm>
          <a:prstGeom prst="rect">
            <a:avLst/>
          </a:prstGeom>
          <a:noFill/>
        </p:spPr>
        <p:style>
          <a:lnRef idx="0">
            <a:scrgbClr r="0" g="0" b="0"/>
          </a:lnRef>
          <a:fillRef idx="0">
            <a:scrgbClr r="0" g="0" b="0"/>
          </a:fillRef>
          <a:effectRef idx="0">
            <a:scrgbClr r="0" g="0" b="0"/>
          </a:effectRef>
          <a:fontRef idx="minor">
            <a:schemeClr val="lt1"/>
          </a:fontRef>
        </p:style>
        <p:txBody>
          <a:bodyPr lIns="78232" tIns="78232" rIns="78232" bIns="78232" spcCol="1270" anchor="ctr"/>
          <a:lstStyle/>
          <a:p>
            <a:pPr algn="ctr" defTabSz="466725">
              <a:defRPr/>
            </a:pPr>
            <a:r>
              <a:rPr lang="en-US" sz="1000" dirty="0">
                <a:solidFill>
                  <a:schemeClr val="tx1"/>
                </a:solidFill>
              </a:rPr>
              <a:t>Become a</a:t>
            </a:r>
          </a:p>
          <a:p>
            <a:pPr algn="ctr" defTabSz="466725">
              <a:defRPr/>
            </a:pPr>
            <a:r>
              <a:rPr lang="en-US" sz="1000" dirty="0">
                <a:solidFill>
                  <a:schemeClr val="tx1"/>
                </a:solidFill>
              </a:rPr>
              <a:t>research &amp; commercialization leader for key electronics &amp; instruments technologies &amp; niches</a:t>
            </a:r>
            <a:endParaRPr lang="en-US" sz="1000" dirty="0"/>
          </a:p>
        </p:txBody>
      </p:sp>
      <p:sp>
        <p:nvSpPr>
          <p:cNvPr id="18" name="Pie 17"/>
          <p:cNvSpPr/>
          <p:nvPr/>
        </p:nvSpPr>
        <p:spPr>
          <a:xfrm rot="16200000">
            <a:off x="2831307" y="4569619"/>
            <a:ext cx="1644650" cy="1646237"/>
          </a:xfrm>
          <a:prstGeom prst="pieWedge">
            <a:avLst/>
          </a:prstGeom>
          <a:solidFill>
            <a:schemeClr val="accent2">
              <a:lumMod val="50000"/>
            </a:schemeClr>
          </a:solidFill>
          <a:ln>
            <a:solidFill>
              <a:schemeClr val="lt1">
                <a:hueOff val="0"/>
                <a:satOff val="0"/>
                <a:lumOff val="0"/>
              </a:schemeClr>
            </a:solidFill>
          </a:ln>
        </p:spPr>
        <p:style>
          <a:lnRef idx="2">
            <a:schemeClr val="lt1">
              <a:hueOff val="0"/>
              <a:satOff val="0"/>
              <a:lumOff val="0"/>
              <a:alphaOff val="0"/>
            </a:schemeClr>
          </a:lnRef>
          <a:fillRef idx="1">
            <a:schemeClr val="accent5">
              <a:hueOff val="-9933876"/>
              <a:satOff val="39811"/>
              <a:lumOff val="8628"/>
              <a:alphaOff val="0"/>
            </a:schemeClr>
          </a:fillRef>
          <a:effectRef idx="0">
            <a:schemeClr val="accent5">
              <a:hueOff val="-9933876"/>
              <a:satOff val="39811"/>
              <a:lumOff val="8628"/>
              <a:alphaOff val="0"/>
            </a:schemeClr>
          </a:effectRef>
          <a:fontRef idx="minor">
            <a:schemeClr val="lt1"/>
          </a:fontRef>
        </p:style>
      </p:sp>
      <p:sp>
        <p:nvSpPr>
          <p:cNvPr id="19" name="Rounded Rectangle 18"/>
          <p:cNvSpPr/>
          <p:nvPr/>
        </p:nvSpPr>
        <p:spPr>
          <a:xfrm>
            <a:off x="3211513" y="4310063"/>
            <a:ext cx="2667000" cy="457200"/>
          </a:xfrm>
          <a:prstGeom prst="roundRect">
            <a:avLst/>
          </a:prstGeom>
          <a:solidFill>
            <a:schemeClr val="bg1"/>
          </a:solidFill>
          <a:ln>
            <a:solidFill>
              <a:srgbClr val="112A5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solidFill>
                  <a:schemeClr val="tx1"/>
                </a:solidFill>
              </a:rPr>
              <a:t>Grow &amp; Diversify the Tampa Bay Regional Economy</a:t>
            </a:r>
          </a:p>
        </p:txBody>
      </p:sp>
      <p:sp>
        <p:nvSpPr>
          <p:cNvPr id="20" name="Rounded Rectangle 19"/>
          <p:cNvSpPr/>
          <p:nvPr/>
        </p:nvSpPr>
        <p:spPr>
          <a:xfrm>
            <a:off x="87313" y="1262063"/>
            <a:ext cx="8915400" cy="942975"/>
          </a:xfrm>
          <a:prstGeom prst="roundRect">
            <a:avLst/>
          </a:prstGeom>
          <a:noFill/>
          <a:ln>
            <a:solidFill>
              <a:srgbClr val="112A5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chemeClr val="tx1"/>
                </a:solidFill>
              </a:rPr>
              <a:t>Foundational Initiatives</a:t>
            </a: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p:txBody>
      </p:sp>
      <p:sp>
        <p:nvSpPr>
          <p:cNvPr id="21" name="Rectangle 20"/>
          <p:cNvSpPr/>
          <p:nvPr/>
        </p:nvSpPr>
        <p:spPr>
          <a:xfrm>
            <a:off x="6777038" y="5529263"/>
            <a:ext cx="1006475" cy="1066800"/>
          </a:xfrm>
          <a:prstGeom prst="rect">
            <a:avLst/>
          </a:prstGeom>
          <a:solidFill>
            <a:srgbClr val="9AD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Expand algae-based &amp; other biofuels</a:t>
            </a:r>
          </a:p>
        </p:txBody>
      </p:sp>
      <p:sp>
        <p:nvSpPr>
          <p:cNvPr id="22" name="Rectangle 21"/>
          <p:cNvSpPr/>
          <p:nvPr/>
        </p:nvSpPr>
        <p:spPr>
          <a:xfrm>
            <a:off x="7920038" y="5529263"/>
            <a:ext cx="1006475" cy="1066800"/>
          </a:xfrm>
          <a:prstGeom prst="rect">
            <a:avLst/>
          </a:prstGeom>
          <a:solidFill>
            <a:srgbClr val="9AD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Promote energy efficiency &amp; conservation</a:t>
            </a:r>
          </a:p>
        </p:txBody>
      </p:sp>
      <p:sp>
        <p:nvSpPr>
          <p:cNvPr id="23" name="Oval 22"/>
          <p:cNvSpPr/>
          <p:nvPr/>
        </p:nvSpPr>
        <p:spPr>
          <a:xfrm>
            <a:off x="8697913" y="5376863"/>
            <a:ext cx="274637"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13</a:t>
            </a:r>
          </a:p>
        </p:txBody>
      </p:sp>
      <p:sp>
        <p:nvSpPr>
          <p:cNvPr id="24" name="Oval 23"/>
          <p:cNvSpPr/>
          <p:nvPr/>
        </p:nvSpPr>
        <p:spPr>
          <a:xfrm>
            <a:off x="7554913" y="5376863"/>
            <a:ext cx="274637"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12</a:t>
            </a:r>
          </a:p>
        </p:txBody>
      </p:sp>
      <p:sp>
        <p:nvSpPr>
          <p:cNvPr id="25" name="Oval 24"/>
          <p:cNvSpPr/>
          <p:nvPr/>
        </p:nvSpPr>
        <p:spPr>
          <a:xfrm>
            <a:off x="6442075" y="5376863"/>
            <a:ext cx="274638"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11</a:t>
            </a:r>
          </a:p>
        </p:txBody>
      </p:sp>
      <p:sp>
        <p:nvSpPr>
          <p:cNvPr id="26" name="Rectangle 25"/>
          <p:cNvSpPr/>
          <p:nvPr/>
        </p:nvSpPr>
        <p:spPr>
          <a:xfrm>
            <a:off x="166688" y="5529263"/>
            <a:ext cx="1004887" cy="1066800"/>
          </a:xfrm>
          <a:prstGeom prst="rect">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Recruit &amp; expand shared services organizations</a:t>
            </a:r>
          </a:p>
        </p:txBody>
      </p:sp>
      <p:sp>
        <p:nvSpPr>
          <p:cNvPr id="27" name="Rectangle 26"/>
          <p:cNvSpPr/>
          <p:nvPr/>
        </p:nvSpPr>
        <p:spPr>
          <a:xfrm>
            <a:off x="1290638" y="5529263"/>
            <a:ext cx="1006475" cy="1066800"/>
          </a:xfrm>
          <a:prstGeom prst="rect">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Expand financial mgmt. &amp; transactions processing</a:t>
            </a:r>
          </a:p>
        </p:txBody>
      </p:sp>
      <p:sp>
        <p:nvSpPr>
          <p:cNvPr id="28" name="Oval 27"/>
          <p:cNvSpPr/>
          <p:nvPr/>
        </p:nvSpPr>
        <p:spPr>
          <a:xfrm>
            <a:off x="2327275" y="5376863"/>
            <a:ext cx="274638"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10</a:t>
            </a:r>
          </a:p>
        </p:txBody>
      </p:sp>
      <p:sp>
        <p:nvSpPr>
          <p:cNvPr id="29" name="Oval 28"/>
          <p:cNvSpPr/>
          <p:nvPr/>
        </p:nvSpPr>
        <p:spPr>
          <a:xfrm>
            <a:off x="1230313" y="5376863"/>
            <a:ext cx="274637"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9</a:t>
            </a:r>
          </a:p>
        </p:txBody>
      </p:sp>
      <p:sp>
        <p:nvSpPr>
          <p:cNvPr id="30" name="Oval 29"/>
          <p:cNvSpPr/>
          <p:nvPr/>
        </p:nvSpPr>
        <p:spPr>
          <a:xfrm>
            <a:off x="87313" y="5376863"/>
            <a:ext cx="274637"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8</a:t>
            </a:r>
          </a:p>
        </p:txBody>
      </p:sp>
      <p:sp>
        <p:nvSpPr>
          <p:cNvPr id="18461" name="TextBox 30"/>
          <p:cNvSpPr txBox="1">
            <a:spLocks noChangeArrowheads="1"/>
          </p:cNvSpPr>
          <p:nvPr/>
        </p:nvSpPr>
        <p:spPr bwMode="auto">
          <a:xfrm>
            <a:off x="163513" y="4843463"/>
            <a:ext cx="282575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r>
              <a:rPr lang="en-US" altLang="en-US" sz="1400" b="1" dirty="0">
                <a:latin typeface="Arial" charset="0"/>
              </a:rPr>
              <a:t>Business, Financial, &amp; Data Services</a:t>
            </a:r>
          </a:p>
          <a:p>
            <a:pPr algn="ctr" eaLnBrk="1" hangingPunct="1">
              <a:spcBef>
                <a:spcPct val="0"/>
              </a:spcBef>
              <a:buFontTx/>
              <a:buNone/>
            </a:pPr>
            <a:r>
              <a:rPr lang="en-US" altLang="en-US" sz="1200" b="1" i="1" dirty="0">
                <a:latin typeface="Arial" charset="0"/>
              </a:rPr>
              <a:t>Strategic Initiatives</a:t>
            </a:r>
          </a:p>
        </p:txBody>
      </p:sp>
      <p:sp>
        <p:nvSpPr>
          <p:cNvPr id="18462" name="TextBox 31"/>
          <p:cNvSpPr txBox="1">
            <a:spLocks noChangeArrowheads="1"/>
          </p:cNvSpPr>
          <p:nvPr/>
        </p:nvSpPr>
        <p:spPr bwMode="auto">
          <a:xfrm>
            <a:off x="6097588" y="4843463"/>
            <a:ext cx="27527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r>
              <a:rPr lang="en-US" altLang="en-US" sz="1400" b="1" dirty="0">
                <a:latin typeface="Arial" charset="0"/>
              </a:rPr>
              <a:t>Marine &amp; Environmental Activities</a:t>
            </a:r>
          </a:p>
          <a:p>
            <a:pPr algn="ctr" eaLnBrk="1" hangingPunct="1">
              <a:spcBef>
                <a:spcPct val="0"/>
              </a:spcBef>
              <a:buFontTx/>
              <a:buNone/>
            </a:pPr>
            <a:r>
              <a:rPr lang="en-US" altLang="en-US" sz="1200" b="1" i="1" dirty="0">
                <a:latin typeface="Arial" charset="0"/>
              </a:rPr>
              <a:t>Strategic Initiatives</a:t>
            </a:r>
          </a:p>
        </p:txBody>
      </p:sp>
      <p:sp>
        <p:nvSpPr>
          <p:cNvPr id="33" name="Rectangle 32"/>
          <p:cNvSpPr/>
          <p:nvPr/>
        </p:nvSpPr>
        <p:spPr>
          <a:xfrm>
            <a:off x="7432675" y="3090863"/>
            <a:ext cx="1189038" cy="1066800"/>
          </a:xfrm>
          <a:prstGeom prst="rect">
            <a:avLst/>
          </a:prstGeom>
          <a:solidFill>
            <a:srgbClr val="F7964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Build research excellence in cross-industry devices &amp; technologies</a:t>
            </a:r>
          </a:p>
        </p:txBody>
      </p:sp>
      <p:sp>
        <p:nvSpPr>
          <p:cNvPr id="34" name="Oval 33"/>
          <p:cNvSpPr/>
          <p:nvPr/>
        </p:nvSpPr>
        <p:spPr>
          <a:xfrm>
            <a:off x="8423275" y="2938463"/>
            <a:ext cx="274638"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7</a:t>
            </a:r>
          </a:p>
        </p:txBody>
      </p:sp>
      <p:sp>
        <p:nvSpPr>
          <p:cNvPr id="35" name="Oval 34"/>
          <p:cNvSpPr/>
          <p:nvPr/>
        </p:nvSpPr>
        <p:spPr>
          <a:xfrm>
            <a:off x="7081838" y="2938463"/>
            <a:ext cx="274637"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6</a:t>
            </a:r>
          </a:p>
        </p:txBody>
      </p:sp>
      <p:sp>
        <p:nvSpPr>
          <p:cNvPr id="36" name="Rectangle 35"/>
          <p:cNvSpPr/>
          <p:nvPr/>
        </p:nvSpPr>
        <p:spPr>
          <a:xfrm>
            <a:off x="471488" y="3090863"/>
            <a:ext cx="1189037" cy="1066800"/>
          </a:xfrm>
          <a:prstGeom prst="rect">
            <a:avLst/>
          </a:prstGeom>
          <a:solidFill>
            <a:schemeClr val="accent6">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100" dirty="0">
                <a:solidFill>
                  <a:schemeClr val="tx1"/>
                </a:solidFill>
              </a:rPr>
              <a:t>Build capacity &amp; reputation for clinical trials</a:t>
            </a:r>
          </a:p>
        </p:txBody>
      </p:sp>
      <p:sp>
        <p:nvSpPr>
          <p:cNvPr id="37" name="Oval 36"/>
          <p:cNvSpPr/>
          <p:nvPr/>
        </p:nvSpPr>
        <p:spPr>
          <a:xfrm>
            <a:off x="1733550" y="2938463"/>
            <a:ext cx="273050"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5</a:t>
            </a:r>
          </a:p>
        </p:txBody>
      </p:sp>
      <p:sp>
        <p:nvSpPr>
          <p:cNvPr id="38" name="Oval 37"/>
          <p:cNvSpPr/>
          <p:nvPr/>
        </p:nvSpPr>
        <p:spPr>
          <a:xfrm>
            <a:off x="392113" y="2938463"/>
            <a:ext cx="274637"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4</a:t>
            </a:r>
          </a:p>
        </p:txBody>
      </p:sp>
      <p:sp>
        <p:nvSpPr>
          <p:cNvPr id="18469" name="TextBox 38"/>
          <p:cNvSpPr txBox="1">
            <a:spLocks noChangeArrowheads="1"/>
          </p:cNvSpPr>
          <p:nvPr/>
        </p:nvSpPr>
        <p:spPr bwMode="auto">
          <a:xfrm>
            <a:off x="200025" y="2405063"/>
            <a:ext cx="3240088"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r>
              <a:rPr lang="en-US" altLang="en-US" sz="1400" b="1" dirty="0">
                <a:latin typeface="Arial" charset="0"/>
              </a:rPr>
              <a:t>Applied Medicine &amp; Human Performance</a:t>
            </a:r>
          </a:p>
          <a:p>
            <a:pPr algn="ctr" eaLnBrk="1" hangingPunct="1">
              <a:spcBef>
                <a:spcPct val="0"/>
              </a:spcBef>
              <a:buFontTx/>
              <a:buNone/>
            </a:pPr>
            <a:r>
              <a:rPr lang="en-US" altLang="en-US" sz="1200" b="1" i="1" dirty="0">
                <a:latin typeface="Arial" charset="0"/>
              </a:rPr>
              <a:t>Strategic Initiatives</a:t>
            </a:r>
          </a:p>
        </p:txBody>
      </p:sp>
      <p:sp>
        <p:nvSpPr>
          <p:cNvPr id="18470" name="TextBox 39"/>
          <p:cNvSpPr txBox="1">
            <a:spLocks noChangeArrowheads="1"/>
          </p:cNvSpPr>
          <p:nvPr/>
        </p:nvSpPr>
        <p:spPr bwMode="auto">
          <a:xfrm>
            <a:off x="5878513" y="2405063"/>
            <a:ext cx="286861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algn="ctr" eaLnBrk="1" hangingPunct="1">
              <a:spcBef>
                <a:spcPct val="0"/>
              </a:spcBef>
              <a:buFontTx/>
              <a:buNone/>
            </a:pPr>
            <a:r>
              <a:rPr lang="en-US" altLang="en-US" sz="1400" b="1" dirty="0">
                <a:latin typeface="Arial" charset="0"/>
              </a:rPr>
              <a:t>High-Tech Electronics &amp; Instruments</a:t>
            </a:r>
          </a:p>
          <a:p>
            <a:pPr algn="ctr" eaLnBrk="1" hangingPunct="1">
              <a:spcBef>
                <a:spcPct val="0"/>
              </a:spcBef>
              <a:buFontTx/>
              <a:buNone/>
            </a:pPr>
            <a:r>
              <a:rPr lang="en-US" altLang="en-US" sz="1200" b="1" i="1" dirty="0">
                <a:latin typeface="Arial" charset="0"/>
              </a:rPr>
              <a:t>Strategic Initiatives</a:t>
            </a:r>
          </a:p>
        </p:txBody>
      </p:sp>
      <p:sp>
        <p:nvSpPr>
          <p:cNvPr id="41" name="Rectangle 40"/>
          <p:cNvSpPr/>
          <p:nvPr/>
        </p:nvSpPr>
        <p:spPr>
          <a:xfrm>
            <a:off x="319088" y="1414463"/>
            <a:ext cx="2452687" cy="609600"/>
          </a:xfrm>
          <a:prstGeom prst="rect">
            <a:avLst/>
          </a:prstGeom>
          <a:solidFill>
            <a:srgbClr val="112A5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4300">
              <a:defRPr/>
            </a:pPr>
            <a:r>
              <a:rPr lang="en-US" sz="1100" dirty="0">
                <a:solidFill>
                  <a:schemeClr val="tx1"/>
                </a:solidFill>
              </a:rPr>
              <a:t>Develop &amp; promote a renewed identity as an innovative, integrated regional economy</a:t>
            </a:r>
          </a:p>
        </p:txBody>
      </p:sp>
      <p:sp>
        <p:nvSpPr>
          <p:cNvPr id="42" name="Rectangle 41"/>
          <p:cNvSpPr/>
          <p:nvPr/>
        </p:nvSpPr>
        <p:spPr>
          <a:xfrm>
            <a:off x="3195638" y="1414463"/>
            <a:ext cx="2454275" cy="609600"/>
          </a:xfrm>
          <a:prstGeom prst="rect">
            <a:avLst/>
          </a:prstGeom>
          <a:solidFill>
            <a:srgbClr val="112A5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4300">
              <a:defRPr/>
            </a:pPr>
            <a:r>
              <a:rPr lang="en-US" sz="1100" dirty="0">
                <a:solidFill>
                  <a:schemeClr val="tx1"/>
                </a:solidFill>
              </a:rPr>
              <a:t>Build an innovation &amp; entrepreneurial ecosystem</a:t>
            </a:r>
          </a:p>
        </p:txBody>
      </p:sp>
      <p:sp>
        <p:nvSpPr>
          <p:cNvPr id="43" name="Rectangle 42"/>
          <p:cNvSpPr/>
          <p:nvPr/>
        </p:nvSpPr>
        <p:spPr>
          <a:xfrm>
            <a:off x="6472238" y="1414463"/>
            <a:ext cx="2454275" cy="609600"/>
          </a:xfrm>
          <a:prstGeom prst="rect">
            <a:avLst/>
          </a:prstGeom>
          <a:solidFill>
            <a:srgbClr val="112A5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4300">
              <a:defRPr/>
            </a:pPr>
            <a:r>
              <a:rPr lang="en-US" sz="1100" dirty="0">
                <a:solidFill>
                  <a:schemeClr val="tx1"/>
                </a:solidFill>
              </a:rPr>
              <a:t>Strengthen business retention &amp; expansion regionally</a:t>
            </a:r>
          </a:p>
        </p:txBody>
      </p:sp>
      <p:sp>
        <p:nvSpPr>
          <p:cNvPr id="44" name="Oval 43"/>
          <p:cNvSpPr/>
          <p:nvPr/>
        </p:nvSpPr>
        <p:spPr>
          <a:xfrm>
            <a:off x="6365875" y="1262063"/>
            <a:ext cx="274638"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3</a:t>
            </a:r>
          </a:p>
        </p:txBody>
      </p:sp>
      <p:sp>
        <p:nvSpPr>
          <p:cNvPr id="45" name="Oval 44"/>
          <p:cNvSpPr/>
          <p:nvPr/>
        </p:nvSpPr>
        <p:spPr>
          <a:xfrm>
            <a:off x="3135313" y="1262063"/>
            <a:ext cx="274637"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2</a:t>
            </a:r>
          </a:p>
        </p:txBody>
      </p:sp>
      <p:sp>
        <p:nvSpPr>
          <p:cNvPr id="46" name="Oval 45"/>
          <p:cNvSpPr/>
          <p:nvPr/>
        </p:nvSpPr>
        <p:spPr>
          <a:xfrm>
            <a:off x="239713" y="1262063"/>
            <a:ext cx="274637" cy="274637"/>
          </a:xfrm>
          <a:prstGeom prst="ellipse">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defRPr/>
            </a:pPr>
            <a:r>
              <a:rPr lang="en-US" sz="1000" b="1" dirty="0">
                <a:solidFill>
                  <a:schemeClr val="tx1"/>
                </a:solidFill>
              </a:rPr>
              <a:t>1</a:t>
            </a:r>
          </a:p>
        </p:txBody>
      </p:sp>
      <p:sp>
        <p:nvSpPr>
          <p:cNvPr id="47" name="Pie 4"/>
          <p:cNvSpPr/>
          <p:nvPr/>
        </p:nvSpPr>
        <p:spPr>
          <a:xfrm>
            <a:off x="3287713" y="4806950"/>
            <a:ext cx="1219200" cy="1027113"/>
          </a:xfrm>
          <a:prstGeom prst="rect">
            <a:avLst/>
          </a:prstGeom>
          <a:noFill/>
        </p:spPr>
        <p:style>
          <a:lnRef idx="0">
            <a:scrgbClr r="0" g="0" b="0"/>
          </a:lnRef>
          <a:fillRef idx="0">
            <a:scrgbClr r="0" g="0" b="0"/>
          </a:fillRef>
          <a:effectRef idx="0">
            <a:scrgbClr r="0" g="0" b="0"/>
          </a:effectRef>
          <a:fontRef idx="minor">
            <a:schemeClr val="lt1"/>
          </a:fontRef>
        </p:style>
        <p:txBody>
          <a:bodyPr lIns="78232" tIns="78232" rIns="78232" bIns="78232" spcCol="1270" anchor="ctr"/>
          <a:lstStyle/>
          <a:p>
            <a:pPr algn="ctr">
              <a:defRPr/>
            </a:pPr>
            <a:r>
              <a:rPr lang="en-US" sz="1000" dirty="0">
                <a:solidFill>
                  <a:schemeClr val="bg1"/>
                </a:solidFill>
              </a:rPr>
              <a:t>Serve as a national “go‐to” location for efficient, high-value,  &amp; client‐sensitive business, financial, &amp; data services</a:t>
            </a:r>
          </a:p>
        </p:txBody>
      </p:sp>
      <p:sp>
        <p:nvSpPr>
          <p:cNvPr id="48" name="Pie 4"/>
          <p:cNvSpPr/>
          <p:nvPr/>
        </p:nvSpPr>
        <p:spPr>
          <a:xfrm>
            <a:off x="4506913" y="4806950"/>
            <a:ext cx="1219200" cy="1143000"/>
          </a:xfrm>
          <a:prstGeom prst="rect">
            <a:avLst/>
          </a:prstGeom>
          <a:noFill/>
        </p:spPr>
        <p:style>
          <a:lnRef idx="0">
            <a:scrgbClr r="0" g="0" b="0"/>
          </a:lnRef>
          <a:fillRef idx="0">
            <a:scrgbClr r="0" g="0" b="0"/>
          </a:fillRef>
          <a:effectRef idx="0">
            <a:scrgbClr r="0" g="0" b="0"/>
          </a:effectRef>
          <a:fontRef idx="minor">
            <a:schemeClr val="lt1"/>
          </a:fontRef>
        </p:style>
        <p:txBody>
          <a:bodyPr lIns="78232" tIns="78232" rIns="78232" bIns="78232" spcCol="1270" anchor="ctr"/>
          <a:lstStyle/>
          <a:p>
            <a:pPr algn="ctr" defTabSz="466725">
              <a:defRPr/>
            </a:pPr>
            <a:r>
              <a:rPr lang="en-US" sz="1000" dirty="0">
                <a:solidFill>
                  <a:schemeClr val="tx1"/>
                </a:solidFill>
              </a:rPr>
              <a:t>Develop commercial applications</a:t>
            </a:r>
          </a:p>
          <a:p>
            <a:pPr algn="ctr" defTabSz="466725">
              <a:defRPr/>
            </a:pPr>
            <a:r>
              <a:rPr lang="en-US" sz="1000" dirty="0">
                <a:solidFill>
                  <a:schemeClr val="tx1"/>
                </a:solidFill>
              </a:rPr>
              <a:t>building on existing marine &amp; environmental  assets &amp; research capabilities</a:t>
            </a:r>
            <a:endParaRPr lang="en-US" sz="1000" dirty="0"/>
          </a:p>
        </p:txBody>
      </p:sp>
      <p:sp>
        <p:nvSpPr>
          <p:cNvPr id="18479" name="Slide Number Placeholder 48"/>
          <p:cNvSpPr>
            <a:spLocks noGrp="1"/>
          </p:cNvSpPr>
          <p:nvPr>
            <p:ph type="sldNum" sz="quarter" idx="4294967295"/>
          </p:nvPr>
        </p:nvSpPr>
        <p:spPr bwMode="auto">
          <a:xfrm>
            <a:off x="8348663" y="6553200"/>
            <a:ext cx="795337" cy="30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eaLnBrk="1" hangingPunct="1">
              <a:spcBef>
                <a:spcPct val="0"/>
              </a:spcBef>
              <a:buFontTx/>
              <a:buNone/>
            </a:pPr>
            <a:fld id="{8A958148-6D22-4F46-96A9-81F7C9850B10}" type="slidenum">
              <a:rPr lang="en-US" altLang="en-US" sz="1800"/>
              <a:pPr eaLnBrk="1" hangingPunct="1">
                <a:spcBef>
                  <a:spcPct val="0"/>
                </a:spcBef>
                <a:buFontTx/>
                <a:buNone/>
              </a:pPr>
              <a:t>20</a:t>
            </a:fld>
            <a:endParaRPr lang="en-US" altLang="en-US" sz="1800" dirty="0"/>
          </a:p>
        </p:txBody>
      </p:sp>
    </p:spTree>
    <p:extLst>
      <p:ext uri="{BB962C8B-B14F-4D97-AF65-F5344CB8AC3E}">
        <p14:creationId xmlns:p14="http://schemas.microsoft.com/office/powerpoint/2010/main" val="5934359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07950" y="115888"/>
          <a:ext cx="8928100" cy="6524627"/>
        </p:xfrm>
        <a:graphic>
          <a:graphicData uri="http://schemas.openxmlformats.org/drawingml/2006/table">
            <a:tbl>
              <a:tblPr/>
              <a:tblGrid>
                <a:gridCol w="3741738"/>
                <a:gridCol w="5186362"/>
              </a:tblGrid>
              <a:tr h="222250">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FF"/>
                          </a:solidFill>
                          <a:effectLst/>
                          <a:latin typeface="Calibri" charset="0"/>
                          <a:ea typeface="ＭＳ Ｐゴシック" charset="-128"/>
                        </a:rPr>
                        <a:t>Target Sector</a:t>
                      </a:r>
                      <a:endParaRPr kumimoji="0" lang="en-US" altLang="en-US" sz="1400" b="1"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FF"/>
                          </a:solidFill>
                          <a:effectLst/>
                          <a:latin typeface="Calibri" charset="0"/>
                          <a:ea typeface="ＭＳ Ｐゴシック" charset="-128"/>
                        </a:rPr>
                        <a:t>Key Postsecondary Institutions</a:t>
                      </a:r>
                      <a:endParaRPr kumimoji="0" lang="en-US" altLang="en-US" sz="1400" b="1"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909763">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FFFFFF"/>
                          </a:solidFill>
                          <a:effectLst/>
                          <a:latin typeface="Calibri" charset="0"/>
                          <a:ea typeface="ＭＳ Ｐゴシック" charset="-128"/>
                        </a:rPr>
                        <a:t>Health &amp; Human Performance</a:t>
                      </a:r>
                      <a:endParaRPr kumimoji="0" lang="en-US" altLang="en-US" sz="1400" b="1"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USF Tampa</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USF Sarasota-Manatee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Pasco-Hernando Community College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Polk State College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St. Petersburg College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State College of Florida, Manatee-Sarasota</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Central Florida Institute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Hillsborough County Technical Education Centers</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Manatee Technical Institute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Sanford Brown Institute</a:t>
                      </a:r>
                      <a:endParaRPr kumimoji="0" lang="en-US" altLang="en-US" sz="1400" b="0"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954088">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FFFFFF"/>
                          </a:solidFill>
                          <a:effectLst/>
                          <a:latin typeface="Calibri" charset="0"/>
                          <a:ea typeface="ＭＳ Ｐゴシック" charset="-128"/>
                        </a:rPr>
                        <a:t>Marine &amp; Environmental Activities</a:t>
                      </a:r>
                      <a:endParaRPr kumimoji="0" lang="en-US" altLang="en-US" sz="1400" b="1"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Eckerd College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USF Tampa</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USF Polytechnic</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Pinellas Technical Education Center</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Sarasota County Technical Institute</a:t>
                      </a:r>
                      <a:endParaRPr kumimoji="0" lang="en-US" altLang="en-US" sz="1400" b="0"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719263">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FFFFFF"/>
                          </a:solidFill>
                          <a:effectLst/>
                          <a:latin typeface="Calibri" charset="0"/>
                          <a:ea typeface="ＭＳ Ｐゴシック" charset="-128"/>
                        </a:rPr>
                        <a:t>High-Tech Electronics &amp; Instruments</a:t>
                      </a:r>
                      <a:endParaRPr kumimoji="0" lang="en-US" altLang="en-US" sz="2800" b="1"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Eckerd College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USF Tampa</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USF Polytechnic</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Hillsborough Community College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St. Petersburg College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Manatee Technical Institute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Pinellas Technical Education Center</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National Aviation Academy</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Lake Erie College of Osteopathic Medicine</a:t>
                      </a:r>
                      <a:endParaRPr kumimoji="0" lang="en-US" altLang="en-US" sz="1400" b="0"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719263">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FFFFFF"/>
                          </a:solidFill>
                          <a:effectLst/>
                          <a:latin typeface="Calibri" charset="0"/>
                          <a:ea typeface="ＭＳ Ｐゴシック" charset="-128"/>
                        </a:rPr>
                        <a:t>Business, Financial &amp; Data Services</a:t>
                      </a:r>
                      <a:endParaRPr kumimoji="0" lang="en-US" altLang="en-US" sz="1400" b="1"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eaLnBrk="0" hangingPunct="0">
                        <a:spcBef>
                          <a:spcPct val="20000"/>
                        </a:spcBef>
                        <a:buFont typeface="Arial" charset="0"/>
                        <a:defRPr sz="2800">
                          <a:solidFill>
                            <a:schemeClr val="tx1"/>
                          </a:solidFill>
                          <a:latin typeface="Calibri" charset="0"/>
                          <a:ea typeface="ＭＳ Ｐゴシック" charset="-128"/>
                        </a:defRPr>
                      </a:lvl1pPr>
                      <a:lvl2pPr marL="742950" indent="-285750" eaLnBrk="0" hangingPunct="0">
                        <a:spcBef>
                          <a:spcPct val="20000"/>
                        </a:spcBef>
                        <a:buFont typeface="Arial" charset="0"/>
                        <a:defRPr sz="2400">
                          <a:solidFill>
                            <a:schemeClr val="tx1"/>
                          </a:solidFill>
                          <a:latin typeface="Calibri" charset="0"/>
                          <a:ea typeface="ＭＳ Ｐゴシック" charset="-128"/>
                        </a:defRPr>
                      </a:lvl2pPr>
                      <a:lvl3pPr marL="1143000" indent="-228600" eaLnBrk="0" hangingPunct="0">
                        <a:spcBef>
                          <a:spcPct val="20000"/>
                        </a:spcBef>
                        <a:buFont typeface="Arial" charset="0"/>
                        <a:defRPr sz="2000">
                          <a:solidFill>
                            <a:schemeClr val="tx1"/>
                          </a:solidFill>
                          <a:latin typeface="Calibri" charset="0"/>
                          <a:ea typeface="ＭＳ Ｐゴシック" charset="-128"/>
                        </a:defRPr>
                      </a:lvl3pPr>
                      <a:lvl4pPr marL="1600200" indent="-228600" eaLnBrk="0" hangingPunct="0">
                        <a:spcBef>
                          <a:spcPct val="20000"/>
                        </a:spcBef>
                        <a:buFont typeface="Arial" charset="0"/>
                        <a:defRPr>
                          <a:solidFill>
                            <a:schemeClr val="tx1"/>
                          </a:solidFill>
                          <a:latin typeface="Calibri" charset="0"/>
                          <a:ea typeface="ＭＳ Ｐゴシック" charset="-128"/>
                        </a:defRPr>
                      </a:lvl4pPr>
                      <a:lvl5pPr marL="2057400" indent="-228600" eaLnBrk="0" hangingPunct="0">
                        <a:spcBef>
                          <a:spcPct val="20000"/>
                        </a:spcBef>
                        <a:buFont typeface="Arial" charset="0"/>
                        <a:defRPr>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Saint Leo University</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USF Tampa</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USF Polytechnic</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University of Tampa</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Warner University</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St. Petersburg College</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Everest University</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Keiser University</a:t>
                      </a:r>
                      <a:endParaRPr kumimoji="0" lang="en-US" altLang="en-US" sz="1400" b="0" i="0" u="none" strike="noStrike" cap="none" normalizeH="0" baseline="0" dirty="0">
                        <a:ln>
                          <a:noFill/>
                        </a:ln>
                        <a:solidFill>
                          <a:srgbClr val="000000"/>
                        </a:solidFill>
                        <a:effectLst/>
                        <a:latin typeface="Calibri" charset="0"/>
                        <a:ea typeface="ＭＳ Ｐゴシック" charset="-128"/>
                      </a:endParaRP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charset="0"/>
                          <a:ea typeface="ＭＳ Ｐゴシック" charset="-128"/>
                        </a:rPr>
                        <a:t>University of Phoenix</a:t>
                      </a:r>
                      <a:endParaRPr kumimoji="0" lang="en-US" altLang="en-US" sz="1400" b="0" i="0" u="none" strike="noStrike" cap="none" normalizeH="0" baseline="0" dirty="0">
                        <a:ln>
                          <a:noFill/>
                        </a:ln>
                        <a:solidFill>
                          <a:srgbClr val="000000"/>
                        </a:solidFill>
                        <a:effectLst/>
                        <a:latin typeface="Corbel" charset="0"/>
                        <a:ea typeface="ＭＳ Ｐゴシック" charset="-128"/>
                      </a:endParaRPr>
                    </a:p>
                  </a:txBody>
                  <a:tcPr marL="61876" marR="61876"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9478" name="Slide Number Placeholder 2"/>
          <p:cNvSpPr>
            <a:spLocks noGrp="1"/>
          </p:cNvSpPr>
          <p:nvPr>
            <p:ph type="sldNum" sz="quarter" idx="4294967295"/>
          </p:nvPr>
        </p:nvSpPr>
        <p:spPr bwMode="auto">
          <a:xfrm>
            <a:off x="8348663" y="6553200"/>
            <a:ext cx="795337" cy="30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charset="0"/>
                <a:ea typeface="ＭＳ Ｐゴシック" charset="-128"/>
              </a:defRPr>
            </a:lvl1pPr>
            <a:lvl2pPr marL="742950" indent="-285750" eaLnBrk="0" hangingPunct="0">
              <a:spcBef>
                <a:spcPct val="20000"/>
              </a:spcBef>
              <a:buFont typeface="Arial" charset="0"/>
              <a:buChar char="–"/>
              <a:defRPr sz="2800">
                <a:solidFill>
                  <a:schemeClr val="tx1"/>
                </a:solidFill>
                <a:latin typeface="Calibri" charset="0"/>
                <a:ea typeface="ＭＳ Ｐゴシック" charset="-128"/>
              </a:defRPr>
            </a:lvl2pPr>
            <a:lvl3pPr marL="1143000" indent="-228600" eaLnBrk="0" hangingPunct="0">
              <a:spcBef>
                <a:spcPct val="20000"/>
              </a:spcBef>
              <a:buFont typeface="Arial" charset="0"/>
              <a:buChar char="•"/>
              <a:defRPr sz="2400">
                <a:solidFill>
                  <a:schemeClr val="tx1"/>
                </a:solidFill>
                <a:latin typeface="Calibri" charset="0"/>
                <a:ea typeface="ＭＳ Ｐゴシック" charset="-128"/>
              </a:defRPr>
            </a:lvl3pPr>
            <a:lvl4pPr marL="1600200" indent="-228600" eaLnBrk="0" hangingPunct="0">
              <a:spcBef>
                <a:spcPct val="20000"/>
              </a:spcBef>
              <a:buFont typeface="Arial" charset="0"/>
              <a:buChar char="–"/>
              <a:defRPr sz="2000">
                <a:solidFill>
                  <a:schemeClr val="tx1"/>
                </a:solidFill>
                <a:latin typeface="Calibri" charset="0"/>
                <a:ea typeface="ＭＳ Ｐゴシック" charset="-128"/>
              </a:defRPr>
            </a:lvl4pPr>
            <a:lvl5pPr marL="2057400" indent="-228600" eaLnBrk="0" hangingPunct="0">
              <a:spcBef>
                <a:spcPct val="20000"/>
              </a:spcBef>
              <a:buFont typeface="Arial" charset="0"/>
              <a:buChar char="»"/>
              <a:defRPr sz="2000">
                <a:solidFill>
                  <a:schemeClr val="tx1"/>
                </a:solidFill>
                <a:latin typeface="Calibri" charset="0"/>
                <a:ea typeface="ＭＳ Ｐゴシック"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ＭＳ Ｐゴシック" charset="-128"/>
              </a:defRPr>
            </a:lvl9pPr>
          </a:lstStyle>
          <a:p>
            <a:pPr eaLnBrk="1" hangingPunct="1">
              <a:spcBef>
                <a:spcPct val="0"/>
              </a:spcBef>
              <a:buFontTx/>
              <a:buNone/>
            </a:pPr>
            <a:fld id="{F936FB74-F770-2D43-9F7D-86258021670D}" type="slidenum">
              <a:rPr lang="en-US" altLang="en-US" sz="1800"/>
              <a:pPr eaLnBrk="1" hangingPunct="1">
                <a:spcBef>
                  <a:spcPct val="0"/>
                </a:spcBef>
                <a:buFontTx/>
                <a:buNone/>
              </a:pPr>
              <a:t>21</a:t>
            </a:fld>
            <a:endParaRPr lang="en-US" altLang="en-US" sz="1800" dirty="0"/>
          </a:p>
        </p:txBody>
      </p:sp>
    </p:spTree>
    <p:extLst>
      <p:ext uri="{BB962C8B-B14F-4D97-AF65-F5344CB8AC3E}">
        <p14:creationId xmlns:p14="http://schemas.microsoft.com/office/powerpoint/2010/main" val="9639885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E" sz="3800" dirty="0" smtClean="0">
                <a:solidFill>
                  <a:srgbClr val="002060"/>
                </a:solidFill>
              </a:rPr>
              <a:t>Measuring Impact and Benefit</a:t>
            </a:r>
            <a:endParaRPr lang="en-IE" sz="3800" dirty="0">
              <a:solidFill>
                <a:srgbClr val="FF0000"/>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94594231"/>
              </p:ext>
            </p:extLst>
          </p:nvPr>
        </p:nvGraphicFramePr>
        <p:xfrm>
          <a:off x="107504" y="1556793"/>
          <a:ext cx="8928991" cy="5264207"/>
        </p:xfrm>
        <a:graphic>
          <a:graphicData uri="http://schemas.openxmlformats.org/drawingml/2006/table">
            <a:tbl>
              <a:tblPr firstRow="1" bandRow="1">
                <a:tableStyleId>{5C22544A-7EE6-4342-B048-85BDC9FD1C3A}</a:tableStyleId>
              </a:tblPr>
              <a:tblGrid>
                <a:gridCol w="3096344"/>
                <a:gridCol w="3168352"/>
                <a:gridCol w="2664295"/>
              </a:tblGrid>
              <a:tr h="286129">
                <a:tc>
                  <a:txBody>
                    <a:bodyPr/>
                    <a:lstStyle/>
                    <a:p>
                      <a:pPr algn="ctr"/>
                      <a:r>
                        <a:rPr lang="en-IE" dirty="0" smtClean="0"/>
                        <a:t>Social Justice</a:t>
                      </a:r>
                      <a:endParaRPr lang="en-IE" dirty="0"/>
                    </a:p>
                  </a:txBody>
                  <a:tcPr>
                    <a:lnB w="12700" cap="flat" cmpd="sng" algn="ctr">
                      <a:solidFill>
                        <a:schemeClr val="tx1"/>
                      </a:solidFill>
                      <a:prstDash val="solid"/>
                      <a:round/>
                      <a:headEnd type="none" w="med" len="med"/>
                      <a:tailEnd type="none" w="med" len="med"/>
                    </a:lnB>
                  </a:tcPr>
                </a:tc>
                <a:tc>
                  <a:txBody>
                    <a:bodyPr/>
                    <a:lstStyle/>
                    <a:p>
                      <a:pPr algn="ctr"/>
                      <a:r>
                        <a:rPr lang="en-IE" dirty="0" smtClean="0"/>
                        <a:t>Economic</a:t>
                      </a:r>
                      <a:r>
                        <a:rPr lang="en-IE" baseline="0" dirty="0" smtClean="0"/>
                        <a:t> Development</a:t>
                      </a:r>
                      <a:endParaRPr lang="en-IE" dirty="0"/>
                    </a:p>
                  </a:txBody>
                  <a:tcPr>
                    <a:lnB w="12700" cap="flat" cmpd="sng" algn="ctr">
                      <a:solidFill>
                        <a:schemeClr val="tx1"/>
                      </a:solidFill>
                      <a:prstDash val="solid"/>
                      <a:round/>
                      <a:headEnd type="none" w="med" len="med"/>
                      <a:tailEnd type="none" w="med" len="med"/>
                    </a:lnB>
                  </a:tcPr>
                </a:tc>
                <a:tc>
                  <a:txBody>
                    <a:bodyPr/>
                    <a:lstStyle/>
                    <a:p>
                      <a:pPr algn="ctr"/>
                      <a:r>
                        <a:rPr lang="en-IE" dirty="0" smtClean="0"/>
                        <a:t>Public Good</a:t>
                      </a:r>
                      <a:endParaRPr lang="en-IE" dirty="0"/>
                    </a:p>
                  </a:txBody>
                  <a:tcPr>
                    <a:lnB w="12700" cap="flat" cmpd="sng" algn="ctr">
                      <a:solidFill>
                        <a:schemeClr val="tx1"/>
                      </a:solidFill>
                      <a:prstDash val="solid"/>
                      <a:round/>
                      <a:headEnd type="none" w="med" len="med"/>
                      <a:tailEnd type="none" w="med" len="med"/>
                    </a:lnB>
                  </a:tcPr>
                </a:tc>
              </a:tr>
              <a:tr h="4898447">
                <a:tc>
                  <a:txBody>
                    <a:bodyPr/>
                    <a:lstStyle/>
                    <a:p>
                      <a:pPr algn="l">
                        <a:lnSpc>
                          <a:spcPct val="100000"/>
                        </a:lnSpc>
                        <a:spcBef>
                          <a:spcPts val="300"/>
                        </a:spcBef>
                        <a:spcAft>
                          <a:spcPts val="0"/>
                        </a:spcAft>
                      </a:pPr>
                      <a:r>
                        <a:rPr lang="en-IE" sz="1600" kern="900" dirty="0">
                          <a:effectLst/>
                          <a:latin typeface="+mn-lt"/>
                          <a:ea typeface="Times New Roman" charset="0"/>
                          <a:cs typeface="Times New Roman" charset="0"/>
                        </a:rPr>
                        <a:t>Student volunteer activity; Students learning with community/community-based research initiatives projects; students enrolled from the region or from disadvantaged communities; graduates employed locally; continuing education training programmes; total credits for engaged learning courses;  Student internships in local/regional community employments; faculty involvement in volunteering advisory/expert advisory engagement; faculty hours in HEI(s) coordinating offices dedicated to educational outreach/widening participation activities.</a:t>
                      </a:r>
                      <a:endParaRPr lang="en-US" sz="1600" dirty="0">
                        <a:effectLst/>
                        <a:latin typeface="+mn-lt"/>
                        <a:ea typeface="Calibri"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300"/>
                        </a:spcBef>
                        <a:spcAft>
                          <a:spcPts val="0"/>
                        </a:spcAft>
                      </a:pPr>
                      <a:r>
                        <a:rPr lang="en-IE" sz="1600" kern="900" dirty="0">
                          <a:effectLst/>
                          <a:latin typeface="+mn-lt"/>
                          <a:ea typeface="Times New Roman" charset="0"/>
                          <a:cs typeface="Times New Roman" charset="0"/>
                        </a:rPr>
                        <a:t>Number of licences, options &amp; assignments; Total budget from commercialisation; entrepreneurship activities including start-ups/spin-offs; R&amp;D sponsored agreements; contracts &amp; collaborative projects with non-academic partners; postgraduate students &amp; postdoctoral researchers directly funded or co-funded by public &amp; private businesses; co-funded facilities or projects; involvement of companies in curriculum development or teaching; faculty with professional experience.</a:t>
                      </a:r>
                      <a:endParaRPr lang="en-US" sz="1600" dirty="0">
                        <a:effectLst/>
                        <a:latin typeface="+mn-lt"/>
                        <a:ea typeface="Calibri"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300"/>
                        </a:spcBef>
                        <a:spcAft>
                          <a:spcPts val="0"/>
                        </a:spcAft>
                      </a:pPr>
                      <a:r>
                        <a:rPr lang="en-IE" sz="1600" dirty="0">
                          <a:effectLst/>
                          <a:latin typeface="+mn-lt"/>
                          <a:ea typeface="Times New Roman" charset="0"/>
                          <a:cs typeface="Times New Roman" charset="0"/>
                        </a:rPr>
                        <a:t>Evidence of bi-lateral activity; joint and sustainable initiatives in regional/city-building; Research and publications with industry, public bodies and civil society; patents, start-ups and social innovations; exchanges and placements in private, public and third-sector organisations; international/local activity</a:t>
                      </a:r>
                      <a:endParaRPr lang="en-US" sz="1600" dirty="0">
                        <a:effectLst/>
                        <a:latin typeface="+mn-lt"/>
                        <a:ea typeface="Calibri"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45097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IE" sz="3800" dirty="0" smtClean="0">
                <a:solidFill>
                  <a:srgbClr val="002060"/>
                </a:solidFill>
              </a:rPr>
              <a:t>Assessing Progress</a:t>
            </a:r>
            <a:endParaRPr lang="en-IE" sz="3800" dirty="0">
              <a:solidFill>
                <a:srgbClr val="002060"/>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162175654"/>
              </p:ext>
            </p:extLst>
          </p:nvPr>
        </p:nvGraphicFramePr>
        <p:xfrm>
          <a:off x="457200" y="1628800"/>
          <a:ext cx="8363272" cy="4439746"/>
        </p:xfrm>
        <a:graphic>
          <a:graphicData uri="http://schemas.openxmlformats.org/drawingml/2006/table">
            <a:tbl>
              <a:tblPr firstRow="1" bandRow="1">
                <a:tableStyleId>{5C22544A-7EE6-4342-B048-85BDC9FD1C3A}</a:tableStyleId>
              </a:tblPr>
              <a:tblGrid>
                <a:gridCol w="2090818"/>
                <a:gridCol w="2090818"/>
                <a:gridCol w="1949388"/>
                <a:gridCol w="2232248"/>
              </a:tblGrid>
              <a:tr h="298616">
                <a:tc>
                  <a:txBody>
                    <a:bodyPr/>
                    <a:lstStyle/>
                    <a:p>
                      <a:r>
                        <a:rPr lang="en-IE" dirty="0" smtClean="0"/>
                        <a:t>Dimension</a:t>
                      </a:r>
                      <a:endParaRPr lang="en-IE" dirty="0"/>
                    </a:p>
                  </a:txBody>
                  <a:tcPr>
                    <a:lnB w="12700" cap="flat" cmpd="sng" algn="ctr">
                      <a:solidFill>
                        <a:schemeClr val="tx1"/>
                      </a:solidFill>
                      <a:prstDash val="solid"/>
                      <a:round/>
                      <a:headEnd type="none" w="med" len="med"/>
                      <a:tailEnd type="none" w="med" len="med"/>
                    </a:lnB>
                  </a:tcPr>
                </a:tc>
                <a:tc>
                  <a:txBody>
                    <a:bodyPr/>
                    <a:lstStyle/>
                    <a:p>
                      <a:r>
                        <a:rPr lang="en-IE" dirty="0" smtClean="0"/>
                        <a:t>Embryonic</a:t>
                      </a:r>
                      <a:endParaRPr lang="en-IE" dirty="0"/>
                    </a:p>
                  </a:txBody>
                  <a:tcPr>
                    <a:lnB w="12700" cap="flat" cmpd="sng" algn="ctr">
                      <a:solidFill>
                        <a:schemeClr val="tx1"/>
                      </a:solidFill>
                      <a:prstDash val="solid"/>
                      <a:round/>
                      <a:headEnd type="none" w="med" len="med"/>
                      <a:tailEnd type="none" w="med" len="med"/>
                    </a:lnB>
                  </a:tcPr>
                </a:tc>
                <a:tc>
                  <a:txBody>
                    <a:bodyPr/>
                    <a:lstStyle/>
                    <a:p>
                      <a:r>
                        <a:rPr lang="en-IE" dirty="0" smtClean="0"/>
                        <a:t>Evolving</a:t>
                      </a:r>
                      <a:endParaRPr lang="en-IE" dirty="0"/>
                    </a:p>
                  </a:txBody>
                  <a:tcPr>
                    <a:lnB w="12700" cap="flat" cmpd="sng" algn="ctr">
                      <a:solidFill>
                        <a:schemeClr val="tx1"/>
                      </a:solidFill>
                      <a:prstDash val="solid"/>
                      <a:round/>
                      <a:headEnd type="none" w="med" len="med"/>
                      <a:tailEnd type="none" w="med" len="med"/>
                    </a:lnB>
                  </a:tcPr>
                </a:tc>
                <a:tc>
                  <a:txBody>
                    <a:bodyPr/>
                    <a:lstStyle/>
                    <a:p>
                      <a:r>
                        <a:rPr lang="en-IE" dirty="0" smtClean="0"/>
                        <a:t>Embedded</a:t>
                      </a:r>
                      <a:endParaRPr lang="en-IE" dirty="0"/>
                    </a:p>
                  </a:txBody>
                  <a:tcPr>
                    <a:lnB w="12700" cap="flat" cmpd="sng" algn="ctr">
                      <a:solidFill>
                        <a:schemeClr val="tx1"/>
                      </a:solidFill>
                      <a:prstDash val="solid"/>
                      <a:round/>
                      <a:headEnd type="none" w="med" len="med"/>
                      <a:tailEnd type="none" w="med" len="med"/>
                    </a:lnB>
                  </a:tcPr>
                </a:tc>
              </a:tr>
              <a:tr h="447924">
                <a:tc>
                  <a:txBody>
                    <a:bodyPr/>
                    <a:lstStyle/>
                    <a:p>
                      <a:pPr>
                        <a:lnSpc>
                          <a:spcPct val="100000"/>
                        </a:lnSpc>
                        <a:spcBef>
                          <a:spcPts val="0"/>
                        </a:spcBef>
                        <a:spcAft>
                          <a:spcPts val="0"/>
                        </a:spcAft>
                      </a:pPr>
                      <a:r>
                        <a:rPr lang="en-US" sz="1600" dirty="0" smtClean="0">
                          <a:effectLst/>
                          <a:latin typeface="+mn-lt"/>
                          <a:ea typeface="Calibri" charset="0"/>
                          <a:cs typeface="Times New Roman" charset="0"/>
                        </a:rPr>
                        <a:t>Mission &amp; Principles</a:t>
                      </a: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nSpc>
                          <a:spcPct val="107000"/>
                        </a:lnSpc>
                        <a:spcAft>
                          <a:spcPts val="0"/>
                        </a:spcAft>
                        <a:buFontTx/>
                        <a:buNone/>
                      </a:pPr>
                      <a:r>
                        <a:rPr lang="en-IE" sz="1600" dirty="0" smtClean="0">
                          <a:effectLst/>
                          <a:latin typeface="+mn-lt"/>
                          <a:ea typeface="Calibri" charset="0"/>
                          <a:cs typeface="Arial" charset="0"/>
                        </a:rPr>
                        <a:t>Agreement </a:t>
                      </a:r>
                      <a:r>
                        <a:rPr lang="en-IE" sz="1600" dirty="0">
                          <a:effectLst/>
                          <a:latin typeface="+mn-lt"/>
                          <a:ea typeface="Calibri" charset="0"/>
                          <a:cs typeface="Arial" charset="0"/>
                        </a:rPr>
                        <a:t>on </a:t>
                      </a:r>
                      <a:r>
                        <a:rPr lang="en-IE" sz="1600" dirty="0" smtClean="0">
                          <a:effectLst/>
                          <a:latin typeface="+mn-lt"/>
                          <a:ea typeface="Calibri" charset="0"/>
                          <a:cs typeface="Arial" charset="0"/>
                        </a:rPr>
                        <a:t>an</a:t>
                      </a:r>
                      <a:r>
                        <a:rPr lang="en-IE" sz="1600" baseline="0" dirty="0" smtClean="0">
                          <a:effectLst/>
                          <a:latin typeface="+mn-lt"/>
                          <a:ea typeface="Calibri" charset="0"/>
                          <a:cs typeface="Arial" charset="0"/>
                        </a:rPr>
                        <a:t> outline </a:t>
                      </a:r>
                      <a:r>
                        <a:rPr lang="en-IE" sz="1600" dirty="0" smtClean="0">
                          <a:effectLst/>
                          <a:latin typeface="+mn-lt"/>
                          <a:ea typeface="Calibri" charset="0"/>
                          <a:cs typeface="Arial" charset="0"/>
                        </a:rPr>
                        <a:t>vision</a:t>
                      </a:r>
                      <a:r>
                        <a:rPr lang="en-IE" sz="1600" dirty="0">
                          <a:effectLst/>
                          <a:latin typeface="+mn-lt"/>
                          <a:ea typeface="Calibri" charset="0"/>
                          <a:cs typeface="Arial" charset="0"/>
                        </a:rPr>
                        <a:t>, broad expectations and basic principles to underpin interaction and </a:t>
                      </a:r>
                      <a:r>
                        <a:rPr lang="en-IE" sz="1600" dirty="0" smtClean="0">
                          <a:effectLst/>
                          <a:latin typeface="+mn-lt"/>
                          <a:ea typeface="Calibri" charset="0"/>
                          <a:cs typeface="Arial" charset="0"/>
                        </a:rPr>
                        <a:t>activity</a:t>
                      </a:r>
                      <a:endParaRPr lang="en-US" sz="1600" dirty="0">
                        <a:effectLst/>
                        <a:latin typeface="+mn-lt"/>
                        <a:ea typeface="Calibri"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nSpc>
                          <a:spcPct val="107000"/>
                        </a:lnSpc>
                        <a:spcAft>
                          <a:spcPts val="0"/>
                        </a:spcAft>
                        <a:buFontTx/>
                        <a:buNone/>
                      </a:pPr>
                      <a:r>
                        <a:rPr lang="en-IE" sz="1600" dirty="0" smtClean="0">
                          <a:effectLst/>
                          <a:latin typeface="+mn-lt"/>
                          <a:ea typeface="Calibri" charset="0"/>
                          <a:cs typeface="Arial" charset="0"/>
                        </a:rPr>
                        <a:t>Adoption </a:t>
                      </a:r>
                      <a:r>
                        <a:rPr lang="en-IE" sz="1600" dirty="0">
                          <a:effectLst/>
                          <a:latin typeface="+mn-lt"/>
                          <a:ea typeface="Calibri" charset="0"/>
                          <a:cs typeface="Arial" charset="0"/>
                        </a:rPr>
                        <a:t>of </a:t>
                      </a:r>
                      <a:r>
                        <a:rPr lang="en-IE" sz="1600" dirty="0" smtClean="0">
                          <a:effectLst/>
                          <a:latin typeface="+mn-lt"/>
                          <a:ea typeface="Calibri" charset="0"/>
                          <a:cs typeface="Arial" charset="0"/>
                        </a:rPr>
                        <a:t>focussed and </a:t>
                      </a:r>
                      <a:r>
                        <a:rPr lang="en-IE" sz="1600" dirty="0">
                          <a:effectLst/>
                          <a:latin typeface="+mn-lt"/>
                          <a:ea typeface="Calibri" charset="0"/>
                          <a:cs typeface="Arial" charset="0"/>
                        </a:rPr>
                        <a:t>shared strategic </a:t>
                      </a:r>
                      <a:r>
                        <a:rPr lang="en-IE" sz="1600" dirty="0" smtClean="0">
                          <a:effectLst/>
                          <a:latin typeface="+mn-lt"/>
                          <a:ea typeface="Calibri" charset="0"/>
                          <a:cs typeface="Arial" charset="0"/>
                        </a:rPr>
                        <a:t>direction</a:t>
                      </a:r>
                      <a:endParaRPr lang="en-US" sz="1600" dirty="0">
                        <a:effectLst/>
                        <a:latin typeface="+mn-lt"/>
                        <a:ea typeface="Calibri"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nSpc>
                          <a:spcPct val="107000"/>
                        </a:lnSpc>
                        <a:spcAft>
                          <a:spcPts val="0"/>
                        </a:spcAft>
                        <a:buFontTx/>
                        <a:buNone/>
                      </a:pPr>
                      <a:r>
                        <a:rPr lang="en-IE" sz="1600" dirty="0" smtClean="0">
                          <a:effectLst/>
                          <a:latin typeface="+mn-lt"/>
                          <a:ea typeface="Calibri" charset="0"/>
                          <a:cs typeface="Arial" charset="0"/>
                        </a:rPr>
                        <a:t>Increasing deliberative approach </a:t>
                      </a:r>
                      <a:r>
                        <a:rPr lang="en-IE" sz="1600" dirty="0">
                          <a:effectLst/>
                          <a:latin typeface="+mn-lt"/>
                          <a:ea typeface="Calibri" charset="0"/>
                          <a:cs typeface="Arial" charset="0"/>
                        </a:rPr>
                        <a:t>to </a:t>
                      </a:r>
                      <a:r>
                        <a:rPr lang="en-IE" sz="1600" dirty="0" smtClean="0">
                          <a:effectLst/>
                          <a:latin typeface="+mn-lt"/>
                          <a:ea typeface="Calibri" charset="0"/>
                          <a:cs typeface="Arial" charset="0"/>
                        </a:rPr>
                        <a:t>addressing/responding </a:t>
                      </a:r>
                      <a:r>
                        <a:rPr lang="en-IE" sz="1600" dirty="0">
                          <a:effectLst/>
                          <a:latin typeface="+mn-lt"/>
                          <a:ea typeface="Calibri" charset="0"/>
                          <a:cs typeface="Arial" charset="0"/>
                        </a:rPr>
                        <a:t>to regional issues via partnerships </a:t>
                      </a:r>
                      <a:r>
                        <a:rPr lang="en-IE" sz="1600" dirty="0" smtClean="0">
                          <a:effectLst/>
                          <a:latin typeface="+mn-lt"/>
                          <a:ea typeface="Calibri" charset="0"/>
                          <a:cs typeface="Arial" charset="0"/>
                        </a:rPr>
                        <a:t>&amp; </a:t>
                      </a:r>
                      <a:r>
                        <a:rPr lang="en-IE" sz="1600" dirty="0">
                          <a:effectLst/>
                          <a:latin typeface="+mn-lt"/>
                          <a:ea typeface="Calibri" charset="0"/>
                          <a:cs typeface="Arial" charset="0"/>
                        </a:rPr>
                        <a:t>mature </a:t>
                      </a:r>
                      <a:r>
                        <a:rPr lang="en-IE" sz="1600" dirty="0" smtClean="0">
                          <a:effectLst/>
                          <a:latin typeface="+mn-lt"/>
                          <a:ea typeface="Calibri" charset="0"/>
                          <a:cs typeface="Arial" charset="0"/>
                        </a:rPr>
                        <a:t>dialogue</a:t>
                      </a:r>
                      <a:endParaRPr lang="en-US" sz="1600" dirty="0">
                        <a:effectLst/>
                        <a:latin typeface="+mn-lt"/>
                        <a:ea typeface="Calibri" charset="0"/>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3962">
                <a:tc>
                  <a:txBody>
                    <a:bodyPr/>
                    <a:lstStyle/>
                    <a:p>
                      <a:pPr>
                        <a:lnSpc>
                          <a:spcPct val="100000"/>
                        </a:lnSpc>
                        <a:spcBef>
                          <a:spcPts val="0"/>
                        </a:spcBef>
                        <a:spcAft>
                          <a:spcPts val="0"/>
                        </a:spcAft>
                      </a:pPr>
                      <a:r>
                        <a:rPr lang="en-US" sz="1600" dirty="0" smtClean="0">
                          <a:effectLst/>
                          <a:latin typeface="+mn-lt"/>
                          <a:ea typeface="Calibri" charset="0"/>
                          <a:cs typeface="Times New Roman" charset="0"/>
                        </a:rPr>
                        <a:t>Governance</a:t>
                      </a: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7924">
                <a:tc>
                  <a:txBody>
                    <a:bodyPr/>
                    <a:lstStyle/>
                    <a:p>
                      <a:pPr>
                        <a:lnSpc>
                          <a:spcPct val="100000"/>
                        </a:lnSpc>
                        <a:spcBef>
                          <a:spcPts val="0"/>
                        </a:spcBef>
                        <a:spcAft>
                          <a:spcPts val="0"/>
                        </a:spcAft>
                      </a:pPr>
                      <a:r>
                        <a:rPr lang="en-US" sz="1600" dirty="0" smtClean="0">
                          <a:effectLst/>
                          <a:latin typeface="+mn-lt"/>
                          <a:ea typeface="Calibri" charset="0"/>
                          <a:cs typeface="Times New Roman" charset="0"/>
                        </a:rPr>
                        <a:t>Transparency &amp; Accountability</a:t>
                      </a: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7924">
                <a:tc>
                  <a:txBody>
                    <a:bodyPr/>
                    <a:lstStyle/>
                    <a:p>
                      <a:pPr>
                        <a:lnSpc>
                          <a:spcPct val="100000"/>
                        </a:lnSpc>
                        <a:spcBef>
                          <a:spcPts val="0"/>
                        </a:spcBef>
                        <a:spcAft>
                          <a:spcPts val="0"/>
                        </a:spcAft>
                      </a:pPr>
                      <a:r>
                        <a:rPr lang="en-US" sz="1600" dirty="0" smtClean="0">
                          <a:effectLst/>
                          <a:latin typeface="+mn-lt"/>
                          <a:ea typeface="Calibri" charset="0"/>
                          <a:cs typeface="Times New Roman" charset="0"/>
                        </a:rPr>
                        <a:t>Progress Indicators </a:t>
                      </a: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7924">
                <a:tc>
                  <a:txBody>
                    <a:bodyPr/>
                    <a:lstStyle/>
                    <a:p>
                      <a:pPr>
                        <a:lnSpc>
                          <a:spcPct val="100000"/>
                        </a:lnSpc>
                        <a:spcBef>
                          <a:spcPts val="0"/>
                        </a:spcBef>
                        <a:spcAft>
                          <a:spcPts val="0"/>
                        </a:spcAft>
                      </a:pPr>
                      <a:r>
                        <a:rPr lang="en-US" sz="1600" dirty="0" smtClean="0">
                          <a:effectLst/>
                          <a:latin typeface="+mn-lt"/>
                          <a:ea typeface="Calibri" charset="0"/>
                          <a:cs typeface="Times New Roman" charset="0"/>
                        </a:rPr>
                        <a:t>Enablers &amp; Monitoring</a:t>
                      </a: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81089">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endParaRPr lang="en-US" sz="1600" dirty="0">
                        <a:effectLst/>
                        <a:latin typeface="+mn-lt"/>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720915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3. </a:t>
            </a:r>
            <a:r>
              <a:rPr lang="en-GB" sz="3800" dirty="0">
                <a:solidFill>
                  <a:srgbClr val="002060"/>
                </a:solidFill>
              </a:rPr>
              <a:t>What Works?</a:t>
            </a:r>
            <a:r>
              <a:rPr lang="en-GB" dirty="0"/>
              <a:t/>
            </a:r>
            <a:br>
              <a:rPr lang="en-GB" dirty="0"/>
            </a:br>
            <a:endParaRPr lang="en-IE" dirty="0"/>
          </a:p>
        </p:txBody>
      </p:sp>
    </p:spTree>
    <p:extLst>
      <p:ext uri="{BB962C8B-B14F-4D97-AF65-F5344CB8AC3E}">
        <p14:creationId xmlns:p14="http://schemas.microsoft.com/office/powerpoint/2010/main" val="11211306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lgn="ctr"/>
            <a:r>
              <a:rPr lang="en-GB" sz="3800" dirty="0" smtClean="0">
                <a:solidFill>
                  <a:srgbClr val="002060"/>
                </a:solidFill>
              </a:rPr>
              <a:t>Two Separate Knowledge Communities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115500"/>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148" name="Picture 2" descr="C:\Documents and Settings\njbg\Local Settings\Temporary Internet Files\Content.IE5\B4C7GQQW\MC900030022[1].wmf"/>
          <p:cNvPicPr>
            <a:picLocks noChangeAspect="1" noChangeArrowheads="1"/>
          </p:cNvPicPr>
          <p:nvPr/>
        </p:nvPicPr>
        <p:blipFill>
          <a:blip r:embed="rId8" cstate="print"/>
          <a:srcRect/>
          <a:stretch>
            <a:fillRect/>
          </a:stretch>
        </p:blipFill>
        <p:spPr bwMode="auto">
          <a:xfrm>
            <a:off x="5651500" y="2565400"/>
            <a:ext cx="1812925" cy="890588"/>
          </a:xfrm>
          <a:prstGeom prst="rect">
            <a:avLst/>
          </a:prstGeom>
          <a:noFill/>
          <a:ln w="9525">
            <a:noFill/>
            <a:miter lim="800000"/>
            <a:headEnd/>
            <a:tailEnd/>
          </a:ln>
        </p:spPr>
      </p:pic>
      <p:pic>
        <p:nvPicPr>
          <p:cNvPr id="6149" name="Picture 8" descr="C:\Documents and Settings\njbg\Local Settings\Temporary Internet Files\Content.IE5\QRD85NFW\MC900438832[1].jpg"/>
          <p:cNvPicPr>
            <a:picLocks noChangeAspect="1" noChangeArrowheads="1"/>
          </p:cNvPicPr>
          <p:nvPr/>
        </p:nvPicPr>
        <p:blipFill>
          <a:blip r:embed="rId9" cstate="print"/>
          <a:srcRect/>
          <a:stretch>
            <a:fillRect/>
          </a:stretch>
        </p:blipFill>
        <p:spPr bwMode="auto">
          <a:xfrm>
            <a:off x="2555875" y="4868863"/>
            <a:ext cx="1511300" cy="1100137"/>
          </a:xfrm>
          <a:prstGeom prst="rect">
            <a:avLst/>
          </a:prstGeom>
          <a:noFill/>
          <a:ln w="9525">
            <a:noFill/>
            <a:miter lim="800000"/>
            <a:headEnd/>
            <a:tailEnd/>
          </a:ln>
        </p:spPr>
      </p:pic>
      <p:sp>
        <p:nvSpPr>
          <p:cNvPr id="6150" name="TextBox 15"/>
          <p:cNvSpPr txBox="1">
            <a:spLocks noChangeArrowheads="1"/>
          </p:cNvSpPr>
          <p:nvPr/>
        </p:nvSpPr>
        <p:spPr bwMode="auto">
          <a:xfrm>
            <a:off x="2411760" y="4292600"/>
            <a:ext cx="1728193" cy="369332"/>
          </a:xfrm>
          <a:prstGeom prst="rect">
            <a:avLst/>
          </a:prstGeom>
          <a:noFill/>
          <a:ln w="9525">
            <a:noFill/>
            <a:miter lim="800000"/>
            <a:headEnd/>
            <a:tailEnd/>
          </a:ln>
        </p:spPr>
        <p:txBody>
          <a:bodyPr wrap="square">
            <a:spAutoFit/>
          </a:bodyPr>
          <a:lstStyle/>
          <a:p>
            <a:r>
              <a:rPr lang="en-GB" dirty="0"/>
              <a:t>THE </a:t>
            </a:r>
            <a:r>
              <a:rPr lang="en-GB" dirty="0" smtClean="0"/>
              <a:t>REGION</a:t>
            </a:r>
            <a:endParaRPr lang="en-GB" dirty="0"/>
          </a:p>
        </p:txBody>
      </p:sp>
      <p:sp>
        <p:nvSpPr>
          <p:cNvPr id="6151" name="TextBox 16"/>
          <p:cNvSpPr txBox="1">
            <a:spLocks noChangeArrowheads="1"/>
          </p:cNvSpPr>
          <p:nvPr/>
        </p:nvSpPr>
        <p:spPr bwMode="auto">
          <a:xfrm>
            <a:off x="5796137" y="1989138"/>
            <a:ext cx="1584176" cy="369332"/>
          </a:xfrm>
          <a:prstGeom prst="rect">
            <a:avLst/>
          </a:prstGeom>
          <a:noFill/>
          <a:ln w="9525">
            <a:noFill/>
            <a:miter lim="800000"/>
            <a:headEnd/>
            <a:tailEnd/>
          </a:ln>
        </p:spPr>
        <p:txBody>
          <a:bodyPr wrap="square">
            <a:spAutoFit/>
          </a:bodyPr>
          <a:lstStyle/>
          <a:p>
            <a:r>
              <a:rPr lang="en-GB" dirty="0" smtClean="0"/>
              <a:t>    HEIs</a:t>
            </a:r>
            <a:endParaRPr lang="en-GB" dirty="0"/>
          </a:p>
        </p:txBody>
      </p:sp>
    </p:spTree>
    <p:extLst>
      <p:ext uri="{BB962C8B-B14F-4D97-AF65-F5344CB8AC3E}">
        <p14:creationId xmlns:p14="http://schemas.microsoft.com/office/powerpoint/2010/main" val="1972318266"/>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Policy Lessons </a:t>
            </a:r>
            <a:endParaRPr lang="en-IE" sz="3800" dirty="0">
              <a:solidFill>
                <a:srgbClr val="002060"/>
              </a:solidFill>
            </a:endParaRPr>
          </a:p>
        </p:txBody>
      </p:sp>
      <p:sp>
        <p:nvSpPr>
          <p:cNvPr id="3" name="Content Placeholder 2"/>
          <p:cNvSpPr>
            <a:spLocks noGrp="1"/>
          </p:cNvSpPr>
          <p:nvPr>
            <p:ph idx="1"/>
          </p:nvPr>
        </p:nvSpPr>
        <p:spPr/>
        <p:txBody>
          <a:bodyPr/>
          <a:lstStyle/>
          <a:p>
            <a:r>
              <a:rPr lang="en-US" sz="2000" dirty="0" smtClean="0"/>
              <a:t>Regional </a:t>
            </a:r>
            <a:r>
              <a:rPr lang="en-US" sz="2000" dirty="0"/>
              <a:t>innovation </a:t>
            </a:r>
            <a:r>
              <a:rPr lang="en-US" sz="2000" dirty="0" smtClean="0"/>
              <a:t>systems require </a:t>
            </a:r>
            <a:r>
              <a:rPr lang="en-US" sz="2000" dirty="0"/>
              <a:t>cooperation </a:t>
            </a:r>
            <a:r>
              <a:rPr lang="en-US" sz="2000" dirty="0" smtClean="0"/>
              <a:t>of HEIs, </a:t>
            </a:r>
            <a:r>
              <a:rPr lang="en-US" sz="2000" dirty="0"/>
              <a:t>public authorities and </a:t>
            </a:r>
            <a:r>
              <a:rPr lang="en-US" sz="2000" dirty="0" smtClean="0"/>
              <a:t>enterprise </a:t>
            </a:r>
            <a:r>
              <a:rPr lang="en-US" sz="2000" dirty="0"/>
              <a:t>to be globally </a:t>
            </a:r>
            <a:r>
              <a:rPr lang="en-US" sz="2000" dirty="0" smtClean="0"/>
              <a:t>competitive; </a:t>
            </a:r>
          </a:p>
          <a:p>
            <a:r>
              <a:rPr lang="en-US" sz="2000" dirty="0" smtClean="0"/>
              <a:t>Strength in coherence/co-ordination rather than abundance </a:t>
            </a:r>
            <a:r>
              <a:rPr lang="en-US" sz="2000" dirty="0"/>
              <a:t>of activity and </a:t>
            </a:r>
            <a:r>
              <a:rPr lang="en-US" sz="2000" dirty="0" smtClean="0"/>
              <a:t>proliferation </a:t>
            </a:r>
            <a:r>
              <a:rPr lang="en-US" sz="2000" dirty="0"/>
              <a:t>of </a:t>
            </a:r>
            <a:r>
              <a:rPr lang="en-US" sz="2000" dirty="0" smtClean="0"/>
              <a:t>projects; </a:t>
            </a:r>
            <a:endParaRPr lang="en-US" sz="2000" dirty="0"/>
          </a:p>
          <a:p>
            <a:r>
              <a:rPr lang="en-US" sz="2000" dirty="0" smtClean="0"/>
              <a:t>Regional </a:t>
            </a:r>
            <a:r>
              <a:rPr lang="en-US" sz="2000" dirty="0"/>
              <a:t>engagement </a:t>
            </a:r>
            <a:r>
              <a:rPr lang="en-US" sz="2000" dirty="0" smtClean="0"/>
              <a:t>more </a:t>
            </a:r>
            <a:r>
              <a:rPr lang="en-US" sz="2000" dirty="0"/>
              <a:t>than </a:t>
            </a:r>
            <a:r>
              <a:rPr lang="en-US" sz="2000" dirty="0" smtClean="0"/>
              <a:t>economic development and skills; </a:t>
            </a:r>
          </a:p>
          <a:p>
            <a:r>
              <a:rPr lang="en-US" sz="2000" dirty="0"/>
              <a:t>Academic excellence and regional engagement can be complementary, mutually reinforcing activities;</a:t>
            </a:r>
          </a:p>
          <a:p>
            <a:pPr lvl="0"/>
            <a:r>
              <a:rPr lang="en-GB" sz="2000" dirty="0" smtClean="0"/>
              <a:t>Creation of  value-added knowledge-base </a:t>
            </a:r>
            <a:r>
              <a:rPr lang="en-GB" sz="2000" dirty="0"/>
              <a:t>linking </a:t>
            </a:r>
            <a:r>
              <a:rPr lang="en-GB" sz="2000" dirty="0" smtClean="0"/>
              <a:t>research with policy/practice </a:t>
            </a:r>
            <a:r>
              <a:rPr lang="en-GB" sz="2000" dirty="0"/>
              <a:t>research produced by </a:t>
            </a:r>
            <a:r>
              <a:rPr lang="en-GB" sz="2000" dirty="0" smtClean="0"/>
              <a:t>public </a:t>
            </a:r>
            <a:r>
              <a:rPr lang="en-GB" sz="2000" dirty="0"/>
              <a:t>and private sector;</a:t>
            </a:r>
          </a:p>
          <a:p>
            <a:r>
              <a:rPr lang="en-US" sz="2000" dirty="0" smtClean="0"/>
              <a:t>Regional </a:t>
            </a:r>
            <a:r>
              <a:rPr lang="en-US" sz="2000" dirty="0"/>
              <a:t>engagement </a:t>
            </a:r>
            <a:r>
              <a:rPr lang="en-US" sz="2000" dirty="0" smtClean="0"/>
              <a:t>must be valued/measured appropriately;</a:t>
            </a:r>
          </a:p>
          <a:p>
            <a:pPr lvl="0"/>
            <a:r>
              <a:rPr lang="en-GB" sz="2000" dirty="0"/>
              <a:t>Professional development programme for key individuals expected by institutional leaders to play a “boundary-spanning” </a:t>
            </a:r>
            <a:r>
              <a:rPr lang="en-GB" sz="2000" dirty="0" smtClean="0"/>
              <a:t>roles;</a:t>
            </a:r>
            <a:endParaRPr lang="en-GB" sz="2000" dirty="0"/>
          </a:p>
          <a:p>
            <a:r>
              <a:rPr lang="en-US" sz="2000" dirty="0" smtClean="0"/>
              <a:t>Cultural </a:t>
            </a:r>
            <a:r>
              <a:rPr lang="en-US" sz="2000" dirty="0"/>
              <a:t>change within </a:t>
            </a:r>
            <a:r>
              <a:rPr lang="en-US" sz="2000" dirty="0" smtClean="0"/>
              <a:t>HE: HR policies </a:t>
            </a:r>
            <a:r>
              <a:rPr lang="en-US" sz="2000" dirty="0"/>
              <a:t>and procedures, </a:t>
            </a:r>
            <a:r>
              <a:rPr lang="en-US" sz="2000" dirty="0" smtClean="0"/>
              <a:t>finance</a:t>
            </a:r>
            <a:r>
              <a:rPr lang="en-US" sz="2000" dirty="0"/>
              <a:t>, </a:t>
            </a:r>
            <a:r>
              <a:rPr lang="en-US" sz="2000" dirty="0" smtClean="0"/>
              <a:t>support, etc. </a:t>
            </a:r>
            <a:endParaRPr lang="en-US" sz="2000" dirty="0"/>
          </a:p>
        </p:txBody>
      </p:sp>
    </p:spTree>
    <p:extLst>
      <p:ext uri="{BB962C8B-B14F-4D97-AF65-F5344CB8AC3E}">
        <p14:creationId xmlns:p14="http://schemas.microsoft.com/office/powerpoint/2010/main" val="21451487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E" sz="3800" dirty="0" smtClean="0">
                <a:solidFill>
                  <a:srgbClr val="002060"/>
                </a:solidFill>
              </a:rPr>
              <a:t>Policy Challenges</a:t>
            </a:r>
            <a:endParaRPr lang="en-IE" sz="3800" dirty="0">
              <a:solidFill>
                <a:srgbClr val="002060"/>
              </a:solidFill>
            </a:endParaRPr>
          </a:p>
        </p:txBody>
      </p:sp>
      <p:sp>
        <p:nvSpPr>
          <p:cNvPr id="5" name="Content Placeholder 4"/>
          <p:cNvSpPr>
            <a:spLocks noGrp="1"/>
          </p:cNvSpPr>
          <p:nvPr>
            <p:ph idx="1"/>
          </p:nvPr>
        </p:nvSpPr>
        <p:spPr/>
        <p:txBody>
          <a:bodyPr/>
          <a:lstStyle/>
          <a:p>
            <a:r>
              <a:rPr lang="en-IE" sz="2000" dirty="0" smtClean="0"/>
              <a:t>Diversity in institutional capacity and capability – e.g. leadership, RDI, etc.</a:t>
            </a:r>
          </a:p>
          <a:p>
            <a:r>
              <a:rPr lang="en-IE" sz="2000" dirty="0" smtClean="0"/>
              <a:t>Lack </a:t>
            </a:r>
            <a:r>
              <a:rPr lang="en-IE" sz="2000" dirty="0"/>
              <a:t>of understanding of each </a:t>
            </a:r>
            <a:r>
              <a:rPr lang="en-IE" sz="2000" dirty="0" smtClean="0"/>
              <a:t>partner’s </a:t>
            </a:r>
            <a:r>
              <a:rPr lang="en-IE" sz="2000" dirty="0"/>
              <a:t>drivers and barriers for </a:t>
            </a:r>
            <a:r>
              <a:rPr lang="en-IE" sz="2000" dirty="0" smtClean="0"/>
              <a:t>cooperation, e.g. HE and enterprise/”the community”;</a:t>
            </a:r>
          </a:p>
          <a:p>
            <a:r>
              <a:rPr lang="en-IE" sz="2000" dirty="0" smtClean="0"/>
              <a:t>Different sets of timelines and operating/policy environment;</a:t>
            </a:r>
          </a:p>
          <a:p>
            <a:r>
              <a:rPr lang="en-IE" sz="2000" dirty="0" smtClean="0"/>
              <a:t>Balance tensions </a:t>
            </a:r>
            <a:r>
              <a:rPr lang="en-IE" sz="2000" dirty="0"/>
              <a:t>of aligning </a:t>
            </a:r>
            <a:r>
              <a:rPr lang="en-IE" sz="2000" dirty="0" smtClean="0"/>
              <a:t>HE </a:t>
            </a:r>
            <a:r>
              <a:rPr lang="en-IE" sz="2000" dirty="0"/>
              <a:t>research with local needs and the (increasing) pressures to compete in a national and international </a:t>
            </a:r>
            <a:r>
              <a:rPr lang="en-IE" sz="2000" dirty="0" smtClean="0"/>
              <a:t>arena;</a:t>
            </a:r>
          </a:p>
          <a:p>
            <a:r>
              <a:rPr lang="en-IE" sz="2000" dirty="0" smtClean="0"/>
              <a:t>Insufficient </a:t>
            </a:r>
            <a:r>
              <a:rPr lang="en-IE" sz="2000" dirty="0"/>
              <a:t>levels of absorptive capacity – the ability of firms to increase their innovation capability through valuing, assimilating and applying new </a:t>
            </a:r>
            <a:r>
              <a:rPr lang="en-IE" sz="2000" dirty="0" smtClean="0"/>
              <a:t>information;</a:t>
            </a:r>
          </a:p>
          <a:p>
            <a:r>
              <a:rPr lang="en-IE" sz="2000" dirty="0" smtClean="0"/>
              <a:t>Lack of coherent government strategy approach combined with competing demands/objectives across government.</a:t>
            </a:r>
          </a:p>
          <a:p>
            <a:endParaRPr lang="en-IE" sz="2000" dirty="0" smtClean="0"/>
          </a:p>
          <a:p>
            <a:endParaRPr lang="en-IE" sz="2000" dirty="0" smtClean="0"/>
          </a:p>
          <a:p>
            <a:endParaRPr lang="en-IE" sz="2000" dirty="0" smtClean="0"/>
          </a:p>
          <a:p>
            <a:endParaRPr lang="en-IE" sz="2000" dirty="0" smtClean="0"/>
          </a:p>
          <a:p>
            <a:endParaRPr lang="en-IE" sz="2000" dirty="0" smtClean="0"/>
          </a:p>
          <a:p>
            <a:endParaRPr lang="en-IE" sz="2000" dirty="0"/>
          </a:p>
        </p:txBody>
      </p:sp>
    </p:spTree>
    <p:extLst>
      <p:ext uri="{BB962C8B-B14F-4D97-AF65-F5344CB8AC3E}">
        <p14:creationId xmlns:p14="http://schemas.microsoft.com/office/powerpoint/2010/main" val="7318560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Policy Recommendations</a:t>
            </a:r>
            <a:endParaRPr lang="en-IE" sz="3800" dirty="0">
              <a:solidFill>
                <a:srgbClr val="002060"/>
              </a:solidFill>
            </a:endParaRPr>
          </a:p>
        </p:txBody>
      </p:sp>
      <p:sp>
        <p:nvSpPr>
          <p:cNvPr id="3" name="Content Placeholder 2"/>
          <p:cNvSpPr>
            <a:spLocks noGrp="1"/>
          </p:cNvSpPr>
          <p:nvPr>
            <p:ph idx="1"/>
          </p:nvPr>
        </p:nvSpPr>
        <p:spPr>
          <a:xfrm>
            <a:off x="457200" y="1600200"/>
            <a:ext cx="8229600" cy="4637112"/>
          </a:xfrm>
        </p:spPr>
        <p:txBody>
          <a:bodyPr/>
          <a:lstStyle/>
          <a:p>
            <a:pPr>
              <a:buFontTx/>
              <a:buNone/>
            </a:pPr>
            <a:r>
              <a:rPr lang="en-GB" altLang="en-US" sz="2000" dirty="0">
                <a:ea typeface="ＭＳ Ｐゴシック" charset="-128"/>
              </a:rPr>
              <a:t>The key </a:t>
            </a:r>
            <a:r>
              <a:rPr lang="en-GB" altLang="en-US" sz="2000" dirty="0" smtClean="0">
                <a:ea typeface="ＭＳ Ｐゴシック" charset="-128"/>
              </a:rPr>
              <a:t>is </a:t>
            </a:r>
            <a:r>
              <a:rPr lang="en-GB" altLang="en-US" sz="2000" dirty="0">
                <a:ea typeface="ＭＳ Ｐゴシック" charset="-128"/>
              </a:rPr>
              <a:t>looking for realistic points of leverage that can: </a:t>
            </a:r>
            <a:endParaRPr lang="en-GB" altLang="en-US" sz="2000" dirty="0" smtClean="0">
              <a:ea typeface="ＭＳ Ｐゴシック" charset="-128"/>
            </a:endParaRPr>
          </a:p>
          <a:p>
            <a:r>
              <a:rPr lang="en-GB" altLang="en-US" sz="2000" dirty="0">
                <a:ea typeface="ＭＳ Ｐゴシック" charset="-128"/>
              </a:rPr>
              <a:t>Create ties between </a:t>
            </a:r>
            <a:r>
              <a:rPr lang="en-GB" altLang="en-US" sz="2000" i="1" dirty="0">
                <a:ea typeface="ＭＳ Ｐゴシック" charset="-128"/>
              </a:rPr>
              <a:t>all </a:t>
            </a:r>
            <a:r>
              <a:rPr lang="en-GB" altLang="en-US" sz="2000" i="1" dirty="0" smtClean="0">
                <a:ea typeface="ＭＳ Ｐゴシック" charset="-128"/>
              </a:rPr>
              <a:t>types </a:t>
            </a:r>
            <a:r>
              <a:rPr lang="en-GB" altLang="en-US" sz="2000" dirty="0" smtClean="0">
                <a:ea typeface="ＭＳ Ｐゴシック" charset="-128"/>
              </a:rPr>
              <a:t>of HEIs &amp; other providers, </a:t>
            </a:r>
            <a:r>
              <a:rPr lang="en-GB" altLang="en-US" sz="2000" dirty="0">
                <a:ea typeface="ＭＳ Ｐゴシック" charset="-128"/>
              </a:rPr>
              <a:t>and </a:t>
            </a:r>
            <a:r>
              <a:rPr lang="en-GB" altLang="en-US" sz="2000" dirty="0" smtClean="0">
                <a:ea typeface="ＭＳ Ｐゴシック" charset="-128"/>
              </a:rPr>
              <a:t>their region; </a:t>
            </a:r>
          </a:p>
          <a:p>
            <a:r>
              <a:rPr lang="en-GB" altLang="en-US" sz="2000" dirty="0" smtClean="0">
                <a:ea typeface="ＭＳ Ｐゴシック" charset="-128"/>
              </a:rPr>
              <a:t>Create a coherent approach in which HEIs and other stakeholders can readily buy-in. </a:t>
            </a:r>
          </a:p>
          <a:p>
            <a:pPr marL="0" indent="0">
              <a:buNone/>
            </a:pPr>
            <a:r>
              <a:rPr lang="en-GB" altLang="en-US" sz="2000" dirty="0" smtClean="0">
                <a:ea typeface="ＭＳ Ｐゴシック" charset="-128"/>
              </a:rPr>
              <a:t>More </a:t>
            </a:r>
            <a:r>
              <a:rPr lang="en-GB" altLang="en-US" sz="2000" dirty="0">
                <a:ea typeface="ＭＳ Ｐゴシック" charset="-128"/>
              </a:rPr>
              <a:t>specifically:</a:t>
            </a:r>
          </a:p>
          <a:p>
            <a:r>
              <a:rPr lang="en-GB" altLang="en-US" sz="2000" dirty="0">
                <a:ea typeface="ＭＳ Ｐゴシック" charset="-128"/>
              </a:rPr>
              <a:t>Maximize potential </a:t>
            </a:r>
            <a:r>
              <a:rPr lang="en-GB" altLang="en-US" sz="2000" dirty="0" smtClean="0">
                <a:ea typeface="ＭＳ Ｐゴシック" charset="-128"/>
              </a:rPr>
              <a:t>interaction &amp; </a:t>
            </a:r>
            <a:r>
              <a:rPr lang="en-US" altLang="en-US" sz="2000" dirty="0" smtClean="0">
                <a:ea typeface="ＭＳ Ｐゴシック" charset="-128"/>
              </a:rPr>
              <a:t>Dampen </a:t>
            </a:r>
            <a:r>
              <a:rPr lang="en-US" altLang="en-US" sz="2000" dirty="0">
                <a:ea typeface="ＭＳ Ｐゴシック" charset="-128"/>
              </a:rPr>
              <a:t>competition among </a:t>
            </a:r>
            <a:r>
              <a:rPr lang="en-US" altLang="en-US" sz="2000" dirty="0" smtClean="0">
                <a:ea typeface="ＭＳ Ｐゴシック" charset="-128"/>
              </a:rPr>
              <a:t>HEIs;</a:t>
            </a:r>
            <a:endParaRPr lang="en-US" altLang="en-US" sz="2000" dirty="0">
              <a:ea typeface="ＭＳ Ｐゴシック" charset="-128"/>
            </a:endParaRPr>
          </a:p>
          <a:p>
            <a:r>
              <a:rPr lang="en-US" altLang="en-US" sz="2000" dirty="0">
                <a:ea typeface="ＭＳ Ｐゴシック" charset="-128"/>
              </a:rPr>
              <a:t>Develop regional inter-institutional cooperation between research universities and </a:t>
            </a:r>
            <a:r>
              <a:rPr lang="en-US" altLang="en-US" sz="2000" dirty="0" smtClean="0">
                <a:ea typeface="ＭＳ Ｐゴシック" charset="-128"/>
              </a:rPr>
              <a:t>Universities of Applied Sciences;</a:t>
            </a:r>
            <a:endParaRPr lang="en-US" altLang="en-US" sz="2000" dirty="0">
              <a:ea typeface="ＭＳ Ｐゴシック" charset="-128"/>
            </a:endParaRPr>
          </a:p>
          <a:p>
            <a:r>
              <a:rPr lang="en-GB" altLang="en-US" sz="2000" dirty="0" smtClean="0">
                <a:ea typeface="ＭＳ Ｐゴシック" charset="-128"/>
              </a:rPr>
              <a:t>Develop </a:t>
            </a:r>
            <a:r>
              <a:rPr lang="en-GB" altLang="en-US" sz="2000" dirty="0">
                <a:ea typeface="ＭＳ Ｐゴシック" charset="-128"/>
              </a:rPr>
              <a:t>strategies for different types of industries, particularly those with a regional or national </a:t>
            </a:r>
            <a:r>
              <a:rPr lang="en-GB" altLang="en-US" sz="2000" dirty="0" smtClean="0">
                <a:ea typeface="ＭＳ Ｐゴシック" charset="-128"/>
              </a:rPr>
              <a:t>brand;</a:t>
            </a:r>
            <a:endParaRPr lang="en-GB" altLang="en-US" sz="2000" dirty="0">
              <a:ea typeface="ＭＳ Ｐゴシック" charset="-128"/>
            </a:endParaRPr>
          </a:p>
          <a:p>
            <a:r>
              <a:rPr lang="en-US" altLang="en-US" sz="2000" dirty="0" smtClean="0">
                <a:ea typeface="ＭＳ Ｐゴシック" charset="-128"/>
              </a:rPr>
              <a:t>Evaluate </a:t>
            </a:r>
            <a:r>
              <a:rPr lang="en-US" altLang="en-US" sz="2000" dirty="0">
                <a:ea typeface="ＭＳ Ｐゴシック" charset="-128"/>
              </a:rPr>
              <a:t>and reform strategies for transferring the full range of process and product innovations, including in the social </a:t>
            </a:r>
            <a:r>
              <a:rPr lang="en-US" altLang="en-US" sz="2000" dirty="0" smtClean="0">
                <a:ea typeface="ＭＳ Ｐゴシック" charset="-128"/>
              </a:rPr>
              <a:t>sciences</a:t>
            </a:r>
            <a:r>
              <a:rPr lang="en-US" altLang="en-US" sz="2000" dirty="0">
                <a:ea typeface="ＭＳ Ｐゴシック" charset="-128"/>
              </a:rPr>
              <a:t>;</a:t>
            </a:r>
          </a:p>
          <a:p>
            <a:r>
              <a:rPr lang="en-US" altLang="en-US" sz="2000" dirty="0">
                <a:ea typeface="ＭＳ Ｐゴシック" charset="-128"/>
              </a:rPr>
              <a:t>Develop </a:t>
            </a:r>
            <a:r>
              <a:rPr lang="en-US" altLang="en-US" sz="2000" dirty="0" smtClean="0">
                <a:ea typeface="ＭＳ Ｐゴシック" charset="-128"/>
              </a:rPr>
              <a:t>capacity </a:t>
            </a:r>
            <a:r>
              <a:rPr lang="en-US" altLang="en-US" sz="2000" dirty="0">
                <a:ea typeface="ＭＳ Ｐゴシック" charset="-128"/>
              </a:rPr>
              <a:t>to foster low tech and </a:t>
            </a:r>
            <a:r>
              <a:rPr lang="ja-JP" altLang="en-US" sz="2000" dirty="0">
                <a:ea typeface="ＭＳ Ｐゴシック" charset="-128"/>
              </a:rPr>
              <a:t>“</a:t>
            </a:r>
            <a:r>
              <a:rPr lang="en-US" altLang="ja-JP" sz="2000" dirty="0">
                <a:ea typeface="ＭＳ Ｐゴシック" charset="-128"/>
              </a:rPr>
              <a:t>frugal</a:t>
            </a:r>
            <a:r>
              <a:rPr lang="ja-JP" altLang="en-US" sz="2000" dirty="0">
                <a:ea typeface="ＭＳ Ｐゴシック" charset="-128"/>
              </a:rPr>
              <a:t>”</a:t>
            </a:r>
            <a:r>
              <a:rPr lang="en-US" altLang="ja-JP" sz="2000" dirty="0">
                <a:ea typeface="ＭＳ Ｐゴシック" charset="-128"/>
              </a:rPr>
              <a:t> innovation.</a:t>
            </a:r>
          </a:p>
          <a:p>
            <a:pPr>
              <a:buFontTx/>
              <a:buNone/>
            </a:pPr>
            <a:r>
              <a:rPr lang="en-US" altLang="en-US" dirty="0">
                <a:ea typeface="ＭＳ Ｐゴシック" charset="-128"/>
              </a:rPr>
              <a:t> </a:t>
            </a:r>
          </a:p>
          <a:p>
            <a:endParaRPr lang="en-IE" dirty="0"/>
          </a:p>
        </p:txBody>
      </p:sp>
    </p:spTree>
    <p:extLst>
      <p:ext uri="{BB962C8B-B14F-4D97-AF65-F5344CB8AC3E}">
        <p14:creationId xmlns:p14="http://schemas.microsoft.com/office/powerpoint/2010/main" val="11107398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IE" sz="3800" dirty="0" smtClean="0">
                <a:solidFill>
                  <a:srgbClr val="002060"/>
                </a:solidFill>
              </a:rPr>
              <a:t>Lessons from Brexit</a:t>
            </a:r>
            <a:endParaRPr lang="en-IE" sz="3800" dirty="0">
              <a:solidFill>
                <a:srgbClr val="002060"/>
              </a:solidFill>
            </a:endParaRPr>
          </a:p>
        </p:txBody>
      </p:sp>
      <p:sp>
        <p:nvSpPr>
          <p:cNvPr id="3" name="Content Placeholder 2"/>
          <p:cNvSpPr>
            <a:spLocks noGrp="1"/>
          </p:cNvSpPr>
          <p:nvPr>
            <p:ph idx="1"/>
          </p:nvPr>
        </p:nvSpPr>
        <p:spPr>
          <a:xfrm>
            <a:off x="457200" y="1600200"/>
            <a:ext cx="8507288" cy="4525963"/>
          </a:xfrm>
        </p:spPr>
        <p:txBody>
          <a:bodyPr/>
          <a:lstStyle/>
          <a:p>
            <a:r>
              <a:rPr lang="en-GB" sz="2000" dirty="0"/>
              <a:t>Single-minded pursuit of </a:t>
            </a:r>
            <a:r>
              <a:rPr lang="en-GB" sz="2000" dirty="0" smtClean="0"/>
              <a:t>global reputation has </a:t>
            </a:r>
            <a:r>
              <a:rPr lang="en-GB" sz="2000" dirty="0"/>
              <a:t>created a schism between local, regional, national and global </a:t>
            </a:r>
            <a:r>
              <a:rPr lang="en-GB" sz="2000" dirty="0" smtClean="0"/>
              <a:t>responsibilities;</a:t>
            </a:r>
          </a:p>
          <a:p>
            <a:r>
              <a:rPr lang="en-GB" sz="2000" dirty="0" smtClean="0"/>
              <a:t>Universities act/seen as </a:t>
            </a:r>
            <a:r>
              <a:rPr lang="en-GB" sz="2000" dirty="0"/>
              <a:t>“islands of affluence, self-importance, and horticultural beauty in seas of squalor, violence, and despair” </a:t>
            </a:r>
            <a:r>
              <a:rPr lang="en-GB" sz="1400" dirty="0"/>
              <a:t>(</a:t>
            </a:r>
            <a:r>
              <a:rPr lang="en-GB" sz="1400" dirty="0" err="1"/>
              <a:t>Harkavy</a:t>
            </a:r>
            <a:r>
              <a:rPr lang="en-GB" sz="1400" dirty="0"/>
              <a:t> quoted in Boyer, 1996, 19). </a:t>
            </a:r>
            <a:endParaRPr lang="en-GB" sz="1400" dirty="0" smtClean="0"/>
          </a:p>
          <a:p>
            <a:r>
              <a:rPr lang="en-GB" sz="2000" dirty="0">
                <a:ea typeface="Calibri" panose="020F0502020204030204" pitchFamily="34" charset="0"/>
              </a:rPr>
              <a:t>N</a:t>
            </a:r>
            <a:r>
              <a:rPr lang="en-GB" sz="2000" dirty="0" smtClean="0">
                <a:ea typeface="Calibri" panose="020F0502020204030204" pitchFamily="34" charset="0"/>
              </a:rPr>
              <a:t>eed to rethink engagement – </a:t>
            </a:r>
          </a:p>
          <a:p>
            <a:pPr lvl="1"/>
            <a:r>
              <a:rPr lang="en-GB" sz="2000" dirty="0" smtClean="0">
                <a:ea typeface="Calibri" panose="020F0502020204030204" pitchFamily="34" charset="0"/>
              </a:rPr>
              <a:t>Not to be confused with service-learning or research commercialisation;</a:t>
            </a:r>
          </a:p>
          <a:p>
            <a:pPr lvl="1"/>
            <a:r>
              <a:rPr lang="en-GB" sz="2000" dirty="0" smtClean="0">
                <a:ea typeface="Calibri" panose="020F0502020204030204" pitchFamily="34" charset="0"/>
              </a:rPr>
              <a:t>Requires a holistic “public good” model approach. </a:t>
            </a:r>
            <a:endParaRPr lang="en-GB" sz="2000" dirty="0">
              <a:ea typeface="Calibri" panose="020F0502020204030204" pitchFamily="34" charset="0"/>
            </a:endParaRPr>
          </a:p>
          <a:p>
            <a:r>
              <a:rPr lang="en-GB" sz="2000" dirty="0" smtClean="0"/>
              <a:t>Policy should be direct at building sustainable Knowledge Networks, which can bridge the </a:t>
            </a:r>
            <a:r>
              <a:rPr lang="en-GB" sz="2000" dirty="0"/>
              <a:t>gulf between pursuance of global </a:t>
            </a:r>
            <a:r>
              <a:rPr lang="en-GB" sz="2000" dirty="0" smtClean="0"/>
              <a:t>recognition </a:t>
            </a:r>
            <a:r>
              <a:rPr lang="en-GB" sz="2000" dirty="0"/>
              <a:t>and greater </a:t>
            </a:r>
            <a:r>
              <a:rPr lang="en-GB" sz="2000" dirty="0" smtClean="0"/>
              <a:t>regional engagement. </a:t>
            </a:r>
            <a:endParaRPr lang="en-IE" sz="1400" dirty="0"/>
          </a:p>
          <a:p>
            <a:pPr lvl="1"/>
            <a:endParaRPr lang="en-GB" sz="1400" dirty="0"/>
          </a:p>
        </p:txBody>
      </p:sp>
    </p:spTree>
    <p:extLst>
      <p:ext uri="{BB962C8B-B14F-4D97-AF65-F5344CB8AC3E}">
        <p14:creationId xmlns:p14="http://schemas.microsoft.com/office/powerpoint/2010/main" val="272762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Themes</a:t>
            </a:r>
            <a:endParaRPr lang="en-IE" sz="3800" dirty="0">
              <a:solidFill>
                <a:srgbClr val="002060"/>
              </a:solidFill>
            </a:endParaRPr>
          </a:p>
        </p:txBody>
      </p:sp>
      <p:sp>
        <p:nvSpPr>
          <p:cNvPr id="3" name="Content Placeholder 2"/>
          <p:cNvSpPr>
            <a:spLocks noGrp="1"/>
          </p:cNvSpPr>
          <p:nvPr>
            <p:ph idx="1"/>
          </p:nvPr>
        </p:nvSpPr>
        <p:spPr/>
        <p:txBody>
          <a:bodyPr/>
          <a:lstStyle/>
          <a:p>
            <a:pPr>
              <a:lnSpc>
                <a:spcPct val="200000"/>
              </a:lnSpc>
            </a:pPr>
            <a:r>
              <a:rPr lang="en-IE" sz="2000" dirty="0" smtClean="0"/>
              <a:t>What do we mean by Engagement?</a:t>
            </a:r>
          </a:p>
          <a:p>
            <a:pPr>
              <a:lnSpc>
                <a:spcPct val="200000"/>
              </a:lnSpc>
            </a:pPr>
            <a:r>
              <a:rPr lang="en-GB" sz="2000" dirty="0" smtClean="0"/>
              <a:t>Embedding the Regional Engagement </a:t>
            </a:r>
            <a:r>
              <a:rPr lang="en-GB" sz="2000" dirty="0"/>
              <a:t>Agenda </a:t>
            </a:r>
          </a:p>
          <a:p>
            <a:pPr>
              <a:lnSpc>
                <a:spcPct val="200000"/>
              </a:lnSpc>
            </a:pPr>
            <a:r>
              <a:rPr lang="en-GB" sz="2000" dirty="0" smtClean="0"/>
              <a:t>What Works?</a:t>
            </a:r>
          </a:p>
          <a:p>
            <a:pPr>
              <a:lnSpc>
                <a:spcPct val="200000"/>
              </a:lnSpc>
            </a:pPr>
            <a:endParaRPr lang="en-US" sz="2000" dirty="0" smtClean="0"/>
          </a:p>
          <a:p>
            <a:pPr>
              <a:lnSpc>
                <a:spcPct val="200000"/>
              </a:lnSpc>
            </a:pPr>
            <a:endParaRPr lang="en-IE" sz="2000" dirty="0" smtClean="0"/>
          </a:p>
          <a:p>
            <a:endParaRPr lang="en-IE" sz="2000" dirty="0"/>
          </a:p>
        </p:txBody>
      </p:sp>
    </p:spTree>
    <p:extLst>
      <p:ext uri="{BB962C8B-B14F-4D97-AF65-F5344CB8AC3E}">
        <p14:creationId xmlns:p14="http://schemas.microsoft.com/office/powerpoint/2010/main" val="1554122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sz="half" idx="1"/>
          </p:nvPr>
        </p:nvSpPr>
        <p:spPr/>
        <p:txBody>
          <a:bodyPr/>
          <a:lstStyle/>
          <a:p>
            <a:pPr marL="0" indent="0" eaLnBrk="1" hangingPunct="1">
              <a:lnSpc>
                <a:spcPct val="80000"/>
              </a:lnSpc>
              <a:buFont typeface="Arial" panose="020B0604020202020204" pitchFamily="34" charset="0"/>
              <a:buNone/>
              <a:defRPr/>
            </a:pPr>
            <a:endParaRPr lang="en-IE" sz="1800" dirty="0" smtClean="0">
              <a:solidFill>
                <a:srgbClr val="002060"/>
              </a:solidFill>
            </a:endParaRPr>
          </a:p>
          <a:p>
            <a:pPr marL="0" indent="0" eaLnBrk="1" hangingPunct="1">
              <a:lnSpc>
                <a:spcPct val="80000"/>
              </a:lnSpc>
              <a:buFont typeface="Arial" panose="020B0604020202020204" pitchFamily="34" charset="0"/>
              <a:buNone/>
              <a:defRPr/>
            </a:pPr>
            <a:endParaRPr lang="en-IE" sz="1800" dirty="0" smtClean="0">
              <a:solidFill>
                <a:srgbClr val="002060"/>
              </a:solidFill>
            </a:endParaRPr>
          </a:p>
          <a:p>
            <a:pPr marL="0" indent="0" eaLnBrk="1" hangingPunct="1">
              <a:lnSpc>
                <a:spcPct val="80000"/>
              </a:lnSpc>
              <a:buFont typeface="Arial" panose="020B0604020202020204" pitchFamily="34" charset="0"/>
              <a:buNone/>
              <a:defRPr/>
            </a:pPr>
            <a:endParaRPr lang="en-IE" sz="1800" dirty="0">
              <a:solidFill>
                <a:srgbClr val="002060"/>
              </a:solidFill>
            </a:endParaRPr>
          </a:p>
          <a:p>
            <a:pPr marL="0" indent="0" eaLnBrk="1" hangingPunct="1">
              <a:lnSpc>
                <a:spcPct val="80000"/>
              </a:lnSpc>
              <a:buFont typeface="Arial" panose="020B0604020202020204" pitchFamily="34" charset="0"/>
              <a:buNone/>
              <a:defRPr/>
            </a:pPr>
            <a:endParaRPr lang="en-IE" sz="2400" dirty="0" smtClean="0">
              <a:solidFill>
                <a:srgbClr val="002060"/>
              </a:solidFill>
              <a:hlinkClick r:id="rId3"/>
            </a:endParaRPr>
          </a:p>
          <a:p>
            <a:pPr marL="0" indent="0" eaLnBrk="1" hangingPunct="1">
              <a:lnSpc>
                <a:spcPct val="80000"/>
              </a:lnSpc>
              <a:buFont typeface="Arial" panose="020B0604020202020204" pitchFamily="34" charset="0"/>
              <a:buNone/>
              <a:defRPr/>
            </a:pPr>
            <a:endParaRPr lang="en-IE" sz="2400" dirty="0">
              <a:solidFill>
                <a:srgbClr val="002060"/>
              </a:solidFill>
              <a:hlinkClick r:id="rId3"/>
            </a:endParaRPr>
          </a:p>
          <a:p>
            <a:pPr marL="0" indent="0" eaLnBrk="1" hangingPunct="1">
              <a:lnSpc>
                <a:spcPct val="80000"/>
              </a:lnSpc>
              <a:buFont typeface="Arial" panose="020B0604020202020204" pitchFamily="34" charset="0"/>
              <a:buNone/>
              <a:defRPr/>
            </a:pPr>
            <a:r>
              <a:rPr lang="en-IE" sz="2400" dirty="0">
                <a:solidFill>
                  <a:srgbClr val="002060"/>
                </a:solidFill>
                <a:hlinkClick r:id="rId3"/>
              </a:rPr>
              <a:t>e</a:t>
            </a:r>
            <a:r>
              <a:rPr lang="en-IE" sz="2400" dirty="0" smtClean="0">
                <a:solidFill>
                  <a:srgbClr val="002060"/>
                </a:solidFill>
                <a:hlinkClick r:id="rId3"/>
              </a:rPr>
              <a:t>llen.hazelkorn@dit.ie</a:t>
            </a:r>
            <a:r>
              <a:rPr lang="en-IE" sz="2400" dirty="0" smtClean="0">
                <a:solidFill>
                  <a:srgbClr val="002060"/>
                </a:solidFill>
              </a:rPr>
              <a:t> </a:t>
            </a:r>
          </a:p>
          <a:p>
            <a:pPr marL="0" indent="0">
              <a:buFont typeface="Arial" charset="0"/>
              <a:buNone/>
              <a:defRPr/>
            </a:pPr>
            <a:r>
              <a:rPr lang="en-IE" sz="2400" dirty="0" smtClean="0"/>
              <a:t>Mobile</a:t>
            </a:r>
            <a:r>
              <a:rPr lang="en-IE" sz="2400" dirty="0"/>
              <a:t>. 00 353 87 247 </a:t>
            </a:r>
            <a:r>
              <a:rPr lang="en-IE" sz="2400" dirty="0" smtClean="0"/>
              <a:t>2112</a:t>
            </a:r>
          </a:p>
          <a:p>
            <a:pPr marL="0" indent="0">
              <a:buFont typeface="Arial" charset="0"/>
              <a:buNone/>
              <a:defRPr/>
            </a:pPr>
            <a:r>
              <a:rPr lang="en-US" sz="2400" u="sng" dirty="0"/>
              <a:t>http://www.dit.ie/hepru</a:t>
            </a:r>
          </a:p>
          <a:p>
            <a:pPr marL="0" indent="0">
              <a:buFont typeface="Arial" charset="0"/>
              <a:buNone/>
              <a:defRPr/>
            </a:pPr>
            <a:r>
              <a:rPr lang="en-US" sz="2400" u="sng" dirty="0"/>
              <a:t>https://www.researchgate.net/profile/Ellen_Hazelkorn </a:t>
            </a:r>
            <a:endParaRPr lang="en-GB" sz="2400" dirty="0"/>
          </a:p>
          <a:p>
            <a:pPr marL="0" indent="0" eaLnBrk="1" hangingPunct="1">
              <a:lnSpc>
                <a:spcPct val="80000"/>
              </a:lnSpc>
              <a:buFont typeface="Arial" charset="0"/>
              <a:buNone/>
              <a:defRPr/>
            </a:pPr>
            <a:endParaRPr lang="en-IE" sz="1800" dirty="0">
              <a:solidFill>
                <a:srgbClr val="002060"/>
              </a:solidFill>
            </a:endParaRPr>
          </a:p>
          <a:p>
            <a:pPr eaLnBrk="1" hangingPunct="1">
              <a:lnSpc>
                <a:spcPct val="80000"/>
              </a:lnSpc>
              <a:buFont typeface="Arial" panose="020B0604020202020204" pitchFamily="34" charset="0"/>
              <a:buNone/>
              <a:defRPr/>
            </a:pPr>
            <a:endParaRPr lang="en-IE" sz="2400" dirty="0" smtClean="0">
              <a:solidFill>
                <a:srgbClr val="002060"/>
              </a:solidFill>
            </a:endParaRPr>
          </a:p>
          <a:p>
            <a:pPr eaLnBrk="1" hangingPunct="1">
              <a:lnSpc>
                <a:spcPct val="80000"/>
              </a:lnSpc>
              <a:buFont typeface="Arial" panose="020B0604020202020204" pitchFamily="34" charset="0"/>
              <a:buNone/>
              <a:defRPr/>
            </a:pPr>
            <a:endParaRPr lang="en-IE" sz="2400" dirty="0" smtClean="0">
              <a:solidFill>
                <a:srgbClr val="002060"/>
              </a:solidFill>
            </a:endParaRPr>
          </a:p>
          <a:p>
            <a:pPr eaLnBrk="1" hangingPunct="1">
              <a:lnSpc>
                <a:spcPct val="80000"/>
              </a:lnSpc>
              <a:buFont typeface="Arial" panose="020B0604020202020204" pitchFamily="34" charset="0"/>
              <a:buNone/>
              <a:defRPr/>
            </a:pPr>
            <a:endParaRPr lang="en-IE" sz="2400" dirty="0">
              <a:solidFill>
                <a:srgbClr val="002060"/>
              </a:solidFill>
            </a:endParaRPr>
          </a:p>
          <a:p>
            <a:pPr eaLnBrk="1" hangingPunct="1">
              <a:lnSpc>
                <a:spcPct val="80000"/>
              </a:lnSpc>
              <a:buFont typeface="Arial" panose="020B0604020202020204" pitchFamily="34" charset="0"/>
              <a:buNone/>
              <a:defRPr/>
            </a:pPr>
            <a:endParaRPr lang="en-IE" sz="2400" dirty="0" smtClean="0">
              <a:solidFill>
                <a:srgbClr val="002060"/>
              </a:solidFill>
            </a:endParaRPr>
          </a:p>
          <a:p>
            <a:pPr eaLnBrk="1" hangingPunct="1">
              <a:lnSpc>
                <a:spcPct val="80000"/>
              </a:lnSpc>
              <a:buFont typeface="Arial" panose="020B0604020202020204" pitchFamily="34" charset="0"/>
              <a:buNone/>
              <a:defRPr/>
            </a:pPr>
            <a:endParaRPr lang="en-IE" sz="2400" dirty="0">
              <a:solidFill>
                <a:srgbClr val="002060"/>
              </a:solidFill>
            </a:endParaRPr>
          </a:p>
          <a:p>
            <a:pPr eaLnBrk="1" hangingPunct="1">
              <a:lnSpc>
                <a:spcPct val="80000"/>
              </a:lnSpc>
              <a:buFont typeface="Arial" panose="020B0604020202020204" pitchFamily="34" charset="0"/>
              <a:buNone/>
              <a:defRPr/>
            </a:pPr>
            <a:endParaRPr lang="en-IE" sz="2400" dirty="0" smtClean="0">
              <a:solidFill>
                <a:srgbClr val="002060"/>
              </a:solidFill>
            </a:endParaRPr>
          </a:p>
          <a:p>
            <a:pPr eaLnBrk="1" hangingPunct="1">
              <a:lnSpc>
                <a:spcPct val="80000"/>
              </a:lnSpc>
              <a:buFont typeface="Arial" panose="020B0604020202020204" pitchFamily="34" charset="0"/>
              <a:buNone/>
              <a:defRPr/>
            </a:pPr>
            <a:endParaRPr lang="en-IE" sz="2400" dirty="0">
              <a:solidFill>
                <a:srgbClr val="002060"/>
              </a:solidFill>
            </a:endParaRPr>
          </a:p>
          <a:p>
            <a:pPr eaLnBrk="1" hangingPunct="1">
              <a:lnSpc>
                <a:spcPct val="80000"/>
              </a:lnSpc>
              <a:buFont typeface="Arial" panose="020B0604020202020204" pitchFamily="34" charset="0"/>
              <a:buNone/>
              <a:defRPr/>
            </a:pPr>
            <a:endParaRPr lang="en-IE" sz="2400" dirty="0" smtClean="0">
              <a:solidFill>
                <a:srgbClr val="002060"/>
              </a:solidFill>
            </a:endParaRPr>
          </a:p>
          <a:p>
            <a:pPr eaLnBrk="1" hangingPunct="1">
              <a:lnSpc>
                <a:spcPct val="80000"/>
              </a:lnSpc>
              <a:buFont typeface="Arial" panose="020B0604020202020204" pitchFamily="34" charset="0"/>
              <a:buNone/>
              <a:defRPr/>
            </a:pPr>
            <a:endParaRPr lang="en-IE" sz="2400" dirty="0" smtClean="0">
              <a:solidFill>
                <a:srgbClr val="898989"/>
              </a:solidFill>
            </a:endParaRPr>
          </a:p>
          <a:p>
            <a:pPr eaLnBrk="1" hangingPunct="1">
              <a:lnSpc>
                <a:spcPct val="80000"/>
              </a:lnSpc>
              <a:buFont typeface="Arial" panose="020B0604020202020204" pitchFamily="34" charset="0"/>
              <a:buNone/>
              <a:defRPr/>
            </a:pPr>
            <a:r>
              <a:rPr lang="en-US" sz="2400" dirty="0" smtClean="0"/>
              <a:t/>
            </a:r>
            <a:br>
              <a:rPr lang="en-US" sz="2400" dirty="0" smtClean="0"/>
            </a:br>
            <a:endParaRPr lang="en-US" sz="2400" dirty="0"/>
          </a:p>
        </p:txBody>
      </p:sp>
      <p:pic>
        <p:nvPicPr>
          <p:cNvPr id="6" name="Picture 5"/>
          <p:cNvPicPr>
            <a:picLocks noChangeAspect="1"/>
          </p:cNvPicPr>
          <p:nvPr/>
        </p:nvPicPr>
        <p:blipFill>
          <a:blip r:embed="rId4"/>
          <a:stretch>
            <a:fillRect/>
          </a:stretch>
        </p:blipFill>
        <p:spPr>
          <a:xfrm>
            <a:off x="4495800" y="155582"/>
            <a:ext cx="4549515" cy="6669360"/>
          </a:xfrm>
          <a:prstGeom prst="rect">
            <a:avLst/>
          </a:prstGeom>
        </p:spPr>
      </p:pic>
    </p:spTree>
    <p:extLst>
      <p:ext uri="{BB962C8B-B14F-4D97-AF65-F5344CB8AC3E}">
        <p14:creationId xmlns:p14="http://schemas.microsoft.com/office/powerpoint/2010/main" val="9194363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sz="3800" dirty="0" smtClean="0">
                <a:solidFill>
                  <a:srgbClr val="002060"/>
                </a:solidFill>
              </a:rPr>
              <a:t>Questions</a:t>
            </a:r>
            <a:r>
              <a:rPr lang="en-IE" dirty="0" smtClean="0"/>
              <a:t> </a:t>
            </a:r>
            <a:endParaRPr lang="en-IE" dirty="0"/>
          </a:p>
        </p:txBody>
      </p:sp>
      <p:sp>
        <p:nvSpPr>
          <p:cNvPr id="4" name="Content Placeholder 3"/>
          <p:cNvSpPr>
            <a:spLocks noGrp="1"/>
          </p:cNvSpPr>
          <p:nvPr>
            <p:ph idx="1"/>
          </p:nvPr>
        </p:nvSpPr>
        <p:spPr/>
        <p:txBody>
          <a:bodyPr/>
          <a:lstStyle/>
          <a:p>
            <a:pPr lvl="0" algn="just">
              <a:spcBef>
                <a:spcPts val="485"/>
              </a:spcBef>
              <a:spcAft>
                <a:spcPts val="0"/>
              </a:spcAft>
              <a:buFont typeface="Symbol" charset="2"/>
              <a:buChar char=""/>
            </a:pPr>
            <a:r>
              <a:rPr lang="en-IE" sz="2000" dirty="0" smtClean="0">
                <a:latin typeface="Calibri" charset="0"/>
                <a:ea typeface="Calibri" charset="0"/>
                <a:cs typeface="Times New Roman" charset="0"/>
              </a:rPr>
              <a:t>What is the likely/potential shape of the region over next 10-20 years+;</a:t>
            </a:r>
          </a:p>
          <a:p>
            <a:pPr lvl="0" algn="just">
              <a:spcBef>
                <a:spcPts val="485"/>
              </a:spcBef>
              <a:spcAft>
                <a:spcPts val="0"/>
              </a:spcAft>
              <a:buFont typeface="Symbol" charset="2"/>
              <a:buChar char=""/>
            </a:pPr>
            <a:r>
              <a:rPr lang="en-IE" sz="2000" dirty="0" smtClean="0">
                <a:latin typeface="Calibri" charset="0"/>
                <a:ea typeface="Calibri" charset="0"/>
                <a:cs typeface="Times New Roman" charset="0"/>
              </a:rPr>
              <a:t>What </a:t>
            </a:r>
            <a:r>
              <a:rPr lang="en-IE" sz="2000" dirty="0">
                <a:latin typeface="Calibri" charset="0"/>
                <a:ea typeface="Calibri" charset="0"/>
                <a:cs typeface="Times New Roman" charset="0"/>
              </a:rPr>
              <a:t>is the contribution </a:t>
            </a:r>
            <a:r>
              <a:rPr lang="en-IE" sz="2000" dirty="0" smtClean="0">
                <a:latin typeface="Calibri" charset="0"/>
                <a:ea typeface="Calibri" charset="0"/>
                <a:cs typeface="Times New Roman" charset="0"/>
              </a:rPr>
              <a:t>each </a:t>
            </a:r>
            <a:r>
              <a:rPr lang="en-IE" sz="2000" dirty="0">
                <a:latin typeface="Calibri" charset="0"/>
                <a:ea typeface="Calibri" charset="0"/>
                <a:cs typeface="Times New Roman" charset="0"/>
              </a:rPr>
              <a:t>HEI </a:t>
            </a:r>
            <a:r>
              <a:rPr lang="en-IE" sz="2000" dirty="0" smtClean="0">
                <a:latin typeface="Calibri" charset="0"/>
                <a:ea typeface="Calibri" charset="0"/>
                <a:cs typeface="Times New Roman" charset="0"/>
              </a:rPr>
              <a:t>does/can make </a:t>
            </a:r>
            <a:r>
              <a:rPr lang="en-IE" sz="2000" dirty="0">
                <a:latin typeface="Calibri" charset="0"/>
                <a:ea typeface="Calibri" charset="0"/>
                <a:cs typeface="Times New Roman" charset="0"/>
              </a:rPr>
              <a:t>to </a:t>
            </a:r>
            <a:r>
              <a:rPr lang="en-IE" sz="2000" dirty="0" smtClean="0">
                <a:latin typeface="Calibri" charset="0"/>
                <a:ea typeface="Calibri" charset="0"/>
                <a:cs typeface="Times New Roman" charset="0"/>
              </a:rPr>
              <a:t>overall competitive capacity </a:t>
            </a:r>
            <a:r>
              <a:rPr lang="en-IE" sz="2000" dirty="0">
                <a:latin typeface="Calibri" charset="0"/>
                <a:ea typeface="Calibri" charset="0"/>
                <a:cs typeface="Times New Roman" charset="0"/>
              </a:rPr>
              <a:t>of </a:t>
            </a:r>
            <a:r>
              <a:rPr lang="en-IE" sz="2000" dirty="0" smtClean="0">
                <a:latin typeface="Calibri" charset="0"/>
                <a:ea typeface="Calibri" charset="0"/>
                <a:cs typeface="Times New Roman" charset="0"/>
              </a:rPr>
              <a:t>the region? </a:t>
            </a:r>
            <a:endParaRPr lang="en-US" sz="2000" dirty="0">
              <a:latin typeface="Calibri" charset="0"/>
              <a:ea typeface="Calibri" charset="0"/>
              <a:cs typeface="Times New Roman" charset="0"/>
            </a:endParaRPr>
          </a:p>
          <a:p>
            <a:pPr lvl="0" algn="just">
              <a:spcBef>
                <a:spcPts val="485"/>
              </a:spcBef>
              <a:spcAft>
                <a:spcPts val="0"/>
              </a:spcAft>
              <a:buFont typeface="Symbol" charset="2"/>
              <a:buChar char=""/>
            </a:pPr>
            <a:r>
              <a:rPr lang="en-IE" sz="2000" dirty="0" smtClean="0">
                <a:latin typeface="Calibri" charset="0"/>
                <a:ea typeface="Calibri" charset="0"/>
                <a:cs typeface="Times New Roman" charset="0"/>
              </a:rPr>
              <a:t>How </a:t>
            </a:r>
            <a:r>
              <a:rPr lang="en-IE" sz="2000" dirty="0">
                <a:latin typeface="Calibri" charset="0"/>
                <a:ea typeface="Calibri" charset="0"/>
                <a:cs typeface="Times New Roman" charset="0"/>
              </a:rPr>
              <a:t>can </a:t>
            </a:r>
            <a:r>
              <a:rPr lang="en-IE" sz="2000" dirty="0" smtClean="0">
                <a:latin typeface="Calibri" charset="0"/>
                <a:ea typeface="Calibri" charset="0"/>
                <a:cs typeface="Times New Roman" charset="0"/>
              </a:rPr>
              <a:t>the region </a:t>
            </a:r>
            <a:r>
              <a:rPr lang="en-IE" sz="2000" dirty="0">
                <a:latin typeface="Calibri" charset="0"/>
                <a:ea typeface="Calibri" charset="0"/>
                <a:cs typeface="Times New Roman" charset="0"/>
              </a:rPr>
              <a:t>maximize the benefits of </a:t>
            </a:r>
            <a:r>
              <a:rPr lang="en-IE" sz="2000" dirty="0" smtClean="0">
                <a:latin typeface="Calibri" charset="0"/>
                <a:ea typeface="Calibri" charset="0"/>
                <a:cs typeface="Times New Roman" charset="0"/>
              </a:rPr>
              <a:t>the portfolio of </a:t>
            </a:r>
            <a:r>
              <a:rPr lang="en-IE" sz="2000" dirty="0">
                <a:latin typeface="Calibri" charset="0"/>
                <a:ea typeface="Calibri" charset="0"/>
                <a:cs typeface="Times New Roman" charset="0"/>
              </a:rPr>
              <a:t>HEIs as part of their brand, and </a:t>
            </a:r>
            <a:r>
              <a:rPr lang="en-IE" sz="2000" dirty="0" smtClean="0">
                <a:latin typeface="Calibri" charset="0"/>
                <a:ea typeface="Calibri" charset="0"/>
                <a:cs typeface="Times New Roman" charset="0"/>
              </a:rPr>
              <a:t>help attract/retain mobile capital and talent? </a:t>
            </a:r>
            <a:endParaRPr lang="en-US" sz="2000" dirty="0">
              <a:latin typeface="Calibri" charset="0"/>
              <a:ea typeface="Calibri" charset="0"/>
              <a:cs typeface="Times New Roman" charset="0"/>
            </a:endParaRPr>
          </a:p>
          <a:p>
            <a:pPr lvl="0" algn="just">
              <a:spcBef>
                <a:spcPts val="485"/>
              </a:spcBef>
              <a:spcAft>
                <a:spcPts val="0"/>
              </a:spcAft>
              <a:buFont typeface="Symbol" charset="2"/>
              <a:buChar char=""/>
            </a:pPr>
            <a:r>
              <a:rPr lang="en-IE" sz="2000" dirty="0">
                <a:latin typeface="Calibri" charset="0"/>
                <a:ea typeface="Calibri" charset="0"/>
                <a:cs typeface="Times New Roman" charset="0"/>
              </a:rPr>
              <a:t>What is the best </a:t>
            </a:r>
            <a:r>
              <a:rPr lang="en-IE" sz="2000" dirty="0" smtClean="0">
                <a:latin typeface="Calibri" charset="0"/>
                <a:ea typeface="Calibri" charset="0"/>
                <a:cs typeface="Times New Roman" charset="0"/>
              </a:rPr>
              <a:t>organisational structure &amp; governance arrangement to </a:t>
            </a:r>
            <a:r>
              <a:rPr lang="en-IE" sz="2000" dirty="0">
                <a:latin typeface="Calibri" charset="0"/>
                <a:ea typeface="Calibri" charset="0"/>
                <a:cs typeface="Times New Roman" charset="0"/>
              </a:rPr>
              <a:t>galvanize clusters of HEIs to </a:t>
            </a:r>
            <a:r>
              <a:rPr lang="en-IE" sz="2000" dirty="0" smtClean="0">
                <a:latin typeface="Calibri" charset="0"/>
                <a:ea typeface="Calibri" charset="0"/>
                <a:cs typeface="Times New Roman" charset="0"/>
              </a:rPr>
              <a:t>interact </a:t>
            </a:r>
            <a:r>
              <a:rPr lang="en-IE" sz="2000" dirty="0">
                <a:latin typeface="Calibri" charset="0"/>
                <a:ea typeface="Calibri" charset="0"/>
                <a:cs typeface="Times New Roman" charset="0"/>
              </a:rPr>
              <a:t>with </a:t>
            </a:r>
            <a:r>
              <a:rPr lang="en-IE" sz="2000" dirty="0" smtClean="0">
                <a:latin typeface="Calibri" charset="0"/>
                <a:ea typeface="Calibri" charset="0"/>
                <a:cs typeface="Times New Roman" charset="0"/>
              </a:rPr>
              <a:t>each other, </a:t>
            </a:r>
            <a:r>
              <a:rPr lang="en-IE" sz="2000" dirty="0">
                <a:latin typeface="Calibri" charset="0"/>
                <a:ea typeface="Calibri" charset="0"/>
                <a:cs typeface="Times New Roman" charset="0"/>
              </a:rPr>
              <a:t>city and regional government, and business and civil society? </a:t>
            </a:r>
            <a:endParaRPr lang="en-US" sz="2000" dirty="0">
              <a:latin typeface="Calibri" charset="0"/>
              <a:ea typeface="Calibri" charset="0"/>
              <a:cs typeface="Times New Roman" charset="0"/>
            </a:endParaRPr>
          </a:p>
          <a:p>
            <a:pPr algn="just">
              <a:spcBef>
                <a:spcPts val="485"/>
              </a:spcBef>
              <a:spcAft>
                <a:spcPts val="0"/>
              </a:spcAft>
              <a:buFont typeface="Symbol" charset="2"/>
              <a:buChar char=""/>
            </a:pPr>
            <a:r>
              <a:rPr lang="en-IE" sz="2000" dirty="0">
                <a:latin typeface="Calibri" charset="0"/>
                <a:ea typeface="Calibri" charset="0"/>
                <a:cs typeface="Times New Roman" charset="0"/>
              </a:rPr>
              <a:t>What </a:t>
            </a:r>
            <a:r>
              <a:rPr lang="en-IE" sz="2000" dirty="0" smtClean="0">
                <a:latin typeface="Calibri" charset="0"/>
                <a:ea typeface="Calibri" charset="0"/>
                <a:cs typeface="Times New Roman" charset="0"/>
              </a:rPr>
              <a:t>processes can help </a:t>
            </a:r>
            <a:r>
              <a:rPr lang="en-IE" sz="2000" dirty="0">
                <a:latin typeface="Calibri" charset="0"/>
                <a:ea typeface="Calibri" charset="0"/>
                <a:cs typeface="Times New Roman" charset="0"/>
              </a:rPr>
              <a:t>ensure </a:t>
            </a:r>
            <a:r>
              <a:rPr lang="en-IE" sz="2000" dirty="0" smtClean="0">
                <a:latin typeface="Calibri" charset="0"/>
                <a:ea typeface="Calibri" charset="0"/>
                <a:cs typeface="Times New Roman" charset="0"/>
              </a:rPr>
              <a:t>the diversity </a:t>
            </a:r>
            <a:r>
              <a:rPr lang="en-IE" sz="2000" dirty="0">
                <a:latin typeface="Calibri" charset="0"/>
                <a:ea typeface="Calibri" charset="0"/>
                <a:cs typeface="Times New Roman" charset="0"/>
              </a:rPr>
              <a:t>of HEIs and HE activity, across the knowledge triangle, is </a:t>
            </a:r>
            <a:r>
              <a:rPr lang="en-IE" sz="2000" dirty="0" smtClean="0">
                <a:latin typeface="Calibri" charset="0"/>
                <a:ea typeface="Calibri" charset="0"/>
                <a:cs typeface="Times New Roman" charset="0"/>
              </a:rPr>
              <a:t>recognised</a:t>
            </a:r>
            <a:r>
              <a:rPr lang="en-IE" sz="2000" dirty="0">
                <a:latin typeface="Calibri" charset="0"/>
                <a:ea typeface="Calibri" charset="0"/>
                <a:cs typeface="Times New Roman" charset="0"/>
              </a:rPr>
              <a:t>, rewarded and incentivised?</a:t>
            </a:r>
            <a:endParaRPr lang="en-US" sz="2000" dirty="0">
              <a:latin typeface="Calibri" charset="0"/>
              <a:ea typeface="Calibri" charset="0"/>
              <a:cs typeface="Times New Roman" charset="0"/>
            </a:endParaRPr>
          </a:p>
          <a:p>
            <a:pPr lvl="0" algn="just">
              <a:spcBef>
                <a:spcPts val="485"/>
              </a:spcBef>
              <a:spcAft>
                <a:spcPts val="0"/>
              </a:spcAft>
              <a:buFont typeface="Symbol" charset="2"/>
              <a:buChar char=""/>
            </a:pPr>
            <a:r>
              <a:rPr lang="en-IE" sz="2000" dirty="0" smtClean="0">
                <a:latin typeface="Calibri" charset="0"/>
                <a:ea typeface="Calibri" charset="0"/>
                <a:cs typeface="Times New Roman" charset="0"/>
              </a:rPr>
              <a:t>What </a:t>
            </a:r>
            <a:r>
              <a:rPr lang="en-IE" sz="2000" dirty="0">
                <a:latin typeface="Calibri" charset="0"/>
                <a:ea typeface="Calibri" charset="0"/>
                <a:cs typeface="Times New Roman" charset="0"/>
              </a:rPr>
              <a:t>are the appropriate indicators and benchmarks to measure excellence and </a:t>
            </a:r>
            <a:r>
              <a:rPr lang="en-IE" sz="2000" dirty="0" smtClean="0">
                <a:latin typeface="Calibri" charset="0"/>
                <a:ea typeface="Calibri" charset="0"/>
                <a:cs typeface="Times New Roman" charset="0"/>
              </a:rPr>
              <a:t>success, and impact and benefit? </a:t>
            </a:r>
            <a:endParaRPr lang="en-IE" sz="2000" dirty="0">
              <a:latin typeface="Calibri" charset="0"/>
              <a:ea typeface="Calibri" charset="0"/>
              <a:cs typeface="Times New Roman" charset="0"/>
            </a:endParaRPr>
          </a:p>
          <a:p>
            <a:endParaRPr lang="en-IE" dirty="0"/>
          </a:p>
        </p:txBody>
      </p:sp>
    </p:spTree>
    <p:extLst>
      <p:ext uri="{BB962C8B-B14F-4D97-AF65-F5344CB8AC3E}">
        <p14:creationId xmlns:p14="http://schemas.microsoft.com/office/powerpoint/2010/main" val="19414252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1. What </a:t>
            </a:r>
            <a:r>
              <a:rPr lang="en-IE" sz="3800" dirty="0">
                <a:solidFill>
                  <a:srgbClr val="002060"/>
                </a:solidFill>
              </a:rPr>
              <a:t>do we mean by Engagement?</a:t>
            </a:r>
            <a:br>
              <a:rPr lang="en-IE" sz="3800" dirty="0">
                <a:solidFill>
                  <a:srgbClr val="002060"/>
                </a:solidFill>
              </a:rPr>
            </a:br>
            <a:endParaRPr lang="en-IE" sz="3800" dirty="0">
              <a:solidFill>
                <a:srgbClr val="002060"/>
              </a:solidFill>
            </a:endParaRPr>
          </a:p>
        </p:txBody>
      </p:sp>
    </p:spTree>
    <p:extLst>
      <p:ext uri="{BB962C8B-B14F-4D97-AF65-F5344CB8AC3E}">
        <p14:creationId xmlns:p14="http://schemas.microsoft.com/office/powerpoint/2010/main" val="16674214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800" dirty="0" smtClean="0">
                <a:solidFill>
                  <a:srgbClr val="002060"/>
                </a:solidFill>
              </a:rPr>
              <a:t>What Are Universities </a:t>
            </a:r>
            <a:r>
              <a:rPr lang="en-US" sz="3800" dirty="0">
                <a:solidFill>
                  <a:srgbClr val="002060"/>
                </a:solidFill>
              </a:rPr>
              <a:t>F</a:t>
            </a:r>
            <a:r>
              <a:rPr lang="en-US" sz="3800" dirty="0" smtClean="0">
                <a:solidFill>
                  <a:srgbClr val="002060"/>
                </a:solidFill>
              </a:rPr>
              <a:t>or?</a:t>
            </a:r>
            <a:endParaRPr lang="en-US" sz="3800" dirty="0">
              <a:solidFill>
                <a:srgbClr val="002060"/>
              </a:solidFill>
              <a:effectLst/>
            </a:endParaRPr>
          </a:p>
        </p:txBody>
      </p:sp>
      <p:sp>
        <p:nvSpPr>
          <p:cNvPr id="5" name="Content Placeholder 4"/>
          <p:cNvSpPr>
            <a:spLocks noGrp="1"/>
          </p:cNvSpPr>
          <p:nvPr>
            <p:ph idx="1"/>
          </p:nvPr>
        </p:nvSpPr>
        <p:spPr/>
        <p:txBody>
          <a:bodyPr/>
          <a:lstStyle/>
          <a:p>
            <a:pPr lvl="0"/>
            <a:r>
              <a:rPr lang="en-GB" sz="2000" dirty="0" smtClean="0"/>
              <a:t>Provide breadth </a:t>
            </a:r>
            <a:r>
              <a:rPr lang="en-GB" sz="2000" dirty="0"/>
              <a:t>of educational, research and student experiences for a demographically, ethnically and culturally diverse population;</a:t>
            </a:r>
            <a:endParaRPr lang="en-US" sz="2000" dirty="0"/>
          </a:p>
          <a:p>
            <a:pPr lvl="0"/>
            <a:r>
              <a:rPr lang="en-GB" sz="2000" dirty="0" smtClean="0"/>
              <a:t>Source </a:t>
            </a:r>
            <a:r>
              <a:rPr lang="en-GB" sz="2000" dirty="0"/>
              <a:t>of human capital, innovation and entrepreneurship to fuel and sustain personal, social and economic development, and meet the needs of complex and challenging socio-political and natural environments;</a:t>
            </a:r>
            <a:endParaRPr lang="en-US" sz="2000" dirty="0"/>
          </a:p>
          <a:p>
            <a:pPr lvl="0"/>
            <a:r>
              <a:rPr lang="en-GB" sz="2000" dirty="0"/>
              <a:t>Develop </a:t>
            </a:r>
            <a:r>
              <a:rPr lang="en-GB" sz="2000" dirty="0" smtClean="0"/>
              <a:t>knowledge </a:t>
            </a:r>
            <a:r>
              <a:rPr lang="en-GB" sz="2000" dirty="0"/>
              <a:t>and skills that citizens require to succeed in the labour market, and underpin civil society;  </a:t>
            </a:r>
            <a:endParaRPr lang="en-US" sz="2000" dirty="0"/>
          </a:p>
          <a:p>
            <a:pPr lvl="0"/>
            <a:r>
              <a:rPr lang="en-GB" sz="2000" dirty="0"/>
              <a:t>Actively engage with a diverse range of stakeholders, and act as a magnet for mobile talent and investment, underpinning the global competitiveness of nations and regions;</a:t>
            </a:r>
            <a:endParaRPr lang="en-US" sz="2000" dirty="0"/>
          </a:p>
          <a:p>
            <a:pPr lvl="0"/>
            <a:r>
              <a:rPr lang="en-GB" sz="2000" dirty="0"/>
              <a:t>Provide medical schools, museums, theatres, galleries, sports facilities and cafes – all of which play a significant role in their community, city and nation.</a:t>
            </a:r>
            <a:endParaRPr lang="en-US" sz="2000" dirty="0"/>
          </a:p>
          <a:p>
            <a:pPr marL="0" indent="0">
              <a:buNone/>
            </a:pPr>
            <a:endParaRPr lang="en-IE" sz="2000" dirty="0"/>
          </a:p>
        </p:txBody>
      </p:sp>
    </p:spTree>
    <p:extLst>
      <p:ext uri="{BB962C8B-B14F-4D97-AF65-F5344CB8AC3E}">
        <p14:creationId xmlns:p14="http://schemas.microsoft.com/office/powerpoint/2010/main" val="14051110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Changing Policy Environment</a:t>
            </a:r>
            <a:endParaRPr lang="en-IE" sz="3800" dirty="0">
              <a:solidFill>
                <a:srgbClr val="002060"/>
              </a:solidFill>
            </a:endParaRPr>
          </a:p>
        </p:txBody>
      </p:sp>
      <p:sp>
        <p:nvSpPr>
          <p:cNvPr id="3" name="Content Placeholder 2"/>
          <p:cNvSpPr>
            <a:spLocks noGrp="1"/>
          </p:cNvSpPr>
          <p:nvPr>
            <p:ph idx="1"/>
          </p:nvPr>
        </p:nvSpPr>
        <p:spPr/>
        <p:txBody>
          <a:bodyPr/>
          <a:lstStyle/>
          <a:p>
            <a:pPr algn="just"/>
            <a:r>
              <a:rPr lang="en-GB" sz="2000" dirty="0" smtClean="0"/>
              <a:t>Globalisation &amp; accelerating global competition, increasing </a:t>
            </a:r>
            <a:r>
              <a:rPr lang="en-GB" sz="2000" dirty="0"/>
              <a:t>prominence of knowledge economy </a:t>
            </a:r>
            <a:r>
              <a:rPr lang="en-GB" sz="2000" dirty="0" smtClean="0"/>
              <a:t>paradigm &amp; </a:t>
            </a:r>
            <a:r>
              <a:rPr lang="en-GB" sz="2000" dirty="0"/>
              <a:t>pursuit of </a:t>
            </a:r>
            <a:r>
              <a:rPr lang="en-GB" sz="2000" dirty="0" smtClean="0"/>
              <a:t>talent;</a:t>
            </a:r>
          </a:p>
          <a:p>
            <a:pPr algn="just"/>
            <a:r>
              <a:rPr lang="en-GB" sz="2000" dirty="0" smtClean="0"/>
              <a:t>Massification, rising costs &amp; competing demands on </a:t>
            </a:r>
            <a:r>
              <a:rPr lang="en-GB" sz="2000" dirty="0"/>
              <a:t>public exchequer</a:t>
            </a:r>
            <a:r>
              <a:rPr lang="en-US" sz="2000" dirty="0"/>
              <a:t> </a:t>
            </a:r>
            <a:r>
              <a:rPr lang="en-GB" sz="2000" dirty="0" smtClean="0"/>
              <a:t>require search for alternative incomes </a:t>
            </a:r>
            <a:r>
              <a:rPr lang="en-US" sz="2000" dirty="0" smtClean="0"/>
              <a:t>sources;</a:t>
            </a:r>
          </a:p>
          <a:p>
            <a:pPr algn="just"/>
            <a:r>
              <a:rPr lang="en-GB" sz="2000" dirty="0" smtClean="0"/>
              <a:t>Capacity and capability of HE</a:t>
            </a:r>
            <a:r>
              <a:rPr lang="en-GB" sz="2000" dirty="0"/>
              <a:t>, especially post-2008 </a:t>
            </a:r>
            <a:r>
              <a:rPr lang="en-GB" sz="2000" dirty="0" smtClean="0"/>
              <a:t>period.</a:t>
            </a:r>
            <a:endParaRPr lang="en-US" sz="2000" dirty="0" smtClean="0"/>
          </a:p>
          <a:p>
            <a:pPr algn="just"/>
            <a:endParaRPr lang="en-IE" sz="2000" dirty="0" smtClean="0"/>
          </a:p>
          <a:p>
            <a:pPr algn="just"/>
            <a:endParaRPr lang="en-IE" sz="2000" dirty="0" smtClean="0"/>
          </a:p>
          <a:p>
            <a:pPr>
              <a:buFont typeface="LucidaGrande" charset="0"/>
              <a:buChar char="→"/>
            </a:pPr>
            <a:r>
              <a:rPr lang="en-IE" sz="2000" dirty="0"/>
              <a:t>Regions/city-regions – are no longer </a:t>
            </a:r>
            <a:r>
              <a:rPr lang="en-IE" sz="2000" i="1" dirty="0"/>
              <a:t>only</a:t>
            </a:r>
            <a:r>
              <a:rPr lang="en-IE" sz="2000" dirty="0"/>
              <a:t> part of national systems – but intrinsic part of “global economic architecture</a:t>
            </a:r>
            <a:r>
              <a:rPr lang="en-IE" sz="2000" dirty="0" smtClean="0"/>
              <a:t>”;</a:t>
            </a:r>
            <a:endParaRPr lang="en-US" sz="2000" dirty="0"/>
          </a:p>
          <a:p>
            <a:pPr>
              <a:buFont typeface="LucidaGrande" charset="0"/>
              <a:buChar char="→"/>
            </a:pPr>
            <a:r>
              <a:rPr lang="en-US" sz="2000" dirty="0" smtClean="0"/>
              <a:t>Knowledge regions </a:t>
            </a:r>
            <a:r>
              <a:rPr lang="en-IE" sz="2000" dirty="0" smtClean="0"/>
              <a:t>are centres w/ </a:t>
            </a:r>
            <a:r>
              <a:rPr lang="en-IE" sz="2000" dirty="0"/>
              <a:t>great universities, </a:t>
            </a:r>
            <a:r>
              <a:rPr lang="en-IE" sz="2000" dirty="0" smtClean="0"/>
              <a:t>specialized </a:t>
            </a:r>
            <a:r>
              <a:rPr lang="en-IE" sz="2000" dirty="0"/>
              <a:t>institutions for teaching and research in the sciences, </a:t>
            </a:r>
            <a:r>
              <a:rPr lang="en-IE" sz="2000" dirty="0" smtClean="0"/>
              <a:t>technologies </a:t>
            </a:r>
            <a:r>
              <a:rPr lang="en-IE" sz="2000" dirty="0"/>
              <a:t>and the </a:t>
            </a:r>
            <a:r>
              <a:rPr lang="en-IE" sz="2000" dirty="0" smtClean="0"/>
              <a:t>arts;</a:t>
            </a:r>
          </a:p>
          <a:p>
            <a:pPr>
              <a:buFont typeface="LucidaGrande" charset="0"/>
              <a:buChar char="→"/>
            </a:pPr>
            <a:r>
              <a:rPr lang="en-IE" sz="2000" dirty="0" smtClean="0"/>
              <a:t>Maximising </a:t>
            </a:r>
            <a:r>
              <a:rPr lang="en-IE" sz="2000" dirty="0"/>
              <a:t>capacity beyond individual capability.</a:t>
            </a:r>
          </a:p>
          <a:p>
            <a:pPr>
              <a:buFont typeface="LucidaGrande" charset="0"/>
              <a:buChar char="→"/>
            </a:pPr>
            <a:endParaRPr lang="en-IE" sz="2000" dirty="0" smtClean="0"/>
          </a:p>
          <a:p>
            <a:pPr>
              <a:buFont typeface="LucidaGrande" charset="0"/>
              <a:buChar char="→"/>
            </a:pPr>
            <a:endParaRPr lang="en-IE" sz="2000" dirty="0" smtClean="0"/>
          </a:p>
          <a:p>
            <a:pPr>
              <a:buFont typeface="LucidaGrande" charset="0"/>
              <a:buChar char="→"/>
            </a:pPr>
            <a:endParaRPr lang="en-IE" sz="2000" dirty="0" smtClean="0"/>
          </a:p>
        </p:txBody>
      </p:sp>
    </p:spTree>
    <p:extLst>
      <p:ext uri="{BB962C8B-B14F-4D97-AF65-F5344CB8AC3E}">
        <p14:creationId xmlns:p14="http://schemas.microsoft.com/office/powerpoint/2010/main" val="6132657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Governance Complexities</a:t>
            </a:r>
            <a:endParaRPr lang="en-IE" sz="3800" dirty="0">
              <a:solidFill>
                <a:srgbClr val="002060"/>
              </a:solidFill>
            </a:endParaRPr>
          </a:p>
        </p:txBody>
      </p:sp>
      <p:sp>
        <p:nvSpPr>
          <p:cNvPr id="3" name="Content Placeholder 2"/>
          <p:cNvSpPr>
            <a:spLocks noGrp="1"/>
          </p:cNvSpPr>
          <p:nvPr>
            <p:ph idx="1"/>
          </p:nvPr>
        </p:nvSpPr>
        <p:spPr>
          <a:xfrm>
            <a:off x="457200" y="1600200"/>
            <a:ext cx="8229600" cy="4493096"/>
          </a:xfrm>
        </p:spPr>
        <p:txBody>
          <a:bodyPr/>
          <a:lstStyle/>
          <a:p>
            <a:r>
              <a:rPr lang="en-GB" sz="2000" dirty="0" smtClean="0"/>
              <a:t>MULTI-LATERAL: balance </a:t>
            </a:r>
            <a:r>
              <a:rPr lang="en-GB" sz="2000" dirty="0"/>
              <a:t>between local, regional, national and global </a:t>
            </a:r>
            <a:r>
              <a:rPr lang="en-GB" sz="2000" dirty="0" smtClean="0"/>
              <a:t>demands, roles </a:t>
            </a:r>
            <a:r>
              <a:rPr lang="en-GB" sz="2000" dirty="0"/>
              <a:t>and ambitions; </a:t>
            </a:r>
          </a:p>
          <a:p>
            <a:r>
              <a:rPr lang="en-GB" sz="2000" dirty="0" smtClean="0"/>
              <a:t>MULTI-LEVEL: balance between HEIs </a:t>
            </a:r>
            <a:r>
              <a:rPr lang="en-GB" sz="2000" dirty="0"/>
              <a:t>and nation-state in terms of </a:t>
            </a:r>
            <a:r>
              <a:rPr lang="en-GB" sz="2000" dirty="0" smtClean="0"/>
              <a:t>degrees </a:t>
            </a:r>
            <a:r>
              <a:rPr lang="en-GB" sz="2000" dirty="0"/>
              <a:t>of institutional autonomy and how HE system </a:t>
            </a:r>
            <a:r>
              <a:rPr lang="en-GB" sz="2000" dirty="0" smtClean="0"/>
              <a:t>as-a-whole </a:t>
            </a:r>
            <a:r>
              <a:rPr lang="en-GB" sz="2000" dirty="0"/>
              <a:t>is steered to meet national </a:t>
            </a:r>
            <a:r>
              <a:rPr lang="en-GB" sz="2000" dirty="0" smtClean="0"/>
              <a:t>objectives;</a:t>
            </a:r>
          </a:p>
          <a:p>
            <a:pPr lvl="1"/>
            <a:r>
              <a:rPr lang="en-US" sz="2000" dirty="0" smtClean="0"/>
              <a:t>Respond </a:t>
            </a:r>
            <a:r>
              <a:rPr lang="en-US" sz="2000" dirty="0"/>
              <a:t>to </a:t>
            </a:r>
            <a:r>
              <a:rPr lang="en-US" sz="2000" dirty="0" smtClean="0"/>
              <a:t>competing </a:t>
            </a:r>
            <a:r>
              <a:rPr lang="en-US" sz="2000" dirty="0"/>
              <a:t>demands </a:t>
            </a:r>
            <a:r>
              <a:rPr lang="en-US" sz="2000" dirty="0" smtClean="0"/>
              <a:t>from other parts </a:t>
            </a:r>
            <a:r>
              <a:rPr lang="en-US" sz="2000" dirty="0"/>
              <a:t>of the state </a:t>
            </a:r>
            <a:r>
              <a:rPr lang="en-US" sz="2000" dirty="0" smtClean="0"/>
              <a:t>beyond  traditional </a:t>
            </a:r>
            <a:r>
              <a:rPr lang="en-US" sz="2000" dirty="0"/>
              <a:t>sponsors in </a:t>
            </a:r>
            <a:r>
              <a:rPr lang="en-US" sz="2000" dirty="0" smtClean="0"/>
              <a:t>Ministries of Education/Science:</a:t>
            </a:r>
          </a:p>
          <a:p>
            <a:pPr lvl="2"/>
            <a:r>
              <a:rPr lang="en-US" sz="2000" dirty="0" smtClean="0"/>
              <a:t>Local Government – Community </a:t>
            </a:r>
          </a:p>
          <a:p>
            <a:pPr lvl="2"/>
            <a:r>
              <a:rPr lang="en-US" sz="2000" dirty="0" smtClean="0"/>
              <a:t>Regional Authorities – SME; Talent Magnet </a:t>
            </a:r>
          </a:p>
          <a:p>
            <a:pPr lvl="2"/>
            <a:r>
              <a:rPr lang="en-US" sz="2000" dirty="0" smtClean="0"/>
              <a:t>National Government – T&amp;L; Research Excellence; Internationalization</a:t>
            </a:r>
          </a:p>
          <a:p>
            <a:pPr lvl="2"/>
            <a:r>
              <a:rPr lang="en-US" sz="2000" dirty="0" smtClean="0"/>
              <a:t>European Commission – University-Business Interaction; Regional Innovation; Smart Specialization; Societal Challenges</a:t>
            </a:r>
          </a:p>
          <a:p>
            <a:endParaRPr lang="en-IE" dirty="0"/>
          </a:p>
        </p:txBody>
      </p:sp>
    </p:spTree>
    <p:extLst>
      <p:ext uri="{BB962C8B-B14F-4D97-AF65-F5344CB8AC3E}">
        <p14:creationId xmlns:p14="http://schemas.microsoft.com/office/powerpoint/2010/main" val="12719029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Engaging with Whom?</a:t>
            </a:r>
            <a:endParaRPr lang="en-IE" sz="3800" dirty="0">
              <a:solidFill>
                <a:srgbClr val="002060"/>
              </a:solidFill>
            </a:endParaRPr>
          </a:p>
        </p:txBody>
      </p:sp>
      <p:sp>
        <p:nvSpPr>
          <p:cNvPr id="3" name="Content Placeholder 2"/>
          <p:cNvSpPr>
            <a:spLocks noGrp="1"/>
          </p:cNvSpPr>
          <p:nvPr>
            <p:ph idx="1"/>
          </p:nvPr>
        </p:nvSpPr>
        <p:spPr/>
        <p:txBody>
          <a:bodyPr/>
          <a:lstStyle/>
          <a:p>
            <a:r>
              <a:rPr lang="en-GB" sz="2000" dirty="0"/>
              <a:t>Concepts of community, civil society or stakeholders vary </a:t>
            </a:r>
            <a:r>
              <a:rPr lang="en-GB" sz="2000" dirty="0" smtClean="0"/>
              <a:t>considerably:</a:t>
            </a:r>
          </a:p>
          <a:p>
            <a:pPr lvl="1"/>
            <a:r>
              <a:rPr lang="en-GB" sz="2000" dirty="0" smtClean="0"/>
              <a:t>Include: civil </a:t>
            </a:r>
            <a:r>
              <a:rPr lang="en-GB" sz="2000" dirty="0"/>
              <a:t>society organisations including non-governmental organisations (NGO), public and regional authorities, business and enterprise, citizens at large and “the people”, etc. </a:t>
            </a:r>
            <a:endParaRPr lang="en-GB" sz="2000" dirty="0" smtClean="0"/>
          </a:p>
          <a:p>
            <a:pPr lvl="1"/>
            <a:r>
              <a:rPr lang="en-GB" sz="2000" dirty="0" smtClean="0"/>
              <a:t>Is </a:t>
            </a:r>
            <a:r>
              <a:rPr lang="en-GB" sz="2000" dirty="0"/>
              <a:t>“community” geographically proximate to the university or distant? </a:t>
            </a:r>
          </a:p>
          <a:p>
            <a:r>
              <a:rPr lang="en-GB" sz="2000" dirty="0" smtClean="0"/>
              <a:t>Local</a:t>
            </a:r>
            <a:r>
              <a:rPr lang="en-GB" sz="2000" dirty="0"/>
              <a:t>, regional, national </a:t>
            </a:r>
            <a:r>
              <a:rPr lang="en-GB" sz="2000" dirty="0" smtClean="0"/>
              <a:t>and/or international:</a:t>
            </a:r>
          </a:p>
          <a:p>
            <a:pPr lvl="1"/>
            <a:r>
              <a:rPr lang="en-GB" sz="2000" dirty="0"/>
              <a:t>P</a:t>
            </a:r>
            <a:r>
              <a:rPr lang="en-GB" sz="2000" dirty="0" smtClean="0"/>
              <a:t>reviously </a:t>
            </a:r>
            <a:r>
              <a:rPr lang="en-GB" sz="2000" dirty="0"/>
              <a:t>seen within </a:t>
            </a:r>
            <a:r>
              <a:rPr lang="en-GB" sz="2000" dirty="0" smtClean="0"/>
              <a:t>balanced</a:t>
            </a:r>
            <a:r>
              <a:rPr lang="en-GB" sz="2000" dirty="0"/>
              <a:t>, complementary and synergistic portfolio of </a:t>
            </a:r>
            <a:r>
              <a:rPr lang="en-GB" sz="2000" dirty="0" smtClean="0"/>
              <a:t>activities;</a:t>
            </a:r>
          </a:p>
          <a:p>
            <a:pPr lvl="1"/>
            <a:r>
              <a:rPr lang="en-GB" sz="2000" dirty="0" smtClean="0"/>
              <a:t>Pursuit of “world-classness” has made global dimension “qualitatively more important”.</a:t>
            </a:r>
          </a:p>
        </p:txBody>
      </p:sp>
    </p:spTree>
    <p:extLst>
      <p:ext uri="{BB962C8B-B14F-4D97-AF65-F5344CB8AC3E}">
        <p14:creationId xmlns:p14="http://schemas.microsoft.com/office/powerpoint/2010/main" val="21250026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800" dirty="0" smtClean="0">
                <a:solidFill>
                  <a:srgbClr val="002060"/>
                </a:solidFill>
              </a:rPr>
              <a:t>Definition </a:t>
            </a:r>
            <a:endParaRPr lang="en-IE" sz="3800" dirty="0">
              <a:solidFill>
                <a:srgbClr val="002060"/>
              </a:solidFill>
            </a:endParaRPr>
          </a:p>
        </p:txBody>
      </p:sp>
      <p:sp>
        <p:nvSpPr>
          <p:cNvPr id="3" name="Content Placeholder 2"/>
          <p:cNvSpPr>
            <a:spLocks noGrp="1"/>
          </p:cNvSpPr>
          <p:nvPr>
            <p:ph idx="1"/>
          </p:nvPr>
        </p:nvSpPr>
        <p:spPr/>
        <p:txBody>
          <a:bodyPr/>
          <a:lstStyle/>
          <a:p>
            <a:pPr marL="0" indent="0" algn="ctr">
              <a:buNone/>
            </a:pPr>
            <a:r>
              <a:rPr lang="en-IE" sz="2400" dirty="0" smtClean="0"/>
              <a:t>“Engaging </a:t>
            </a:r>
            <a:r>
              <a:rPr lang="en-GB" sz="2400" dirty="0"/>
              <a:t>in learning beyond the campus walls, discovery which is useful beyond the academic community, and service that directly benefits the public</a:t>
            </a:r>
            <a:r>
              <a:rPr lang="en-GB" sz="2400" dirty="0" smtClean="0"/>
              <a:t>.”</a:t>
            </a:r>
          </a:p>
          <a:p>
            <a:endParaRPr lang="en-GB" sz="2000" dirty="0" smtClean="0"/>
          </a:p>
          <a:p>
            <a:endParaRPr lang="en-GB" sz="2000" dirty="0" smtClean="0"/>
          </a:p>
          <a:p>
            <a:r>
              <a:rPr lang="en-GB" sz="2000" dirty="0" smtClean="0"/>
              <a:t>Mutually </a:t>
            </a:r>
            <a:r>
              <a:rPr lang="en-GB" sz="2000" dirty="0"/>
              <a:t>beneficial engagement </a:t>
            </a:r>
            <a:r>
              <a:rPr lang="en-IE" sz="2000" dirty="0"/>
              <a:t>that promotes and embeds partnerships </a:t>
            </a:r>
            <a:r>
              <a:rPr lang="en-IE" sz="2000" i="1" dirty="0"/>
              <a:t>with</a:t>
            </a:r>
            <a:r>
              <a:rPr lang="en-IE" sz="2000" dirty="0"/>
              <a:t> the community, industry and government, in </a:t>
            </a:r>
            <a:r>
              <a:rPr lang="en-IE" sz="2000" dirty="0" smtClean="0"/>
              <a:t>co-production </a:t>
            </a:r>
            <a:r>
              <a:rPr lang="en-IE" sz="2000" dirty="0"/>
              <a:t>of knowledge, because complex problems require collaborative </a:t>
            </a:r>
            <a:r>
              <a:rPr lang="en-IE" sz="2000" dirty="0" smtClean="0"/>
              <a:t>solutions</a:t>
            </a:r>
            <a:r>
              <a:rPr lang="en-GB" sz="2000" dirty="0" smtClean="0"/>
              <a:t>;</a:t>
            </a:r>
            <a:endParaRPr lang="en-US" sz="2000" dirty="0"/>
          </a:p>
          <a:p>
            <a:r>
              <a:rPr lang="en-GB" sz="2000" dirty="0" smtClean="0"/>
              <a:t>Transforms </a:t>
            </a:r>
            <a:r>
              <a:rPr lang="en-GB" sz="2000" dirty="0"/>
              <a:t>what was previously spontaneous and </a:t>
            </a:r>
            <a:r>
              <a:rPr lang="en-GB" sz="2000" i="1" dirty="0"/>
              <a:t>ad hoc</a:t>
            </a:r>
            <a:r>
              <a:rPr lang="en-GB" sz="2000" dirty="0"/>
              <a:t> into something which is now formal, planned and </a:t>
            </a:r>
            <a:r>
              <a:rPr lang="en-GB" sz="2000" dirty="0" smtClean="0"/>
              <a:t>structured; </a:t>
            </a:r>
          </a:p>
          <a:p>
            <a:r>
              <a:rPr lang="en-GB" sz="2000" dirty="0" smtClean="0"/>
              <a:t>Requires policymakers, HEIs and stakeholders to embrace </a:t>
            </a:r>
            <a:r>
              <a:rPr lang="en-GB" sz="2000" dirty="0"/>
              <a:t>strategic approach </a:t>
            </a:r>
            <a:r>
              <a:rPr lang="en-GB" sz="2000" dirty="0" smtClean="0"/>
              <a:t>or </a:t>
            </a:r>
            <a:r>
              <a:rPr lang="en-GB" sz="2000" dirty="0"/>
              <a:t>to explain why </a:t>
            </a:r>
            <a:r>
              <a:rPr lang="en-GB" sz="2000" dirty="0" smtClean="0"/>
              <a:t>not. </a:t>
            </a:r>
            <a:endParaRPr lang="en-US" sz="2000" dirty="0"/>
          </a:p>
          <a:p>
            <a:endParaRPr lang="en-IE" sz="2000" dirty="0" smtClean="0"/>
          </a:p>
          <a:p>
            <a:endParaRPr lang="en-IE" sz="2000" dirty="0" smtClean="0"/>
          </a:p>
        </p:txBody>
      </p:sp>
    </p:spTree>
    <p:extLst>
      <p:ext uri="{BB962C8B-B14F-4D97-AF65-F5344CB8AC3E}">
        <p14:creationId xmlns:p14="http://schemas.microsoft.com/office/powerpoint/2010/main" val="1401136471"/>
      </p:ext>
    </p:extLst>
  </p:cSld>
  <p:clrMapOvr>
    <a:masterClrMapping/>
  </p:clrMapOvr>
  <p:timing>
    <p:tnLst>
      <p:par>
        <p:cTn id="1" dur="indefinite" restart="never" nodeType="tmRoot"/>
      </p:par>
    </p:tnLst>
  </p:timing>
</p:sld>
</file>

<file path=ppt/theme/theme1.xml><?xml version="1.0" encoding="utf-8"?>
<a:theme xmlns:a="http://schemas.openxmlformats.org/drawingml/2006/main" name="HEPRU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HEPRU ppt Template" id="{A02BCAB6-59C4-4443-9D5A-4A408FEED6EE}" vid="{A0311A6C-E063-AD4D-B72E-6EF74B55E2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DF8C1E7D131245459CDBF9AC4B705096" ma:contentTypeVersion="0" ma:contentTypeDescription="Umožňuje vytvoriť nový dokument." ma:contentTypeScope="" ma:versionID="0ba8fa1a3a868b972a1ec1d712af6bdc">
  <xsd:schema xmlns:xsd="http://www.w3.org/2001/XMLSchema" xmlns:xs="http://www.w3.org/2001/XMLSchema" xmlns:p="http://schemas.microsoft.com/office/2006/metadata/properties" targetNamespace="http://schemas.microsoft.com/office/2006/metadata/properties" ma:root="true" ma:fieldsID="dc03bc20b3b442f8046c3eea305e142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D9569F-DE3B-47D0-9332-F7975EE627A0}"/>
</file>

<file path=customXml/itemProps2.xml><?xml version="1.0" encoding="utf-8"?>
<ds:datastoreItem xmlns:ds="http://schemas.openxmlformats.org/officeDocument/2006/customXml" ds:itemID="{3B75C36F-AE7F-4EEB-B5D4-5ED7D552F9BB}"/>
</file>

<file path=customXml/itemProps3.xml><?xml version="1.0" encoding="utf-8"?>
<ds:datastoreItem xmlns:ds="http://schemas.openxmlformats.org/officeDocument/2006/customXml" ds:itemID="{30D79FFB-530F-4EDC-9CF1-3773499BC6E6}"/>
</file>

<file path=docProps/app.xml><?xml version="1.0" encoding="utf-8"?>
<Properties xmlns="http://schemas.openxmlformats.org/officeDocument/2006/extended-properties" xmlns:vt="http://schemas.openxmlformats.org/officeDocument/2006/docPropsVTypes">
  <Template>HEPRU ppt Template</Template>
  <TotalTime>1777</TotalTime>
  <Words>3926</Words>
  <Application>Microsoft Office PowerPoint</Application>
  <PresentationFormat>Prezentácia na obrazovke (4:3)</PresentationFormat>
  <Paragraphs>490</Paragraphs>
  <Slides>31</Slides>
  <Notes>31</Notes>
  <HiddenSlides>0</HiddenSlides>
  <MMClips>0</MMClips>
  <ScaleCrop>false</ScaleCrop>
  <HeadingPairs>
    <vt:vector size="4" baseType="variant">
      <vt:variant>
        <vt:lpstr>Motív</vt:lpstr>
      </vt:variant>
      <vt:variant>
        <vt:i4>1</vt:i4>
      </vt:variant>
      <vt:variant>
        <vt:lpstr>Nadpisy snímok</vt:lpstr>
      </vt:variant>
      <vt:variant>
        <vt:i4>31</vt:i4>
      </vt:variant>
    </vt:vector>
  </HeadingPairs>
  <TitlesOfParts>
    <vt:vector size="32" baseType="lpstr">
      <vt:lpstr>HEPRU_Template</vt:lpstr>
      <vt:lpstr>    Embedding Regional Engagement at the Higher Education System Level: What Works?     </vt:lpstr>
      <vt:lpstr>Lessons from Brexit</vt:lpstr>
      <vt:lpstr>Themes</vt:lpstr>
      <vt:lpstr>1. What do we mean by Engagement? </vt:lpstr>
      <vt:lpstr>What Are Universities For?</vt:lpstr>
      <vt:lpstr>Changing Policy Environment</vt:lpstr>
      <vt:lpstr>Governance Complexities</vt:lpstr>
      <vt:lpstr>Engaging with Whom?</vt:lpstr>
      <vt:lpstr>Definition </vt:lpstr>
      <vt:lpstr>Three Models of Engagement</vt:lpstr>
      <vt:lpstr>2. Embedding the REGIONAL Engagement Agenda  </vt:lpstr>
      <vt:lpstr>Characteristics of Regional Engagement</vt:lpstr>
      <vt:lpstr>Prezentácia programu PowerPoint</vt:lpstr>
      <vt:lpstr>OECD Review of HE in City and Regional Development, 2005-2013</vt:lpstr>
      <vt:lpstr>HEInnovate</vt:lpstr>
      <vt:lpstr>Smart Specialisation Strategies (R3), EU</vt:lpstr>
      <vt:lpstr> Northern Netherlands Provinces Alliance to date</vt:lpstr>
      <vt:lpstr>Värmland Strategy (RDP), Sweden</vt:lpstr>
      <vt:lpstr>North Carolina Research Triangle, US</vt:lpstr>
      <vt:lpstr>Tampa Bay: Regional Economic Vision</vt:lpstr>
      <vt:lpstr>Prezentácia programu PowerPoint</vt:lpstr>
      <vt:lpstr>Measuring Impact and Benefit</vt:lpstr>
      <vt:lpstr>Assessing Progress</vt:lpstr>
      <vt:lpstr>3. What Works? </vt:lpstr>
      <vt:lpstr>Two Separate Knowledge Communities</vt:lpstr>
      <vt:lpstr>Policy Lessons </vt:lpstr>
      <vt:lpstr>Policy Challenges</vt:lpstr>
      <vt:lpstr>Policy Recommendations</vt:lpstr>
      <vt:lpstr>Lessons from Brexit</vt:lpstr>
      <vt:lpstr>Prezentácia programu PowerPoint</vt:lpstr>
      <vt:lpstr>Questions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Ellen Hazelkorn</dc:creator>
  <cp:lastModifiedBy>Piovarči Andrej</cp:lastModifiedBy>
  <cp:revision>133</cp:revision>
  <cp:lastPrinted>2016-10-10T22:32:40Z</cp:lastPrinted>
  <dcterms:created xsi:type="dcterms:W3CDTF">2016-10-10T12:55:22Z</dcterms:created>
  <dcterms:modified xsi:type="dcterms:W3CDTF">2016-10-12T09:28:32Z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0x010100DF8C1E7D131245459CDBF9AC4B705096</vt:lpwstr>
  </property>
</Properties>
</file>